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9E445-D857-4CB1-9902-5700DB8B4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9F9F8-1419-436D-9046-E7097FBFA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D9F53-8505-4C33-8EB8-692F7D02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569-1067-4C03-AC9C-D5599A2ED1F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C5361-7FDA-4E6F-B352-BA14B3AF7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BC1E-C210-40C2-A360-ED2239B8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9626-6BAC-46CD-BBFD-B61FF6F86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9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7083-8BD3-4BDB-97CE-1CCAB6960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08A0A-0345-40D9-88A3-85EC27485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3AE9F-DEC4-4C84-A002-BC7BFF0E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569-1067-4C03-AC9C-D5599A2ED1F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9948A-97EA-4720-930E-AAF59426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82584-A978-420F-AE17-56A44F3F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9626-6BAC-46CD-BBFD-B61FF6F86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2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A5AB5-48E8-43C6-8A4B-52C9AE844A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B3900-8E1D-4363-A978-EE959413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5019F-E262-4895-9821-38F301D8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569-1067-4C03-AC9C-D5599A2ED1F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0E854-D5BE-4A88-94F4-E7F8E919D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7B665-C006-427B-8072-9D8CAC1E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9626-6BAC-46CD-BBFD-B61FF6F86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4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C304-9E5A-4AAB-A7D2-C04FE252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2F3E7-26FB-4E43-849D-C265688E7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6C603-627C-428B-AB57-578DAD878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569-1067-4C03-AC9C-D5599A2ED1F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E43EE-0AB5-43A9-BBCC-17D9AE63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32B97-1728-4941-ADA8-9BCCBFE5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9626-6BAC-46CD-BBFD-B61FF6F86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2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4821D-4D5F-4D16-9EFA-BB9CF8A3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701B9-046B-49BA-AA8C-81C37E446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3C392-C161-4283-A259-F3311C6D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569-1067-4C03-AC9C-D5599A2ED1F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324EF-817F-48C7-89D3-EC5CFAEE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D3ADA-B628-43AF-A052-48F21C8D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9626-6BAC-46CD-BBFD-B61FF6F86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8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BE3F-E774-4617-9AC4-09B4D088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14FC3-8F8A-4682-B41F-45ABC7266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0C07B-88D4-4692-B731-1BB8C8529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97684-C276-4E89-86C4-6C3518F7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569-1067-4C03-AC9C-D5599A2ED1F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131B3-88A1-49CB-B8BA-E94AD8EC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FF2D8-9552-4872-82A8-57367BDC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9626-6BAC-46CD-BBFD-B61FF6F86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7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3BD5-E122-432B-8347-BC4D4CF2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55D56-7FD8-49DA-B4E7-B6BABAD94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75089-7D52-47AB-B3D6-5F916D63D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CCB84-477A-495C-9C63-9F943DDC5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44FD3-3B52-4D0D-AE3D-05E503267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F17C4-10F9-4250-BC6C-A8F4B503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569-1067-4C03-AC9C-D5599A2ED1F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79B82-F08D-4B77-ABC0-90C2FE3C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9EC728-006C-4EE7-8F3D-142489FA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9626-6BAC-46CD-BBFD-B61FF6F86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2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3F04-C617-4C90-BDC9-4BAC1FD03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A7444-71CD-4156-8115-E3090A556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569-1067-4C03-AC9C-D5599A2ED1F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0E867-9859-4626-8D38-A2CFD52E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36D72-02C7-4C22-87C7-51482C2F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9626-6BAC-46CD-BBFD-B61FF6F86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0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8754B-A511-41E8-9F17-5B8E135B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569-1067-4C03-AC9C-D5599A2ED1F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EC4CC-0486-4F6E-BC4E-14747244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70006-6F47-4908-8297-CE836872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9626-6BAC-46CD-BBFD-B61FF6F86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3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5DD9-8D39-471C-A4EC-C5D31330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B6B4C-B1C2-4616-8B4C-0F48F91FC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29B45-6556-4252-BDDA-7EED3CE5E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C834A-6870-4A03-B66F-A0B77717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569-1067-4C03-AC9C-D5599A2ED1F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01325-ADB2-4B98-9120-2E857DA4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D78DD-928B-48DB-B151-3CDAFA7B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9626-6BAC-46CD-BBFD-B61FF6F86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0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5615-F641-4326-B4EE-D3030513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E58E5-A139-4F32-836B-999306AACA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C7F6C-1DFC-4BF8-A697-EED59FD2C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10A12-D085-458E-ACB4-59529D23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569-1067-4C03-AC9C-D5599A2ED1F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F34F4-0301-43A7-A0A5-B8153247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7055D-84F7-4CFC-A0B2-58E27E4B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9626-6BAC-46CD-BBFD-B61FF6F86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8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336E37-726D-4A29-9527-8CF510A2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A288A-2167-4D69-98EE-3C0BA3358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0BA07-A31B-4C1C-A5DA-EC3B8DCC8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4C569-1067-4C03-AC9C-D5599A2ED1F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7A880-62B7-4E87-806C-B859C77C2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F42FE-1A38-480C-81BA-A83967DE4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F9626-6BAC-46CD-BBFD-B61FF6F86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6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DFF15-698F-4E7E-A7EC-ED2E3176C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914" y="531812"/>
            <a:ext cx="9779285" cy="269398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3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Investigating the origin of Mg-spinel exposures on Mons </a:t>
            </a:r>
            <a:r>
              <a:rPr lang="en-US" sz="48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Hansteen</a:t>
            </a:r>
            <a:br>
              <a:rPr lang="en-US" sz="4800" dirty="0">
                <a:solidFill>
                  <a:schemeClr val="accent3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</a:br>
            <a:r>
              <a:rPr lang="en-US" sz="4800" dirty="0">
                <a:solidFill>
                  <a:schemeClr val="accent3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Alpha, an evolved silicic volcanic structure on the Moon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26710-EED1-47FF-9653-B35B019B9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0" y="3882623"/>
            <a:ext cx="9144000" cy="2765827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by</a:t>
            </a: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Himela Moitra* and Saibal Gupta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Indian Institute of Technology Kharagpur, KHARAGPUR, India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*(himelamoitra@gmail.com)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DA6F98-56A1-4683-BA75-6E11FE65F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0" y="4992688"/>
            <a:ext cx="1333500" cy="13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C35E29-FA55-4A71-B391-19D487E43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13" y="3784600"/>
            <a:ext cx="2076293" cy="2765827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1356FD9-E825-40CB-ABBD-285C329BA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006726"/>
            <a:ext cx="154305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FD009-E842-4CD5-951E-0700D29C4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90" y="2566976"/>
            <a:ext cx="1986338" cy="1102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C757E9-E2B7-4E8C-8E5F-5E65304622E5}"/>
              </a:ext>
            </a:extLst>
          </p:cNvPr>
          <p:cNvSpPr txBox="1"/>
          <p:nvPr/>
        </p:nvSpPr>
        <p:spPr>
          <a:xfrm>
            <a:off x="10500900" y="6377141"/>
            <a:ext cx="14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EGU22-10274</a:t>
            </a:r>
          </a:p>
        </p:txBody>
      </p:sp>
    </p:spTree>
    <p:extLst>
      <p:ext uri="{BB962C8B-B14F-4D97-AF65-F5344CB8AC3E}">
        <p14:creationId xmlns:p14="http://schemas.microsoft.com/office/powerpoint/2010/main" val="245324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99F53-8E23-43A8-A7D2-B98076FA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921" y="526601"/>
            <a:ext cx="10150157" cy="823595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Mg-spinel on Mons </a:t>
            </a:r>
            <a:r>
              <a:rPr lang="en-US" u="sng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Hansteen</a:t>
            </a:r>
            <a:r>
              <a:rPr lang="en-US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 Alpha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96D29E-C048-476E-9939-9A960079F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237" y="1838803"/>
            <a:ext cx="4253898" cy="3827271"/>
          </a:xfrm>
          <a:prstGeom prst="rect">
            <a:avLst/>
          </a:prstGeom>
          <a:ln w="38100">
            <a:solidFill>
              <a:schemeClr val="accent4"/>
            </a:solidFill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2700"/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2FCC98F-8967-4DA1-97F8-8367B3979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26" y="1908183"/>
            <a:ext cx="2979620" cy="126785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BDD05E8-191B-417C-9ED8-1532CF739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883" y="3812370"/>
            <a:ext cx="2979763" cy="1267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E2E24D-B042-4BAE-8371-26DFE3079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533" y="2412766"/>
            <a:ext cx="1085043" cy="763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0FA30-E2B2-4AE6-B63E-71A139B32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331" y="4046221"/>
            <a:ext cx="1315226" cy="925194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C0914E91-88A6-4D1A-8CD4-81BBB932570E}"/>
              </a:ext>
            </a:extLst>
          </p:cNvPr>
          <p:cNvCxnSpPr>
            <a:cxnSpLocks/>
          </p:cNvCxnSpPr>
          <p:nvPr/>
        </p:nvCxnSpPr>
        <p:spPr>
          <a:xfrm flipV="1">
            <a:off x="2800350" y="2794402"/>
            <a:ext cx="2419985" cy="1139648"/>
          </a:xfrm>
          <a:prstGeom prst="bentConnector3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30EE2E58-4BD3-4CAC-B927-EE895DFC916B}"/>
              </a:ext>
            </a:extLst>
          </p:cNvPr>
          <p:cNvCxnSpPr>
            <a:cxnSpLocks/>
          </p:cNvCxnSpPr>
          <p:nvPr/>
        </p:nvCxnSpPr>
        <p:spPr>
          <a:xfrm>
            <a:off x="2667990" y="4062257"/>
            <a:ext cx="2531893" cy="732346"/>
          </a:xfrm>
          <a:prstGeom prst="bentConnector3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20230BAC-38AB-4CF2-9183-07E3D0ECAA8B}"/>
              </a:ext>
            </a:extLst>
          </p:cNvPr>
          <p:cNvSpPr/>
          <p:nvPr/>
        </p:nvSpPr>
        <p:spPr>
          <a:xfrm>
            <a:off x="580346" y="1619250"/>
            <a:ext cx="7754029" cy="42862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708882-EBE2-4FCF-8FF3-5B2B4DE76ED2}"/>
              </a:ext>
            </a:extLst>
          </p:cNvPr>
          <p:cNvSpPr txBox="1"/>
          <p:nvPr/>
        </p:nvSpPr>
        <p:spPr>
          <a:xfrm>
            <a:off x="9239250" y="2412765"/>
            <a:ext cx="2295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How did the Mg-spinel appear in a silicic construct??</a:t>
            </a:r>
          </a:p>
        </p:txBody>
      </p:sp>
    </p:spTree>
    <p:extLst>
      <p:ext uri="{BB962C8B-B14F-4D97-AF65-F5344CB8AC3E}">
        <p14:creationId xmlns:p14="http://schemas.microsoft.com/office/powerpoint/2010/main" val="66005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253C-8750-4CA2-9CE7-6D7C543B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u="sng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What do we know already?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B6F08-8F3A-42FC-95F1-AEB0B0AC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768474"/>
            <a:ext cx="6124575" cy="48609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CRUSTAL MELTING EXPERIMENTS FOR FELSIC LITHOLOGIES</a:t>
            </a:r>
          </a:p>
          <a:p>
            <a:pPr marL="396875" indent="0">
              <a:buNone/>
            </a:pPr>
            <a:r>
              <a:rPr lang="en-US" sz="2400" dirty="0" err="1">
                <a:solidFill>
                  <a:schemeClr val="accent5"/>
                </a:solidFill>
              </a:rPr>
              <a:t>Gullikson</a:t>
            </a:r>
            <a:r>
              <a:rPr lang="en-US" sz="2400" dirty="0">
                <a:solidFill>
                  <a:schemeClr val="accent5"/>
                </a:solidFill>
              </a:rPr>
              <a:t> et al. (2016) had conducted experiments on 3 types of protoliths: </a:t>
            </a:r>
            <a:r>
              <a:rPr lang="en-US" sz="2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Monzogabbro</a:t>
            </a:r>
            <a:r>
              <a:rPr lang="en-US" sz="2400" dirty="0">
                <a:solidFill>
                  <a:schemeClr val="accent5"/>
                </a:solidFill>
              </a:rPr>
              <a:t> (14161,7069), Alkali gabbronorite (67975,117), KREEP basalt (15386,19)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CRUSTAL ASSIMILATION EXPERIMENTS FOR Mg-SPINEL</a:t>
            </a:r>
          </a:p>
          <a:p>
            <a:pPr marL="457200" indent="0">
              <a:buNone/>
            </a:pPr>
            <a:r>
              <a:rPr lang="en-US" sz="2400" dirty="0" err="1">
                <a:solidFill>
                  <a:schemeClr val="accent5"/>
                </a:solidFill>
              </a:rPr>
              <a:t>Prissel</a:t>
            </a:r>
            <a:r>
              <a:rPr lang="en-US" sz="2400" dirty="0">
                <a:solidFill>
                  <a:schemeClr val="accent5"/>
                </a:solidFill>
              </a:rPr>
              <a:t> et al. (2014, 2016) conducted experiments and modelling on assimilation of crustal anorthite by both plagioclase saturated and unsaturated Mg-suite parental liquids, to produce Mg-rich and Cr-rich spinel compositions found on Moon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4CCE7-8A7E-4BF8-A290-0CB74E864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0" y="1768474"/>
            <a:ext cx="4870747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8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3069-ED4C-4CB7-9CA4-F88C9E9C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Wallrock</a:t>
            </a:r>
            <a:r>
              <a:rPr lang="en-US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and magma chosen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5F597-2CDE-4D35-94D8-1B6E81AFF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Magma compositions:</a:t>
            </a:r>
          </a:p>
          <a:p>
            <a:pPr marL="45720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1. MSPL- Mg-Suite Parental Liquid (~normative An=50%)</a:t>
            </a:r>
          </a:p>
          <a:p>
            <a:pPr marL="45720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 MSPLDL- Mg-Suite Parental Liquid (Depleted in Ferroan Anorthosite component ~ normative An=30%)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Wallrock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compositions:</a:t>
            </a:r>
          </a:p>
          <a:p>
            <a:pPr marL="45720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Monzogabbro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(14161,7069)</a:t>
            </a:r>
          </a:p>
          <a:p>
            <a:pPr marL="45720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 Plagioclase (An74)</a:t>
            </a:r>
          </a:p>
          <a:p>
            <a:pPr marL="45720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3. Ferroan Anorthosite (FAN 65315),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FAN+Si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(90:10)</a:t>
            </a:r>
          </a:p>
          <a:p>
            <a:pPr marL="45720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4.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Noritic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Anorthosite (67415),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Nan+Si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(90:10)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1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51E7-725E-4888-A37E-10E1B634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>
                    <a:lumMod val="85000"/>
                  </a:schemeClr>
                </a:solidFill>
              </a:rPr>
              <a:t>Spinel compositions obtained from Magma Chamber Simulator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4DA8F-ACF8-42B5-AEEA-CEB1AE04D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895188"/>
            <a:ext cx="5198644" cy="32962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D12961-F6CA-404B-84C9-2DD5565BE6BD}"/>
              </a:ext>
            </a:extLst>
          </p:cNvPr>
          <p:cNvSpPr txBox="1"/>
          <p:nvPr/>
        </p:nvSpPr>
        <p:spPr>
          <a:xfrm>
            <a:off x="7191375" y="2143125"/>
            <a:ext cx="4095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MSPL almost always starts with spinel on the liquidus, with Mg-spinel like compositions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Assimilation of FANSi9010 by MSPL may produce Mg-spinel like compositions even during assimilation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Other assimilation models produce further Cr-rich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spinels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8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4089-EAED-4EAC-8DBB-F4216D43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>
                    <a:lumMod val="85000"/>
                  </a:schemeClr>
                </a:solidFill>
              </a:rPr>
              <a:t>The protolith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83FA-D21A-4472-9FCB-2EC74B837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 melting of NAnSi9010 (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noritic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anorthosite+silica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~ 90:10) may generate silica rich liquids (~65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wt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% SiO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), but they are still deficient in alkalis relative to the felsite or granite clasts obtained from Apollo samples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 melting of FANSi9010 (ferroan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anorthosite+silica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~ 90:10) may generate more silicic liquids (~70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wt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% % SiO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), but they are further poor in alkalis</a:t>
            </a:r>
          </a:p>
        </p:txBody>
      </p:sp>
    </p:spTree>
    <p:extLst>
      <p:ext uri="{BB962C8B-B14F-4D97-AF65-F5344CB8AC3E}">
        <p14:creationId xmlns:p14="http://schemas.microsoft.com/office/powerpoint/2010/main" val="188996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7C16A-5B1E-45D0-BF07-D2E88875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>
                    <a:lumMod val="85000"/>
                  </a:schemeClr>
                </a:solidFill>
              </a:rPr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22403-B7E8-4F80-8E71-5FDBBABE4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Selective transport of just Mg-spinel formed near a magma intrusion by an erupting silicic magma seems unlikely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If we can manage to work out a source for more alkali in the silicic magma formed by crustal melting of anorthosite + silica zones, then we can get a probable theory for the origin of </a:t>
            </a: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the Mg-spinel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on a silicic construct!</a:t>
            </a:r>
          </a:p>
        </p:txBody>
      </p:sp>
    </p:spTree>
    <p:extLst>
      <p:ext uri="{BB962C8B-B14F-4D97-AF65-F5344CB8AC3E}">
        <p14:creationId xmlns:p14="http://schemas.microsoft.com/office/powerpoint/2010/main" val="190334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37CC3-153C-4239-8B1C-31A9E0A74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89163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404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Berlin Sans FB</vt:lpstr>
      <vt:lpstr>Calibri</vt:lpstr>
      <vt:lpstr>Calibri Light</vt:lpstr>
      <vt:lpstr>Office Theme</vt:lpstr>
      <vt:lpstr>Investigating the origin of Mg-spinel exposures on Mons Hansteen Alpha, an evolved silicic volcanic structure on the Moon</vt:lpstr>
      <vt:lpstr>Mg-spinel on Mons Hansteen Alpha</vt:lpstr>
      <vt:lpstr>What do we know already?</vt:lpstr>
      <vt:lpstr>Wallrock and magma chosen</vt:lpstr>
      <vt:lpstr>Spinel compositions obtained from Magma Chamber Simulator</vt:lpstr>
      <vt:lpstr>The protolith problem</vt:lpstr>
      <vt:lpstr>Implications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Himela Moitra</dc:creator>
  <cp:lastModifiedBy>Himela Moitra</cp:lastModifiedBy>
  <cp:revision>20</cp:revision>
  <dcterms:created xsi:type="dcterms:W3CDTF">2022-05-26T18:26:12Z</dcterms:created>
  <dcterms:modified xsi:type="dcterms:W3CDTF">2022-05-27T10:56:52Z</dcterms:modified>
</cp:coreProperties>
</file>