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569" r:id="rId3"/>
    <p:sldId id="602" r:id="rId4"/>
    <p:sldId id="585" r:id="rId5"/>
    <p:sldId id="596" r:id="rId6"/>
    <p:sldId id="586" r:id="rId7"/>
    <p:sldId id="587" r:id="rId8"/>
    <p:sldId id="607" r:id="rId9"/>
    <p:sldId id="613" r:id="rId10"/>
    <p:sldId id="601" r:id="rId11"/>
    <p:sldId id="598" r:id="rId12"/>
    <p:sldId id="567" r:id="rId13"/>
    <p:sldId id="614" r:id="rId1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Στυλ με θέμα 1 - Έμφαση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Μεσαίο στυλ 1 - Έμφαση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EC20E35-A176-4012-BC5E-935CFFF8708E}" styleName="Μεσαίο στυλ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Φωτεινό στυλ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Φωτεινό στυλ 2 - Έμφαση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DBED569-4797-4DF1-A0F4-6AAB3CD982D8}" styleName="Φωτεινό στυλ 3 - Έμφαση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79774" autoAdjust="0"/>
  </p:normalViewPr>
  <p:slideViewPr>
    <p:cSldViewPr snapToGrid="0">
      <p:cViewPr varScale="1">
        <p:scale>
          <a:sx n="68" d="100"/>
          <a:sy n="68" d="100"/>
        </p:scale>
        <p:origin x="101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D087B-475A-41BA-8659-DDAA34FF82F2}" type="datetimeFigureOut">
              <a:rPr lang="el-GR" smtClean="0"/>
              <a:t>25/5/2022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E66007-8D8C-452B-9E9D-283D9E68CDB7}" type="slidenum">
              <a:rPr lang="el-GR" smtClean="0"/>
              <a:t>‹#›</a:t>
            </a:fld>
            <a:endParaRPr lang="el-GR"/>
          </a:p>
        </p:txBody>
      </p:sp>
    </p:spTree>
    <p:extLst>
      <p:ext uri="{BB962C8B-B14F-4D97-AF65-F5344CB8AC3E}">
        <p14:creationId xmlns:p14="http://schemas.microsoft.com/office/powerpoint/2010/main" val="4157870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algn="just">
              <a:lnSpc>
                <a:spcPct val="107000"/>
              </a:lnSpc>
              <a:spcBef>
                <a:spcPts val="0"/>
              </a:spcBef>
              <a:spcAft>
                <a:spcPts val="800"/>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Θέση αριθμού διαφάνειας 3"/>
          <p:cNvSpPr>
            <a:spLocks noGrp="1"/>
          </p:cNvSpPr>
          <p:nvPr>
            <p:ph type="sldNum" sz="quarter" idx="5"/>
          </p:nvPr>
        </p:nvSpPr>
        <p:spPr/>
        <p:txBody>
          <a:bodyPr/>
          <a:lstStyle/>
          <a:p>
            <a:fld id="{BDE66007-8D8C-452B-9E9D-283D9E68CDB7}" type="slidenum">
              <a:rPr lang="el-GR" smtClean="0"/>
              <a:t>1</a:t>
            </a:fld>
            <a:endParaRPr lang="el-GR"/>
          </a:p>
        </p:txBody>
      </p:sp>
    </p:spTree>
    <p:extLst>
      <p:ext uri="{BB962C8B-B14F-4D97-AF65-F5344CB8AC3E}">
        <p14:creationId xmlns:p14="http://schemas.microsoft.com/office/powerpoint/2010/main" val="2781051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Θέση αριθμού διαφάνειας 3"/>
          <p:cNvSpPr>
            <a:spLocks noGrp="1"/>
          </p:cNvSpPr>
          <p:nvPr>
            <p:ph type="sldNum" sz="quarter" idx="5"/>
          </p:nvPr>
        </p:nvSpPr>
        <p:spPr/>
        <p:txBody>
          <a:bodyPr/>
          <a:lstStyle/>
          <a:p>
            <a:fld id="{BDE66007-8D8C-452B-9E9D-283D9E68CDB7}" type="slidenum">
              <a:rPr lang="el-GR" smtClean="0"/>
              <a:t>10</a:t>
            </a:fld>
            <a:endParaRPr lang="el-GR"/>
          </a:p>
        </p:txBody>
      </p:sp>
    </p:spTree>
    <p:extLst>
      <p:ext uri="{BB962C8B-B14F-4D97-AF65-F5344CB8AC3E}">
        <p14:creationId xmlns:p14="http://schemas.microsoft.com/office/powerpoint/2010/main" val="4259014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DE66007-8D8C-452B-9E9D-283D9E68CDB7}" type="slidenum">
              <a:rPr lang="el-GR" smtClean="0"/>
              <a:t>11</a:t>
            </a:fld>
            <a:endParaRPr lang="el-GR"/>
          </a:p>
        </p:txBody>
      </p:sp>
    </p:spTree>
    <p:extLst>
      <p:ext uri="{BB962C8B-B14F-4D97-AF65-F5344CB8AC3E}">
        <p14:creationId xmlns:p14="http://schemas.microsoft.com/office/powerpoint/2010/main" val="3015294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DE66007-8D8C-452B-9E9D-283D9E68CDB7}" type="slidenum">
              <a:rPr lang="el-GR" smtClean="0"/>
              <a:t>2</a:t>
            </a:fld>
            <a:endParaRPr lang="el-GR"/>
          </a:p>
        </p:txBody>
      </p:sp>
    </p:spTree>
    <p:extLst>
      <p:ext uri="{BB962C8B-B14F-4D97-AF65-F5344CB8AC3E}">
        <p14:creationId xmlns:p14="http://schemas.microsoft.com/office/powerpoint/2010/main" val="895056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algn="just">
              <a:lnSpc>
                <a:spcPct val="107000"/>
              </a:lnSpc>
              <a:spcBef>
                <a:spcPts val="0"/>
              </a:spcBef>
              <a:spcAft>
                <a:spcPts val="800"/>
              </a:spcAft>
            </a:pPr>
            <a:endParaRPr lang="el-GR" dirty="0"/>
          </a:p>
        </p:txBody>
      </p:sp>
      <p:sp>
        <p:nvSpPr>
          <p:cNvPr id="4" name="Θέση αριθμού διαφάνειας 3"/>
          <p:cNvSpPr>
            <a:spLocks noGrp="1"/>
          </p:cNvSpPr>
          <p:nvPr>
            <p:ph type="sldNum" sz="quarter" idx="5"/>
          </p:nvPr>
        </p:nvSpPr>
        <p:spPr/>
        <p:txBody>
          <a:bodyPr/>
          <a:lstStyle/>
          <a:p>
            <a:fld id="{BDE66007-8D8C-452B-9E9D-283D9E68CDB7}" type="slidenum">
              <a:rPr lang="el-GR" smtClean="0"/>
              <a:t>3</a:t>
            </a:fld>
            <a:endParaRPr lang="el-GR"/>
          </a:p>
        </p:txBody>
      </p:sp>
    </p:spTree>
    <p:extLst>
      <p:ext uri="{BB962C8B-B14F-4D97-AF65-F5344CB8AC3E}">
        <p14:creationId xmlns:p14="http://schemas.microsoft.com/office/powerpoint/2010/main" val="1127662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DE66007-8D8C-452B-9E9D-283D9E68CDB7}" type="slidenum">
              <a:rPr lang="el-GR" smtClean="0"/>
              <a:t>4</a:t>
            </a:fld>
            <a:endParaRPr lang="el-GR"/>
          </a:p>
        </p:txBody>
      </p:sp>
    </p:spTree>
    <p:extLst>
      <p:ext uri="{BB962C8B-B14F-4D97-AF65-F5344CB8AC3E}">
        <p14:creationId xmlns:p14="http://schemas.microsoft.com/office/powerpoint/2010/main" val="3835329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DE66007-8D8C-452B-9E9D-283D9E68CDB7}" type="slidenum">
              <a:rPr lang="el-GR" smtClean="0"/>
              <a:t>5</a:t>
            </a:fld>
            <a:endParaRPr lang="el-GR"/>
          </a:p>
        </p:txBody>
      </p:sp>
    </p:spTree>
    <p:extLst>
      <p:ext uri="{BB962C8B-B14F-4D97-AF65-F5344CB8AC3E}">
        <p14:creationId xmlns:p14="http://schemas.microsoft.com/office/powerpoint/2010/main" val="1350364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Θέση αριθμού διαφάνειας 3"/>
          <p:cNvSpPr>
            <a:spLocks noGrp="1"/>
          </p:cNvSpPr>
          <p:nvPr>
            <p:ph type="sldNum" sz="quarter" idx="5"/>
          </p:nvPr>
        </p:nvSpPr>
        <p:spPr/>
        <p:txBody>
          <a:bodyPr/>
          <a:lstStyle/>
          <a:p>
            <a:fld id="{BDE66007-8D8C-452B-9E9D-283D9E68CDB7}" type="slidenum">
              <a:rPr lang="el-GR" smtClean="0"/>
              <a:t>6</a:t>
            </a:fld>
            <a:endParaRPr lang="el-GR"/>
          </a:p>
        </p:txBody>
      </p:sp>
    </p:spTree>
    <p:extLst>
      <p:ext uri="{BB962C8B-B14F-4D97-AF65-F5344CB8AC3E}">
        <p14:creationId xmlns:p14="http://schemas.microsoft.com/office/powerpoint/2010/main" val="52823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algn="just">
              <a:lnSpc>
                <a:spcPct val="107000"/>
              </a:lnSpc>
              <a:spcBef>
                <a:spcPts val="0"/>
              </a:spcBef>
              <a:spcAft>
                <a:spcPts val="800"/>
              </a:spcAft>
            </a:pPr>
            <a:endParaRPr lang="el-GR" dirty="0"/>
          </a:p>
        </p:txBody>
      </p:sp>
      <p:sp>
        <p:nvSpPr>
          <p:cNvPr id="4" name="Θέση αριθμού διαφάνειας 3"/>
          <p:cNvSpPr>
            <a:spLocks noGrp="1"/>
          </p:cNvSpPr>
          <p:nvPr>
            <p:ph type="sldNum" sz="quarter" idx="5"/>
          </p:nvPr>
        </p:nvSpPr>
        <p:spPr/>
        <p:txBody>
          <a:bodyPr/>
          <a:lstStyle/>
          <a:p>
            <a:fld id="{BDE66007-8D8C-452B-9E9D-283D9E68CDB7}" type="slidenum">
              <a:rPr lang="el-GR" smtClean="0"/>
              <a:t>7</a:t>
            </a:fld>
            <a:endParaRPr lang="el-GR"/>
          </a:p>
        </p:txBody>
      </p:sp>
    </p:spTree>
    <p:extLst>
      <p:ext uri="{BB962C8B-B14F-4D97-AF65-F5344CB8AC3E}">
        <p14:creationId xmlns:p14="http://schemas.microsoft.com/office/powerpoint/2010/main" val="293345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Θέση αριθμού διαφάνειας 3"/>
          <p:cNvSpPr>
            <a:spLocks noGrp="1"/>
          </p:cNvSpPr>
          <p:nvPr>
            <p:ph type="sldNum" sz="quarter" idx="5"/>
          </p:nvPr>
        </p:nvSpPr>
        <p:spPr/>
        <p:txBody>
          <a:bodyPr/>
          <a:lstStyle/>
          <a:p>
            <a:fld id="{BDE66007-8D8C-452B-9E9D-283D9E68CDB7}" type="slidenum">
              <a:rPr lang="el-GR" smtClean="0"/>
              <a:t>8</a:t>
            </a:fld>
            <a:endParaRPr lang="el-GR"/>
          </a:p>
        </p:txBody>
      </p:sp>
    </p:spTree>
    <p:extLst>
      <p:ext uri="{BB962C8B-B14F-4D97-AF65-F5344CB8AC3E}">
        <p14:creationId xmlns:p14="http://schemas.microsoft.com/office/powerpoint/2010/main" val="4252556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Θέση αριθμού διαφάνειας 3"/>
          <p:cNvSpPr>
            <a:spLocks noGrp="1"/>
          </p:cNvSpPr>
          <p:nvPr>
            <p:ph type="sldNum" sz="quarter" idx="5"/>
          </p:nvPr>
        </p:nvSpPr>
        <p:spPr/>
        <p:txBody>
          <a:bodyPr/>
          <a:lstStyle/>
          <a:p>
            <a:fld id="{BDE66007-8D8C-452B-9E9D-283D9E68CDB7}" type="slidenum">
              <a:rPr lang="el-GR" smtClean="0"/>
              <a:t>9</a:t>
            </a:fld>
            <a:endParaRPr lang="el-GR"/>
          </a:p>
        </p:txBody>
      </p:sp>
    </p:spTree>
    <p:extLst>
      <p:ext uri="{BB962C8B-B14F-4D97-AF65-F5344CB8AC3E}">
        <p14:creationId xmlns:p14="http://schemas.microsoft.com/office/powerpoint/2010/main" val="1330472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F1BDFC-EEF0-4A5B-9E56-2248F70FABE5}"/>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2CE2BB42-D147-4E91-9D8D-F3CBF24A27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A540E085-4F42-4DF1-9388-5EF1120600D0}"/>
              </a:ext>
            </a:extLst>
          </p:cNvPr>
          <p:cNvSpPr>
            <a:spLocks noGrp="1"/>
          </p:cNvSpPr>
          <p:nvPr>
            <p:ph type="dt" sz="half" idx="10"/>
          </p:nvPr>
        </p:nvSpPr>
        <p:spPr/>
        <p:txBody>
          <a:bodyPr/>
          <a:lstStyle/>
          <a:p>
            <a:fld id="{CB728E81-98D6-488D-94D2-EFC574A451A2}" type="datetime1">
              <a:rPr lang="el-GR" smtClean="0"/>
              <a:t>25/5/2022</a:t>
            </a:fld>
            <a:endParaRPr lang="el-GR"/>
          </a:p>
        </p:txBody>
      </p:sp>
      <p:sp>
        <p:nvSpPr>
          <p:cNvPr id="5" name="Θέση υποσέλιδου 4">
            <a:extLst>
              <a:ext uri="{FF2B5EF4-FFF2-40B4-BE49-F238E27FC236}">
                <a16:creationId xmlns:a16="http://schemas.microsoft.com/office/drawing/2014/main" id="{2D50FB7E-D603-4AED-8B6F-6EA49A1FCC0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40FEFFD-B7E1-493C-9A26-DFB8501CC6B3}"/>
              </a:ext>
            </a:extLst>
          </p:cNvPr>
          <p:cNvSpPr>
            <a:spLocks noGrp="1"/>
          </p:cNvSpPr>
          <p:nvPr>
            <p:ph type="sldNum" sz="quarter" idx="12"/>
          </p:nvPr>
        </p:nvSpPr>
        <p:spPr/>
        <p:txBody>
          <a:bodyPr/>
          <a:lstStyle/>
          <a:p>
            <a:fld id="{24808595-D977-468E-80E0-B424E44606DA}" type="slidenum">
              <a:rPr lang="el-GR" smtClean="0"/>
              <a:t>‹#›</a:t>
            </a:fld>
            <a:endParaRPr lang="el-GR"/>
          </a:p>
        </p:txBody>
      </p:sp>
    </p:spTree>
    <p:extLst>
      <p:ext uri="{BB962C8B-B14F-4D97-AF65-F5344CB8AC3E}">
        <p14:creationId xmlns:p14="http://schemas.microsoft.com/office/powerpoint/2010/main" val="2118881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D8C5301-7D84-470B-9F71-052527CB581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E2D6A2A4-BEDE-4A22-843E-9FD240231E54}"/>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468836A-4CF4-44C8-A479-D833F5930EEA}"/>
              </a:ext>
            </a:extLst>
          </p:cNvPr>
          <p:cNvSpPr>
            <a:spLocks noGrp="1"/>
          </p:cNvSpPr>
          <p:nvPr>
            <p:ph type="dt" sz="half" idx="10"/>
          </p:nvPr>
        </p:nvSpPr>
        <p:spPr/>
        <p:txBody>
          <a:bodyPr/>
          <a:lstStyle/>
          <a:p>
            <a:fld id="{C925A84D-6B46-479D-9107-0969ECDD0A50}" type="datetime1">
              <a:rPr lang="el-GR" smtClean="0"/>
              <a:t>25/5/2022</a:t>
            </a:fld>
            <a:endParaRPr lang="el-GR"/>
          </a:p>
        </p:txBody>
      </p:sp>
      <p:sp>
        <p:nvSpPr>
          <p:cNvPr id="5" name="Θέση υποσέλιδου 4">
            <a:extLst>
              <a:ext uri="{FF2B5EF4-FFF2-40B4-BE49-F238E27FC236}">
                <a16:creationId xmlns:a16="http://schemas.microsoft.com/office/drawing/2014/main" id="{D671F63C-C784-4E91-AB59-9B63633B1BC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520D7FA-1962-4F1F-8A31-0FE6664CE02D}"/>
              </a:ext>
            </a:extLst>
          </p:cNvPr>
          <p:cNvSpPr>
            <a:spLocks noGrp="1"/>
          </p:cNvSpPr>
          <p:nvPr>
            <p:ph type="sldNum" sz="quarter" idx="12"/>
          </p:nvPr>
        </p:nvSpPr>
        <p:spPr/>
        <p:txBody>
          <a:bodyPr/>
          <a:lstStyle/>
          <a:p>
            <a:fld id="{24808595-D977-468E-80E0-B424E44606DA}" type="slidenum">
              <a:rPr lang="el-GR" smtClean="0"/>
              <a:t>‹#›</a:t>
            </a:fld>
            <a:endParaRPr lang="el-GR"/>
          </a:p>
        </p:txBody>
      </p:sp>
    </p:spTree>
    <p:extLst>
      <p:ext uri="{BB962C8B-B14F-4D97-AF65-F5344CB8AC3E}">
        <p14:creationId xmlns:p14="http://schemas.microsoft.com/office/powerpoint/2010/main" val="2734852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752FE872-3AFF-466D-A2FA-5E45B57A50B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40DE22AC-9173-451A-AE72-4950034B9362}"/>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BD61DBA-7141-41F3-81EF-E99DF307E4E2}"/>
              </a:ext>
            </a:extLst>
          </p:cNvPr>
          <p:cNvSpPr>
            <a:spLocks noGrp="1"/>
          </p:cNvSpPr>
          <p:nvPr>
            <p:ph type="dt" sz="half" idx="10"/>
          </p:nvPr>
        </p:nvSpPr>
        <p:spPr/>
        <p:txBody>
          <a:bodyPr/>
          <a:lstStyle/>
          <a:p>
            <a:fld id="{38CFA3A8-E744-42E4-9037-CF1611E82A30}" type="datetime1">
              <a:rPr lang="el-GR" smtClean="0"/>
              <a:t>25/5/2022</a:t>
            </a:fld>
            <a:endParaRPr lang="el-GR"/>
          </a:p>
        </p:txBody>
      </p:sp>
      <p:sp>
        <p:nvSpPr>
          <p:cNvPr id="5" name="Θέση υποσέλιδου 4">
            <a:extLst>
              <a:ext uri="{FF2B5EF4-FFF2-40B4-BE49-F238E27FC236}">
                <a16:creationId xmlns:a16="http://schemas.microsoft.com/office/drawing/2014/main" id="{F6540FD3-1DC1-4F1E-AE4D-32C4E496D82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BA13D24-C1A0-4FF7-8176-5DB1AF3A2B2E}"/>
              </a:ext>
            </a:extLst>
          </p:cNvPr>
          <p:cNvSpPr>
            <a:spLocks noGrp="1"/>
          </p:cNvSpPr>
          <p:nvPr>
            <p:ph type="sldNum" sz="quarter" idx="12"/>
          </p:nvPr>
        </p:nvSpPr>
        <p:spPr/>
        <p:txBody>
          <a:bodyPr/>
          <a:lstStyle/>
          <a:p>
            <a:fld id="{24808595-D977-468E-80E0-B424E44606DA}" type="slidenum">
              <a:rPr lang="el-GR" smtClean="0"/>
              <a:t>‹#›</a:t>
            </a:fld>
            <a:endParaRPr lang="el-GR"/>
          </a:p>
        </p:txBody>
      </p:sp>
    </p:spTree>
    <p:extLst>
      <p:ext uri="{BB962C8B-B14F-4D97-AF65-F5344CB8AC3E}">
        <p14:creationId xmlns:p14="http://schemas.microsoft.com/office/powerpoint/2010/main" val="3346295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A6DD1C-F4A8-4378-8DDC-A9DB1AD7A6F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2A5BB97-8BFC-4806-9EF9-0DDBF5EEEC63}"/>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BE75AD2-483D-4F3B-8670-2194C574E65F}"/>
              </a:ext>
            </a:extLst>
          </p:cNvPr>
          <p:cNvSpPr>
            <a:spLocks noGrp="1"/>
          </p:cNvSpPr>
          <p:nvPr>
            <p:ph type="dt" sz="half" idx="10"/>
          </p:nvPr>
        </p:nvSpPr>
        <p:spPr/>
        <p:txBody>
          <a:bodyPr/>
          <a:lstStyle/>
          <a:p>
            <a:fld id="{A6BD9B1F-0143-4A55-93F0-7210807871B8}" type="datetime1">
              <a:rPr lang="el-GR" smtClean="0"/>
              <a:t>25/5/2022</a:t>
            </a:fld>
            <a:endParaRPr lang="el-GR"/>
          </a:p>
        </p:txBody>
      </p:sp>
      <p:sp>
        <p:nvSpPr>
          <p:cNvPr id="5" name="Θέση υποσέλιδου 4">
            <a:extLst>
              <a:ext uri="{FF2B5EF4-FFF2-40B4-BE49-F238E27FC236}">
                <a16:creationId xmlns:a16="http://schemas.microsoft.com/office/drawing/2014/main" id="{ED2B4672-A84F-43D7-A467-8BF7F6928D4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65E9885-4B07-4649-ADF6-B41C8FC62936}"/>
              </a:ext>
            </a:extLst>
          </p:cNvPr>
          <p:cNvSpPr>
            <a:spLocks noGrp="1"/>
          </p:cNvSpPr>
          <p:nvPr>
            <p:ph type="sldNum" sz="quarter" idx="12"/>
          </p:nvPr>
        </p:nvSpPr>
        <p:spPr/>
        <p:txBody>
          <a:bodyPr/>
          <a:lstStyle/>
          <a:p>
            <a:fld id="{24808595-D977-468E-80E0-B424E44606DA}" type="slidenum">
              <a:rPr lang="el-GR" smtClean="0"/>
              <a:t>‹#›</a:t>
            </a:fld>
            <a:endParaRPr lang="el-GR"/>
          </a:p>
        </p:txBody>
      </p:sp>
    </p:spTree>
    <p:extLst>
      <p:ext uri="{BB962C8B-B14F-4D97-AF65-F5344CB8AC3E}">
        <p14:creationId xmlns:p14="http://schemas.microsoft.com/office/powerpoint/2010/main" val="4249052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A6C311-D4BC-4A68-859C-A9F286B2DFC7}"/>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7FA2AB5-6ADC-4B4D-A29A-B52D77FB0B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C22F85E-A4F9-4FC5-A3CB-E1B24BE5CC56}"/>
              </a:ext>
            </a:extLst>
          </p:cNvPr>
          <p:cNvSpPr>
            <a:spLocks noGrp="1"/>
          </p:cNvSpPr>
          <p:nvPr>
            <p:ph type="dt" sz="half" idx="10"/>
          </p:nvPr>
        </p:nvSpPr>
        <p:spPr/>
        <p:txBody>
          <a:bodyPr/>
          <a:lstStyle/>
          <a:p>
            <a:fld id="{A3F9DEE5-A8A6-43B3-AFA2-0DB0C5C3DDE3}" type="datetime1">
              <a:rPr lang="el-GR" smtClean="0"/>
              <a:t>25/5/2022</a:t>
            </a:fld>
            <a:endParaRPr lang="el-GR"/>
          </a:p>
        </p:txBody>
      </p:sp>
      <p:sp>
        <p:nvSpPr>
          <p:cNvPr id="5" name="Θέση υποσέλιδου 4">
            <a:extLst>
              <a:ext uri="{FF2B5EF4-FFF2-40B4-BE49-F238E27FC236}">
                <a16:creationId xmlns:a16="http://schemas.microsoft.com/office/drawing/2014/main" id="{AF0FEA89-B8FC-4350-A4BB-445B7F1CF79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9E1BEFE-4300-4D2C-9349-78868BCCC5CE}"/>
              </a:ext>
            </a:extLst>
          </p:cNvPr>
          <p:cNvSpPr>
            <a:spLocks noGrp="1"/>
          </p:cNvSpPr>
          <p:nvPr>
            <p:ph type="sldNum" sz="quarter" idx="12"/>
          </p:nvPr>
        </p:nvSpPr>
        <p:spPr/>
        <p:txBody>
          <a:bodyPr/>
          <a:lstStyle/>
          <a:p>
            <a:fld id="{24808595-D977-468E-80E0-B424E44606DA}" type="slidenum">
              <a:rPr lang="el-GR" smtClean="0"/>
              <a:t>‹#›</a:t>
            </a:fld>
            <a:endParaRPr lang="el-GR"/>
          </a:p>
        </p:txBody>
      </p:sp>
    </p:spTree>
    <p:extLst>
      <p:ext uri="{BB962C8B-B14F-4D97-AF65-F5344CB8AC3E}">
        <p14:creationId xmlns:p14="http://schemas.microsoft.com/office/powerpoint/2010/main" val="874550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B29CFE-6A16-4431-B60E-C41AEE5D136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E98BA2C-1C9A-4368-8790-3A59443EB61D}"/>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CC582AB4-07D5-49BC-9CC4-E02B21D6816A}"/>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04587279-0161-413F-BBE0-DF0FDB61D66B}"/>
              </a:ext>
            </a:extLst>
          </p:cNvPr>
          <p:cNvSpPr>
            <a:spLocks noGrp="1"/>
          </p:cNvSpPr>
          <p:nvPr>
            <p:ph type="dt" sz="half" idx="10"/>
          </p:nvPr>
        </p:nvSpPr>
        <p:spPr/>
        <p:txBody>
          <a:bodyPr/>
          <a:lstStyle/>
          <a:p>
            <a:fld id="{DA83CAC7-9E59-46BE-A894-F334E4117500}" type="datetime1">
              <a:rPr lang="el-GR" smtClean="0"/>
              <a:t>25/5/2022</a:t>
            </a:fld>
            <a:endParaRPr lang="el-GR"/>
          </a:p>
        </p:txBody>
      </p:sp>
      <p:sp>
        <p:nvSpPr>
          <p:cNvPr id="6" name="Θέση υποσέλιδου 5">
            <a:extLst>
              <a:ext uri="{FF2B5EF4-FFF2-40B4-BE49-F238E27FC236}">
                <a16:creationId xmlns:a16="http://schemas.microsoft.com/office/drawing/2014/main" id="{A95C316B-4CC4-4513-94C3-ED17AC88228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D950455-467E-4F3A-BD87-FA4E2206D145}"/>
              </a:ext>
            </a:extLst>
          </p:cNvPr>
          <p:cNvSpPr>
            <a:spLocks noGrp="1"/>
          </p:cNvSpPr>
          <p:nvPr>
            <p:ph type="sldNum" sz="quarter" idx="12"/>
          </p:nvPr>
        </p:nvSpPr>
        <p:spPr/>
        <p:txBody>
          <a:bodyPr/>
          <a:lstStyle/>
          <a:p>
            <a:fld id="{24808595-D977-468E-80E0-B424E44606DA}" type="slidenum">
              <a:rPr lang="el-GR" smtClean="0"/>
              <a:t>‹#›</a:t>
            </a:fld>
            <a:endParaRPr lang="el-GR"/>
          </a:p>
        </p:txBody>
      </p:sp>
    </p:spTree>
    <p:extLst>
      <p:ext uri="{BB962C8B-B14F-4D97-AF65-F5344CB8AC3E}">
        <p14:creationId xmlns:p14="http://schemas.microsoft.com/office/powerpoint/2010/main" val="883631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B3DA5E-905D-492B-9687-9CE42864CF7A}"/>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05647DA-FC68-4B59-835C-2C07CB925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26A2EFA9-4A79-49A0-ADFE-A1A77197AF9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13F7F5BF-3572-4F42-81CF-C7A33D65A2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E677BB44-FAF2-4C17-8834-417D0B7718E8}"/>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1C3A3CC5-471D-4689-B480-7AB0121DF553}"/>
              </a:ext>
            </a:extLst>
          </p:cNvPr>
          <p:cNvSpPr>
            <a:spLocks noGrp="1"/>
          </p:cNvSpPr>
          <p:nvPr>
            <p:ph type="dt" sz="half" idx="10"/>
          </p:nvPr>
        </p:nvSpPr>
        <p:spPr/>
        <p:txBody>
          <a:bodyPr/>
          <a:lstStyle/>
          <a:p>
            <a:fld id="{D8876EB2-E4BE-4B29-B948-24BEE208C127}" type="datetime1">
              <a:rPr lang="el-GR" smtClean="0"/>
              <a:t>25/5/2022</a:t>
            </a:fld>
            <a:endParaRPr lang="el-GR"/>
          </a:p>
        </p:txBody>
      </p:sp>
      <p:sp>
        <p:nvSpPr>
          <p:cNvPr id="8" name="Θέση υποσέλιδου 7">
            <a:extLst>
              <a:ext uri="{FF2B5EF4-FFF2-40B4-BE49-F238E27FC236}">
                <a16:creationId xmlns:a16="http://schemas.microsoft.com/office/drawing/2014/main" id="{66687B71-B1CA-469B-814D-2600A6FF5824}"/>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83A7FDAB-F741-4C8E-A927-6F05A5753F72}"/>
              </a:ext>
            </a:extLst>
          </p:cNvPr>
          <p:cNvSpPr>
            <a:spLocks noGrp="1"/>
          </p:cNvSpPr>
          <p:nvPr>
            <p:ph type="sldNum" sz="quarter" idx="12"/>
          </p:nvPr>
        </p:nvSpPr>
        <p:spPr/>
        <p:txBody>
          <a:bodyPr/>
          <a:lstStyle/>
          <a:p>
            <a:fld id="{24808595-D977-468E-80E0-B424E44606DA}" type="slidenum">
              <a:rPr lang="el-GR" smtClean="0"/>
              <a:t>‹#›</a:t>
            </a:fld>
            <a:endParaRPr lang="el-GR"/>
          </a:p>
        </p:txBody>
      </p:sp>
    </p:spTree>
    <p:extLst>
      <p:ext uri="{BB962C8B-B14F-4D97-AF65-F5344CB8AC3E}">
        <p14:creationId xmlns:p14="http://schemas.microsoft.com/office/powerpoint/2010/main" val="2928077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7D3FA5-4455-4E17-BE4F-19286DD8242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6A2279F-C7F3-47F9-AC0D-331BD8CB2E95}"/>
              </a:ext>
            </a:extLst>
          </p:cNvPr>
          <p:cNvSpPr>
            <a:spLocks noGrp="1"/>
          </p:cNvSpPr>
          <p:nvPr>
            <p:ph type="dt" sz="half" idx="10"/>
          </p:nvPr>
        </p:nvSpPr>
        <p:spPr/>
        <p:txBody>
          <a:bodyPr/>
          <a:lstStyle/>
          <a:p>
            <a:fld id="{6FC8B516-087B-40E4-AF57-DAB8E293879D}" type="datetime1">
              <a:rPr lang="el-GR" smtClean="0"/>
              <a:t>25/5/2022</a:t>
            </a:fld>
            <a:endParaRPr lang="el-GR"/>
          </a:p>
        </p:txBody>
      </p:sp>
      <p:sp>
        <p:nvSpPr>
          <p:cNvPr id="4" name="Θέση υποσέλιδου 3">
            <a:extLst>
              <a:ext uri="{FF2B5EF4-FFF2-40B4-BE49-F238E27FC236}">
                <a16:creationId xmlns:a16="http://schemas.microsoft.com/office/drawing/2014/main" id="{3FB93547-DC72-4EFC-8092-5A9FB8421C94}"/>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3D5E7D29-1BDF-47D7-846E-2FF46A7C5C05}"/>
              </a:ext>
            </a:extLst>
          </p:cNvPr>
          <p:cNvSpPr>
            <a:spLocks noGrp="1"/>
          </p:cNvSpPr>
          <p:nvPr>
            <p:ph type="sldNum" sz="quarter" idx="12"/>
          </p:nvPr>
        </p:nvSpPr>
        <p:spPr/>
        <p:txBody>
          <a:bodyPr/>
          <a:lstStyle/>
          <a:p>
            <a:fld id="{24808595-D977-468E-80E0-B424E44606DA}" type="slidenum">
              <a:rPr lang="el-GR" smtClean="0"/>
              <a:t>‹#›</a:t>
            </a:fld>
            <a:endParaRPr lang="el-GR"/>
          </a:p>
        </p:txBody>
      </p:sp>
    </p:spTree>
    <p:extLst>
      <p:ext uri="{BB962C8B-B14F-4D97-AF65-F5344CB8AC3E}">
        <p14:creationId xmlns:p14="http://schemas.microsoft.com/office/powerpoint/2010/main" val="1495206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060FCD9-BC8E-44BF-8642-4AEE6E3C0AF4}"/>
              </a:ext>
            </a:extLst>
          </p:cNvPr>
          <p:cNvSpPr>
            <a:spLocks noGrp="1"/>
          </p:cNvSpPr>
          <p:nvPr>
            <p:ph type="dt" sz="half" idx="10"/>
          </p:nvPr>
        </p:nvSpPr>
        <p:spPr/>
        <p:txBody>
          <a:bodyPr/>
          <a:lstStyle/>
          <a:p>
            <a:fld id="{9BAB128C-9D16-4E17-B53A-FB445C2DD518}" type="datetime1">
              <a:rPr lang="el-GR" smtClean="0"/>
              <a:t>25/5/2022</a:t>
            </a:fld>
            <a:endParaRPr lang="el-GR"/>
          </a:p>
        </p:txBody>
      </p:sp>
      <p:sp>
        <p:nvSpPr>
          <p:cNvPr id="3" name="Θέση υποσέλιδου 2">
            <a:extLst>
              <a:ext uri="{FF2B5EF4-FFF2-40B4-BE49-F238E27FC236}">
                <a16:creationId xmlns:a16="http://schemas.microsoft.com/office/drawing/2014/main" id="{040439A0-E94A-4B41-8DD3-D5CF68E642EA}"/>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89EF9EE-B09B-47D9-AB2B-7E231149B6EF}"/>
              </a:ext>
            </a:extLst>
          </p:cNvPr>
          <p:cNvSpPr>
            <a:spLocks noGrp="1"/>
          </p:cNvSpPr>
          <p:nvPr>
            <p:ph type="sldNum" sz="quarter" idx="12"/>
          </p:nvPr>
        </p:nvSpPr>
        <p:spPr/>
        <p:txBody>
          <a:bodyPr/>
          <a:lstStyle/>
          <a:p>
            <a:fld id="{24808595-D977-468E-80E0-B424E44606DA}" type="slidenum">
              <a:rPr lang="el-GR" smtClean="0"/>
              <a:t>‹#›</a:t>
            </a:fld>
            <a:endParaRPr lang="el-GR"/>
          </a:p>
        </p:txBody>
      </p:sp>
    </p:spTree>
    <p:extLst>
      <p:ext uri="{BB962C8B-B14F-4D97-AF65-F5344CB8AC3E}">
        <p14:creationId xmlns:p14="http://schemas.microsoft.com/office/powerpoint/2010/main" val="128633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74282A-74CB-49D5-BCCE-2DA40E2121C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95D3F7B-B1BB-4CFD-AD56-6093F85F90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EBD05659-BF6A-4335-9577-B3539C4D5F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45FC104-DCBF-46A5-B9B5-617C9DD8D471}"/>
              </a:ext>
            </a:extLst>
          </p:cNvPr>
          <p:cNvSpPr>
            <a:spLocks noGrp="1"/>
          </p:cNvSpPr>
          <p:nvPr>
            <p:ph type="dt" sz="half" idx="10"/>
          </p:nvPr>
        </p:nvSpPr>
        <p:spPr/>
        <p:txBody>
          <a:bodyPr/>
          <a:lstStyle/>
          <a:p>
            <a:fld id="{2688E709-A42C-4146-B6AF-846AEABD0044}" type="datetime1">
              <a:rPr lang="el-GR" smtClean="0"/>
              <a:t>25/5/2022</a:t>
            </a:fld>
            <a:endParaRPr lang="el-GR"/>
          </a:p>
        </p:txBody>
      </p:sp>
      <p:sp>
        <p:nvSpPr>
          <p:cNvPr id="6" name="Θέση υποσέλιδου 5">
            <a:extLst>
              <a:ext uri="{FF2B5EF4-FFF2-40B4-BE49-F238E27FC236}">
                <a16:creationId xmlns:a16="http://schemas.microsoft.com/office/drawing/2014/main" id="{0D99ED23-17CD-43A9-8273-DFD0B43E05A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D80D519-C5EF-47BA-B429-ED27A9257C0C}"/>
              </a:ext>
            </a:extLst>
          </p:cNvPr>
          <p:cNvSpPr>
            <a:spLocks noGrp="1"/>
          </p:cNvSpPr>
          <p:nvPr>
            <p:ph type="sldNum" sz="quarter" idx="12"/>
          </p:nvPr>
        </p:nvSpPr>
        <p:spPr/>
        <p:txBody>
          <a:bodyPr/>
          <a:lstStyle/>
          <a:p>
            <a:fld id="{24808595-D977-468E-80E0-B424E44606DA}" type="slidenum">
              <a:rPr lang="el-GR" smtClean="0"/>
              <a:t>‹#›</a:t>
            </a:fld>
            <a:endParaRPr lang="el-GR"/>
          </a:p>
        </p:txBody>
      </p:sp>
    </p:spTree>
    <p:extLst>
      <p:ext uri="{BB962C8B-B14F-4D97-AF65-F5344CB8AC3E}">
        <p14:creationId xmlns:p14="http://schemas.microsoft.com/office/powerpoint/2010/main" val="1814987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6257FA-D8E4-49CD-8C2E-667854C6FDC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A4F9044F-DD2C-4EF0-AAB5-59664649B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E9EC4CAC-CAB5-436C-989E-7BCB0C127D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A009D14-7455-405D-9B6B-89D23CE763DC}"/>
              </a:ext>
            </a:extLst>
          </p:cNvPr>
          <p:cNvSpPr>
            <a:spLocks noGrp="1"/>
          </p:cNvSpPr>
          <p:nvPr>
            <p:ph type="dt" sz="half" idx="10"/>
          </p:nvPr>
        </p:nvSpPr>
        <p:spPr/>
        <p:txBody>
          <a:bodyPr/>
          <a:lstStyle/>
          <a:p>
            <a:fld id="{F4C1ACF7-76B3-4AC2-A42F-B118E23E552F}" type="datetime1">
              <a:rPr lang="el-GR" smtClean="0"/>
              <a:t>25/5/2022</a:t>
            </a:fld>
            <a:endParaRPr lang="el-GR"/>
          </a:p>
        </p:txBody>
      </p:sp>
      <p:sp>
        <p:nvSpPr>
          <p:cNvPr id="6" name="Θέση υποσέλιδου 5">
            <a:extLst>
              <a:ext uri="{FF2B5EF4-FFF2-40B4-BE49-F238E27FC236}">
                <a16:creationId xmlns:a16="http://schemas.microsoft.com/office/drawing/2014/main" id="{3CE14E49-8EA2-428E-9ED3-1244B2E13BB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02AFFD6-C523-4F5A-913A-5BF8CFCFC2D2}"/>
              </a:ext>
            </a:extLst>
          </p:cNvPr>
          <p:cNvSpPr>
            <a:spLocks noGrp="1"/>
          </p:cNvSpPr>
          <p:nvPr>
            <p:ph type="sldNum" sz="quarter" idx="12"/>
          </p:nvPr>
        </p:nvSpPr>
        <p:spPr/>
        <p:txBody>
          <a:bodyPr/>
          <a:lstStyle/>
          <a:p>
            <a:fld id="{24808595-D977-468E-80E0-B424E44606DA}" type="slidenum">
              <a:rPr lang="el-GR" smtClean="0"/>
              <a:t>‹#›</a:t>
            </a:fld>
            <a:endParaRPr lang="el-GR"/>
          </a:p>
        </p:txBody>
      </p:sp>
    </p:spTree>
    <p:extLst>
      <p:ext uri="{BB962C8B-B14F-4D97-AF65-F5344CB8AC3E}">
        <p14:creationId xmlns:p14="http://schemas.microsoft.com/office/powerpoint/2010/main" val="1671755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85E2F0E-408A-45F8-B815-1AF2D98E05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FB88053-D2B4-42C1-837A-5FCD2E6C7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0E4B929-8A52-4ACC-A115-1F5EE2245D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305C6-623B-4E43-A8C3-FEFD507B19EE}" type="datetime1">
              <a:rPr lang="el-GR" smtClean="0"/>
              <a:t>25/5/2022</a:t>
            </a:fld>
            <a:endParaRPr lang="el-GR"/>
          </a:p>
        </p:txBody>
      </p:sp>
      <p:sp>
        <p:nvSpPr>
          <p:cNvPr id="5" name="Θέση υποσέλιδου 4">
            <a:extLst>
              <a:ext uri="{FF2B5EF4-FFF2-40B4-BE49-F238E27FC236}">
                <a16:creationId xmlns:a16="http://schemas.microsoft.com/office/drawing/2014/main" id="{31C7BEB2-5754-447F-89C8-297F5BCF2D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0A9D3703-8AF9-42FF-8138-FEB861CCA4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08595-D977-468E-80E0-B424E44606DA}" type="slidenum">
              <a:rPr lang="el-GR" smtClean="0"/>
              <a:t>‹#›</a:t>
            </a:fld>
            <a:endParaRPr lang="el-GR"/>
          </a:p>
        </p:txBody>
      </p:sp>
    </p:spTree>
    <p:extLst>
      <p:ext uri="{BB962C8B-B14F-4D97-AF65-F5344CB8AC3E}">
        <p14:creationId xmlns:p14="http://schemas.microsoft.com/office/powerpoint/2010/main" val="707464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hakemaps.itsak.gr/" TargetMode="External"/><Relationship Id="rId3" Type="http://schemas.openxmlformats.org/officeDocument/2006/relationships/hyperlink" Target="https://doi.org/10.1785/0120090056" TargetMode="External"/><Relationship Id="rId7" Type="http://schemas.openxmlformats.org/officeDocument/2006/relationships/hyperlink" Target="https://www.seismicportal.eu/testimonies-ws/" TargetMode="External"/><Relationship Id="rId2" Type="http://schemas.openxmlformats.org/officeDocument/2006/relationships/hyperlink" Target="https://doi.org/10.1785/0120090058" TargetMode="External"/><Relationship Id="rId1" Type="http://schemas.openxmlformats.org/officeDocument/2006/relationships/slideLayout" Target="../slideLayouts/slideLayout2.xml"/><Relationship Id="rId6" Type="http://schemas.openxmlformats.org/officeDocument/2006/relationships/hyperlink" Target="https://doi.org/10.12681/bgsg.16538" TargetMode="External"/><Relationship Id="rId5" Type="http://schemas.openxmlformats.org/officeDocument/2006/relationships/hyperlink" Target="https://doi.org/10.1080/13632469909350346" TargetMode="External"/><Relationship Id="rId4" Type="http://schemas.openxmlformats.org/officeDocument/2006/relationships/hyperlink" Target="https://doi.org/10.1785/0120140286" TargetMode="Externa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DAD53C-10FC-4479-B314-CBB6448377C0}"/>
              </a:ext>
            </a:extLst>
          </p:cNvPr>
          <p:cNvSpPr>
            <a:spLocks noGrp="1"/>
          </p:cNvSpPr>
          <p:nvPr>
            <p:ph type="ctrTitle"/>
          </p:nvPr>
        </p:nvSpPr>
        <p:spPr>
          <a:xfrm>
            <a:off x="503340" y="1497392"/>
            <a:ext cx="10712741" cy="2387600"/>
          </a:xfrm>
        </p:spPr>
        <p:txBody>
          <a:bodyPr>
            <a:noAutofit/>
          </a:bodyPr>
          <a:lstStyle/>
          <a:p>
            <a:pPr marL="0" marR="0" algn="ctr">
              <a:lnSpc>
                <a:spcPct val="150000"/>
              </a:lnSpc>
              <a:spcBef>
                <a:spcPts val="0"/>
              </a:spcBef>
              <a:spcAft>
                <a:spcPts val="1000"/>
              </a:spcAft>
            </a:pPr>
            <a:r>
              <a:rPr lang="en-US" sz="3000" b="1" dirty="0">
                <a:effectLst/>
                <a:latin typeface="+mn-lt"/>
                <a:ea typeface="Calibri" panose="020F0502020204030204" pitchFamily="34" charset="0"/>
                <a:cs typeface="Times New Roman" panose="02020603050405020304" pitchFamily="18" charset="0"/>
              </a:rPr>
              <a:t>Assessment of the macroseismic/strong-ground motion distribution of the 2021 Crete (Arkalochori) earthquake sequence using a finite fault stochastic simulation approach</a:t>
            </a:r>
            <a:endParaRPr lang="en-US" sz="3000" dirty="0">
              <a:effectLst/>
              <a:latin typeface="+mn-lt"/>
              <a:ea typeface="Calibri" panose="020F0502020204030204" pitchFamily="34" charset="0"/>
              <a:cs typeface="Times New Roman" panose="02020603050405020304" pitchFamily="18" charset="0"/>
            </a:endParaRPr>
          </a:p>
        </p:txBody>
      </p:sp>
      <p:sp>
        <p:nvSpPr>
          <p:cNvPr id="3" name="Υπότιτλος 2">
            <a:extLst>
              <a:ext uri="{FF2B5EF4-FFF2-40B4-BE49-F238E27FC236}">
                <a16:creationId xmlns:a16="http://schemas.microsoft.com/office/drawing/2014/main" id="{9327A0C3-41DE-4E62-BC8E-45968790F41C}"/>
              </a:ext>
            </a:extLst>
          </p:cNvPr>
          <p:cNvSpPr>
            <a:spLocks noGrp="1"/>
          </p:cNvSpPr>
          <p:nvPr>
            <p:ph type="subTitle" idx="1"/>
          </p:nvPr>
        </p:nvSpPr>
        <p:spPr>
          <a:xfrm>
            <a:off x="0" y="5202238"/>
            <a:ext cx="9144000" cy="1655762"/>
          </a:xfrm>
        </p:spPr>
        <p:txBody>
          <a:bodyPr>
            <a:normAutofit/>
          </a:bodyPr>
          <a:lstStyle/>
          <a:p>
            <a:pPr marL="0" marR="0" algn="ctr">
              <a:lnSpc>
                <a:spcPct val="150000"/>
              </a:lnSpc>
              <a:spcBef>
                <a:spcPts val="0"/>
              </a:spcBef>
              <a:spcAft>
                <a:spcPts val="1000"/>
              </a:spcAft>
            </a:pP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 Ravnalis</a:t>
            </a:r>
            <a:r>
              <a:rPr lang="en-US" sz="20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 Kkallas</a:t>
            </a:r>
            <a:r>
              <a:rPr lang="en-US" sz="20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 Papazachos</a:t>
            </a:r>
            <a:r>
              <a:rPr lang="en-US" sz="20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 Papaioannou</a:t>
            </a:r>
            <a:r>
              <a:rPr lang="en-US" sz="20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1800" baseline="30000" dirty="0">
                <a:effectLst/>
                <a:latin typeface="Calibri" panose="020F0502020204030204" pitchFamily="34" charset="0"/>
                <a:ea typeface="Calibri" panose="020F0502020204030204" pitchFamily="34" charset="0"/>
                <a:cs typeface="Calibri" panose="020F0502020204030204" pitchFamily="34" charset="0"/>
              </a:rPr>
              <a:t>1 </a:t>
            </a:r>
            <a:r>
              <a:rPr lang="en-US" sz="1800" dirty="0">
                <a:effectLst/>
                <a:latin typeface="Calibri" panose="020F0502020204030204" pitchFamily="34" charset="0"/>
                <a:ea typeface="Calibri" panose="020F0502020204030204" pitchFamily="34" charset="0"/>
                <a:cs typeface="Calibri" panose="020F0502020204030204" pitchFamily="34" charset="0"/>
              </a:rPr>
              <a:t>Geophysical Laboratory, Aristotle University of Thessaloniki, Thessaloniki, GREECE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1800" baseline="30000" dirty="0">
                <a:effectLst/>
                <a:latin typeface="Calibri" panose="020F0502020204030204" pitchFamily="34" charset="0"/>
                <a:ea typeface="Calibri" panose="020F0502020204030204" pitchFamily="34" charset="0"/>
                <a:cs typeface="Calibri" panose="020F0502020204030204" pitchFamily="34" charset="0"/>
              </a:rPr>
              <a:t>2 </a:t>
            </a:r>
            <a:r>
              <a:rPr lang="en-US" sz="1800" dirty="0">
                <a:effectLst/>
                <a:latin typeface="Calibri" panose="020F0502020204030204" pitchFamily="34" charset="0"/>
                <a:ea typeface="Calibri" panose="020F0502020204030204" pitchFamily="34" charset="0"/>
                <a:cs typeface="Calibri" panose="020F0502020204030204" pitchFamily="34" charset="0"/>
              </a:rPr>
              <a:t>Institute of Engineering Seismology and Earthquake Engineering (ITSAK), Thessaloniki, GREECE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6">
            <a:extLst>
              <a:ext uri="{FF2B5EF4-FFF2-40B4-BE49-F238E27FC236}">
                <a16:creationId xmlns:a16="http://schemas.microsoft.com/office/drawing/2014/main" id="{A2329401-B66D-4C5C-B5E9-81B73692D3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pic>
        <p:nvPicPr>
          <p:cNvPr id="41" name="Εικόνα 40">
            <a:extLst>
              <a:ext uri="{FF2B5EF4-FFF2-40B4-BE49-F238E27FC236}">
                <a16:creationId xmlns:a16="http://schemas.microsoft.com/office/drawing/2014/main" id="{5EBCA9E8-705F-440B-BE40-ED95B8CBF7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1450" y="156443"/>
            <a:ext cx="4162425" cy="1095375"/>
          </a:xfrm>
          <a:prstGeom prst="rect">
            <a:avLst/>
          </a:prstGeom>
        </p:spPr>
      </p:pic>
      <p:pic>
        <p:nvPicPr>
          <p:cNvPr id="42" name="Picture 13">
            <a:extLst>
              <a:ext uri="{FF2B5EF4-FFF2-40B4-BE49-F238E27FC236}">
                <a16:creationId xmlns:a16="http://schemas.microsoft.com/office/drawing/2014/main" id="{62386D44-3372-4CB9-BB57-344B95637AE7}"/>
              </a:ext>
            </a:extLst>
          </p:cNvPr>
          <p:cNvPicPr>
            <a:picLocks noChangeAspect="1" noChangeArrowheads="1"/>
          </p:cNvPicPr>
          <p:nvPr/>
        </p:nvPicPr>
        <p:blipFill>
          <a:blip r:embed="rId5" cstate="print"/>
          <a:srcRect/>
          <a:stretch>
            <a:fillRect/>
          </a:stretch>
        </p:blipFill>
        <p:spPr bwMode="auto">
          <a:xfrm>
            <a:off x="0" y="0"/>
            <a:ext cx="1007479" cy="1006245"/>
          </a:xfrm>
          <a:prstGeom prst="rect">
            <a:avLst/>
          </a:prstGeom>
          <a:noFill/>
          <a:ln w="9525">
            <a:noFill/>
            <a:miter lim="800000"/>
            <a:headEnd/>
            <a:tailEnd/>
          </a:ln>
        </p:spPr>
      </p:pic>
      <p:pic>
        <p:nvPicPr>
          <p:cNvPr id="43" name="Picture 6" descr="Diagram&#10;&#10;Description automatically generated">
            <a:extLst>
              <a:ext uri="{FF2B5EF4-FFF2-40B4-BE49-F238E27FC236}">
                <a16:creationId xmlns:a16="http://schemas.microsoft.com/office/drawing/2014/main" id="{100C5AF6-A4C0-4FEE-83FE-450DEBFCE1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78" y="14777"/>
            <a:ext cx="1667469" cy="991468"/>
          </a:xfrm>
          <a:prstGeom prst="rect">
            <a:avLst/>
          </a:prstGeom>
          <a:solidFill>
            <a:schemeClr val="bg2">
              <a:lumMod val="90000"/>
            </a:schemeClr>
          </a:solidFill>
        </p:spPr>
      </p:pic>
    </p:spTree>
    <p:extLst>
      <p:ext uri="{BB962C8B-B14F-4D97-AF65-F5344CB8AC3E}">
        <p14:creationId xmlns:p14="http://schemas.microsoft.com/office/powerpoint/2010/main" val="209595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7D4A8-BF4D-444A-8760-FCDEAF20C89B}"/>
              </a:ext>
            </a:extLst>
          </p:cNvPr>
          <p:cNvSpPr>
            <a:spLocks noGrp="1"/>
          </p:cNvSpPr>
          <p:nvPr>
            <p:ph type="title"/>
          </p:nvPr>
        </p:nvSpPr>
        <p:spPr>
          <a:xfrm>
            <a:off x="0" y="0"/>
            <a:ext cx="10515600" cy="668411"/>
          </a:xfrm>
        </p:spPr>
        <p:txBody>
          <a:bodyPr>
            <a:normAutofit fontScale="90000"/>
          </a:bodyPr>
          <a:lstStyle/>
          <a:p>
            <a:r>
              <a:rPr lang="en-US" sz="4400" b="1" dirty="0">
                <a:latin typeface="Arial" panose="020B0604020202020204" pitchFamily="34" charset="0"/>
                <a:cs typeface="Arial" panose="020B0604020202020204" pitchFamily="34" charset="0"/>
              </a:rPr>
              <a:t>Results</a:t>
            </a:r>
            <a:endParaRPr lang="el-GR" dirty="0"/>
          </a:p>
        </p:txBody>
      </p:sp>
      <p:sp>
        <p:nvSpPr>
          <p:cNvPr id="4" name="Θέση περιεχομένου 3">
            <a:extLst>
              <a:ext uri="{FF2B5EF4-FFF2-40B4-BE49-F238E27FC236}">
                <a16:creationId xmlns:a16="http://schemas.microsoft.com/office/drawing/2014/main" id="{6DDD4EDB-F87C-4379-9A21-62F80C22BB5B}"/>
              </a:ext>
            </a:extLst>
          </p:cNvPr>
          <p:cNvSpPr txBox="1">
            <a:spLocks noGrp="1"/>
          </p:cNvSpPr>
          <p:nvPr>
            <p:ph idx="1"/>
          </p:nvPr>
        </p:nvSpPr>
        <p:spPr>
          <a:xfrm>
            <a:off x="34030" y="969172"/>
            <a:ext cx="7716176" cy="5692328"/>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just">
              <a:buFont typeface="Wingdings" panose="05000000000000000000" pitchFamily="2" charset="2"/>
              <a:buChar char="Ø"/>
            </a:pPr>
            <a:r>
              <a:rPr lang="en-US" sz="2300" dirty="0">
                <a:ea typeface="MS Mincho" panose="02020609040205080304" pitchFamily="49" charset="-128"/>
              </a:rPr>
              <a:t>GFZ Focal mechanism (Str1=218</a:t>
            </a:r>
            <a:r>
              <a:rPr lang="en-US" sz="2300" baseline="30000" dirty="0">
                <a:ea typeface="MS Mincho" panose="02020609040205080304" pitchFamily="49" charset="-128"/>
              </a:rPr>
              <a:t>O</a:t>
            </a:r>
            <a:r>
              <a:rPr lang="en-US" sz="2300" dirty="0">
                <a:ea typeface="MS Mincho" panose="02020609040205080304" pitchFamily="49" charset="-128"/>
              </a:rPr>
              <a:t>, Dip=60</a:t>
            </a:r>
            <a:r>
              <a:rPr lang="en-US" sz="2300" baseline="30000" dirty="0">
                <a:ea typeface="MS Mincho" panose="02020609040205080304" pitchFamily="49" charset="-128"/>
              </a:rPr>
              <a:t>O</a:t>
            </a:r>
            <a:r>
              <a:rPr lang="en-US" sz="2300" dirty="0">
                <a:ea typeface="MS Mincho" panose="02020609040205080304" pitchFamily="49" charset="-128"/>
              </a:rPr>
              <a:t>) is very similar with the focal mechanism from relocation which is used for the stochastic simulation approach.</a:t>
            </a:r>
          </a:p>
          <a:p>
            <a:pPr marL="285750" indent="-285750">
              <a:buFont typeface="Arial" panose="020B0604020202020204" pitchFamily="34" charset="0"/>
              <a:buChar char="•"/>
            </a:pPr>
            <a:endParaRPr lang="el-GR" dirty="0"/>
          </a:p>
        </p:txBody>
      </p:sp>
      <p:graphicFrame>
        <p:nvGraphicFramePr>
          <p:cNvPr id="5" name="Θέση περιεχομένου 3">
            <a:extLst>
              <a:ext uri="{FF2B5EF4-FFF2-40B4-BE49-F238E27FC236}">
                <a16:creationId xmlns:a16="http://schemas.microsoft.com/office/drawing/2014/main" id="{E51005D6-E46B-43A6-877C-8C6EF27BE8E9}"/>
              </a:ext>
            </a:extLst>
          </p:cNvPr>
          <p:cNvGraphicFramePr>
            <a:graphicFrameLocks/>
          </p:cNvGraphicFramePr>
          <p:nvPr>
            <p:extLst>
              <p:ext uri="{D42A27DB-BD31-4B8C-83A1-F6EECF244321}">
                <p14:modId xmlns:p14="http://schemas.microsoft.com/office/powerpoint/2010/main" val="3579021292"/>
              </p:ext>
            </p:extLst>
          </p:nvPr>
        </p:nvGraphicFramePr>
        <p:xfrm>
          <a:off x="71022" y="2617854"/>
          <a:ext cx="4453630" cy="949910"/>
        </p:xfrm>
        <a:graphic>
          <a:graphicData uri="http://schemas.openxmlformats.org/drawingml/2006/table">
            <a:tbl>
              <a:tblPr>
                <a:tableStyleId>{616DA210-FB5B-4158-B5E0-FEB733F419BA}</a:tableStyleId>
              </a:tblPr>
              <a:tblGrid>
                <a:gridCol w="890726">
                  <a:extLst>
                    <a:ext uri="{9D8B030D-6E8A-4147-A177-3AD203B41FA5}">
                      <a16:colId xmlns:a16="http://schemas.microsoft.com/office/drawing/2014/main" val="2448027290"/>
                    </a:ext>
                  </a:extLst>
                </a:gridCol>
                <a:gridCol w="890726">
                  <a:extLst>
                    <a:ext uri="{9D8B030D-6E8A-4147-A177-3AD203B41FA5}">
                      <a16:colId xmlns:a16="http://schemas.microsoft.com/office/drawing/2014/main" val="3537410631"/>
                    </a:ext>
                  </a:extLst>
                </a:gridCol>
                <a:gridCol w="890726">
                  <a:extLst>
                    <a:ext uri="{9D8B030D-6E8A-4147-A177-3AD203B41FA5}">
                      <a16:colId xmlns:a16="http://schemas.microsoft.com/office/drawing/2014/main" val="1603264500"/>
                    </a:ext>
                  </a:extLst>
                </a:gridCol>
                <a:gridCol w="890726">
                  <a:extLst>
                    <a:ext uri="{9D8B030D-6E8A-4147-A177-3AD203B41FA5}">
                      <a16:colId xmlns:a16="http://schemas.microsoft.com/office/drawing/2014/main" val="3641916961"/>
                    </a:ext>
                  </a:extLst>
                </a:gridCol>
                <a:gridCol w="890726">
                  <a:extLst>
                    <a:ext uri="{9D8B030D-6E8A-4147-A177-3AD203B41FA5}">
                      <a16:colId xmlns:a16="http://schemas.microsoft.com/office/drawing/2014/main" val="2108698250"/>
                    </a:ext>
                  </a:extLst>
                </a:gridCol>
              </a:tblGrid>
              <a:tr h="474955">
                <a:tc>
                  <a:txBody>
                    <a:bodyPr/>
                    <a:lstStyle/>
                    <a:p>
                      <a:pPr algn="just" fontAlgn="b"/>
                      <a:r>
                        <a:rPr lang="en-US" dirty="0"/>
                        <a:t>M</a:t>
                      </a:r>
                    </a:p>
                  </a:txBody>
                  <a:tcPr marL="7620" marR="7620" marT="7620" marB="0" anchor="b"/>
                </a:tc>
                <a:tc>
                  <a:txBody>
                    <a:bodyPr/>
                    <a:lstStyle/>
                    <a:p>
                      <a:pPr algn="just" fontAlgn="b"/>
                      <a:r>
                        <a:rPr lang="en-US" dirty="0"/>
                        <a:t>L</a:t>
                      </a:r>
                    </a:p>
                  </a:txBody>
                  <a:tcPr marL="7620" marR="7620" marT="7620" marB="0" anchor="b"/>
                </a:tc>
                <a:tc>
                  <a:txBody>
                    <a:bodyPr/>
                    <a:lstStyle/>
                    <a:p>
                      <a:pPr algn="just" fontAlgn="b"/>
                      <a:r>
                        <a:rPr lang="en-US" dirty="0"/>
                        <a:t>w</a:t>
                      </a:r>
                    </a:p>
                  </a:txBody>
                  <a:tcPr marL="7620" marR="7620" marT="7620" marB="0" anchor="b"/>
                </a:tc>
                <a:tc>
                  <a:txBody>
                    <a:bodyPr/>
                    <a:lstStyle/>
                    <a:p>
                      <a:pPr algn="just" fontAlgn="b"/>
                      <a:r>
                        <a:rPr lang="en-US" dirty="0"/>
                        <a:t>L model</a:t>
                      </a:r>
                    </a:p>
                  </a:txBody>
                  <a:tcPr marL="7620" marR="7620" marT="7620" marB="0" anchor="b"/>
                </a:tc>
                <a:tc>
                  <a:txBody>
                    <a:bodyPr/>
                    <a:lstStyle/>
                    <a:p>
                      <a:pPr algn="just" fontAlgn="b"/>
                      <a:r>
                        <a:rPr lang="en-US" dirty="0"/>
                        <a:t>w model</a:t>
                      </a:r>
                    </a:p>
                  </a:txBody>
                  <a:tcPr marL="7620" marR="7620" marT="7620" marB="0" anchor="b"/>
                </a:tc>
                <a:extLst>
                  <a:ext uri="{0D108BD9-81ED-4DB2-BD59-A6C34878D82A}">
                    <a16:rowId xmlns:a16="http://schemas.microsoft.com/office/drawing/2014/main" val="2587206809"/>
                  </a:ext>
                </a:extLst>
              </a:tr>
              <a:tr h="474955">
                <a:tc>
                  <a:txBody>
                    <a:bodyPr/>
                    <a:lstStyle/>
                    <a:p>
                      <a:pPr algn="just" fontAlgn="b"/>
                      <a:r>
                        <a:rPr lang="el-GR" dirty="0"/>
                        <a:t>6</a:t>
                      </a:r>
                      <a:r>
                        <a:rPr lang="en-US" dirty="0"/>
                        <a:t>.0</a:t>
                      </a:r>
                      <a:endParaRPr lang="el-GR" dirty="0"/>
                    </a:p>
                  </a:txBody>
                  <a:tcPr marL="7620" marR="7620" marT="7620" marB="0" anchor="b"/>
                </a:tc>
                <a:tc>
                  <a:txBody>
                    <a:bodyPr/>
                    <a:lstStyle/>
                    <a:p>
                      <a:pPr algn="just" fontAlgn="b"/>
                      <a:r>
                        <a:rPr lang="el-GR" dirty="0"/>
                        <a:t>13.8</a:t>
                      </a:r>
                    </a:p>
                  </a:txBody>
                  <a:tcPr marL="7620" marR="7620" marT="7620" marB="0" anchor="b"/>
                </a:tc>
                <a:tc>
                  <a:txBody>
                    <a:bodyPr/>
                    <a:lstStyle/>
                    <a:p>
                      <a:pPr algn="just" fontAlgn="b"/>
                      <a:r>
                        <a:rPr lang="el-GR" dirty="0"/>
                        <a:t>9.54</a:t>
                      </a:r>
                    </a:p>
                  </a:txBody>
                  <a:tcPr marL="7620" marR="7620" marT="7620" marB="0" anchor="b"/>
                </a:tc>
                <a:tc>
                  <a:txBody>
                    <a:bodyPr/>
                    <a:lstStyle/>
                    <a:p>
                      <a:pPr algn="just" fontAlgn="b"/>
                      <a:r>
                        <a:rPr lang="el-GR" dirty="0"/>
                        <a:t>14</a:t>
                      </a:r>
                    </a:p>
                  </a:txBody>
                  <a:tcPr marL="7620" marR="7620" marT="7620" marB="0" anchor="b"/>
                </a:tc>
                <a:tc>
                  <a:txBody>
                    <a:bodyPr/>
                    <a:lstStyle/>
                    <a:p>
                      <a:pPr algn="just" fontAlgn="b"/>
                      <a:r>
                        <a:rPr lang="el-GR" dirty="0"/>
                        <a:t>12</a:t>
                      </a:r>
                    </a:p>
                  </a:txBody>
                  <a:tcPr marL="7620" marR="7620" marT="7620" marB="0" anchor="b"/>
                </a:tc>
                <a:extLst>
                  <a:ext uri="{0D108BD9-81ED-4DB2-BD59-A6C34878D82A}">
                    <a16:rowId xmlns:a16="http://schemas.microsoft.com/office/drawing/2014/main" val="605619023"/>
                  </a:ext>
                </a:extLst>
              </a:tr>
            </a:tbl>
          </a:graphicData>
        </a:graphic>
      </p:graphicFrame>
      <p:graphicFrame>
        <p:nvGraphicFramePr>
          <p:cNvPr id="6" name="Πίνακας 6">
            <a:extLst>
              <a:ext uri="{FF2B5EF4-FFF2-40B4-BE49-F238E27FC236}">
                <a16:creationId xmlns:a16="http://schemas.microsoft.com/office/drawing/2014/main" id="{E3004D83-93F4-4D34-BE86-67B478A7ABD5}"/>
              </a:ext>
            </a:extLst>
          </p:cNvPr>
          <p:cNvGraphicFramePr>
            <a:graphicFrameLocks noGrp="1"/>
          </p:cNvGraphicFramePr>
          <p:nvPr>
            <p:extLst>
              <p:ext uri="{D42A27DB-BD31-4B8C-83A1-F6EECF244321}">
                <p14:modId xmlns:p14="http://schemas.microsoft.com/office/powerpoint/2010/main" val="2272360798"/>
              </p:ext>
            </p:extLst>
          </p:nvPr>
        </p:nvGraphicFramePr>
        <p:xfrm>
          <a:off x="2297837" y="1394993"/>
          <a:ext cx="6604494" cy="457200"/>
        </p:xfrm>
        <a:graphic>
          <a:graphicData uri="http://schemas.openxmlformats.org/drawingml/2006/table">
            <a:tbl>
              <a:tblPr firstRow="1" bandRow="1">
                <a:tableStyleId>{2D5ABB26-0587-4C30-8999-92F81FD0307C}</a:tableStyleId>
              </a:tblPr>
              <a:tblGrid>
                <a:gridCol w="3302247">
                  <a:extLst>
                    <a:ext uri="{9D8B030D-6E8A-4147-A177-3AD203B41FA5}">
                      <a16:colId xmlns:a16="http://schemas.microsoft.com/office/drawing/2014/main" val="1452601606"/>
                    </a:ext>
                  </a:extLst>
                </a:gridCol>
                <a:gridCol w="3302247">
                  <a:extLst>
                    <a:ext uri="{9D8B030D-6E8A-4147-A177-3AD203B41FA5}">
                      <a16:colId xmlns:a16="http://schemas.microsoft.com/office/drawing/2014/main" val="367359125"/>
                    </a:ext>
                  </a:extLst>
                </a:gridCol>
              </a:tblGrid>
              <a:tr h="420574">
                <a:tc>
                  <a:txBody>
                    <a:bodyPr/>
                    <a:lstStyle/>
                    <a:p>
                      <a:r>
                        <a:rPr lang="en-US" sz="1800" dirty="0"/>
                        <a:t> </a:t>
                      </a:r>
                      <a:r>
                        <a:rPr lang="en-US" sz="2400" dirty="0" err="1">
                          <a:solidFill>
                            <a:srgbClr val="0070C0"/>
                          </a:solidFill>
                        </a:rPr>
                        <a:t>logL</a:t>
                      </a:r>
                      <a:r>
                        <a:rPr lang="en-US" sz="2400" dirty="0">
                          <a:solidFill>
                            <a:srgbClr val="0070C0"/>
                          </a:solidFill>
                        </a:rPr>
                        <a:t>=0.28M - 0.70 (1) </a:t>
                      </a:r>
                      <a:endParaRPr lang="el-GR" sz="2400" dirty="0">
                        <a:solidFill>
                          <a:srgbClr val="0070C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err="1">
                          <a:solidFill>
                            <a:srgbClr val="0070C0"/>
                          </a:solidFill>
                        </a:rPr>
                        <a:t>logw</a:t>
                      </a:r>
                      <a:r>
                        <a:rPr lang="en-US" sz="2400" i="1" dirty="0">
                          <a:solidFill>
                            <a:srgbClr val="0070C0"/>
                          </a:solidFill>
                        </a:rPr>
                        <a:t>=0.50M - 1.86 (2)</a:t>
                      </a:r>
                    </a:p>
                  </a:txBody>
                  <a:tcPr/>
                </a:tc>
                <a:extLst>
                  <a:ext uri="{0D108BD9-81ED-4DB2-BD59-A6C34878D82A}">
                    <a16:rowId xmlns:a16="http://schemas.microsoft.com/office/drawing/2014/main" val="1068181115"/>
                  </a:ext>
                </a:extLst>
              </a:tr>
            </a:tbl>
          </a:graphicData>
        </a:graphic>
      </p:graphicFrame>
      <p:pic>
        <p:nvPicPr>
          <p:cNvPr id="8" name="Εικόνα 7">
            <a:extLst>
              <a:ext uri="{FF2B5EF4-FFF2-40B4-BE49-F238E27FC236}">
                <a16:creationId xmlns:a16="http://schemas.microsoft.com/office/drawing/2014/main" id="{3A52A7D9-84B9-4D26-B3AC-C2A8D6E80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9714" y="1892719"/>
            <a:ext cx="3981264" cy="4486626"/>
          </a:xfrm>
          <a:prstGeom prst="rect">
            <a:avLst/>
          </a:prstGeom>
        </p:spPr>
      </p:pic>
      <p:sp>
        <p:nvSpPr>
          <p:cNvPr id="9" name="TextBox 8">
            <a:extLst>
              <a:ext uri="{FF2B5EF4-FFF2-40B4-BE49-F238E27FC236}">
                <a16:creationId xmlns:a16="http://schemas.microsoft.com/office/drawing/2014/main" id="{CBD5BF22-4A3B-476B-8511-1FDC87A89D2F}"/>
              </a:ext>
            </a:extLst>
          </p:cNvPr>
          <p:cNvSpPr txBox="1"/>
          <p:nvPr/>
        </p:nvSpPr>
        <p:spPr>
          <a:xfrm>
            <a:off x="71022" y="675626"/>
            <a:ext cx="11547723" cy="1154162"/>
          </a:xfrm>
          <a:prstGeom prst="rect">
            <a:avLst/>
          </a:prstGeom>
          <a:noFill/>
        </p:spPr>
        <p:txBody>
          <a:bodyPr wrap="square" rtlCol="0">
            <a:spAutoFit/>
          </a:bodyPr>
          <a:lstStyle/>
          <a:p>
            <a:pPr marL="285750" indent="-285750" algn="just">
              <a:buFont typeface="Wingdings" panose="05000000000000000000" pitchFamily="2" charset="2"/>
              <a:buChar char="Ø"/>
            </a:pPr>
            <a:r>
              <a:rPr lang="en-US" sz="2300" dirty="0"/>
              <a:t>The fault’s dimensions (length, L, and width, w) from relocation are very similar with the dimensions using equations (1) and (2), as proposed by Papazachos et al. (2004) (see above table).</a:t>
            </a:r>
            <a:endParaRPr lang="el-GR" dirty="0"/>
          </a:p>
        </p:txBody>
      </p:sp>
      <p:pic>
        <p:nvPicPr>
          <p:cNvPr id="10" name="Picture 6">
            <a:extLst>
              <a:ext uri="{FF2B5EF4-FFF2-40B4-BE49-F238E27FC236}">
                <a16:creationId xmlns:a16="http://schemas.microsoft.com/office/drawing/2014/main" id="{560A3BF0-4E33-4AC2-8236-0FC2AB1B33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pic>
        <p:nvPicPr>
          <p:cNvPr id="11" name="Θέση περιεχομένου 6">
            <a:extLst>
              <a:ext uri="{FF2B5EF4-FFF2-40B4-BE49-F238E27FC236}">
                <a16:creationId xmlns:a16="http://schemas.microsoft.com/office/drawing/2014/main" id="{2FF897AF-793F-4021-97C3-B61D17DF7A5A}"/>
              </a:ext>
            </a:extLst>
          </p:cNvPr>
          <p:cNvPicPr>
            <a:picLocks noChangeAspect="1"/>
          </p:cNvPicPr>
          <p:nvPr/>
        </p:nvPicPr>
        <p:blipFill rotWithShape="1">
          <a:blip r:embed="rId5">
            <a:extLst>
              <a:ext uri="{28A0092B-C50C-407E-A947-70E740481C1C}">
                <a14:useLocalDpi xmlns:a14="http://schemas.microsoft.com/office/drawing/2010/main" val="0"/>
              </a:ext>
            </a:extLst>
          </a:blip>
          <a:srcRect t="4650" r="55518" b="46385"/>
          <a:stretch/>
        </p:blipFill>
        <p:spPr>
          <a:xfrm>
            <a:off x="5120361" y="2193480"/>
            <a:ext cx="2565647" cy="2700681"/>
          </a:xfrm>
          <a:prstGeom prst="rect">
            <a:avLst/>
          </a:prstGeom>
        </p:spPr>
      </p:pic>
      <p:sp>
        <p:nvSpPr>
          <p:cNvPr id="3" name="Ορθογώνιο 2">
            <a:extLst>
              <a:ext uri="{FF2B5EF4-FFF2-40B4-BE49-F238E27FC236}">
                <a16:creationId xmlns:a16="http://schemas.microsoft.com/office/drawing/2014/main" id="{244B0098-2B61-48DB-B57A-86B456C1F153}"/>
              </a:ext>
            </a:extLst>
          </p:cNvPr>
          <p:cNvSpPr/>
          <p:nvPr/>
        </p:nvSpPr>
        <p:spPr>
          <a:xfrm>
            <a:off x="10369118" y="4438835"/>
            <a:ext cx="612560" cy="89664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865737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88B055-BCEA-42B4-8FA4-D9809C2286F9}"/>
              </a:ext>
            </a:extLst>
          </p:cNvPr>
          <p:cNvSpPr>
            <a:spLocks noGrp="1"/>
          </p:cNvSpPr>
          <p:nvPr>
            <p:ph type="title"/>
          </p:nvPr>
        </p:nvSpPr>
        <p:spPr>
          <a:xfrm>
            <a:off x="0" y="0"/>
            <a:ext cx="10515600" cy="985421"/>
          </a:xfrm>
        </p:spPr>
        <p:txBody>
          <a:bodyPr/>
          <a:lstStyle/>
          <a:p>
            <a:r>
              <a:rPr lang="en-US" sz="4400" b="1" dirty="0">
                <a:latin typeface="Arial" panose="020B0604020202020204" pitchFamily="34" charset="0"/>
                <a:cs typeface="Arial" panose="020B0604020202020204" pitchFamily="34" charset="0"/>
              </a:rPr>
              <a:t>Results</a:t>
            </a:r>
            <a:endParaRPr lang="el-GR" dirty="0"/>
          </a:p>
        </p:txBody>
      </p:sp>
      <p:sp>
        <p:nvSpPr>
          <p:cNvPr id="3" name="Θέση περιεχομένου 2">
            <a:extLst>
              <a:ext uri="{FF2B5EF4-FFF2-40B4-BE49-F238E27FC236}">
                <a16:creationId xmlns:a16="http://schemas.microsoft.com/office/drawing/2014/main" id="{3D8A7DCD-3012-47D3-9CCD-7EA839C9A4DB}"/>
              </a:ext>
            </a:extLst>
          </p:cNvPr>
          <p:cNvSpPr>
            <a:spLocks noGrp="1"/>
          </p:cNvSpPr>
          <p:nvPr>
            <p:ph idx="1"/>
          </p:nvPr>
        </p:nvSpPr>
        <p:spPr>
          <a:xfrm>
            <a:off x="21038" y="843392"/>
            <a:ext cx="7490807" cy="2337033"/>
          </a:xfrm>
        </p:spPr>
        <p:txBody>
          <a:bodyPr>
            <a:normAutofit/>
          </a:bodyPr>
          <a:lstStyle/>
          <a:p>
            <a:pPr algn="just">
              <a:buFont typeface="Wingdings" panose="05000000000000000000" pitchFamily="2" charset="2"/>
              <a:buChar char="Ø"/>
            </a:pPr>
            <a:r>
              <a:rPr lang="en-US" sz="2000" dirty="0"/>
              <a:t>A good agreement of the spatial distribution of the initial and modeled simulated macroseismic intensities is observed, showing that can reliably reconstruct the main features of the damage distribution approach for this earthquake.</a:t>
            </a:r>
          </a:p>
          <a:p>
            <a:pPr algn="just">
              <a:buFont typeface="Wingdings" panose="05000000000000000000" pitchFamily="2" charset="2"/>
              <a:buChar char="Ø"/>
            </a:pPr>
            <a:r>
              <a:rPr lang="en-US" sz="2000" dirty="0"/>
              <a:t>Finally, smoothing technique applied in EMSC macroseismic data is initial for the good correlation of the data.</a:t>
            </a:r>
            <a:endParaRPr lang="el-GR" sz="2000" dirty="0"/>
          </a:p>
          <a:p>
            <a:endParaRPr lang="el-GR" dirty="0"/>
          </a:p>
        </p:txBody>
      </p:sp>
      <p:pic>
        <p:nvPicPr>
          <p:cNvPr id="7" name="Picture 6">
            <a:extLst>
              <a:ext uri="{FF2B5EF4-FFF2-40B4-BE49-F238E27FC236}">
                <a16:creationId xmlns:a16="http://schemas.microsoft.com/office/drawing/2014/main" id="{F7F6155E-AC60-4EAC-8C60-EC89CC7F51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pic>
        <p:nvPicPr>
          <p:cNvPr id="6" name="Εικόνα 5">
            <a:extLst>
              <a:ext uri="{FF2B5EF4-FFF2-40B4-BE49-F238E27FC236}">
                <a16:creationId xmlns:a16="http://schemas.microsoft.com/office/drawing/2014/main" id="{6493EA52-8DD4-4207-AC71-5426F9B0E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754" y="2832503"/>
            <a:ext cx="4293406" cy="4025497"/>
          </a:xfrm>
          <a:prstGeom prst="rect">
            <a:avLst/>
          </a:prstGeom>
        </p:spPr>
      </p:pic>
      <p:pic>
        <p:nvPicPr>
          <p:cNvPr id="8" name="Εικόνα 7">
            <a:extLst>
              <a:ext uri="{FF2B5EF4-FFF2-40B4-BE49-F238E27FC236}">
                <a16:creationId xmlns:a16="http://schemas.microsoft.com/office/drawing/2014/main" id="{83023D16-776C-4DD7-9EC2-485F38EC7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1845" y="407504"/>
            <a:ext cx="4605141" cy="4626592"/>
          </a:xfrm>
          <a:prstGeom prst="rect">
            <a:avLst/>
          </a:prstGeom>
        </p:spPr>
      </p:pic>
    </p:spTree>
    <p:extLst>
      <p:ext uri="{BB962C8B-B14F-4D97-AF65-F5344CB8AC3E}">
        <p14:creationId xmlns:p14="http://schemas.microsoft.com/office/powerpoint/2010/main" val="546189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EB5E46A-A25B-447A-851D-25511ADA2A69}"/>
              </a:ext>
            </a:extLst>
          </p:cNvPr>
          <p:cNvSpPr>
            <a:spLocks noGrp="1"/>
          </p:cNvSpPr>
          <p:nvPr>
            <p:ph idx="1"/>
          </p:nvPr>
        </p:nvSpPr>
        <p:spPr>
          <a:xfrm>
            <a:off x="670420" y="1364230"/>
            <a:ext cx="10515600" cy="4351338"/>
          </a:xfrm>
        </p:spPr>
        <p:txBody>
          <a:bodyPr/>
          <a:lstStyle/>
          <a:p>
            <a:endParaRPr lang="en-US" dirty="0"/>
          </a:p>
          <a:p>
            <a:endParaRPr lang="en-US" dirty="0"/>
          </a:p>
          <a:p>
            <a:endParaRPr lang="en-US" dirty="0"/>
          </a:p>
          <a:p>
            <a:pPr marL="0" indent="0" algn="ctr">
              <a:buNone/>
            </a:pPr>
            <a:r>
              <a:rPr lang="en-US" sz="6000" dirty="0">
                <a:latin typeface="Arial" panose="020B0604020202020204" pitchFamily="34" charset="0"/>
                <a:cs typeface="Arial" panose="020B0604020202020204" pitchFamily="34" charset="0"/>
              </a:rPr>
              <a:t>Thank you</a:t>
            </a:r>
          </a:p>
        </p:txBody>
      </p:sp>
      <p:pic>
        <p:nvPicPr>
          <p:cNvPr id="4" name="Picture 6">
            <a:extLst>
              <a:ext uri="{FF2B5EF4-FFF2-40B4-BE49-F238E27FC236}">
                <a16:creationId xmlns:a16="http://schemas.microsoft.com/office/drawing/2014/main" id="{89E86F22-0CE4-4F3D-8DBC-A489F62314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spTree>
    <p:extLst>
      <p:ext uri="{BB962C8B-B14F-4D97-AF65-F5344CB8AC3E}">
        <p14:creationId xmlns:p14="http://schemas.microsoft.com/office/powerpoint/2010/main" val="3384133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09D660-C5F0-0C07-0DDF-4EC6AE50993E}"/>
              </a:ext>
            </a:extLst>
          </p:cNvPr>
          <p:cNvSpPr>
            <a:spLocks noGrp="1"/>
          </p:cNvSpPr>
          <p:nvPr>
            <p:ph type="title"/>
          </p:nvPr>
        </p:nvSpPr>
        <p:spPr>
          <a:xfrm>
            <a:off x="0" y="18255"/>
            <a:ext cx="12192000" cy="1325563"/>
          </a:xfrm>
        </p:spPr>
        <p:txBody>
          <a:bodyPr/>
          <a:lstStyle/>
          <a:p>
            <a:r>
              <a:rPr lang="en-US" sz="4400" b="1" dirty="0">
                <a:latin typeface="Arial" panose="020B0604020202020204" pitchFamily="34" charset="0"/>
                <a:cs typeface="Arial" panose="020B0604020202020204" pitchFamily="34" charset="0"/>
              </a:rPr>
              <a:t>References </a:t>
            </a:r>
            <a:endParaRPr lang="el-GR" dirty="0"/>
          </a:p>
        </p:txBody>
      </p:sp>
      <p:sp>
        <p:nvSpPr>
          <p:cNvPr id="3" name="Θέση περιεχομένου 2">
            <a:extLst>
              <a:ext uri="{FF2B5EF4-FFF2-40B4-BE49-F238E27FC236}">
                <a16:creationId xmlns:a16="http://schemas.microsoft.com/office/drawing/2014/main" id="{F3E2C978-E95F-DB45-B875-E48F9135E4FF}"/>
              </a:ext>
            </a:extLst>
          </p:cNvPr>
          <p:cNvSpPr>
            <a:spLocks noGrp="1"/>
          </p:cNvSpPr>
          <p:nvPr>
            <p:ph idx="1"/>
          </p:nvPr>
        </p:nvSpPr>
        <p:spPr>
          <a:xfrm>
            <a:off x="259644" y="1159581"/>
            <a:ext cx="11187289" cy="4351338"/>
          </a:xfrm>
        </p:spPr>
        <p:txBody>
          <a:bodyPr>
            <a:normAutofit fontScale="25000" lnSpcReduction="20000"/>
          </a:bodyPr>
          <a:lstStyle/>
          <a:p>
            <a:pPr marL="0" marR="0" indent="0" algn="just">
              <a:lnSpc>
                <a:spcPct val="107000"/>
              </a:lnSpc>
              <a:spcBef>
                <a:spcPts val="0"/>
              </a:spcBef>
              <a:spcAft>
                <a:spcPts val="800"/>
              </a:spcAft>
              <a:buNone/>
            </a:pPr>
            <a:r>
              <a:rPr lang="en-US" sz="7200" dirty="0">
                <a:effectLst/>
                <a:latin typeface="Calibri" panose="020F0502020204030204" pitchFamily="34" charset="0"/>
                <a:ea typeface="Calibri" panose="020F0502020204030204" pitchFamily="34" charset="0"/>
                <a:cs typeface="Times New Roman" panose="02020603050405020304" pitchFamily="18" charset="0"/>
              </a:rPr>
              <a:t>Atkinson, G.M., </a:t>
            </a:r>
            <a:r>
              <a:rPr lang="en-US" sz="7200" dirty="0" err="1">
                <a:effectLst/>
                <a:latin typeface="Calibri" panose="020F0502020204030204" pitchFamily="34" charset="0"/>
                <a:ea typeface="Calibri" panose="020F0502020204030204" pitchFamily="34" charset="0"/>
                <a:cs typeface="Times New Roman" panose="02020603050405020304" pitchFamily="18" charset="0"/>
              </a:rPr>
              <a:t>Assatourians</a:t>
            </a:r>
            <a:r>
              <a:rPr lang="en-US" sz="7200" dirty="0">
                <a:effectLst/>
                <a:latin typeface="Calibri" panose="020F0502020204030204" pitchFamily="34" charset="0"/>
                <a:ea typeface="Calibri" panose="020F0502020204030204" pitchFamily="34" charset="0"/>
                <a:cs typeface="Times New Roman" panose="02020603050405020304" pitchFamily="18" charset="0"/>
              </a:rPr>
              <a:t>, K., Boore, D.M., Campbell, K., &amp; Motazedian, D. (2009). A Guide to Differences between Stochastic Point-Source and Stochastic Finite-Fault Simulations. Bull. Seism. Soc. Am. 99: 3192–3201. </a:t>
            </a:r>
            <a:r>
              <a:rPr lang="en-US" sz="7200" dirty="0">
                <a:effectLst/>
                <a:latin typeface="Calibri" panose="020F0502020204030204" pitchFamily="34" charset="0"/>
                <a:ea typeface="Calibri" panose="020F0502020204030204" pitchFamily="34" charset="0"/>
                <a:cs typeface="Times New Roman" panose="02020603050405020304" pitchFamily="18" charset="0"/>
                <a:hlinkClick r:id="rId2"/>
              </a:rPr>
              <a:t>https://doi.org/10.1785/0120090058</a:t>
            </a:r>
            <a:r>
              <a:rPr lang="en-US" sz="7200" dirty="0">
                <a:effectLst/>
                <a:latin typeface="Calibri" panose="020F0502020204030204" pitchFamily="34" charset="0"/>
                <a:ea typeface="Calibri" panose="020F0502020204030204" pitchFamily="34" charset="0"/>
                <a:cs typeface="Times New Roman" panose="02020603050405020304" pitchFamily="18" charset="0"/>
              </a:rPr>
              <a:t> </a:t>
            </a:r>
            <a:endParaRPr lang="el-GR"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800"/>
              </a:spcAft>
              <a:buNone/>
            </a:pPr>
            <a:r>
              <a:rPr lang="en-US" sz="7200" dirty="0">
                <a:effectLst/>
                <a:latin typeface="Calibri" panose="020F0502020204030204" pitchFamily="34" charset="0"/>
                <a:ea typeface="Calibri" panose="020F0502020204030204" pitchFamily="34" charset="0"/>
                <a:cs typeface="Times New Roman" panose="02020603050405020304" pitchFamily="18" charset="0"/>
              </a:rPr>
              <a:t>Boore, D. M. (2009). Comparing Stochastic Point-Source and Finite-Source Ground-Motion Simulations: SMSIM and EXSIM. BSSA, 99(6), 3202–3216. </a:t>
            </a:r>
            <a:r>
              <a:rPr lang="en-US" sz="7200" dirty="0">
                <a:effectLst/>
                <a:latin typeface="Calibri" panose="020F0502020204030204" pitchFamily="34" charset="0"/>
                <a:ea typeface="Calibri" panose="020F0502020204030204" pitchFamily="34" charset="0"/>
                <a:cs typeface="Times New Roman" panose="02020603050405020304" pitchFamily="18" charset="0"/>
                <a:hlinkClick r:id="rId3"/>
              </a:rPr>
              <a:t>https://doi.org/10.1785/0120090056</a:t>
            </a:r>
            <a:r>
              <a:rPr lang="en-US" sz="7200" dirty="0">
                <a:effectLst/>
                <a:latin typeface="Calibri" panose="020F0502020204030204" pitchFamily="34" charset="0"/>
                <a:ea typeface="Calibri" panose="020F0502020204030204" pitchFamily="34" charset="0"/>
                <a:cs typeface="Times New Roman" panose="02020603050405020304" pitchFamily="18" charset="0"/>
              </a:rPr>
              <a:t> </a:t>
            </a:r>
            <a:endParaRPr lang="el-GR"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800"/>
              </a:spcAft>
              <a:buNone/>
            </a:pPr>
            <a:r>
              <a:rPr lang="en-US" sz="7200" dirty="0">
                <a:effectLst/>
                <a:latin typeface="Calibri" panose="020F0502020204030204" pitchFamily="34" charset="0"/>
                <a:ea typeface="Calibri" panose="020F0502020204030204" pitchFamily="34" charset="0"/>
                <a:cs typeface="Times New Roman" panose="02020603050405020304" pitchFamily="18" charset="0"/>
              </a:rPr>
              <a:t>Caprio, M., </a:t>
            </a:r>
            <a:r>
              <a:rPr lang="en-US" sz="7200" dirty="0" err="1">
                <a:effectLst/>
                <a:latin typeface="Calibri" panose="020F0502020204030204" pitchFamily="34" charset="0"/>
                <a:ea typeface="Calibri" panose="020F0502020204030204" pitchFamily="34" charset="0"/>
                <a:cs typeface="Times New Roman" panose="02020603050405020304" pitchFamily="18" charset="0"/>
              </a:rPr>
              <a:t>Tarigan</a:t>
            </a:r>
            <a:r>
              <a:rPr lang="en-US" sz="7200" dirty="0">
                <a:effectLst/>
                <a:latin typeface="Calibri" panose="020F0502020204030204" pitchFamily="34" charset="0"/>
                <a:ea typeface="Calibri" panose="020F0502020204030204" pitchFamily="34" charset="0"/>
                <a:cs typeface="Times New Roman" panose="02020603050405020304" pitchFamily="18" charset="0"/>
              </a:rPr>
              <a:t>, B., Worden, C. B., </a:t>
            </a:r>
            <a:r>
              <a:rPr lang="en-US" sz="7200" dirty="0" err="1">
                <a:effectLst/>
                <a:latin typeface="Calibri" panose="020F0502020204030204" pitchFamily="34" charset="0"/>
                <a:ea typeface="Calibri" panose="020F0502020204030204" pitchFamily="34" charset="0"/>
                <a:cs typeface="Times New Roman" panose="02020603050405020304" pitchFamily="18" charset="0"/>
              </a:rPr>
              <a:t>Wiemer</a:t>
            </a:r>
            <a:r>
              <a:rPr lang="en-US" sz="7200" dirty="0">
                <a:effectLst/>
                <a:latin typeface="Calibri" panose="020F0502020204030204" pitchFamily="34" charset="0"/>
                <a:ea typeface="Calibri" panose="020F0502020204030204" pitchFamily="34" charset="0"/>
                <a:cs typeface="Times New Roman" panose="02020603050405020304" pitchFamily="18" charset="0"/>
              </a:rPr>
              <a:t>, S., &amp; Wald, D. J. (2015). Ground Motion to Intensity Conversion Equations (GMICEs): A Global Relationship and Evaluation of Regional Dependency. Bull. Seism. Soc. Am., 105(3), 1476–1490. </a:t>
            </a:r>
            <a:r>
              <a:rPr lang="en-US" sz="7200" dirty="0">
                <a:effectLst/>
                <a:latin typeface="Calibri" panose="020F0502020204030204" pitchFamily="34" charset="0"/>
                <a:ea typeface="Calibri" panose="020F0502020204030204" pitchFamily="34" charset="0"/>
                <a:cs typeface="Times New Roman" panose="02020603050405020304" pitchFamily="18" charset="0"/>
                <a:hlinkClick r:id="rId4"/>
              </a:rPr>
              <a:t>https://doi.org/10.1785/0120140286</a:t>
            </a:r>
            <a:r>
              <a:rPr lang="en-US" sz="7200" dirty="0">
                <a:effectLst/>
                <a:latin typeface="Calibri" panose="020F0502020204030204" pitchFamily="34" charset="0"/>
                <a:ea typeface="Calibri" panose="020F0502020204030204" pitchFamily="34" charset="0"/>
                <a:cs typeface="Times New Roman" panose="02020603050405020304" pitchFamily="18" charset="0"/>
              </a:rPr>
              <a:t> </a:t>
            </a:r>
            <a:endParaRPr lang="el-GR"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800"/>
              </a:spcAft>
              <a:buNone/>
            </a:pPr>
            <a:r>
              <a:rPr lang="en-US" sz="7200" dirty="0">
                <a:effectLst/>
                <a:latin typeface="Calibri" panose="020F0502020204030204" pitchFamily="34" charset="0"/>
                <a:ea typeface="Calibri" panose="020F0502020204030204" pitchFamily="34" charset="0"/>
                <a:cs typeface="Times New Roman" panose="02020603050405020304" pitchFamily="18" charset="0"/>
              </a:rPr>
              <a:t>Klimis, N. S., Margaris, B. N., &amp; Koliopoulos, P. K. (1999). Site-dependent amplification functions and response spectra in Greece. J. </a:t>
            </a:r>
            <a:r>
              <a:rPr lang="en-US" sz="7200" dirty="0" err="1">
                <a:effectLst/>
                <a:latin typeface="Calibri" panose="020F0502020204030204" pitchFamily="34" charset="0"/>
                <a:ea typeface="Calibri" panose="020F0502020204030204" pitchFamily="34" charset="0"/>
                <a:cs typeface="Times New Roman" panose="02020603050405020304" pitchFamily="18" charset="0"/>
              </a:rPr>
              <a:t>Earthq</a:t>
            </a:r>
            <a:r>
              <a:rPr lang="en-US" sz="7200" dirty="0">
                <a:effectLst/>
                <a:latin typeface="Calibri" panose="020F0502020204030204" pitchFamily="34" charset="0"/>
                <a:ea typeface="Calibri" panose="020F0502020204030204" pitchFamily="34" charset="0"/>
                <a:cs typeface="Times New Roman" panose="02020603050405020304" pitchFamily="18" charset="0"/>
              </a:rPr>
              <a:t>. Eng., 3(2), 237–270. </a:t>
            </a:r>
            <a:r>
              <a:rPr lang="en-US" sz="7200" dirty="0">
                <a:effectLst/>
                <a:latin typeface="Calibri" panose="020F0502020204030204" pitchFamily="34" charset="0"/>
                <a:ea typeface="Calibri" panose="020F0502020204030204" pitchFamily="34" charset="0"/>
                <a:cs typeface="Times New Roman" panose="02020603050405020304" pitchFamily="18" charset="0"/>
                <a:hlinkClick r:id="rId5"/>
              </a:rPr>
              <a:t>https://doi.org/10.1080/13632469909350346</a:t>
            </a:r>
            <a:r>
              <a:rPr lang="en-US" sz="7200" dirty="0">
                <a:effectLst/>
                <a:latin typeface="Calibri" panose="020F0502020204030204" pitchFamily="34" charset="0"/>
                <a:ea typeface="Calibri" panose="020F0502020204030204" pitchFamily="34" charset="0"/>
                <a:cs typeface="Times New Roman" panose="02020603050405020304" pitchFamily="18" charset="0"/>
              </a:rPr>
              <a:t> </a:t>
            </a:r>
            <a:endParaRPr lang="el-GR"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800"/>
              </a:spcAft>
              <a:buNone/>
            </a:pPr>
            <a:r>
              <a:rPr lang="en-US" sz="7200" dirty="0">
                <a:effectLst/>
                <a:latin typeface="Calibri" panose="020F0502020204030204" pitchFamily="34" charset="0"/>
                <a:ea typeface="Calibri" panose="020F0502020204030204" pitchFamily="34" charset="0"/>
                <a:cs typeface="Times New Roman" panose="02020603050405020304" pitchFamily="18" charset="0"/>
              </a:rPr>
              <a:t>Margaris, B.N., &amp; Boore, D.M. (1998). Determination of </a:t>
            </a:r>
            <a:r>
              <a:rPr lang="el-GR" sz="7200" dirty="0" err="1">
                <a:effectLst/>
                <a:latin typeface="Calibri" panose="020F0502020204030204" pitchFamily="34" charset="0"/>
                <a:ea typeface="Calibri" panose="020F0502020204030204" pitchFamily="34" charset="0"/>
                <a:cs typeface="Times New Roman" panose="02020603050405020304" pitchFamily="18" charset="0"/>
              </a:rPr>
              <a:t>Δσ</a:t>
            </a:r>
            <a:r>
              <a:rPr lang="en-US" sz="7200" dirty="0">
                <a:effectLst/>
                <a:latin typeface="Calibri" panose="020F0502020204030204" pitchFamily="34" charset="0"/>
                <a:ea typeface="Calibri" panose="020F0502020204030204" pitchFamily="34" charset="0"/>
                <a:cs typeface="Times New Roman" panose="02020603050405020304" pitchFamily="18" charset="0"/>
              </a:rPr>
              <a:t> and Ko from Response Spectra of Large Earthquakes in Greece. Bull. Seism. Soc. Am. 88: 170-182.</a:t>
            </a:r>
            <a:endParaRPr lang="el-GR"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800"/>
              </a:spcAft>
              <a:buNone/>
            </a:pPr>
            <a:r>
              <a:rPr lang="en-US" sz="7200" dirty="0">
                <a:effectLst/>
                <a:latin typeface="Calibri" panose="020F0502020204030204" pitchFamily="34" charset="0"/>
                <a:ea typeface="Calibri" panose="020F0502020204030204" pitchFamily="34" charset="0"/>
                <a:cs typeface="Times New Roman" panose="02020603050405020304" pitchFamily="18" charset="0"/>
              </a:rPr>
              <a:t>Motazedian D., Atkinson G.M. (2005). Stochastic Finite-Fault Modeling Based on a Dynamic Corner Frequency. Bull. Seism. Soc. Am. 95:995–1010.</a:t>
            </a:r>
            <a:r>
              <a:rPr lang="en-US" sz="7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https://doi.org/10.1785/012 0030207 </a:t>
            </a:r>
            <a:endParaRPr lang="el-GR" sz="7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800"/>
              </a:spcAft>
              <a:buNone/>
            </a:pPr>
            <a:r>
              <a:rPr lang="en-US" sz="7200" dirty="0">
                <a:effectLst/>
                <a:latin typeface="Calibri" panose="020F0502020204030204" pitchFamily="34" charset="0"/>
                <a:ea typeface="Calibri" panose="020F0502020204030204" pitchFamily="34" charset="0"/>
                <a:cs typeface="Times New Roman" panose="02020603050405020304" pitchFamily="18" charset="0"/>
              </a:rPr>
              <a:t>Papazachos, B. C., Scordilis, E., </a:t>
            </a:r>
            <a:r>
              <a:rPr lang="en-US" sz="7200" dirty="0" err="1">
                <a:effectLst/>
                <a:latin typeface="Calibri" panose="020F0502020204030204" pitchFamily="34" charset="0"/>
                <a:ea typeface="Calibri" panose="020F0502020204030204" pitchFamily="34" charset="0"/>
                <a:cs typeface="Times New Roman" panose="02020603050405020304" pitchFamily="18" charset="0"/>
              </a:rPr>
              <a:t>Panagiotopoulos</a:t>
            </a:r>
            <a:r>
              <a:rPr lang="en-US" sz="7200" dirty="0">
                <a:effectLst/>
                <a:latin typeface="Calibri" panose="020F0502020204030204" pitchFamily="34" charset="0"/>
                <a:ea typeface="Calibri" panose="020F0502020204030204" pitchFamily="34" charset="0"/>
                <a:cs typeface="Times New Roman" panose="02020603050405020304" pitchFamily="18" charset="0"/>
              </a:rPr>
              <a:t>, D., Papazachos, C., &amp; </a:t>
            </a:r>
            <a:r>
              <a:rPr lang="en-US" sz="7200" dirty="0" err="1">
                <a:effectLst/>
                <a:latin typeface="Calibri" panose="020F0502020204030204" pitchFamily="34" charset="0"/>
                <a:ea typeface="Calibri" panose="020F0502020204030204" pitchFamily="34" charset="0"/>
                <a:cs typeface="Times New Roman" panose="02020603050405020304" pitchFamily="18" charset="0"/>
              </a:rPr>
              <a:t>Karakaisis</a:t>
            </a:r>
            <a:r>
              <a:rPr lang="en-US" sz="7200" dirty="0">
                <a:effectLst/>
                <a:latin typeface="Calibri" panose="020F0502020204030204" pitchFamily="34" charset="0"/>
                <a:ea typeface="Calibri" panose="020F0502020204030204" pitchFamily="34" charset="0"/>
                <a:cs typeface="Times New Roman" panose="02020603050405020304" pitchFamily="18" charset="0"/>
              </a:rPr>
              <a:t>, G. (2004). Global relations between seismic fault parameters and moment magnitude of earthquakes. Bull. Geol. Soc. Gr., 36, 1482–1489. </a:t>
            </a:r>
            <a:r>
              <a:rPr lang="en-US" sz="7200" dirty="0">
                <a:effectLst/>
                <a:latin typeface="Calibri" panose="020F0502020204030204" pitchFamily="34" charset="0"/>
                <a:ea typeface="Calibri" panose="020F0502020204030204" pitchFamily="34" charset="0"/>
                <a:cs typeface="Times New Roman" panose="02020603050405020304" pitchFamily="18" charset="0"/>
                <a:hlinkClick r:id="rId6"/>
              </a:rPr>
              <a:t>https://doi.org/10.12681/bgsg.16538</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dirty="0">
                <a:effectLst/>
                <a:latin typeface="Calibri" panose="020F0502020204030204" pitchFamily="34" charset="0"/>
                <a:ea typeface="Calibri" panose="020F0502020204030204" pitchFamily="34" charset="0"/>
                <a:cs typeface="Times New Roman" panose="02020603050405020304" pitchFamily="18" charset="0"/>
              </a:rPr>
              <a:t>EMSC online database (</a:t>
            </a:r>
            <a:r>
              <a:rPr lang="en-US" sz="7200" dirty="0">
                <a:effectLst/>
                <a:latin typeface="Calibri" panose="020F0502020204030204" pitchFamily="34" charset="0"/>
                <a:ea typeface="Calibri" panose="020F0502020204030204" pitchFamily="34" charset="0"/>
                <a:cs typeface="Times New Roman" panose="02020603050405020304" pitchFamily="18" charset="0"/>
                <a:hlinkClick r:id="rId7"/>
              </a:rPr>
              <a:t>https://www.seismicportal.eu/testimonies-ws/</a:t>
            </a:r>
            <a:r>
              <a:rPr lang="en-US" sz="7200" dirty="0">
                <a:effectLst/>
                <a:latin typeface="Calibri" panose="020F0502020204030204" pitchFamily="34" charset="0"/>
                <a:ea typeface="Calibri" panose="020F0502020204030204" pitchFamily="34" charset="0"/>
                <a:cs typeface="Times New Roman" panose="02020603050405020304" pitchFamily="18" charset="0"/>
              </a:rPr>
              <a:t>). </a:t>
            </a:r>
            <a:endParaRPr lang="el-GR"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dirty="0">
                <a:effectLst/>
                <a:latin typeface="Calibri" panose="020F0502020204030204" pitchFamily="34" charset="0"/>
                <a:ea typeface="Calibri" panose="020F0502020204030204" pitchFamily="34" charset="0"/>
                <a:cs typeface="Times New Roman" panose="02020603050405020304" pitchFamily="18" charset="0"/>
              </a:rPr>
              <a:t>ITSAK strong motion network database (</a:t>
            </a:r>
            <a:r>
              <a:rPr lang="en-US" sz="7200" dirty="0">
                <a:effectLst/>
                <a:latin typeface="Calibri" panose="020F0502020204030204" pitchFamily="34" charset="0"/>
                <a:ea typeface="Calibri" panose="020F0502020204030204" pitchFamily="34" charset="0"/>
                <a:cs typeface="Times New Roman" panose="02020603050405020304" pitchFamily="18" charset="0"/>
                <a:hlinkClick r:id="rId8"/>
              </a:rPr>
              <a:t>http://shakemaps.itsak.gr/</a:t>
            </a:r>
            <a:r>
              <a:rPr lang="en-US" sz="7200" dirty="0">
                <a:effectLst/>
                <a:latin typeface="Calibri" panose="020F0502020204030204" pitchFamily="34" charset="0"/>
                <a:ea typeface="Calibri" panose="020F0502020204030204" pitchFamily="34" charset="0"/>
                <a:cs typeface="Times New Roman" panose="02020603050405020304" pitchFamily="18" charset="0"/>
              </a:rPr>
              <a:t>). </a:t>
            </a:r>
            <a:endParaRPr lang="el-GR" sz="7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lnSpc>
                <a:spcPct val="107000"/>
              </a:lnSpc>
              <a:spcBef>
                <a:spcPts val="0"/>
              </a:spcBef>
              <a:spcAft>
                <a:spcPts val="800"/>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pic>
        <p:nvPicPr>
          <p:cNvPr id="4" name="Picture 6">
            <a:extLst>
              <a:ext uri="{FF2B5EF4-FFF2-40B4-BE49-F238E27FC236}">
                <a16:creationId xmlns:a16="http://schemas.microsoft.com/office/drawing/2014/main" id="{908BD47E-A884-A351-4F82-947A22760A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spTree>
    <p:extLst>
      <p:ext uri="{BB962C8B-B14F-4D97-AF65-F5344CB8AC3E}">
        <p14:creationId xmlns:p14="http://schemas.microsoft.com/office/powerpoint/2010/main" val="2619024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E8D87E-2E5C-46D4-A424-9BB7F0FDD76E}"/>
              </a:ext>
            </a:extLst>
          </p:cNvPr>
          <p:cNvSpPr>
            <a:spLocks noGrp="1"/>
          </p:cNvSpPr>
          <p:nvPr>
            <p:ph type="title"/>
          </p:nvPr>
        </p:nvSpPr>
        <p:spPr>
          <a:xfrm>
            <a:off x="0" y="0"/>
            <a:ext cx="9374819" cy="577049"/>
          </a:xfrm>
        </p:spPr>
        <p:txBody>
          <a:bodyPr>
            <a:normAutofit fontScale="90000"/>
          </a:bodyPr>
          <a:lstStyle/>
          <a:p>
            <a:r>
              <a:rPr lang="en-US" sz="4000" b="1" dirty="0">
                <a:latin typeface="Arial" panose="020B0604020202020204" pitchFamily="34" charset="0"/>
                <a:cs typeface="Arial" panose="020B0604020202020204" pitchFamily="34" charset="0"/>
              </a:rPr>
              <a:t>Crete region for mainshock M6.0, 2021</a:t>
            </a:r>
            <a:endParaRPr lang="el-GR" sz="4000" b="1" dirty="0">
              <a:latin typeface="Arial" panose="020B060402020202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DE0B00BD-0644-49D2-9B4D-7228B2CFA6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4517" y="6356350"/>
            <a:ext cx="1227411" cy="381000"/>
          </a:xfrm>
          <a:prstGeom prst="rect">
            <a:avLst/>
          </a:prstGeom>
        </p:spPr>
      </p:pic>
      <p:sp>
        <p:nvSpPr>
          <p:cNvPr id="4" name="TextBox 3">
            <a:extLst>
              <a:ext uri="{FF2B5EF4-FFF2-40B4-BE49-F238E27FC236}">
                <a16:creationId xmlns:a16="http://schemas.microsoft.com/office/drawing/2014/main" id="{2B0131DD-B2D4-41A6-861F-B58E0015B50E}"/>
              </a:ext>
            </a:extLst>
          </p:cNvPr>
          <p:cNvSpPr txBox="1"/>
          <p:nvPr/>
        </p:nvSpPr>
        <p:spPr>
          <a:xfrm>
            <a:off x="7332954" y="993379"/>
            <a:ext cx="4859046" cy="2585323"/>
          </a:xfrm>
          <a:prstGeom prst="rect">
            <a:avLst/>
          </a:prstGeom>
          <a:noFill/>
        </p:spPr>
        <p:txBody>
          <a:bodyPr wrap="square" rtlCol="0">
            <a:spAutoFit/>
          </a:bodyPr>
          <a:lstStyle/>
          <a:p>
            <a:pPr marL="285750" indent="-285750" algn="just">
              <a:buFont typeface="Wingdings" panose="05000000000000000000" pitchFamily="2" charset="2"/>
              <a:buChar char="Ø"/>
            </a:pPr>
            <a:r>
              <a:rPr lang="en-US" dirty="0"/>
              <a:t>At 27/09/2021, 06:17 (UTC) a strong ground motion with moment magnitude </a:t>
            </a:r>
            <a:r>
              <a:rPr lang="en-US" b="1" dirty="0"/>
              <a:t>M</a:t>
            </a:r>
            <a:r>
              <a:rPr lang="en-US" dirty="0"/>
              <a:t>6.0 occurred on the island of Crete, approximately 25km SE of the city of Heraklion, near Arkalochori</a:t>
            </a:r>
            <a:endParaRPr lang="el-GR" dirty="0"/>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dirty="0"/>
              <a:t>The earthquake was also felt in the islands of the southern and eastern Aegean up to areas of Attica.</a:t>
            </a:r>
          </a:p>
        </p:txBody>
      </p:sp>
      <p:sp>
        <p:nvSpPr>
          <p:cNvPr id="3" name="TextBox 2">
            <a:extLst>
              <a:ext uri="{FF2B5EF4-FFF2-40B4-BE49-F238E27FC236}">
                <a16:creationId xmlns:a16="http://schemas.microsoft.com/office/drawing/2014/main" id="{AACD6B54-8F09-436C-B6B9-760680E7B89F}"/>
              </a:ext>
            </a:extLst>
          </p:cNvPr>
          <p:cNvSpPr txBox="1"/>
          <p:nvPr/>
        </p:nvSpPr>
        <p:spPr>
          <a:xfrm>
            <a:off x="0" y="6125892"/>
            <a:ext cx="7332954" cy="646331"/>
          </a:xfrm>
          <a:prstGeom prst="rect">
            <a:avLst/>
          </a:prstGeom>
          <a:noFill/>
        </p:spPr>
        <p:txBody>
          <a:bodyPr wrap="square" rtlCol="0">
            <a:spAutoFit/>
          </a:bodyPr>
          <a:lstStyle/>
          <a:p>
            <a:r>
              <a:rPr lang="en-US" b="1" dirty="0">
                <a:solidFill>
                  <a:srgbClr val="002060"/>
                </a:solidFill>
              </a:rPr>
              <a:t>KF:</a:t>
            </a:r>
            <a:r>
              <a:rPr lang="en-US" dirty="0">
                <a:solidFill>
                  <a:srgbClr val="002060"/>
                </a:solidFill>
              </a:rPr>
              <a:t> </a:t>
            </a:r>
            <a:r>
              <a:rPr lang="en-US" dirty="0" err="1">
                <a:solidFill>
                  <a:srgbClr val="002060"/>
                </a:solidFill>
              </a:rPr>
              <a:t>Kastelli</a:t>
            </a:r>
            <a:r>
              <a:rPr lang="en-US" dirty="0">
                <a:solidFill>
                  <a:srgbClr val="002060"/>
                </a:solidFill>
              </a:rPr>
              <a:t> Fault; </a:t>
            </a:r>
            <a:r>
              <a:rPr lang="en-US" b="1" dirty="0">
                <a:solidFill>
                  <a:srgbClr val="002060"/>
                </a:solidFill>
              </a:rPr>
              <a:t>GFZ:</a:t>
            </a:r>
            <a:r>
              <a:rPr lang="en-US" dirty="0">
                <a:solidFill>
                  <a:srgbClr val="002060"/>
                </a:solidFill>
              </a:rPr>
              <a:t> </a:t>
            </a:r>
            <a:r>
              <a:rPr lang="en-US" dirty="0" err="1">
                <a:solidFill>
                  <a:srgbClr val="002060"/>
                </a:solidFill>
              </a:rPr>
              <a:t>Geraki</a:t>
            </a:r>
            <a:r>
              <a:rPr lang="en-US" dirty="0">
                <a:solidFill>
                  <a:srgbClr val="002060"/>
                </a:solidFill>
              </a:rPr>
              <a:t> Fault Zone; </a:t>
            </a:r>
            <a:r>
              <a:rPr lang="en-US" b="1" dirty="0">
                <a:solidFill>
                  <a:srgbClr val="002060"/>
                </a:solidFill>
              </a:rPr>
              <a:t>NF:</a:t>
            </a:r>
            <a:r>
              <a:rPr lang="en-US" dirty="0">
                <a:solidFill>
                  <a:srgbClr val="002060"/>
                </a:solidFill>
              </a:rPr>
              <a:t> </a:t>
            </a:r>
            <a:r>
              <a:rPr lang="en-US" dirty="0" err="1">
                <a:solidFill>
                  <a:srgbClr val="002060"/>
                </a:solidFill>
              </a:rPr>
              <a:t>Nipiditos</a:t>
            </a:r>
            <a:r>
              <a:rPr lang="en-US" dirty="0">
                <a:solidFill>
                  <a:srgbClr val="002060"/>
                </a:solidFill>
              </a:rPr>
              <a:t> Fault; </a:t>
            </a:r>
            <a:r>
              <a:rPr lang="en-US" b="1" dirty="0">
                <a:solidFill>
                  <a:srgbClr val="002060"/>
                </a:solidFill>
              </a:rPr>
              <a:t>WGF:</a:t>
            </a:r>
            <a:r>
              <a:rPr lang="en-US" dirty="0">
                <a:solidFill>
                  <a:srgbClr val="002060"/>
                </a:solidFill>
              </a:rPr>
              <a:t> West </a:t>
            </a:r>
            <a:r>
              <a:rPr lang="en-US" dirty="0" err="1">
                <a:solidFill>
                  <a:srgbClr val="002060"/>
                </a:solidFill>
              </a:rPr>
              <a:t>Giouchtas</a:t>
            </a:r>
            <a:r>
              <a:rPr lang="en-US" dirty="0">
                <a:solidFill>
                  <a:srgbClr val="002060"/>
                </a:solidFill>
              </a:rPr>
              <a:t> Fault; </a:t>
            </a:r>
            <a:r>
              <a:rPr lang="en-US" b="1" dirty="0">
                <a:solidFill>
                  <a:srgbClr val="002060"/>
                </a:solidFill>
              </a:rPr>
              <a:t>EGFZ:</a:t>
            </a:r>
            <a:r>
              <a:rPr lang="en-US" dirty="0">
                <a:solidFill>
                  <a:srgbClr val="002060"/>
                </a:solidFill>
              </a:rPr>
              <a:t> East </a:t>
            </a:r>
            <a:r>
              <a:rPr lang="en-US" dirty="0" err="1">
                <a:solidFill>
                  <a:srgbClr val="002060"/>
                </a:solidFill>
              </a:rPr>
              <a:t>Giouchtas</a:t>
            </a:r>
            <a:r>
              <a:rPr lang="en-US" dirty="0">
                <a:solidFill>
                  <a:srgbClr val="002060"/>
                </a:solidFill>
              </a:rPr>
              <a:t> Fault Zone; </a:t>
            </a:r>
            <a:endParaRPr lang="el-GR" dirty="0">
              <a:solidFill>
                <a:srgbClr val="002060"/>
              </a:solidFill>
            </a:endParaRPr>
          </a:p>
        </p:txBody>
      </p:sp>
      <p:sp>
        <p:nvSpPr>
          <p:cNvPr id="5" name="TextBox 4">
            <a:extLst>
              <a:ext uri="{FF2B5EF4-FFF2-40B4-BE49-F238E27FC236}">
                <a16:creationId xmlns:a16="http://schemas.microsoft.com/office/drawing/2014/main" id="{9A571021-BED3-4988-86F1-B5955BA6803A}"/>
              </a:ext>
            </a:extLst>
          </p:cNvPr>
          <p:cNvSpPr txBox="1"/>
          <p:nvPr/>
        </p:nvSpPr>
        <p:spPr>
          <a:xfrm>
            <a:off x="7789946" y="3858207"/>
            <a:ext cx="4311982" cy="400110"/>
          </a:xfrm>
          <a:prstGeom prst="rect">
            <a:avLst/>
          </a:prstGeom>
          <a:noFill/>
        </p:spPr>
        <p:txBody>
          <a:bodyPr wrap="square" rtlCol="0">
            <a:spAutoFit/>
          </a:bodyPr>
          <a:lstStyle/>
          <a:p>
            <a:r>
              <a:rPr lang="el-GR" sz="2000" b="1" i="1" dirty="0"/>
              <a:t>4795 </a:t>
            </a:r>
            <a:r>
              <a:rPr lang="en-US" sz="2000" b="1" i="1" dirty="0"/>
              <a:t>events (01/09/2021-28/02/2022)</a:t>
            </a:r>
            <a:endParaRPr lang="el-GR" sz="2000" b="1" i="1" dirty="0"/>
          </a:p>
        </p:txBody>
      </p:sp>
      <p:pic>
        <p:nvPicPr>
          <p:cNvPr id="10" name="Θέση περιεχομένου 9" descr="Εικόνα που περιέχει χάρτης&#10;&#10;Περιγραφή που δημιουργήθηκε αυτόματα">
            <a:extLst>
              <a:ext uri="{FF2B5EF4-FFF2-40B4-BE49-F238E27FC236}">
                <a16:creationId xmlns:a16="http://schemas.microsoft.com/office/drawing/2014/main" id="{C4AAF05A-C24C-10FA-350E-EAA4744B07A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0072" y="631518"/>
            <a:ext cx="7282576" cy="4985441"/>
          </a:xfrm>
        </p:spPr>
      </p:pic>
    </p:spTree>
    <p:extLst>
      <p:ext uri="{BB962C8B-B14F-4D97-AF65-F5344CB8AC3E}">
        <p14:creationId xmlns:p14="http://schemas.microsoft.com/office/powerpoint/2010/main" val="1928968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529518-316A-473F-8C80-99AAEE5FF6AB}"/>
              </a:ext>
            </a:extLst>
          </p:cNvPr>
          <p:cNvSpPr>
            <a:spLocks noGrp="1"/>
          </p:cNvSpPr>
          <p:nvPr>
            <p:ph type="title"/>
          </p:nvPr>
        </p:nvSpPr>
        <p:spPr>
          <a:xfrm>
            <a:off x="60400" y="365125"/>
            <a:ext cx="10515600" cy="48278"/>
          </a:xfrm>
        </p:spPr>
        <p:txBody>
          <a:bodyPr>
            <a:normAutofit fontScale="90000"/>
          </a:bodyPr>
          <a:lstStyle/>
          <a:p>
            <a:r>
              <a:rPr lang="en-US" sz="4400" b="1" dirty="0">
                <a:latin typeface="Arial" panose="020B0604020202020204" pitchFamily="34" charset="0"/>
                <a:cs typeface="Arial" panose="020B0604020202020204" pitchFamily="34" charset="0"/>
              </a:rPr>
              <a:t>Crete region for mainshock M6.0, 2021</a:t>
            </a:r>
            <a:endParaRPr lang="el-GR" dirty="0"/>
          </a:p>
        </p:txBody>
      </p:sp>
      <p:pic>
        <p:nvPicPr>
          <p:cNvPr id="5" name="Θέση περιεχομένου 4">
            <a:extLst>
              <a:ext uri="{FF2B5EF4-FFF2-40B4-BE49-F238E27FC236}">
                <a16:creationId xmlns:a16="http://schemas.microsoft.com/office/drawing/2014/main" id="{975B68BA-744B-4EE1-A609-C8D9F7EE2D9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57394"/>
            <a:ext cx="5954282" cy="3017373"/>
          </a:xfrm>
        </p:spPr>
      </p:pic>
      <p:sp>
        <p:nvSpPr>
          <p:cNvPr id="7" name="TextBox 6">
            <a:extLst>
              <a:ext uri="{FF2B5EF4-FFF2-40B4-BE49-F238E27FC236}">
                <a16:creationId xmlns:a16="http://schemas.microsoft.com/office/drawing/2014/main" id="{DE823C28-0A99-43C5-88AC-37B4636F7819}"/>
              </a:ext>
            </a:extLst>
          </p:cNvPr>
          <p:cNvSpPr txBox="1"/>
          <p:nvPr/>
        </p:nvSpPr>
        <p:spPr>
          <a:xfrm>
            <a:off x="6026458" y="635443"/>
            <a:ext cx="6094520" cy="2308324"/>
          </a:xfrm>
          <a:prstGeom prst="rect">
            <a:avLst/>
          </a:prstGeom>
          <a:noFill/>
        </p:spPr>
        <p:txBody>
          <a:bodyPr wrap="square">
            <a:spAutoFit/>
          </a:bodyPr>
          <a:lstStyle/>
          <a:p>
            <a:pPr marL="285750" indent="-285750" algn="just">
              <a:buFont typeface="Wingdings" panose="05000000000000000000" pitchFamily="2" charset="2"/>
              <a:buChar char="Ø"/>
            </a:pPr>
            <a:r>
              <a:rPr lang="en-US" dirty="0"/>
              <a:t>The highest macroseismic intensity value was assigned in the area of the central part of the Heraklion unit and had a value of I</a:t>
            </a:r>
            <a:r>
              <a:rPr lang="en-US" baseline="-25000" dirty="0"/>
              <a:t>MM</a:t>
            </a:r>
            <a:r>
              <a:rPr lang="en-US" dirty="0"/>
              <a:t> = VIII (</a:t>
            </a:r>
            <a:r>
              <a:rPr lang="en-US" b="1" dirty="0"/>
              <a:t>ITSAK shakemaps</a:t>
            </a:r>
            <a:r>
              <a:rPr lang="en-US" dirty="0"/>
              <a:t>). </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dirty="0"/>
              <a:t>The earthquake caused one fatality, about 20 injuries and extensive building damage in the area of Arkalochori and in other villages of the area.</a:t>
            </a:r>
          </a:p>
          <a:p>
            <a:pPr algn="just"/>
            <a:endParaRPr lang="en-US" dirty="0"/>
          </a:p>
        </p:txBody>
      </p:sp>
      <p:sp>
        <p:nvSpPr>
          <p:cNvPr id="8" name="Οβάλ 7">
            <a:extLst>
              <a:ext uri="{FF2B5EF4-FFF2-40B4-BE49-F238E27FC236}">
                <a16:creationId xmlns:a16="http://schemas.microsoft.com/office/drawing/2014/main" id="{EDC56A56-9893-40AC-BD2A-36EAF51F8A32}"/>
              </a:ext>
            </a:extLst>
          </p:cNvPr>
          <p:cNvSpPr/>
          <p:nvPr/>
        </p:nvSpPr>
        <p:spPr>
          <a:xfrm>
            <a:off x="949911" y="1181237"/>
            <a:ext cx="1393795" cy="11491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Εικόνα 9">
            <a:extLst>
              <a:ext uri="{FF2B5EF4-FFF2-40B4-BE49-F238E27FC236}">
                <a16:creationId xmlns:a16="http://schemas.microsoft.com/office/drawing/2014/main" id="{96675A61-DCEB-4891-A464-8BF5647BB075}"/>
              </a:ext>
            </a:extLst>
          </p:cNvPr>
          <p:cNvPicPr>
            <a:picLocks noChangeAspect="1"/>
          </p:cNvPicPr>
          <p:nvPr/>
        </p:nvPicPr>
        <p:blipFill>
          <a:blip r:embed="rId4"/>
          <a:stretch>
            <a:fillRect/>
          </a:stretch>
        </p:blipFill>
        <p:spPr>
          <a:xfrm>
            <a:off x="60400" y="4518758"/>
            <a:ext cx="4158236" cy="2339242"/>
          </a:xfrm>
          <a:prstGeom prst="rect">
            <a:avLst/>
          </a:prstGeom>
        </p:spPr>
      </p:pic>
      <p:cxnSp>
        <p:nvCxnSpPr>
          <p:cNvPr id="12" name="Ευθύγραμμο βέλος σύνδεσης 11">
            <a:extLst>
              <a:ext uri="{FF2B5EF4-FFF2-40B4-BE49-F238E27FC236}">
                <a16:creationId xmlns:a16="http://schemas.microsoft.com/office/drawing/2014/main" id="{107E2950-AF8C-4660-9FD7-01E3D5AC520F}"/>
              </a:ext>
            </a:extLst>
          </p:cNvPr>
          <p:cNvCxnSpPr>
            <a:cxnSpLocks/>
          </p:cNvCxnSpPr>
          <p:nvPr/>
        </p:nvCxnSpPr>
        <p:spPr>
          <a:xfrm flipV="1">
            <a:off x="2246050" y="3320249"/>
            <a:ext cx="372863" cy="248080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6">
            <a:extLst>
              <a:ext uri="{FF2B5EF4-FFF2-40B4-BE49-F238E27FC236}">
                <a16:creationId xmlns:a16="http://schemas.microsoft.com/office/drawing/2014/main" id="{AF5482B9-D752-473F-B500-3635CC7BA6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pic>
        <p:nvPicPr>
          <p:cNvPr id="6" name="Εικόνα 5" descr="Εικόνα που περιέχει χάρτης&#10;&#10;Περιγραφή που δημιουργήθηκε αυτόματα">
            <a:extLst>
              <a:ext uri="{FF2B5EF4-FFF2-40B4-BE49-F238E27FC236}">
                <a16:creationId xmlns:a16="http://schemas.microsoft.com/office/drawing/2014/main" id="{A192D6A8-EEC1-719C-0C87-EF89FB1CF3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6374" y="2738470"/>
            <a:ext cx="6318867" cy="3484087"/>
          </a:xfrm>
          <a:prstGeom prst="rect">
            <a:avLst/>
          </a:prstGeom>
        </p:spPr>
      </p:pic>
    </p:spTree>
    <p:extLst>
      <p:ext uri="{BB962C8B-B14F-4D97-AF65-F5344CB8AC3E}">
        <p14:creationId xmlns:p14="http://schemas.microsoft.com/office/powerpoint/2010/main" val="1981293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Θέση περιεχομένου 8">
            <a:extLst>
              <a:ext uri="{FF2B5EF4-FFF2-40B4-BE49-F238E27FC236}">
                <a16:creationId xmlns:a16="http://schemas.microsoft.com/office/drawing/2014/main" id="{155EA042-5F9D-45FA-A444-DF3983598F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53947" y="97655"/>
            <a:ext cx="5371240" cy="4351338"/>
          </a:xfrm>
        </p:spPr>
      </p:pic>
      <p:pic>
        <p:nvPicPr>
          <p:cNvPr id="12" name="Θέση περιεχομένου 6">
            <a:extLst>
              <a:ext uri="{FF2B5EF4-FFF2-40B4-BE49-F238E27FC236}">
                <a16:creationId xmlns:a16="http://schemas.microsoft.com/office/drawing/2014/main" id="{289FA4B4-F0BD-4E44-A327-B82CE95C2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597" y="919108"/>
            <a:ext cx="4550418" cy="4351338"/>
          </a:xfrm>
          <a:prstGeom prst="rect">
            <a:avLst/>
          </a:prstGeom>
        </p:spPr>
      </p:pic>
      <p:sp>
        <p:nvSpPr>
          <p:cNvPr id="2" name="TextBox 1">
            <a:extLst>
              <a:ext uri="{FF2B5EF4-FFF2-40B4-BE49-F238E27FC236}">
                <a16:creationId xmlns:a16="http://schemas.microsoft.com/office/drawing/2014/main" id="{52E7C8C3-1FCA-4973-805D-EB30D271D0CB}"/>
              </a:ext>
            </a:extLst>
          </p:cNvPr>
          <p:cNvSpPr txBox="1"/>
          <p:nvPr/>
        </p:nvSpPr>
        <p:spPr>
          <a:xfrm>
            <a:off x="95791" y="5382616"/>
            <a:ext cx="10584045" cy="1477328"/>
          </a:xfrm>
          <a:prstGeom prst="rect">
            <a:avLst/>
          </a:prstGeom>
          <a:noFill/>
        </p:spPr>
        <p:txBody>
          <a:bodyPr wrap="square" rtlCol="0">
            <a:spAutoFit/>
          </a:bodyPr>
          <a:lstStyle/>
          <a:p>
            <a:pPr algn="just"/>
            <a:r>
              <a:rPr lang="en-US" b="1" i="0" dirty="0">
                <a:effectLst/>
              </a:rPr>
              <a:t>Left: </a:t>
            </a:r>
            <a:r>
              <a:rPr lang="en-US" b="0" i="0" dirty="0">
                <a:effectLst/>
              </a:rPr>
              <a:t>Cross sections after hypocenter relocation with </a:t>
            </a:r>
            <a:r>
              <a:rPr lang="en-US" b="1" i="0" dirty="0" err="1">
                <a:effectLst/>
              </a:rPr>
              <a:t>hypoDD</a:t>
            </a:r>
            <a:r>
              <a:rPr lang="en-US" b="0" i="0" dirty="0">
                <a:effectLst/>
              </a:rPr>
              <a:t> software for the first 3 days of the earthquake sequence.</a:t>
            </a:r>
          </a:p>
          <a:p>
            <a:pPr algn="just"/>
            <a:endParaRPr lang="en-US" b="0" i="0" dirty="0">
              <a:effectLst/>
            </a:endParaRPr>
          </a:p>
          <a:p>
            <a:pPr algn="just"/>
            <a:r>
              <a:rPr lang="en-US" b="1" dirty="0"/>
              <a:t>Right: </a:t>
            </a:r>
            <a:r>
              <a:rPr lang="en-US" dirty="0"/>
              <a:t>Spatial distribution of earthquake sequence after relocation with the sections a-a’, b-b; and c-c’ with</a:t>
            </a:r>
            <a:r>
              <a:rPr lang="en-US" b="0" i="0" dirty="0">
                <a:effectLst/>
              </a:rPr>
              <a:t> the Faults noticed in this area. </a:t>
            </a:r>
            <a:endParaRPr lang="el-GR" dirty="0"/>
          </a:p>
        </p:txBody>
      </p:sp>
      <p:pic>
        <p:nvPicPr>
          <p:cNvPr id="6" name="Picture 6">
            <a:extLst>
              <a:ext uri="{FF2B5EF4-FFF2-40B4-BE49-F238E27FC236}">
                <a16:creationId xmlns:a16="http://schemas.microsoft.com/office/drawing/2014/main" id="{B74C6FED-362B-4689-93D8-9C7F5A6A26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sp>
        <p:nvSpPr>
          <p:cNvPr id="10" name="TextBox 9">
            <a:extLst>
              <a:ext uri="{FF2B5EF4-FFF2-40B4-BE49-F238E27FC236}">
                <a16:creationId xmlns:a16="http://schemas.microsoft.com/office/drawing/2014/main" id="{8FDF9F77-1F20-4F7A-9070-42AA2D901097}"/>
              </a:ext>
            </a:extLst>
          </p:cNvPr>
          <p:cNvSpPr txBox="1"/>
          <p:nvPr/>
        </p:nvSpPr>
        <p:spPr>
          <a:xfrm>
            <a:off x="138511" y="201609"/>
            <a:ext cx="2151551" cy="553998"/>
          </a:xfrm>
          <a:prstGeom prst="rect">
            <a:avLst/>
          </a:prstGeom>
          <a:noFill/>
        </p:spPr>
        <p:txBody>
          <a:bodyPr wrap="none" rtlCol="0">
            <a:spAutoFit/>
          </a:bodyPr>
          <a:lstStyle/>
          <a:p>
            <a:r>
              <a:rPr lang="en-US" sz="3000" b="1" dirty="0">
                <a:latin typeface="Arial" panose="020B0604020202020204" pitchFamily="34" charset="0"/>
                <a:cs typeface="Arial" panose="020B0604020202020204" pitchFamily="34" charset="0"/>
              </a:rPr>
              <a:t>Relocation</a:t>
            </a:r>
            <a:endParaRPr lang="el-GR" sz="30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D6A486-4FBE-4932-9FED-07EDDBD92346}"/>
              </a:ext>
            </a:extLst>
          </p:cNvPr>
          <p:cNvSpPr txBox="1"/>
          <p:nvPr/>
        </p:nvSpPr>
        <p:spPr>
          <a:xfrm>
            <a:off x="8922465" y="2916119"/>
            <a:ext cx="417102" cy="369332"/>
          </a:xfrm>
          <a:prstGeom prst="rect">
            <a:avLst/>
          </a:prstGeom>
          <a:noFill/>
        </p:spPr>
        <p:txBody>
          <a:bodyPr wrap="none" rtlCol="0">
            <a:spAutoFit/>
          </a:bodyPr>
          <a:lstStyle/>
          <a:p>
            <a:r>
              <a:rPr lang="en-US" b="1" dirty="0">
                <a:solidFill>
                  <a:schemeClr val="accent2">
                    <a:lumMod val="50000"/>
                  </a:schemeClr>
                </a:solidFill>
              </a:rPr>
              <a:t>KF</a:t>
            </a:r>
            <a:endParaRPr lang="el-GR" b="1" dirty="0">
              <a:solidFill>
                <a:schemeClr val="accent2">
                  <a:lumMod val="50000"/>
                </a:schemeClr>
              </a:solidFill>
            </a:endParaRPr>
          </a:p>
        </p:txBody>
      </p:sp>
      <p:sp>
        <p:nvSpPr>
          <p:cNvPr id="11" name="TextBox 10">
            <a:extLst>
              <a:ext uri="{FF2B5EF4-FFF2-40B4-BE49-F238E27FC236}">
                <a16:creationId xmlns:a16="http://schemas.microsoft.com/office/drawing/2014/main" id="{0BBB4AAD-2457-48C7-844F-E01521DFCD56}"/>
              </a:ext>
            </a:extLst>
          </p:cNvPr>
          <p:cNvSpPr txBox="1"/>
          <p:nvPr/>
        </p:nvSpPr>
        <p:spPr>
          <a:xfrm>
            <a:off x="6415596" y="4655797"/>
            <a:ext cx="5776404" cy="369332"/>
          </a:xfrm>
          <a:prstGeom prst="rect">
            <a:avLst/>
          </a:prstGeom>
          <a:noFill/>
        </p:spPr>
        <p:txBody>
          <a:bodyPr wrap="square" rtlCol="0">
            <a:spAutoFit/>
          </a:bodyPr>
          <a:lstStyle/>
          <a:p>
            <a:r>
              <a:rPr lang="en-US" b="1" dirty="0">
                <a:solidFill>
                  <a:srgbClr val="002060"/>
                </a:solidFill>
              </a:rPr>
              <a:t>KF:</a:t>
            </a:r>
            <a:r>
              <a:rPr lang="en-US" dirty="0">
                <a:solidFill>
                  <a:srgbClr val="002060"/>
                </a:solidFill>
              </a:rPr>
              <a:t> </a:t>
            </a:r>
            <a:r>
              <a:rPr lang="en-US" dirty="0" err="1">
                <a:solidFill>
                  <a:srgbClr val="002060"/>
                </a:solidFill>
              </a:rPr>
              <a:t>Kastelli</a:t>
            </a:r>
            <a:r>
              <a:rPr lang="en-US" dirty="0">
                <a:solidFill>
                  <a:srgbClr val="002060"/>
                </a:solidFill>
              </a:rPr>
              <a:t> Fault; </a:t>
            </a:r>
            <a:r>
              <a:rPr lang="en-US" b="1" dirty="0">
                <a:solidFill>
                  <a:srgbClr val="002060"/>
                </a:solidFill>
              </a:rPr>
              <a:t>GFZ:</a:t>
            </a:r>
            <a:r>
              <a:rPr lang="en-US" dirty="0">
                <a:solidFill>
                  <a:srgbClr val="002060"/>
                </a:solidFill>
              </a:rPr>
              <a:t> </a:t>
            </a:r>
            <a:r>
              <a:rPr lang="en-US" dirty="0" err="1">
                <a:solidFill>
                  <a:srgbClr val="002060"/>
                </a:solidFill>
              </a:rPr>
              <a:t>Geraki</a:t>
            </a:r>
            <a:r>
              <a:rPr lang="en-US" dirty="0">
                <a:solidFill>
                  <a:srgbClr val="002060"/>
                </a:solidFill>
              </a:rPr>
              <a:t> Fault Zone; </a:t>
            </a:r>
            <a:r>
              <a:rPr lang="en-US" b="1" dirty="0">
                <a:solidFill>
                  <a:srgbClr val="002060"/>
                </a:solidFill>
              </a:rPr>
              <a:t>NF:</a:t>
            </a:r>
            <a:r>
              <a:rPr lang="en-US" dirty="0">
                <a:solidFill>
                  <a:srgbClr val="002060"/>
                </a:solidFill>
              </a:rPr>
              <a:t> </a:t>
            </a:r>
            <a:r>
              <a:rPr lang="en-US" dirty="0" err="1">
                <a:solidFill>
                  <a:srgbClr val="002060"/>
                </a:solidFill>
              </a:rPr>
              <a:t>Nipiditos</a:t>
            </a:r>
            <a:r>
              <a:rPr lang="en-US" dirty="0">
                <a:solidFill>
                  <a:srgbClr val="002060"/>
                </a:solidFill>
              </a:rPr>
              <a:t> Fault</a:t>
            </a:r>
            <a:endParaRPr lang="el-GR" dirty="0">
              <a:solidFill>
                <a:srgbClr val="002060"/>
              </a:solidFill>
            </a:endParaRPr>
          </a:p>
        </p:txBody>
      </p:sp>
      <p:sp>
        <p:nvSpPr>
          <p:cNvPr id="4" name="TextBox 3">
            <a:extLst>
              <a:ext uri="{FF2B5EF4-FFF2-40B4-BE49-F238E27FC236}">
                <a16:creationId xmlns:a16="http://schemas.microsoft.com/office/drawing/2014/main" id="{52BE501B-6C56-44A9-B379-045D1CBA17BE}"/>
              </a:ext>
            </a:extLst>
          </p:cNvPr>
          <p:cNvSpPr txBox="1"/>
          <p:nvPr/>
        </p:nvSpPr>
        <p:spPr>
          <a:xfrm>
            <a:off x="11097087" y="1752577"/>
            <a:ext cx="546945" cy="369332"/>
          </a:xfrm>
          <a:prstGeom prst="rect">
            <a:avLst/>
          </a:prstGeom>
          <a:noFill/>
        </p:spPr>
        <p:txBody>
          <a:bodyPr wrap="none" rtlCol="0">
            <a:spAutoFit/>
          </a:bodyPr>
          <a:lstStyle/>
          <a:p>
            <a:r>
              <a:rPr lang="en-US" b="1" dirty="0">
                <a:solidFill>
                  <a:srgbClr val="00B050"/>
                </a:solidFill>
              </a:rPr>
              <a:t>GFZ</a:t>
            </a:r>
            <a:endParaRPr lang="el-GR" dirty="0"/>
          </a:p>
        </p:txBody>
      </p:sp>
      <p:sp>
        <p:nvSpPr>
          <p:cNvPr id="5" name="TextBox 4">
            <a:extLst>
              <a:ext uri="{FF2B5EF4-FFF2-40B4-BE49-F238E27FC236}">
                <a16:creationId xmlns:a16="http://schemas.microsoft.com/office/drawing/2014/main" id="{C651041E-6CF3-4064-9DDB-518163C8E9D8}"/>
              </a:ext>
            </a:extLst>
          </p:cNvPr>
          <p:cNvSpPr txBox="1"/>
          <p:nvPr/>
        </p:nvSpPr>
        <p:spPr>
          <a:xfrm>
            <a:off x="10679836" y="2725445"/>
            <a:ext cx="442750" cy="369332"/>
          </a:xfrm>
          <a:prstGeom prst="rect">
            <a:avLst/>
          </a:prstGeom>
          <a:noFill/>
        </p:spPr>
        <p:txBody>
          <a:bodyPr wrap="none" rtlCol="0">
            <a:spAutoFit/>
          </a:bodyPr>
          <a:lstStyle/>
          <a:p>
            <a:r>
              <a:rPr lang="en-US" b="1" dirty="0">
                <a:solidFill>
                  <a:srgbClr val="00B050"/>
                </a:solidFill>
              </a:rPr>
              <a:t>NF</a:t>
            </a:r>
            <a:endParaRPr lang="el-GR" dirty="0"/>
          </a:p>
        </p:txBody>
      </p:sp>
      <p:sp>
        <p:nvSpPr>
          <p:cNvPr id="7" name="TextBox 6">
            <a:extLst>
              <a:ext uri="{FF2B5EF4-FFF2-40B4-BE49-F238E27FC236}">
                <a16:creationId xmlns:a16="http://schemas.microsoft.com/office/drawing/2014/main" id="{182EF623-689E-43E5-A9B5-EEE30BAD0417}"/>
              </a:ext>
            </a:extLst>
          </p:cNvPr>
          <p:cNvSpPr txBox="1"/>
          <p:nvPr/>
        </p:nvSpPr>
        <p:spPr>
          <a:xfrm>
            <a:off x="3994951" y="3932808"/>
            <a:ext cx="920445" cy="369332"/>
          </a:xfrm>
          <a:prstGeom prst="rect">
            <a:avLst/>
          </a:prstGeom>
          <a:noFill/>
        </p:spPr>
        <p:txBody>
          <a:bodyPr wrap="none" rtlCol="0">
            <a:spAutoFit/>
          </a:bodyPr>
          <a:lstStyle/>
          <a:p>
            <a:r>
              <a:rPr lang="en-US" dirty="0"/>
              <a:t>L~14km</a:t>
            </a:r>
            <a:endParaRPr lang="el-GR" dirty="0"/>
          </a:p>
        </p:txBody>
      </p:sp>
      <p:sp>
        <p:nvSpPr>
          <p:cNvPr id="8" name="TextBox 7">
            <a:extLst>
              <a:ext uri="{FF2B5EF4-FFF2-40B4-BE49-F238E27FC236}">
                <a16:creationId xmlns:a16="http://schemas.microsoft.com/office/drawing/2014/main" id="{B4AA6B25-7C03-4381-A4A3-C0002676F166}"/>
              </a:ext>
            </a:extLst>
          </p:cNvPr>
          <p:cNvSpPr txBox="1"/>
          <p:nvPr/>
        </p:nvSpPr>
        <p:spPr>
          <a:xfrm>
            <a:off x="4731798" y="2015231"/>
            <a:ext cx="987771" cy="369332"/>
          </a:xfrm>
          <a:prstGeom prst="rect">
            <a:avLst/>
          </a:prstGeom>
          <a:noFill/>
        </p:spPr>
        <p:txBody>
          <a:bodyPr wrap="none" rtlCol="0">
            <a:spAutoFit/>
          </a:bodyPr>
          <a:lstStyle/>
          <a:p>
            <a:r>
              <a:rPr lang="en-US" dirty="0"/>
              <a:t>w~12km</a:t>
            </a:r>
            <a:endParaRPr lang="el-GR" dirty="0"/>
          </a:p>
        </p:txBody>
      </p:sp>
    </p:spTree>
    <p:extLst>
      <p:ext uri="{BB962C8B-B14F-4D97-AF65-F5344CB8AC3E}">
        <p14:creationId xmlns:p14="http://schemas.microsoft.com/office/powerpoint/2010/main" val="3047201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7D740E-66E0-4199-8F37-7EBB7B7B22CE}"/>
              </a:ext>
            </a:extLst>
          </p:cNvPr>
          <p:cNvSpPr>
            <a:spLocks noGrp="1"/>
          </p:cNvSpPr>
          <p:nvPr>
            <p:ph type="title"/>
          </p:nvPr>
        </p:nvSpPr>
        <p:spPr>
          <a:xfrm>
            <a:off x="838200" y="365126"/>
            <a:ext cx="10515600" cy="469376"/>
          </a:xfrm>
        </p:spPr>
        <p:txBody>
          <a:bodyPr>
            <a:noAutofit/>
          </a:bodyPr>
          <a:lstStyle/>
          <a:p>
            <a:r>
              <a:rPr lang="en-US" sz="3000" b="1" dirty="0">
                <a:latin typeface="Arial" panose="020B0604020202020204" pitchFamily="34" charset="0"/>
                <a:cs typeface="Arial" panose="020B0604020202020204" pitchFamily="34" charset="0"/>
              </a:rPr>
              <a:t>Simulation Approach: Finite-fault stochastic simulation (EXSIM)</a:t>
            </a:r>
            <a:endParaRPr lang="el-GR" sz="3000" dirty="0"/>
          </a:p>
        </p:txBody>
      </p:sp>
      <p:graphicFrame>
        <p:nvGraphicFramePr>
          <p:cNvPr id="4" name="Θέση περιεχομένου 3">
            <a:extLst>
              <a:ext uri="{FF2B5EF4-FFF2-40B4-BE49-F238E27FC236}">
                <a16:creationId xmlns:a16="http://schemas.microsoft.com/office/drawing/2014/main" id="{96D0FA42-601F-4AAB-8E49-108E04CF9FDB}"/>
              </a:ext>
            </a:extLst>
          </p:cNvPr>
          <p:cNvGraphicFramePr>
            <a:graphicFrameLocks noGrp="1"/>
          </p:cNvGraphicFramePr>
          <p:nvPr>
            <p:ph idx="1"/>
            <p:extLst>
              <p:ext uri="{D42A27DB-BD31-4B8C-83A1-F6EECF244321}">
                <p14:modId xmlns:p14="http://schemas.microsoft.com/office/powerpoint/2010/main" val="3595093344"/>
              </p:ext>
            </p:extLst>
          </p:nvPr>
        </p:nvGraphicFramePr>
        <p:xfrm>
          <a:off x="7240812" y="3026049"/>
          <a:ext cx="4266460" cy="3449198"/>
        </p:xfrm>
        <a:graphic>
          <a:graphicData uri="http://schemas.openxmlformats.org/drawingml/2006/table">
            <a:tbl>
              <a:tblPr firstRow="1" firstCol="1" bandRow="1">
                <a:tableStyleId>{7DF18680-E054-41AD-8BC1-D1AEF772440D}</a:tableStyleId>
              </a:tblPr>
              <a:tblGrid>
                <a:gridCol w="2023826">
                  <a:extLst>
                    <a:ext uri="{9D8B030D-6E8A-4147-A177-3AD203B41FA5}">
                      <a16:colId xmlns:a16="http://schemas.microsoft.com/office/drawing/2014/main" val="1838387450"/>
                    </a:ext>
                  </a:extLst>
                </a:gridCol>
                <a:gridCol w="2242634">
                  <a:extLst>
                    <a:ext uri="{9D8B030D-6E8A-4147-A177-3AD203B41FA5}">
                      <a16:colId xmlns:a16="http://schemas.microsoft.com/office/drawing/2014/main" val="1301498113"/>
                    </a:ext>
                  </a:extLst>
                </a:gridCol>
              </a:tblGrid>
              <a:tr h="311150">
                <a:tc rowSpan="2">
                  <a:txBody>
                    <a:bodyPr/>
                    <a:lstStyle/>
                    <a:p>
                      <a:pPr marL="0" marR="0" algn="ctr">
                        <a:lnSpc>
                          <a:spcPct val="115000"/>
                        </a:lnSpc>
                        <a:spcBef>
                          <a:spcPts val="0"/>
                        </a:spcBef>
                        <a:spcAft>
                          <a:spcPts val="0"/>
                        </a:spcAft>
                      </a:pPr>
                      <a:r>
                        <a:rPr lang="en-US" sz="1400" dirty="0">
                          <a:effectLst/>
                        </a:rPr>
                        <a:t>Parameter</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Earthquake</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2401646"/>
                  </a:ext>
                </a:extLst>
              </a:tr>
              <a:tr h="311150">
                <a:tc vMerge="1">
                  <a:txBody>
                    <a:bodyPr/>
                    <a:lstStyle/>
                    <a:p>
                      <a:endParaRPr lang="el-GR"/>
                    </a:p>
                  </a:txBody>
                  <a:tcPr/>
                </a:tc>
                <a:tc>
                  <a:txBody>
                    <a:bodyPr/>
                    <a:lstStyle/>
                    <a:p>
                      <a:pPr marL="0" marR="0" algn="ctr">
                        <a:lnSpc>
                          <a:spcPct val="115000"/>
                        </a:lnSpc>
                        <a:spcBef>
                          <a:spcPts val="0"/>
                        </a:spcBef>
                        <a:spcAft>
                          <a:spcPts val="0"/>
                        </a:spcAft>
                      </a:pPr>
                      <a:r>
                        <a:rPr lang="en-US" sz="1400" dirty="0">
                          <a:effectLst/>
                        </a:rPr>
                        <a:t>Crete (27/09/2021,</a:t>
                      </a:r>
                      <a:r>
                        <a:rPr lang="el-GR" sz="1400" dirty="0">
                          <a:effectLst/>
                        </a:rPr>
                        <a:t> 06:17</a:t>
                      </a:r>
                      <a:r>
                        <a:rPr lang="en-US" sz="1400" dirty="0">
                          <a:effectLst/>
                        </a:rPr>
                        <a:t>)</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0720213"/>
                  </a:ext>
                </a:extLst>
              </a:tr>
              <a:tr h="154305">
                <a:tc>
                  <a:txBody>
                    <a:bodyPr/>
                    <a:lstStyle/>
                    <a:p>
                      <a:pPr marL="0" marR="0" algn="ctr">
                        <a:lnSpc>
                          <a:spcPct val="130000"/>
                        </a:lnSpc>
                        <a:spcBef>
                          <a:spcPts val="0"/>
                        </a:spcBef>
                        <a:spcAft>
                          <a:spcPts val="0"/>
                        </a:spcAft>
                      </a:pPr>
                      <a:r>
                        <a:rPr lang="el-GR" sz="1400" dirty="0" err="1">
                          <a:effectLst/>
                        </a:rPr>
                        <a:t>Moment</a:t>
                      </a:r>
                      <a:r>
                        <a:rPr lang="el-GR" sz="1400" dirty="0">
                          <a:effectLst/>
                        </a:rPr>
                        <a:t> </a:t>
                      </a:r>
                      <a:r>
                        <a:rPr lang="el-GR" sz="1400" dirty="0" err="1">
                          <a:effectLst/>
                        </a:rPr>
                        <a:t>magnitude</a:t>
                      </a:r>
                      <a:r>
                        <a:rPr lang="el-GR" sz="1400" dirty="0">
                          <a:effectLst/>
                        </a:rPr>
                        <a:t>, </a:t>
                      </a:r>
                      <a:r>
                        <a:rPr lang="el-GR" sz="1400" dirty="0" err="1">
                          <a:effectLst/>
                        </a:rPr>
                        <a:t>Mw</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30000"/>
                        </a:lnSpc>
                        <a:spcBef>
                          <a:spcPts val="0"/>
                        </a:spcBef>
                        <a:spcAft>
                          <a:spcPts val="0"/>
                        </a:spcAft>
                      </a:pPr>
                      <a:r>
                        <a:rPr lang="en-US" sz="1400" dirty="0">
                          <a:effectLst/>
                        </a:rPr>
                        <a:t>6.0</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5258917"/>
                  </a:ext>
                </a:extLst>
              </a:tr>
              <a:tr h="154305">
                <a:tc>
                  <a:txBody>
                    <a:bodyPr/>
                    <a:lstStyle/>
                    <a:p>
                      <a:pPr marL="0" marR="0" algn="ctr">
                        <a:lnSpc>
                          <a:spcPct val="130000"/>
                        </a:lnSpc>
                        <a:spcBef>
                          <a:spcPts val="0"/>
                        </a:spcBef>
                        <a:spcAft>
                          <a:spcPts val="0"/>
                        </a:spcAft>
                      </a:pPr>
                      <a:r>
                        <a:rPr lang="en-US" sz="1400" dirty="0">
                          <a:effectLst/>
                        </a:rPr>
                        <a:t>Upper</a:t>
                      </a:r>
                      <a:r>
                        <a:rPr lang="el-GR" sz="1400" dirty="0">
                          <a:effectLst/>
                        </a:rPr>
                        <a:t> </a:t>
                      </a:r>
                      <a:r>
                        <a:rPr lang="en-US" sz="1400" dirty="0">
                          <a:effectLst/>
                        </a:rPr>
                        <a:t>edge of fault</a:t>
                      </a:r>
                    </a:p>
                    <a:p>
                      <a:pPr marL="0" marR="0" algn="ctr">
                        <a:lnSpc>
                          <a:spcPct val="130000"/>
                        </a:lnSpc>
                        <a:spcBef>
                          <a:spcPts val="0"/>
                        </a:spcBef>
                        <a:spcAft>
                          <a:spcPts val="0"/>
                        </a:spcAft>
                      </a:pPr>
                      <a:r>
                        <a:rPr lang="el-GR" sz="1400" dirty="0">
                          <a:effectLst/>
                          <a:latin typeface="Calibri" panose="020F0502020204030204" pitchFamily="34" charset="0"/>
                          <a:ea typeface="Calibri" panose="020F0502020204030204" pitchFamily="34" charset="0"/>
                          <a:cs typeface="Times New Roman" panose="02020603050405020304" pitchFamily="18" charset="0"/>
                        </a:rPr>
                        <a:t>(</a:t>
                      </a:r>
                      <a:r>
                        <a:rPr lang="en-US" sz="1400" dirty="0">
                          <a:effectLst/>
                          <a:latin typeface="Calibri" panose="020F0502020204030204" pitchFamily="34" charset="0"/>
                          <a:ea typeface="Calibri" panose="020F0502020204030204" pitchFamily="34" charset="0"/>
                          <a:cs typeface="Times New Roman" panose="02020603050405020304" pitchFamily="18" charset="0"/>
                        </a:rPr>
                        <a:t>Latitude, Longitude</a:t>
                      </a:r>
                      <a:r>
                        <a:rPr lang="el-GR" sz="14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nchor="ctr"/>
                </a:tc>
                <a:tc>
                  <a:txBody>
                    <a:bodyPr/>
                    <a:lstStyle/>
                    <a:p>
                      <a:pPr marL="0" marR="0" algn="ctr">
                        <a:lnSpc>
                          <a:spcPct val="130000"/>
                        </a:lnSpc>
                        <a:spcBef>
                          <a:spcPts val="0"/>
                        </a:spcBef>
                        <a:spcAft>
                          <a:spcPts val="0"/>
                        </a:spcAft>
                      </a:pPr>
                      <a:r>
                        <a:rPr lang="en-US" sz="1400" dirty="0">
                          <a:effectLst/>
                        </a:rPr>
                        <a:t>35.1960,  25.3190</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17554965"/>
                  </a:ext>
                </a:extLst>
              </a:tr>
              <a:tr h="154305">
                <a:tc>
                  <a:txBody>
                    <a:bodyPr/>
                    <a:lstStyle/>
                    <a:p>
                      <a:pPr marL="0" marR="0" algn="ctr">
                        <a:lnSpc>
                          <a:spcPct val="130000"/>
                        </a:lnSpc>
                        <a:spcBef>
                          <a:spcPts val="0"/>
                        </a:spcBef>
                        <a:spcAft>
                          <a:spcPts val="0"/>
                        </a:spcAft>
                      </a:pPr>
                      <a:r>
                        <a:rPr lang="el-GR" sz="1400" dirty="0" err="1">
                          <a:effectLst/>
                        </a:rPr>
                        <a:t>Strike</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30000"/>
                        </a:lnSpc>
                        <a:spcBef>
                          <a:spcPts val="0"/>
                        </a:spcBef>
                        <a:spcAft>
                          <a:spcPts val="0"/>
                        </a:spcAft>
                      </a:pPr>
                      <a:r>
                        <a:rPr lang="en-US" sz="1400" dirty="0">
                          <a:effectLst/>
                        </a:rPr>
                        <a:t>218</a:t>
                      </a:r>
                      <a:r>
                        <a:rPr lang="en-US" sz="1400" baseline="30000" dirty="0">
                          <a:effectLst/>
                        </a:rPr>
                        <a:t>Ο</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19916714"/>
                  </a:ext>
                </a:extLst>
              </a:tr>
              <a:tr h="173990">
                <a:tc>
                  <a:txBody>
                    <a:bodyPr/>
                    <a:lstStyle/>
                    <a:p>
                      <a:pPr marL="0" marR="0" algn="ctr">
                        <a:lnSpc>
                          <a:spcPct val="130000"/>
                        </a:lnSpc>
                        <a:spcBef>
                          <a:spcPts val="0"/>
                        </a:spcBef>
                        <a:spcAft>
                          <a:spcPts val="0"/>
                        </a:spcAft>
                      </a:pPr>
                      <a:r>
                        <a:rPr lang="el-GR" sz="1400" dirty="0" err="1">
                          <a:effectLst/>
                        </a:rPr>
                        <a:t>Dip</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30000"/>
                        </a:lnSpc>
                        <a:spcBef>
                          <a:spcPts val="0"/>
                        </a:spcBef>
                        <a:spcAft>
                          <a:spcPts val="0"/>
                        </a:spcAft>
                      </a:pPr>
                      <a:r>
                        <a:rPr lang="en-US" sz="1400" dirty="0">
                          <a:effectLst/>
                        </a:rPr>
                        <a:t>60</a:t>
                      </a:r>
                      <a:r>
                        <a:rPr lang="el-GR" sz="1400" baseline="30000" dirty="0">
                          <a:effectLst/>
                        </a:rPr>
                        <a:t>Ο</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000548"/>
                  </a:ext>
                </a:extLst>
              </a:tr>
              <a:tr h="163830">
                <a:tc>
                  <a:txBody>
                    <a:bodyPr/>
                    <a:lstStyle/>
                    <a:p>
                      <a:pPr marL="0" marR="0" algn="ctr">
                        <a:lnSpc>
                          <a:spcPct val="130000"/>
                        </a:lnSpc>
                        <a:spcBef>
                          <a:spcPts val="0"/>
                        </a:spcBef>
                        <a:spcAft>
                          <a:spcPts val="0"/>
                        </a:spcAft>
                      </a:pPr>
                      <a:r>
                        <a:rPr lang="el-GR" sz="1400" dirty="0">
                          <a:effectLst/>
                        </a:rPr>
                        <a:t>L</a:t>
                      </a:r>
                      <a:r>
                        <a:rPr lang="en-US" sz="1400" dirty="0" err="1">
                          <a:effectLst/>
                        </a:rPr>
                        <a:t>ength</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30000"/>
                        </a:lnSpc>
                        <a:spcBef>
                          <a:spcPts val="0"/>
                        </a:spcBef>
                        <a:spcAft>
                          <a:spcPts val="0"/>
                        </a:spcAft>
                      </a:pPr>
                      <a:r>
                        <a:rPr lang="en-US" sz="1400" dirty="0">
                          <a:effectLst/>
                        </a:rPr>
                        <a:t>14.0 km</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61293331"/>
                  </a:ext>
                </a:extLst>
              </a:tr>
              <a:tr h="154305">
                <a:tc>
                  <a:txBody>
                    <a:bodyPr/>
                    <a:lstStyle/>
                    <a:p>
                      <a:pPr marL="0" marR="0" algn="ctr">
                        <a:lnSpc>
                          <a:spcPct val="130000"/>
                        </a:lnSpc>
                        <a:spcBef>
                          <a:spcPts val="0"/>
                        </a:spcBef>
                        <a:spcAft>
                          <a:spcPts val="0"/>
                        </a:spcAft>
                      </a:pPr>
                      <a:r>
                        <a:rPr lang="el-GR" sz="1400" dirty="0">
                          <a:effectLst/>
                        </a:rPr>
                        <a:t>w</a:t>
                      </a:r>
                      <a:r>
                        <a:rPr lang="en-US" sz="1400" dirty="0" err="1">
                          <a:effectLst/>
                        </a:rPr>
                        <a:t>idth</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30000"/>
                        </a:lnSpc>
                        <a:spcBef>
                          <a:spcPts val="0"/>
                        </a:spcBef>
                        <a:spcAft>
                          <a:spcPts val="0"/>
                        </a:spcAft>
                      </a:pPr>
                      <a:r>
                        <a:rPr lang="en-US" sz="1400" dirty="0">
                          <a:effectLst/>
                        </a:rPr>
                        <a:t>12.0 km</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3486735"/>
                  </a:ext>
                </a:extLst>
              </a:tr>
              <a:tr h="134620">
                <a:tc>
                  <a:txBody>
                    <a:bodyPr/>
                    <a:lstStyle/>
                    <a:p>
                      <a:pPr marL="0" marR="0" algn="ctr">
                        <a:lnSpc>
                          <a:spcPct val="130000"/>
                        </a:lnSpc>
                        <a:spcBef>
                          <a:spcPts val="0"/>
                        </a:spcBef>
                        <a:spcAft>
                          <a:spcPts val="0"/>
                        </a:spcAft>
                      </a:pPr>
                      <a:r>
                        <a:rPr lang="en-US" sz="1400">
                          <a:effectLst/>
                        </a:rPr>
                        <a:t>Ztop</a:t>
                      </a:r>
                      <a:endParaRPr lang="el-G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30000"/>
                        </a:lnSpc>
                        <a:spcBef>
                          <a:spcPts val="0"/>
                        </a:spcBef>
                        <a:spcAft>
                          <a:spcPts val="0"/>
                        </a:spcAft>
                      </a:pPr>
                      <a:r>
                        <a:rPr lang="en-US" sz="1400" dirty="0">
                          <a:effectLst/>
                        </a:rPr>
                        <a:t>3.0 km</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30277766"/>
                  </a:ext>
                </a:extLst>
              </a:tr>
              <a:tr h="222250">
                <a:tc>
                  <a:txBody>
                    <a:bodyPr/>
                    <a:lstStyle/>
                    <a:p>
                      <a:pPr marL="0" marR="0" algn="ctr">
                        <a:lnSpc>
                          <a:spcPct val="130000"/>
                        </a:lnSpc>
                        <a:spcBef>
                          <a:spcPts val="0"/>
                        </a:spcBef>
                        <a:spcAft>
                          <a:spcPts val="0"/>
                        </a:spcAft>
                      </a:pPr>
                      <a:r>
                        <a:rPr lang="el-GR" sz="1400">
                          <a:effectLst/>
                        </a:rPr>
                        <a:t>ΝL×ΝW</a:t>
                      </a:r>
                      <a:endParaRPr lang="el-G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30000"/>
                        </a:lnSpc>
                        <a:spcBef>
                          <a:spcPts val="0"/>
                        </a:spcBef>
                        <a:spcAft>
                          <a:spcPts val="0"/>
                        </a:spcAft>
                      </a:pPr>
                      <a:r>
                        <a:rPr lang="en-US" sz="1400" dirty="0">
                          <a:effectLst/>
                        </a:rPr>
                        <a:t>6x5</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95494716"/>
                  </a:ext>
                </a:extLst>
              </a:tr>
              <a:tr h="183515">
                <a:tc>
                  <a:txBody>
                    <a:bodyPr/>
                    <a:lstStyle/>
                    <a:p>
                      <a:pPr marL="0" marR="0" algn="ctr">
                        <a:lnSpc>
                          <a:spcPct val="130000"/>
                        </a:lnSpc>
                        <a:spcBef>
                          <a:spcPts val="0"/>
                        </a:spcBef>
                        <a:spcAft>
                          <a:spcPts val="0"/>
                        </a:spcAft>
                      </a:pPr>
                      <a:r>
                        <a:rPr lang="el-GR" sz="1400">
                          <a:effectLst/>
                        </a:rPr>
                        <a:t>dL</a:t>
                      </a:r>
                      <a:endParaRPr lang="el-G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30000"/>
                        </a:lnSpc>
                        <a:spcBef>
                          <a:spcPts val="0"/>
                        </a:spcBef>
                        <a:spcAft>
                          <a:spcPts val="0"/>
                        </a:spcAft>
                      </a:pPr>
                      <a:r>
                        <a:rPr lang="en-US" sz="1400" dirty="0">
                          <a:effectLst/>
                        </a:rPr>
                        <a:t>2.8 km</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80623746"/>
                  </a:ext>
                </a:extLst>
              </a:tr>
              <a:tr h="222250">
                <a:tc>
                  <a:txBody>
                    <a:bodyPr/>
                    <a:lstStyle/>
                    <a:p>
                      <a:pPr marL="0" marR="0" algn="ctr">
                        <a:lnSpc>
                          <a:spcPct val="130000"/>
                        </a:lnSpc>
                        <a:spcBef>
                          <a:spcPts val="0"/>
                        </a:spcBef>
                        <a:spcAft>
                          <a:spcPts val="0"/>
                        </a:spcAft>
                      </a:pPr>
                      <a:r>
                        <a:rPr lang="en-US" sz="1400" dirty="0" err="1">
                          <a:effectLst/>
                        </a:rPr>
                        <a:t>dw</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30000"/>
                        </a:lnSpc>
                        <a:spcBef>
                          <a:spcPts val="0"/>
                        </a:spcBef>
                        <a:spcAft>
                          <a:spcPts val="0"/>
                        </a:spcAft>
                      </a:pPr>
                      <a:r>
                        <a:rPr lang="en-US" sz="1400" dirty="0">
                          <a:effectLst/>
                        </a:rPr>
                        <a:t>2.5 km</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69173951"/>
                  </a:ext>
                </a:extLst>
              </a:tr>
            </a:tbl>
          </a:graphicData>
        </a:graphic>
      </p:graphicFrame>
      <p:pic>
        <p:nvPicPr>
          <p:cNvPr id="5" name="Picture 6">
            <a:extLst>
              <a:ext uri="{FF2B5EF4-FFF2-40B4-BE49-F238E27FC236}">
                <a16:creationId xmlns:a16="http://schemas.microsoft.com/office/drawing/2014/main" id="{0376A0B1-99A6-4E29-93C4-DF50D6EEE3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pic>
        <p:nvPicPr>
          <p:cNvPr id="8" name="8 - Εικόνα" descr="EXSIM.png">
            <a:extLst>
              <a:ext uri="{FF2B5EF4-FFF2-40B4-BE49-F238E27FC236}">
                <a16:creationId xmlns:a16="http://schemas.microsoft.com/office/drawing/2014/main" id="{4BEC16B5-DFDA-48D7-A87D-B345A952A64A}"/>
              </a:ext>
            </a:extLst>
          </p:cNvPr>
          <p:cNvPicPr>
            <a:picLocks noChangeAspect="1"/>
          </p:cNvPicPr>
          <p:nvPr/>
        </p:nvPicPr>
        <p:blipFill>
          <a:blip r:embed="rId4"/>
          <a:stretch>
            <a:fillRect/>
          </a:stretch>
        </p:blipFill>
        <p:spPr>
          <a:xfrm>
            <a:off x="168676" y="2663300"/>
            <a:ext cx="6193471" cy="4097045"/>
          </a:xfrm>
          <a:prstGeom prst="rect">
            <a:avLst/>
          </a:prstGeom>
        </p:spPr>
      </p:pic>
      <p:sp>
        <p:nvSpPr>
          <p:cNvPr id="9" name="TextBox 8">
            <a:extLst>
              <a:ext uri="{FF2B5EF4-FFF2-40B4-BE49-F238E27FC236}">
                <a16:creationId xmlns:a16="http://schemas.microsoft.com/office/drawing/2014/main" id="{62FC5798-2512-488F-A8C1-30A1C5A8A89B}"/>
              </a:ext>
            </a:extLst>
          </p:cNvPr>
          <p:cNvSpPr txBox="1"/>
          <p:nvPr/>
        </p:nvSpPr>
        <p:spPr>
          <a:xfrm>
            <a:off x="5579807" y="834502"/>
            <a:ext cx="6292597" cy="2031325"/>
          </a:xfrm>
          <a:prstGeom prst="rect">
            <a:avLst/>
          </a:prstGeom>
          <a:noFill/>
        </p:spPr>
        <p:txBody>
          <a:bodyPr wrap="square" rtlCol="0">
            <a:spAutoFit/>
          </a:bodyPr>
          <a:lstStyle/>
          <a:p>
            <a:pPr marL="285750" indent="-285750" algn="just">
              <a:buFont typeface="Wingdings" panose="05000000000000000000" pitchFamily="2" charset="2"/>
              <a:buChar char="Ø"/>
            </a:pPr>
            <a:r>
              <a:rPr lang="en-US" dirty="0">
                <a:effectLst/>
                <a:ea typeface="Calibri" panose="020F0502020204030204" pitchFamily="34" charset="0"/>
                <a:cs typeface="Arial" panose="020B0604020202020204" pitchFamily="34" charset="0"/>
              </a:rPr>
              <a:t>A</a:t>
            </a:r>
            <a:r>
              <a:rPr lang="el-GR" dirty="0">
                <a:effectLst/>
                <a:ea typeface="Calibri" panose="020F0502020204030204" pitchFamily="34" charset="0"/>
                <a:cs typeface="Arial" panose="020B0604020202020204" pitchFamily="34" charset="0"/>
              </a:rPr>
              <a:t> </a:t>
            </a:r>
            <a:r>
              <a:rPr lang="en-US" dirty="0">
                <a:effectLst/>
                <a:ea typeface="Calibri" panose="020F0502020204030204" pitchFamily="34" charset="0"/>
                <a:cs typeface="Arial" panose="020B0604020202020204" pitchFamily="34" charset="0"/>
              </a:rPr>
              <a:t>widely used tool that is employed to generate synthetic data to study the spatial distribution of strong ground motion after a significant earthquake</a:t>
            </a:r>
            <a:r>
              <a:rPr lang="el-GR" dirty="0">
                <a:effectLst/>
                <a:ea typeface="Calibri" panose="020F0502020204030204" pitchFamily="34" charset="0"/>
                <a:cs typeface="Arial" panose="020B0604020202020204" pitchFamily="34" charset="0"/>
              </a:rPr>
              <a:t>.</a:t>
            </a:r>
          </a:p>
          <a:p>
            <a:pPr marL="285750" indent="-285750" algn="just">
              <a:buFont typeface="Wingdings" panose="05000000000000000000" pitchFamily="2" charset="2"/>
              <a:buChar char="Ø"/>
            </a:pPr>
            <a:r>
              <a:rPr lang="en-US" dirty="0">
                <a:effectLst/>
                <a:ea typeface="Calibri" panose="020F0502020204030204" pitchFamily="34" charset="0"/>
                <a:cs typeface="Arial" panose="020B0604020202020204" pitchFamily="34" charset="0"/>
              </a:rPr>
              <a:t>EXSIM algorithm</a:t>
            </a:r>
            <a:r>
              <a:rPr lang="el-GR" dirty="0">
                <a:ea typeface="Calibri" panose="020F0502020204030204" pitchFamily="34" charset="0"/>
                <a:cs typeface="Arial" panose="020B0604020202020204" pitchFamily="34" charset="0"/>
              </a:rPr>
              <a:t>: </a:t>
            </a:r>
            <a:r>
              <a:rPr lang="en-US" dirty="0">
                <a:ea typeface="Calibri" panose="020F0502020204030204" pitchFamily="34" charset="0"/>
                <a:cs typeface="Arial" panose="020B0604020202020204" pitchFamily="34" charset="0"/>
              </a:rPr>
              <a:t>O</a:t>
            </a:r>
            <a:r>
              <a:rPr lang="en-US" dirty="0">
                <a:effectLst/>
                <a:ea typeface="Calibri" panose="020F0502020204030204" pitchFamily="34" charset="0"/>
                <a:cs typeface="Arial" panose="020B0604020202020204" pitchFamily="34" charset="0"/>
              </a:rPr>
              <a:t>pen-source FORTRAN algorithm that generates time series of ground motion for earthquakes (</a:t>
            </a:r>
            <a:r>
              <a:rPr lang="en-US" i="1" dirty="0">
                <a:solidFill>
                  <a:srgbClr val="0070C0"/>
                </a:solidFill>
                <a:effectLst/>
                <a:ea typeface="Calibri" panose="020F0502020204030204" pitchFamily="34" charset="0"/>
                <a:cs typeface="Arial" panose="020B0604020202020204" pitchFamily="34" charset="0"/>
              </a:rPr>
              <a:t>Motazedian and Atkinson 2005; Boore, 2009; Atkinson et al., 2009</a:t>
            </a:r>
            <a:r>
              <a:rPr lang="en-US" dirty="0">
                <a:effectLst/>
                <a:ea typeface="Calibri" panose="020F0502020204030204" pitchFamily="34" charset="0"/>
                <a:cs typeface="Arial" panose="020B0604020202020204" pitchFamily="34" charset="0"/>
              </a:rPr>
              <a:t>)</a:t>
            </a:r>
            <a:r>
              <a:rPr lang="el-GR" dirty="0">
                <a:effectLst/>
                <a:ea typeface="Calibri" panose="020F0502020204030204" pitchFamily="34" charset="0"/>
                <a:cs typeface="Arial" panose="020B0604020202020204" pitchFamily="34" charset="0"/>
              </a:rPr>
              <a:t>.</a:t>
            </a:r>
            <a:endParaRPr lang="el-GR" dirty="0">
              <a:effectLst/>
              <a:ea typeface="Calibri" panose="020F0502020204030204" pitchFamily="34" charset="0"/>
            </a:endParaRPr>
          </a:p>
        </p:txBody>
      </p:sp>
    </p:spTree>
    <p:extLst>
      <p:ext uri="{BB962C8B-B14F-4D97-AF65-F5344CB8AC3E}">
        <p14:creationId xmlns:p14="http://schemas.microsoft.com/office/powerpoint/2010/main" val="3228684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3 - Εικόνα">
            <a:extLst>
              <a:ext uri="{FF2B5EF4-FFF2-40B4-BE49-F238E27FC236}">
                <a16:creationId xmlns:a16="http://schemas.microsoft.com/office/drawing/2014/main" id="{CFB91AE4-5D5A-4C93-B878-1CE7630D0D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44693" y="97655"/>
            <a:ext cx="4176285" cy="3451504"/>
          </a:xfrm>
          <a:prstGeom prst="rect">
            <a:avLst/>
          </a:prstGeom>
        </p:spPr>
      </p:pic>
      <p:sp>
        <p:nvSpPr>
          <p:cNvPr id="6" name="TextBox 5">
            <a:extLst>
              <a:ext uri="{FF2B5EF4-FFF2-40B4-BE49-F238E27FC236}">
                <a16:creationId xmlns:a16="http://schemas.microsoft.com/office/drawing/2014/main" id="{CE3BF9B7-0223-4B9D-81E7-7E0274D7EE5E}"/>
              </a:ext>
            </a:extLst>
          </p:cNvPr>
          <p:cNvSpPr txBox="1"/>
          <p:nvPr/>
        </p:nvSpPr>
        <p:spPr>
          <a:xfrm>
            <a:off x="7468412" y="3724703"/>
            <a:ext cx="4589756" cy="738664"/>
          </a:xfrm>
          <a:prstGeom prst="rect">
            <a:avLst/>
          </a:prstGeom>
          <a:noFill/>
        </p:spPr>
        <p:txBody>
          <a:bodyPr wrap="square">
            <a:spAutoFit/>
          </a:bodyPr>
          <a:lstStyle/>
          <a:p>
            <a:pPr marL="285750" indent="-285750">
              <a:defRPr/>
            </a:pPr>
            <a:r>
              <a:rPr lang="en-US" sz="1400" i="1" dirty="0">
                <a:solidFill>
                  <a:srgbClr val="002060"/>
                </a:solidFill>
                <a:ea typeface="Tahoma" pitchFamily="34" charset="0"/>
                <a:cs typeface="Tahoma" pitchFamily="34" charset="0"/>
              </a:rPr>
              <a:t>The combined effect of site amplification and attenuation for representative Ko  for each site class. Margaris and Boore</a:t>
            </a:r>
            <a:r>
              <a:rPr lang="el-GR" sz="1400" i="1" dirty="0">
                <a:solidFill>
                  <a:srgbClr val="002060"/>
                </a:solidFill>
                <a:ea typeface="Tahoma" pitchFamily="34" charset="0"/>
                <a:cs typeface="Tahoma" pitchFamily="34" charset="0"/>
              </a:rPr>
              <a:t> (1998)</a:t>
            </a:r>
            <a:r>
              <a:rPr lang="en-US" sz="1400" i="1" dirty="0">
                <a:solidFill>
                  <a:srgbClr val="002060"/>
                </a:solidFill>
                <a:ea typeface="Tahoma" pitchFamily="34" charset="0"/>
                <a:cs typeface="Tahoma" pitchFamily="34" charset="0"/>
              </a:rPr>
              <a:t>, </a:t>
            </a:r>
            <a:r>
              <a:rPr lang="el-GR" sz="1400" i="1" dirty="0">
                <a:solidFill>
                  <a:srgbClr val="002060"/>
                </a:solidFill>
                <a:ea typeface="Tahoma" pitchFamily="34" charset="0"/>
                <a:cs typeface="Tahoma" pitchFamily="34" charset="0"/>
              </a:rPr>
              <a:t>Klimis et al. (1999)</a:t>
            </a:r>
          </a:p>
        </p:txBody>
      </p:sp>
      <p:sp>
        <p:nvSpPr>
          <p:cNvPr id="3" name="TextBox 2">
            <a:extLst>
              <a:ext uri="{FF2B5EF4-FFF2-40B4-BE49-F238E27FC236}">
                <a16:creationId xmlns:a16="http://schemas.microsoft.com/office/drawing/2014/main" id="{1D8DE1CA-1B88-4FD0-9E16-BD43746E8112}"/>
              </a:ext>
            </a:extLst>
          </p:cNvPr>
          <p:cNvSpPr txBox="1"/>
          <p:nvPr/>
        </p:nvSpPr>
        <p:spPr>
          <a:xfrm>
            <a:off x="411332" y="100481"/>
            <a:ext cx="9007876" cy="1015663"/>
          </a:xfrm>
          <a:prstGeom prst="rect">
            <a:avLst/>
          </a:prstGeom>
          <a:noFill/>
        </p:spPr>
        <p:txBody>
          <a:bodyPr wrap="square" rtlCol="0">
            <a:spAutoFit/>
          </a:bodyPr>
          <a:lstStyle/>
          <a:p>
            <a:r>
              <a:rPr lang="en-US" sz="3000" b="1" dirty="0">
                <a:latin typeface="Arial" panose="020B0604020202020204" pitchFamily="34" charset="0"/>
                <a:cs typeface="Arial" panose="020B0604020202020204" pitchFamily="34" charset="0"/>
              </a:rPr>
              <a:t>Site Conditions - Vs30 Spatial </a:t>
            </a:r>
          </a:p>
          <a:p>
            <a:r>
              <a:rPr lang="en-US" sz="3000" b="1" dirty="0">
                <a:latin typeface="Arial" panose="020B0604020202020204" pitchFamily="34" charset="0"/>
                <a:cs typeface="Arial" panose="020B0604020202020204" pitchFamily="34" charset="0"/>
              </a:rPr>
              <a:t>Distribution</a:t>
            </a:r>
            <a:endParaRPr lang="el-GR" sz="3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8ADDC77-3DF5-4456-8733-E2510C20025B}"/>
              </a:ext>
            </a:extLst>
          </p:cNvPr>
          <p:cNvSpPr txBox="1"/>
          <p:nvPr/>
        </p:nvSpPr>
        <p:spPr>
          <a:xfrm>
            <a:off x="7613414" y="5048353"/>
            <a:ext cx="4299751" cy="646331"/>
          </a:xfrm>
          <a:prstGeom prst="rect">
            <a:avLst/>
          </a:prstGeom>
          <a:noFill/>
        </p:spPr>
        <p:txBody>
          <a:bodyPr wrap="square" rtlCol="0">
            <a:spAutoFit/>
          </a:bodyPr>
          <a:lstStyle/>
          <a:p>
            <a:r>
              <a:rPr lang="en-US" dirty="0"/>
              <a:t>Spatial distribution of the Vs30 in Crete area for random points</a:t>
            </a:r>
            <a:endParaRPr lang="el-GR" dirty="0"/>
          </a:p>
        </p:txBody>
      </p:sp>
      <p:pic>
        <p:nvPicPr>
          <p:cNvPr id="10" name="Picture 6">
            <a:extLst>
              <a:ext uri="{FF2B5EF4-FFF2-40B4-BE49-F238E27FC236}">
                <a16:creationId xmlns:a16="http://schemas.microsoft.com/office/drawing/2014/main" id="{E41611C3-5DB0-4718-8852-C5E181FC09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sp>
        <p:nvSpPr>
          <p:cNvPr id="2" name="TextBox 1">
            <a:extLst>
              <a:ext uri="{FF2B5EF4-FFF2-40B4-BE49-F238E27FC236}">
                <a16:creationId xmlns:a16="http://schemas.microsoft.com/office/drawing/2014/main" id="{9D5CA0FD-C9B5-4450-82B0-AF36317113A4}"/>
              </a:ext>
            </a:extLst>
          </p:cNvPr>
          <p:cNvSpPr txBox="1"/>
          <p:nvPr/>
        </p:nvSpPr>
        <p:spPr>
          <a:xfrm>
            <a:off x="9918649" y="5646911"/>
            <a:ext cx="1404039" cy="369332"/>
          </a:xfrm>
          <a:prstGeom prst="rect">
            <a:avLst/>
          </a:prstGeom>
          <a:noFill/>
        </p:spPr>
        <p:txBody>
          <a:bodyPr wrap="none" rtlCol="0">
            <a:spAutoFit/>
          </a:bodyPr>
          <a:lstStyle/>
          <a:p>
            <a:r>
              <a:rPr lang="en-US" dirty="0"/>
              <a:t>~1200 points</a:t>
            </a:r>
            <a:endParaRPr lang="el-GR" dirty="0"/>
          </a:p>
        </p:txBody>
      </p:sp>
      <p:pic>
        <p:nvPicPr>
          <p:cNvPr id="17" name="Θέση περιεχομένου 16" descr="Εικόνα που περιέχει χάρτης&#10;&#10;Περιγραφή που δημιουργήθηκε αυτόματα">
            <a:extLst>
              <a:ext uri="{FF2B5EF4-FFF2-40B4-BE49-F238E27FC236}">
                <a16:creationId xmlns:a16="http://schemas.microsoft.com/office/drawing/2014/main" id="{0E29449B-5C36-4069-8B39-08326607FAD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1022" y="1131281"/>
            <a:ext cx="7022380" cy="4563403"/>
          </a:xfrm>
        </p:spPr>
      </p:pic>
    </p:spTree>
    <p:extLst>
      <p:ext uri="{BB962C8B-B14F-4D97-AF65-F5344CB8AC3E}">
        <p14:creationId xmlns:p14="http://schemas.microsoft.com/office/powerpoint/2010/main" val="1776352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376E6E-0152-49FE-B3A7-CD5CD9D19EE3}"/>
              </a:ext>
            </a:extLst>
          </p:cNvPr>
          <p:cNvSpPr>
            <a:spLocks noGrp="1"/>
          </p:cNvSpPr>
          <p:nvPr>
            <p:ph type="title"/>
          </p:nvPr>
        </p:nvSpPr>
        <p:spPr>
          <a:xfrm>
            <a:off x="0" y="90804"/>
            <a:ext cx="10515600" cy="548641"/>
          </a:xfrm>
        </p:spPr>
        <p:txBody>
          <a:bodyPr>
            <a:normAutofit/>
          </a:bodyPr>
          <a:lstStyle/>
          <a:p>
            <a:r>
              <a:rPr lang="en-US" sz="3000" b="1" dirty="0">
                <a:latin typeface="Arial" panose="020B0604020202020204" pitchFamily="34" charset="0"/>
                <a:cs typeface="Arial" panose="020B0604020202020204" pitchFamily="34" charset="0"/>
              </a:rPr>
              <a:t>Finite fault stochastic simulation approach</a:t>
            </a:r>
            <a:endParaRPr lang="el-GR" sz="3000" b="1" dirty="0">
              <a:latin typeface="Arial" panose="020B060402020202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E7E05417-E129-48E9-AFEE-76770A465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graphicFrame>
        <p:nvGraphicFramePr>
          <p:cNvPr id="4" name="Πίνακας 3">
            <a:extLst>
              <a:ext uri="{FF2B5EF4-FFF2-40B4-BE49-F238E27FC236}">
                <a16:creationId xmlns:a16="http://schemas.microsoft.com/office/drawing/2014/main" id="{8929552A-F785-46A6-8414-76CB73F47611}"/>
              </a:ext>
            </a:extLst>
          </p:cNvPr>
          <p:cNvGraphicFramePr>
            <a:graphicFrameLocks noGrp="1"/>
          </p:cNvGraphicFramePr>
          <p:nvPr>
            <p:extLst>
              <p:ext uri="{D42A27DB-BD31-4B8C-83A1-F6EECF244321}">
                <p14:modId xmlns:p14="http://schemas.microsoft.com/office/powerpoint/2010/main" val="1016402085"/>
              </p:ext>
            </p:extLst>
          </p:nvPr>
        </p:nvGraphicFramePr>
        <p:xfrm>
          <a:off x="7079225" y="770037"/>
          <a:ext cx="4847304" cy="2209800"/>
        </p:xfrm>
        <a:graphic>
          <a:graphicData uri="http://schemas.openxmlformats.org/drawingml/2006/table">
            <a:tbl>
              <a:tblPr>
                <a:tableStyleId>{5C22544A-7EE6-4342-B048-85BDC9FD1C3A}</a:tableStyleId>
              </a:tblPr>
              <a:tblGrid>
                <a:gridCol w="1615768">
                  <a:extLst>
                    <a:ext uri="{9D8B030D-6E8A-4147-A177-3AD203B41FA5}">
                      <a16:colId xmlns:a16="http://schemas.microsoft.com/office/drawing/2014/main" val="3392554692"/>
                    </a:ext>
                  </a:extLst>
                </a:gridCol>
                <a:gridCol w="1615768">
                  <a:extLst>
                    <a:ext uri="{9D8B030D-6E8A-4147-A177-3AD203B41FA5}">
                      <a16:colId xmlns:a16="http://schemas.microsoft.com/office/drawing/2014/main" val="1778843161"/>
                    </a:ext>
                  </a:extLst>
                </a:gridCol>
                <a:gridCol w="1615768">
                  <a:extLst>
                    <a:ext uri="{9D8B030D-6E8A-4147-A177-3AD203B41FA5}">
                      <a16:colId xmlns:a16="http://schemas.microsoft.com/office/drawing/2014/main" val="3109285672"/>
                    </a:ext>
                  </a:extLst>
                </a:gridCol>
              </a:tblGrid>
              <a:tr h="90388">
                <a:tc>
                  <a:txBody>
                    <a:bodyPr/>
                    <a:lstStyle/>
                    <a:p>
                      <a:pPr algn="ctr" fontAlgn="b"/>
                      <a:r>
                        <a:rPr lang="en-US" sz="1400" b="1" u="none" strike="noStrike" dirty="0">
                          <a:effectLst/>
                        </a:rPr>
                        <a:t>City</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PGA (cm/s</a:t>
                      </a:r>
                      <a:r>
                        <a:rPr lang="en-US" sz="1400" b="1" u="none" strike="noStrike" baseline="30000" dirty="0">
                          <a:effectLst/>
                        </a:rPr>
                        <a:t>2</a:t>
                      </a:r>
                      <a:r>
                        <a:rPr lang="en-US" sz="1400" b="1" u="none" strike="noStrike" dirty="0">
                          <a:effectLst/>
                        </a:rPr>
                        <a:t>)</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PGV (cm/s)</a:t>
                      </a:r>
                      <a:endParaRPr lang="en-US"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204738786"/>
                  </a:ext>
                </a:extLst>
              </a:tr>
              <a:tr h="178912">
                <a:tc>
                  <a:txBody>
                    <a:bodyPr/>
                    <a:lstStyle/>
                    <a:p>
                      <a:pPr algn="l" fontAlgn="b"/>
                      <a:r>
                        <a:rPr lang="en-US" sz="1400" u="none" strike="noStrike" dirty="0">
                          <a:effectLst/>
                        </a:rPr>
                        <a:t>Arkalochori</a:t>
                      </a:r>
                      <a:endParaRPr lang="en-US"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363</a:t>
                      </a:r>
                      <a:endParaRPr lang="el-GR"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22.4</a:t>
                      </a:r>
                      <a:endParaRPr lang="el-GR"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299687931"/>
                  </a:ext>
                </a:extLst>
              </a:tr>
              <a:tr h="178912">
                <a:tc>
                  <a:txBody>
                    <a:bodyPr/>
                    <a:lstStyle/>
                    <a:p>
                      <a:pPr algn="l" fontAlgn="b"/>
                      <a:r>
                        <a:rPr lang="en-US" sz="1400" u="none" strike="noStrike">
                          <a:effectLst/>
                        </a:rPr>
                        <a:t>Thrapsano</a:t>
                      </a:r>
                      <a:endParaRPr lang="en-US"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324</a:t>
                      </a:r>
                      <a:endParaRPr lang="el-GR"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21.2</a:t>
                      </a:r>
                      <a:endParaRPr lang="el-GR"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098164224"/>
                  </a:ext>
                </a:extLst>
              </a:tr>
              <a:tr h="178912">
                <a:tc>
                  <a:txBody>
                    <a:bodyPr/>
                    <a:lstStyle/>
                    <a:p>
                      <a:pPr algn="l" fontAlgn="b"/>
                      <a:r>
                        <a:rPr lang="en-US" sz="1400" u="none" strike="noStrike">
                          <a:effectLst/>
                        </a:rPr>
                        <a:t>Nipiditos</a:t>
                      </a:r>
                      <a:endParaRPr lang="en-US"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22</a:t>
                      </a:r>
                      <a:r>
                        <a:rPr lang="en-US" sz="1400" u="none" strike="noStrike" dirty="0">
                          <a:effectLst/>
                        </a:rPr>
                        <a:t>1</a:t>
                      </a:r>
                      <a:endParaRPr lang="el-GR"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14.3</a:t>
                      </a:r>
                      <a:endParaRPr lang="el-GR"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821973728"/>
                  </a:ext>
                </a:extLst>
              </a:tr>
              <a:tr h="178912">
                <a:tc>
                  <a:txBody>
                    <a:bodyPr/>
                    <a:lstStyle/>
                    <a:p>
                      <a:pPr algn="l" fontAlgn="b"/>
                      <a:r>
                        <a:rPr lang="en-US" sz="1400" u="none" strike="noStrike">
                          <a:effectLst/>
                        </a:rPr>
                        <a:t>Partira</a:t>
                      </a:r>
                      <a:endParaRPr lang="en-US"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305</a:t>
                      </a:r>
                      <a:endParaRPr lang="el-GR"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18.4</a:t>
                      </a:r>
                      <a:endParaRPr lang="el-GR"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799319427"/>
                  </a:ext>
                </a:extLst>
              </a:tr>
              <a:tr h="178912">
                <a:tc>
                  <a:txBody>
                    <a:bodyPr/>
                    <a:lstStyle/>
                    <a:p>
                      <a:pPr algn="l" fontAlgn="b"/>
                      <a:r>
                        <a:rPr lang="en-US" sz="1400" u="none" strike="noStrike">
                          <a:effectLst/>
                        </a:rPr>
                        <a:t>Avli</a:t>
                      </a:r>
                      <a:endParaRPr lang="en-US"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233</a:t>
                      </a:r>
                      <a:endParaRPr lang="el-GR"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14.7</a:t>
                      </a:r>
                      <a:endParaRPr lang="el-GR"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503642460"/>
                  </a:ext>
                </a:extLst>
              </a:tr>
              <a:tr h="178912">
                <a:tc>
                  <a:txBody>
                    <a:bodyPr/>
                    <a:lstStyle/>
                    <a:p>
                      <a:pPr algn="l" fontAlgn="b"/>
                      <a:r>
                        <a:rPr lang="en-US" sz="1400" u="none" strike="noStrike">
                          <a:effectLst/>
                        </a:rPr>
                        <a:t>Stironas</a:t>
                      </a:r>
                      <a:endParaRPr lang="en-US"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274</a:t>
                      </a:r>
                      <a:endParaRPr lang="el-GR"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17.5</a:t>
                      </a:r>
                      <a:endParaRPr lang="el-GR"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830324430"/>
                  </a:ext>
                </a:extLst>
              </a:tr>
              <a:tr h="178912">
                <a:tc>
                  <a:txBody>
                    <a:bodyPr/>
                    <a:lstStyle/>
                    <a:p>
                      <a:pPr algn="l" fontAlgn="b"/>
                      <a:r>
                        <a:rPr lang="en-US" sz="1400" u="none" strike="noStrike">
                          <a:effectLst/>
                        </a:rPr>
                        <a:t>Irakleio</a:t>
                      </a:r>
                      <a:endParaRPr lang="en-US"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74</a:t>
                      </a:r>
                      <a:endParaRPr lang="el-GR"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5.0</a:t>
                      </a:r>
                      <a:endParaRPr lang="el-GR"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27385049"/>
                  </a:ext>
                </a:extLst>
              </a:tr>
              <a:tr h="178912">
                <a:tc>
                  <a:txBody>
                    <a:bodyPr/>
                    <a:lstStyle/>
                    <a:p>
                      <a:pPr algn="l" fontAlgn="b"/>
                      <a:r>
                        <a:rPr lang="en-US" sz="1400" u="none" strike="noStrike">
                          <a:effectLst/>
                        </a:rPr>
                        <a:t>Anogia</a:t>
                      </a:r>
                      <a:endParaRPr lang="en-US"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37</a:t>
                      </a:r>
                      <a:endParaRPr lang="el-GR"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2.4</a:t>
                      </a:r>
                      <a:endParaRPr lang="el-GR"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160451562"/>
                  </a:ext>
                </a:extLst>
              </a:tr>
              <a:tr h="178912">
                <a:tc>
                  <a:txBody>
                    <a:bodyPr/>
                    <a:lstStyle/>
                    <a:p>
                      <a:pPr algn="l" fontAlgn="b"/>
                      <a:r>
                        <a:rPr lang="en-US" sz="1400" u="none" strike="noStrike">
                          <a:effectLst/>
                        </a:rPr>
                        <a:t>Timbaki</a:t>
                      </a:r>
                      <a:endParaRPr lang="en-US"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31</a:t>
                      </a:r>
                      <a:endParaRPr lang="el-GR" sz="14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l-GR" sz="1400" u="none" strike="noStrike" dirty="0">
                          <a:effectLst/>
                        </a:rPr>
                        <a:t>2.3</a:t>
                      </a:r>
                      <a:endParaRPr lang="el-GR"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807552372"/>
                  </a:ext>
                </a:extLst>
              </a:tr>
            </a:tbl>
          </a:graphicData>
        </a:graphic>
      </p:graphicFrame>
      <p:pic>
        <p:nvPicPr>
          <p:cNvPr id="10" name="Θέση περιεχομένου 9" descr="Εικόνα που περιέχει χάρτης&#10;&#10;Περιγραφή που δημιουργήθηκε αυτόματα">
            <a:extLst>
              <a:ext uri="{FF2B5EF4-FFF2-40B4-BE49-F238E27FC236}">
                <a16:creationId xmlns:a16="http://schemas.microsoft.com/office/drawing/2014/main" id="{0829EF97-EDF6-EB6F-E0CB-D3D61032698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6632" y="770037"/>
            <a:ext cx="5345279" cy="3671770"/>
          </a:xfrm>
        </p:spPr>
      </p:pic>
      <p:pic>
        <p:nvPicPr>
          <p:cNvPr id="12" name="Εικόνα 11">
            <a:extLst>
              <a:ext uri="{FF2B5EF4-FFF2-40B4-BE49-F238E27FC236}">
                <a16:creationId xmlns:a16="http://schemas.microsoft.com/office/drawing/2014/main" id="{DCEEB555-EE50-CE69-06C8-8A5E2024AE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7597" y="3118640"/>
            <a:ext cx="5095970" cy="3663560"/>
          </a:xfrm>
          <a:prstGeom prst="rect">
            <a:avLst/>
          </a:prstGeom>
        </p:spPr>
      </p:pic>
    </p:spTree>
    <p:extLst>
      <p:ext uri="{BB962C8B-B14F-4D97-AF65-F5344CB8AC3E}">
        <p14:creationId xmlns:p14="http://schemas.microsoft.com/office/powerpoint/2010/main" val="83047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34DEEF-C1CA-4844-B5C8-45D22C2FB05B}"/>
              </a:ext>
            </a:extLst>
          </p:cNvPr>
          <p:cNvSpPr>
            <a:spLocks noGrp="1"/>
          </p:cNvSpPr>
          <p:nvPr>
            <p:ph type="title"/>
          </p:nvPr>
        </p:nvSpPr>
        <p:spPr>
          <a:xfrm>
            <a:off x="838200" y="365126"/>
            <a:ext cx="10515600" cy="381000"/>
          </a:xfrm>
        </p:spPr>
        <p:txBody>
          <a:bodyPr>
            <a:noAutofit/>
          </a:bodyPr>
          <a:lstStyle/>
          <a:p>
            <a:r>
              <a:rPr lang="en-US" sz="3000" b="1" dirty="0">
                <a:latin typeface="Arial" panose="020B0604020202020204" pitchFamily="34" charset="0"/>
                <a:cs typeface="Arial" panose="020B0604020202020204" pitchFamily="34" charset="0"/>
              </a:rPr>
              <a:t>Finite fault stochastic simulation approach</a:t>
            </a:r>
            <a:endParaRPr lang="el-GR" sz="3000" b="1" dirty="0">
              <a:latin typeface="Arial" panose="020B0604020202020204" pitchFamily="34" charset="0"/>
              <a:cs typeface="Arial" panose="020B0604020202020204" pitchFamily="34" charset="0"/>
            </a:endParaRPr>
          </a:p>
        </p:txBody>
      </p:sp>
      <p:pic>
        <p:nvPicPr>
          <p:cNvPr id="4" name="Picture 6">
            <a:extLst>
              <a:ext uri="{FF2B5EF4-FFF2-40B4-BE49-F238E27FC236}">
                <a16:creationId xmlns:a16="http://schemas.microsoft.com/office/drawing/2014/main" id="{85CD3DC1-2A4F-44D1-BB41-ECB50A744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sp>
        <p:nvSpPr>
          <p:cNvPr id="9" name="TextBox 8">
            <a:extLst>
              <a:ext uri="{FF2B5EF4-FFF2-40B4-BE49-F238E27FC236}">
                <a16:creationId xmlns:a16="http://schemas.microsoft.com/office/drawing/2014/main" id="{367BC2D4-929E-4D22-A69C-61B389E5C03F}"/>
              </a:ext>
            </a:extLst>
          </p:cNvPr>
          <p:cNvSpPr txBox="1"/>
          <p:nvPr/>
        </p:nvSpPr>
        <p:spPr>
          <a:xfrm>
            <a:off x="1639714" y="6240992"/>
            <a:ext cx="1892249" cy="369332"/>
          </a:xfrm>
          <a:prstGeom prst="rect">
            <a:avLst/>
          </a:prstGeom>
          <a:noFill/>
        </p:spPr>
        <p:txBody>
          <a:bodyPr wrap="none" rtlCol="0">
            <a:spAutoFit/>
          </a:bodyPr>
          <a:lstStyle/>
          <a:p>
            <a:r>
              <a:rPr lang="en-US" i="1" dirty="0"/>
              <a:t>Caprio et al., 2015</a:t>
            </a:r>
            <a:endParaRPr lang="el-GR" i="1" dirty="0"/>
          </a:p>
        </p:txBody>
      </p:sp>
      <p:pic>
        <p:nvPicPr>
          <p:cNvPr id="12" name="Θέση περιεχομένου 11" descr="Εικόνα που περιέχει χάρτης&#10;&#10;Περιγραφή που δημιουργήθηκε αυτόματα">
            <a:extLst>
              <a:ext uri="{FF2B5EF4-FFF2-40B4-BE49-F238E27FC236}">
                <a16:creationId xmlns:a16="http://schemas.microsoft.com/office/drawing/2014/main" id="{FE3951E7-033A-4A45-8492-0FCA1D2D1F3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44602" y="1406274"/>
            <a:ext cx="6513125" cy="4834718"/>
          </a:xfrm>
        </p:spPr>
      </p:pic>
      <p:graphicFrame>
        <p:nvGraphicFramePr>
          <p:cNvPr id="18" name="Πίνακας 17">
            <a:extLst>
              <a:ext uri="{FF2B5EF4-FFF2-40B4-BE49-F238E27FC236}">
                <a16:creationId xmlns:a16="http://schemas.microsoft.com/office/drawing/2014/main" id="{33A58D52-B18A-4D06-BC65-F9EE2F73E2C4}"/>
              </a:ext>
            </a:extLst>
          </p:cNvPr>
          <p:cNvGraphicFramePr>
            <a:graphicFrameLocks noGrp="1"/>
          </p:cNvGraphicFramePr>
          <p:nvPr>
            <p:extLst>
              <p:ext uri="{D42A27DB-BD31-4B8C-83A1-F6EECF244321}">
                <p14:modId xmlns:p14="http://schemas.microsoft.com/office/powerpoint/2010/main" val="3023700383"/>
              </p:ext>
            </p:extLst>
          </p:nvPr>
        </p:nvGraphicFramePr>
        <p:xfrm>
          <a:off x="576954" y="1260771"/>
          <a:ext cx="2125520" cy="2362200"/>
        </p:xfrm>
        <a:graphic>
          <a:graphicData uri="http://schemas.openxmlformats.org/drawingml/2006/table">
            <a:tbl>
              <a:tblPr>
                <a:tableStyleId>{BDBED569-4797-4DF1-A0F4-6AAB3CD982D8}</a:tableStyleId>
              </a:tblPr>
              <a:tblGrid>
                <a:gridCol w="1062760">
                  <a:extLst>
                    <a:ext uri="{9D8B030D-6E8A-4147-A177-3AD203B41FA5}">
                      <a16:colId xmlns:a16="http://schemas.microsoft.com/office/drawing/2014/main" val="3312655244"/>
                    </a:ext>
                  </a:extLst>
                </a:gridCol>
                <a:gridCol w="1062760">
                  <a:extLst>
                    <a:ext uri="{9D8B030D-6E8A-4147-A177-3AD203B41FA5}">
                      <a16:colId xmlns:a16="http://schemas.microsoft.com/office/drawing/2014/main" val="549838386"/>
                    </a:ext>
                  </a:extLst>
                </a:gridCol>
              </a:tblGrid>
              <a:tr h="232272">
                <a:tc>
                  <a:txBody>
                    <a:bodyPr/>
                    <a:lstStyle/>
                    <a:p>
                      <a:pPr algn="ctr" fontAlgn="b"/>
                      <a:r>
                        <a:rPr lang="en-US" sz="1500" b="1" u="none" strike="noStrike" dirty="0">
                          <a:effectLst/>
                        </a:rPr>
                        <a:t>City</a:t>
                      </a:r>
                      <a:endParaRPr lang="en-US" sz="15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500" b="1" u="none" strike="noStrike" dirty="0">
                          <a:effectLst/>
                        </a:rPr>
                        <a:t>I</a:t>
                      </a:r>
                      <a:r>
                        <a:rPr lang="en-US" sz="1500" b="1" u="none" strike="noStrike" baseline="-25000" dirty="0">
                          <a:effectLst/>
                        </a:rPr>
                        <a:t>MM</a:t>
                      </a:r>
                      <a:endParaRPr lang="en-US" sz="1500" b="1" i="0" u="none" strike="noStrike" baseline="-25000"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25974644"/>
                  </a:ext>
                </a:extLst>
              </a:tr>
              <a:tr h="232272">
                <a:tc>
                  <a:txBody>
                    <a:bodyPr/>
                    <a:lstStyle/>
                    <a:p>
                      <a:pPr algn="l" fontAlgn="b"/>
                      <a:r>
                        <a:rPr lang="en-US" sz="1500" u="none" strike="noStrike">
                          <a:effectLst/>
                        </a:rPr>
                        <a:t>Anogia</a:t>
                      </a:r>
                      <a:endParaRPr lang="en-US" sz="15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l-GR" sz="1500" u="none" strike="noStrike" dirty="0">
                          <a:effectLst/>
                        </a:rPr>
                        <a:t>4.9</a:t>
                      </a:r>
                      <a:endParaRPr lang="el-GR" sz="15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928555144"/>
                  </a:ext>
                </a:extLst>
              </a:tr>
              <a:tr h="232272">
                <a:tc>
                  <a:txBody>
                    <a:bodyPr/>
                    <a:lstStyle/>
                    <a:p>
                      <a:pPr algn="l" fontAlgn="b"/>
                      <a:r>
                        <a:rPr lang="en-US" sz="1500" u="none" strike="noStrike">
                          <a:effectLst/>
                        </a:rPr>
                        <a:t>Arkalochori</a:t>
                      </a:r>
                      <a:endParaRPr lang="en-US" sz="15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l-GR" sz="1500" u="none" strike="noStrike" dirty="0">
                          <a:effectLst/>
                        </a:rPr>
                        <a:t>7.5</a:t>
                      </a:r>
                      <a:endParaRPr lang="el-GR" sz="15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489194934"/>
                  </a:ext>
                </a:extLst>
              </a:tr>
              <a:tr h="232272">
                <a:tc>
                  <a:txBody>
                    <a:bodyPr/>
                    <a:lstStyle/>
                    <a:p>
                      <a:pPr algn="l" fontAlgn="b"/>
                      <a:r>
                        <a:rPr lang="en-US" sz="1500" u="none" strike="noStrike">
                          <a:effectLst/>
                        </a:rPr>
                        <a:t>Avli</a:t>
                      </a:r>
                      <a:endParaRPr lang="en-US" sz="15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l-GR" sz="1500" u="none" strike="noStrike" dirty="0">
                          <a:effectLst/>
                        </a:rPr>
                        <a:t>7.3</a:t>
                      </a:r>
                      <a:endParaRPr lang="el-GR" sz="15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123001340"/>
                  </a:ext>
                </a:extLst>
              </a:tr>
              <a:tr h="232272">
                <a:tc>
                  <a:txBody>
                    <a:bodyPr/>
                    <a:lstStyle/>
                    <a:p>
                      <a:pPr algn="l" fontAlgn="b"/>
                      <a:r>
                        <a:rPr lang="en-US" sz="1500" u="none" strike="noStrike">
                          <a:effectLst/>
                        </a:rPr>
                        <a:t>Irakleio</a:t>
                      </a:r>
                      <a:endParaRPr lang="en-US" sz="15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l-GR" sz="1500" u="none" strike="noStrike" dirty="0">
                          <a:effectLst/>
                        </a:rPr>
                        <a:t>5.8</a:t>
                      </a:r>
                      <a:endParaRPr lang="el-GR" sz="15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463030005"/>
                  </a:ext>
                </a:extLst>
              </a:tr>
              <a:tr h="232272">
                <a:tc>
                  <a:txBody>
                    <a:bodyPr/>
                    <a:lstStyle/>
                    <a:p>
                      <a:pPr algn="l" fontAlgn="b"/>
                      <a:r>
                        <a:rPr lang="en-US" sz="1500" u="none" strike="noStrike">
                          <a:effectLst/>
                        </a:rPr>
                        <a:t>Nipiditos</a:t>
                      </a:r>
                      <a:endParaRPr lang="en-US" sz="15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l-GR" sz="1500" u="none" strike="noStrike" dirty="0">
                          <a:effectLst/>
                        </a:rPr>
                        <a:t>7.2</a:t>
                      </a:r>
                      <a:endParaRPr lang="el-GR" sz="15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464757234"/>
                  </a:ext>
                </a:extLst>
              </a:tr>
              <a:tr h="232272">
                <a:tc>
                  <a:txBody>
                    <a:bodyPr/>
                    <a:lstStyle/>
                    <a:p>
                      <a:pPr algn="l" fontAlgn="b"/>
                      <a:r>
                        <a:rPr lang="en-US" sz="1500" u="none" strike="noStrike">
                          <a:effectLst/>
                        </a:rPr>
                        <a:t>Partira</a:t>
                      </a:r>
                      <a:endParaRPr lang="en-US" sz="15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l-GR" sz="1500" u="none" strike="noStrike" dirty="0">
                          <a:effectLst/>
                        </a:rPr>
                        <a:t>7.4</a:t>
                      </a:r>
                      <a:endParaRPr lang="el-GR" sz="15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128915143"/>
                  </a:ext>
                </a:extLst>
              </a:tr>
              <a:tr h="232272">
                <a:tc>
                  <a:txBody>
                    <a:bodyPr/>
                    <a:lstStyle/>
                    <a:p>
                      <a:pPr algn="l" fontAlgn="b"/>
                      <a:r>
                        <a:rPr lang="en-US" sz="1500" u="none" strike="noStrike">
                          <a:effectLst/>
                        </a:rPr>
                        <a:t>Stironas</a:t>
                      </a:r>
                      <a:endParaRPr lang="en-US" sz="15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l-GR" sz="1500" u="none" strike="noStrike" dirty="0">
                          <a:effectLst/>
                        </a:rPr>
                        <a:t>7.5</a:t>
                      </a:r>
                      <a:endParaRPr lang="el-GR" sz="15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749305568"/>
                  </a:ext>
                </a:extLst>
              </a:tr>
              <a:tr h="232272">
                <a:tc>
                  <a:txBody>
                    <a:bodyPr/>
                    <a:lstStyle/>
                    <a:p>
                      <a:pPr algn="l" fontAlgn="b"/>
                      <a:r>
                        <a:rPr lang="en-US" sz="1500" u="none" strike="noStrike">
                          <a:effectLst/>
                        </a:rPr>
                        <a:t>Thrapsano</a:t>
                      </a:r>
                      <a:endParaRPr lang="en-US" sz="15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l-GR" sz="1500" u="none" strike="noStrike" dirty="0">
                          <a:effectLst/>
                        </a:rPr>
                        <a:t>7.3</a:t>
                      </a:r>
                      <a:endParaRPr lang="el-GR" sz="15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031046410"/>
                  </a:ext>
                </a:extLst>
              </a:tr>
              <a:tr h="232272">
                <a:tc>
                  <a:txBody>
                    <a:bodyPr/>
                    <a:lstStyle/>
                    <a:p>
                      <a:pPr algn="l" fontAlgn="b"/>
                      <a:r>
                        <a:rPr lang="en-US" sz="1500" u="none" strike="noStrike">
                          <a:effectLst/>
                        </a:rPr>
                        <a:t>Timbaki</a:t>
                      </a:r>
                      <a:endParaRPr lang="en-US" sz="15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l-GR" sz="1500" u="none" strike="noStrike" dirty="0">
                          <a:effectLst/>
                        </a:rPr>
                        <a:t>4.8</a:t>
                      </a:r>
                      <a:endParaRPr lang="el-GR" sz="15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079740056"/>
                  </a:ext>
                </a:extLst>
              </a:tr>
            </a:tbl>
          </a:graphicData>
        </a:graphic>
      </p:graphicFrame>
      <p:sp>
        <p:nvSpPr>
          <p:cNvPr id="13" name="TextBox 12">
            <a:extLst>
              <a:ext uri="{FF2B5EF4-FFF2-40B4-BE49-F238E27FC236}">
                <a16:creationId xmlns:a16="http://schemas.microsoft.com/office/drawing/2014/main" id="{EF130E4D-9523-4E97-B6F0-4681373FDAF4}"/>
              </a:ext>
            </a:extLst>
          </p:cNvPr>
          <p:cNvSpPr txBox="1"/>
          <p:nvPr/>
        </p:nvSpPr>
        <p:spPr>
          <a:xfrm>
            <a:off x="121480" y="4056179"/>
            <a:ext cx="4459570" cy="523220"/>
          </a:xfrm>
          <a:prstGeom prst="rect">
            <a:avLst/>
          </a:prstGeom>
          <a:noFill/>
        </p:spPr>
        <p:txBody>
          <a:bodyPr wrap="square">
            <a:spAutoFit/>
          </a:bodyPr>
          <a:lstStyle/>
          <a:p>
            <a:r>
              <a:rPr lang="en-US" sz="1400" dirty="0"/>
              <a:t>I</a:t>
            </a:r>
            <a:r>
              <a:rPr lang="en-US" sz="1400" baseline="-25000" dirty="0"/>
              <a:t>MM</a:t>
            </a:r>
            <a:r>
              <a:rPr lang="en-US" sz="1400" dirty="0"/>
              <a:t> =  2.270 + 1.647 log</a:t>
            </a:r>
            <a:r>
              <a:rPr lang="en-US" sz="1400" baseline="-25000" dirty="0"/>
              <a:t>10</a:t>
            </a:r>
            <a:r>
              <a:rPr lang="en-US" sz="1400" dirty="0"/>
              <a:t>(PGA)	  log10(PGA)≤1.6</a:t>
            </a:r>
          </a:p>
          <a:p>
            <a:r>
              <a:rPr lang="en-US" sz="1400" dirty="0"/>
              <a:t>I</a:t>
            </a:r>
            <a:r>
              <a:rPr lang="en-US" sz="1400" baseline="-25000" dirty="0"/>
              <a:t>MM</a:t>
            </a:r>
            <a:r>
              <a:rPr lang="en-US" sz="1400" dirty="0"/>
              <a:t> = -1.361 + 3.822 log</a:t>
            </a:r>
            <a:r>
              <a:rPr lang="en-US" sz="1400" baseline="-25000" dirty="0"/>
              <a:t>10</a:t>
            </a:r>
            <a:r>
              <a:rPr lang="en-US" sz="1400" dirty="0"/>
              <a:t>(PGA)	  log10(PGA)≥1.6</a:t>
            </a:r>
          </a:p>
        </p:txBody>
      </p:sp>
      <p:sp>
        <p:nvSpPr>
          <p:cNvPr id="15" name="TextBox 14">
            <a:extLst>
              <a:ext uri="{FF2B5EF4-FFF2-40B4-BE49-F238E27FC236}">
                <a16:creationId xmlns:a16="http://schemas.microsoft.com/office/drawing/2014/main" id="{2B5FB62C-F91A-4AAD-9E91-E252C7A05F91}"/>
              </a:ext>
            </a:extLst>
          </p:cNvPr>
          <p:cNvSpPr txBox="1"/>
          <p:nvPr/>
        </p:nvSpPr>
        <p:spPr>
          <a:xfrm>
            <a:off x="121480" y="4695887"/>
            <a:ext cx="4654706" cy="523220"/>
          </a:xfrm>
          <a:prstGeom prst="rect">
            <a:avLst/>
          </a:prstGeom>
          <a:noFill/>
        </p:spPr>
        <p:txBody>
          <a:bodyPr wrap="square">
            <a:spAutoFit/>
          </a:bodyPr>
          <a:lstStyle/>
          <a:p>
            <a:r>
              <a:rPr lang="en-US" sz="1400" dirty="0"/>
              <a:t>I</a:t>
            </a:r>
            <a:r>
              <a:rPr lang="en-US" sz="1400" baseline="-25000" dirty="0"/>
              <a:t>MM</a:t>
            </a:r>
            <a:r>
              <a:rPr lang="en-US" sz="1400" dirty="0"/>
              <a:t> = 4.424 + 1.589 log</a:t>
            </a:r>
            <a:r>
              <a:rPr lang="en-US" sz="1400" baseline="-25000" dirty="0"/>
              <a:t>10</a:t>
            </a:r>
            <a:r>
              <a:rPr lang="en-US" sz="1400" dirty="0"/>
              <a:t>(PGV) - 0.1       log10(PGV)≤0.3</a:t>
            </a:r>
          </a:p>
          <a:p>
            <a:r>
              <a:rPr lang="en-US" sz="1400" dirty="0"/>
              <a:t>I</a:t>
            </a:r>
            <a:r>
              <a:rPr lang="en-US" sz="1400" baseline="-25000" dirty="0"/>
              <a:t>MM</a:t>
            </a:r>
            <a:r>
              <a:rPr lang="en-US" sz="1400" dirty="0"/>
              <a:t> = 4.018 + 2.671 log</a:t>
            </a:r>
            <a:r>
              <a:rPr lang="en-US" sz="1400" baseline="-25000" dirty="0"/>
              <a:t>10</a:t>
            </a:r>
            <a:r>
              <a:rPr lang="en-US" sz="1400" dirty="0"/>
              <a:t>(PGV) - 0.1       log10(PGV)≥0.3</a:t>
            </a:r>
          </a:p>
        </p:txBody>
      </p:sp>
    </p:spTree>
    <p:extLst>
      <p:ext uri="{BB962C8B-B14F-4D97-AF65-F5344CB8AC3E}">
        <p14:creationId xmlns:p14="http://schemas.microsoft.com/office/powerpoint/2010/main" val="1541008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A068B9-F50B-4B4F-94A8-3810BF12AF91}"/>
              </a:ext>
            </a:extLst>
          </p:cNvPr>
          <p:cNvSpPr>
            <a:spLocks noGrp="1"/>
          </p:cNvSpPr>
          <p:nvPr>
            <p:ph type="title"/>
          </p:nvPr>
        </p:nvSpPr>
        <p:spPr>
          <a:xfrm>
            <a:off x="0" y="-11207"/>
            <a:ext cx="10515600" cy="1325563"/>
          </a:xfrm>
        </p:spPr>
        <p:txBody>
          <a:bodyPr>
            <a:normAutofit/>
          </a:bodyPr>
          <a:lstStyle/>
          <a:p>
            <a:r>
              <a:rPr lang="en-US" sz="4000" b="1" dirty="0">
                <a:latin typeface="Arial" panose="020B0604020202020204" pitchFamily="34" charset="0"/>
                <a:cs typeface="Arial" panose="020B0604020202020204" pitchFamily="34" charset="0"/>
              </a:rPr>
              <a:t>Smoothing technique</a:t>
            </a:r>
            <a:endParaRPr lang="el-GR" sz="4000" b="1" dirty="0">
              <a:latin typeface="Arial" panose="020B0604020202020204" pitchFamily="34" charset="0"/>
              <a:cs typeface="Arial" panose="020B0604020202020204" pitchFamily="34" charset="0"/>
            </a:endParaRPr>
          </a:p>
        </p:txBody>
      </p:sp>
      <p:pic>
        <p:nvPicPr>
          <p:cNvPr id="6" name="Θέση περιεχομένου 5" descr="Εικόνα που περιέχει χάρτης&#10;&#10;Περιγραφή που δημιουργήθηκε αυτόματα">
            <a:extLst>
              <a:ext uri="{FF2B5EF4-FFF2-40B4-BE49-F238E27FC236}">
                <a16:creationId xmlns:a16="http://schemas.microsoft.com/office/drawing/2014/main" id="{48A85ED5-7467-4BF0-807D-6DA13C2B3BF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9315"/>
          <a:stretch/>
        </p:blipFill>
        <p:spPr>
          <a:xfrm>
            <a:off x="73212" y="1151456"/>
            <a:ext cx="6240747" cy="3487402"/>
          </a:xfrm>
        </p:spPr>
      </p:pic>
      <p:pic>
        <p:nvPicPr>
          <p:cNvPr id="4" name="Picture 6">
            <a:extLst>
              <a:ext uri="{FF2B5EF4-FFF2-40B4-BE49-F238E27FC236}">
                <a16:creationId xmlns:a16="http://schemas.microsoft.com/office/drawing/2014/main" id="{96D1A853-28E4-4C57-9A5F-48D4A072B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3567" y="6379345"/>
            <a:ext cx="1227411" cy="381000"/>
          </a:xfrm>
          <a:prstGeom prst="rect">
            <a:avLst/>
          </a:prstGeom>
        </p:spPr>
      </p:pic>
      <p:sp>
        <p:nvSpPr>
          <p:cNvPr id="8" name="TextBox 7">
            <a:extLst>
              <a:ext uri="{FF2B5EF4-FFF2-40B4-BE49-F238E27FC236}">
                <a16:creationId xmlns:a16="http://schemas.microsoft.com/office/drawing/2014/main" id="{C7215253-85C6-4090-BED3-FEAED8B26982}"/>
              </a:ext>
            </a:extLst>
          </p:cNvPr>
          <p:cNvSpPr txBox="1"/>
          <p:nvPr/>
        </p:nvSpPr>
        <p:spPr>
          <a:xfrm>
            <a:off x="71022" y="6047813"/>
            <a:ext cx="4252254" cy="646331"/>
          </a:xfrm>
          <a:prstGeom prst="rect">
            <a:avLst/>
          </a:prstGeom>
          <a:noFill/>
        </p:spPr>
        <p:txBody>
          <a:bodyPr wrap="none" rtlCol="0">
            <a:spAutoFit/>
          </a:bodyPr>
          <a:lstStyle/>
          <a:p>
            <a:pPr algn="just"/>
            <a:r>
              <a:rPr lang="en-US" dirty="0"/>
              <a:t>Solid circles: initial EMSC IDP </a:t>
            </a:r>
          </a:p>
          <a:p>
            <a:pPr algn="just"/>
            <a:r>
              <a:rPr lang="en-US" dirty="0"/>
              <a:t>Contours of the smoothed EMSC IDP points</a:t>
            </a:r>
          </a:p>
        </p:txBody>
      </p:sp>
      <p:pic>
        <p:nvPicPr>
          <p:cNvPr id="5" name="Εικόνα 4">
            <a:extLst>
              <a:ext uri="{FF2B5EF4-FFF2-40B4-BE49-F238E27FC236}">
                <a16:creationId xmlns:a16="http://schemas.microsoft.com/office/drawing/2014/main" id="{973CED39-FBCF-4E98-916B-1A0C89067D22}"/>
              </a:ext>
            </a:extLst>
          </p:cNvPr>
          <p:cNvPicPr>
            <a:picLocks noChangeAspect="1"/>
          </p:cNvPicPr>
          <p:nvPr/>
        </p:nvPicPr>
        <p:blipFill rotWithShape="1">
          <a:blip r:embed="rId5">
            <a:extLst>
              <a:ext uri="{28A0092B-C50C-407E-A947-70E740481C1C}">
                <a14:useLocalDpi xmlns:a14="http://schemas.microsoft.com/office/drawing/2010/main" val="0"/>
              </a:ext>
            </a:extLst>
          </a:blip>
          <a:srcRect r="10294"/>
          <a:stretch/>
        </p:blipFill>
        <p:spPr>
          <a:xfrm>
            <a:off x="6249164" y="2895157"/>
            <a:ext cx="5871814" cy="3274824"/>
          </a:xfrm>
          <a:prstGeom prst="rect">
            <a:avLst/>
          </a:prstGeom>
        </p:spPr>
      </p:pic>
      <p:sp>
        <p:nvSpPr>
          <p:cNvPr id="9" name="Ορθογώνιο 8">
            <a:extLst>
              <a:ext uri="{FF2B5EF4-FFF2-40B4-BE49-F238E27FC236}">
                <a16:creationId xmlns:a16="http://schemas.microsoft.com/office/drawing/2014/main" id="{C9525995-8097-4012-A0EC-376F0C170D50}"/>
              </a:ext>
            </a:extLst>
          </p:cNvPr>
          <p:cNvSpPr/>
          <p:nvPr/>
        </p:nvSpPr>
        <p:spPr>
          <a:xfrm>
            <a:off x="1407273" y="1668313"/>
            <a:ext cx="987552" cy="70104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3383776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2634</TotalTime>
  <Words>1170</Words>
  <Application>Microsoft Office PowerPoint</Application>
  <PresentationFormat>Ευρεία οθόνη</PresentationFormat>
  <Paragraphs>167</Paragraphs>
  <Slides>13</Slides>
  <Notes>11</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13</vt:i4>
      </vt:variant>
    </vt:vector>
  </HeadingPairs>
  <TitlesOfParts>
    <vt:vector size="18" baseType="lpstr">
      <vt:lpstr>Arial</vt:lpstr>
      <vt:lpstr>Calibri</vt:lpstr>
      <vt:lpstr>Calibri Light</vt:lpstr>
      <vt:lpstr>Wingdings</vt:lpstr>
      <vt:lpstr>Θέμα του Office</vt:lpstr>
      <vt:lpstr>Assessment of the macroseismic/strong-ground motion distribution of the 2021 Crete (Arkalochori) earthquake sequence using a finite fault stochastic simulation approach</vt:lpstr>
      <vt:lpstr>Crete region for mainshock M6.0, 2021</vt:lpstr>
      <vt:lpstr>Crete region for mainshock M6.0, 2021</vt:lpstr>
      <vt:lpstr>Παρουσίαση του PowerPoint</vt:lpstr>
      <vt:lpstr>Simulation Approach: Finite-fault stochastic simulation (EXSIM)</vt:lpstr>
      <vt:lpstr>Παρουσίαση του PowerPoint</vt:lpstr>
      <vt:lpstr>Finite fault stochastic simulation approach</vt:lpstr>
      <vt:lpstr>Finite fault stochastic simulation approach</vt:lpstr>
      <vt:lpstr>Smoothing technique</vt:lpstr>
      <vt:lpstr>Results</vt:lpstr>
      <vt:lpstr>Results</vt:lpstr>
      <vt:lpstr>Παρουσίαση του PowerPoint</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interpretation of macroseismic and strong motion data for recent large shallow mainshocks of the Aegean area using a Monte Carlo optimization of finite-fault stochastic simulations</dc:title>
  <dc:creator>Michail Ravnalis</dc:creator>
  <cp:lastModifiedBy>Michail Ravnalis</cp:lastModifiedBy>
  <cp:revision>267</cp:revision>
  <dcterms:created xsi:type="dcterms:W3CDTF">2022-03-02T13:01:37Z</dcterms:created>
  <dcterms:modified xsi:type="dcterms:W3CDTF">2022-05-25T13:25:42Z</dcterms:modified>
</cp:coreProperties>
</file>