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260" r:id="rId2"/>
    <p:sldId id="370" r:id="rId3"/>
    <p:sldId id="363" r:id="rId4"/>
    <p:sldId id="367" r:id="rId5"/>
    <p:sldId id="372" r:id="rId6"/>
    <p:sldId id="386" r:id="rId7"/>
    <p:sldId id="387" r:id="rId8"/>
    <p:sldId id="365" r:id="rId9"/>
    <p:sldId id="366" r:id="rId10"/>
    <p:sldId id="37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626"/>
  </p:normalViewPr>
  <p:slideViewPr>
    <p:cSldViewPr snapToGrid="0" snapToObjects="1">
      <p:cViewPr varScale="1">
        <p:scale>
          <a:sx n="100" d="100"/>
          <a:sy n="100" d="100"/>
        </p:scale>
        <p:origin x="6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83C9D-FB83-FD47-AF5B-662FD6FE0A03}" type="datetimeFigureOut">
              <a:rPr lang="en-US" smtClean="0"/>
              <a:t>5/24/22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AF999-5B5B-6446-A450-35920C51FD82}" type="slidenum">
              <a:rPr lang="en-US" smtClean="0"/>
              <a:t>‹#›</a:t>
            </a:fld>
            <a:endParaRPr lang="en-US"/>
          </a:p>
        </p:txBody>
      </p:sp>
    </p:spTree>
    <p:extLst>
      <p:ext uri="{BB962C8B-B14F-4D97-AF65-F5344CB8AC3E}">
        <p14:creationId xmlns:p14="http://schemas.microsoft.com/office/powerpoint/2010/main" val="28155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AF999-5B5B-6446-A450-35920C51FD82}" type="slidenum">
              <a:rPr lang="en-US" smtClean="0"/>
              <a:t>1</a:t>
            </a:fld>
            <a:endParaRPr lang="en-US"/>
          </a:p>
        </p:txBody>
      </p:sp>
    </p:spTree>
    <p:extLst>
      <p:ext uri="{BB962C8B-B14F-4D97-AF65-F5344CB8AC3E}">
        <p14:creationId xmlns:p14="http://schemas.microsoft.com/office/powerpoint/2010/main" val="235351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AF999-5B5B-6446-A450-35920C51FD82}" type="slidenum">
              <a:rPr lang="en-US" smtClean="0"/>
              <a:t>10</a:t>
            </a:fld>
            <a:endParaRPr lang="en-US"/>
          </a:p>
        </p:txBody>
      </p:sp>
    </p:spTree>
    <p:extLst>
      <p:ext uri="{BB962C8B-B14F-4D97-AF65-F5344CB8AC3E}">
        <p14:creationId xmlns:p14="http://schemas.microsoft.com/office/powerpoint/2010/main" val="51054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AF999-5B5B-6446-A450-35920C51FD82}" type="slidenum">
              <a:rPr lang="en-US" smtClean="0"/>
              <a:t>2</a:t>
            </a:fld>
            <a:endParaRPr lang="en-US"/>
          </a:p>
        </p:txBody>
      </p:sp>
    </p:spTree>
    <p:extLst>
      <p:ext uri="{BB962C8B-B14F-4D97-AF65-F5344CB8AC3E}">
        <p14:creationId xmlns:p14="http://schemas.microsoft.com/office/powerpoint/2010/main" val="27194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AF999-5B5B-6446-A450-35920C51FD82}" type="slidenum">
              <a:rPr lang="en-US" smtClean="0"/>
              <a:t>3</a:t>
            </a:fld>
            <a:endParaRPr lang="en-US"/>
          </a:p>
        </p:txBody>
      </p:sp>
    </p:spTree>
    <p:extLst>
      <p:ext uri="{BB962C8B-B14F-4D97-AF65-F5344CB8AC3E}">
        <p14:creationId xmlns:p14="http://schemas.microsoft.com/office/powerpoint/2010/main" val="242670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hourly, 0.25-deg grid</a:t>
            </a:r>
          </a:p>
          <a:p>
            <a:r>
              <a:rPr lang="en-US" dirty="0"/>
              <a:t>GLORYS: daily, 1/12-deg grid</a:t>
            </a:r>
          </a:p>
          <a:p>
            <a:r>
              <a:rPr lang="en-US" dirty="0"/>
              <a:t>TPXO9: 1/6-deg grid, 15 constituents</a:t>
            </a:r>
          </a:p>
          <a:p>
            <a:endParaRPr lang="en-US" dirty="0"/>
          </a:p>
        </p:txBody>
      </p:sp>
      <p:sp>
        <p:nvSpPr>
          <p:cNvPr id="4" name="Slide Number Placeholder 3"/>
          <p:cNvSpPr>
            <a:spLocks noGrp="1"/>
          </p:cNvSpPr>
          <p:nvPr>
            <p:ph type="sldNum" sz="quarter" idx="5"/>
          </p:nvPr>
        </p:nvSpPr>
        <p:spPr/>
        <p:txBody>
          <a:bodyPr/>
          <a:lstStyle/>
          <a:p>
            <a:fld id="{BD1AF999-5B5B-6446-A450-35920C51FD82}" type="slidenum">
              <a:rPr lang="en-US" smtClean="0"/>
              <a:t>4</a:t>
            </a:fld>
            <a:endParaRPr lang="en-US"/>
          </a:p>
        </p:txBody>
      </p:sp>
    </p:spTree>
    <p:extLst>
      <p:ext uri="{BB962C8B-B14F-4D97-AF65-F5344CB8AC3E}">
        <p14:creationId xmlns:p14="http://schemas.microsoft.com/office/powerpoint/2010/main" val="48294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AFC447-8FFB-F64D-A636-67AD53FA1A74}" type="slidenum">
              <a:rPr lang="en-US" smtClean="0"/>
              <a:t>5</a:t>
            </a:fld>
            <a:endParaRPr lang="en-US"/>
          </a:p>
        </p:txBody>
      </p:sp>
    </p:spTree>
    <p:extLst>
      <p:ext uri="{BB962C8B-B14F-4D97-AF65-F5344CB8AC3E}">
        <p14:creationId xmlns:p14="http://schemas.microsoft.com/office/powerpoint/2010/main" val="409019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AFC447-8FFB-F64D-A636-67AD53FA1A74}" type="slidenum">
              <a:rPr lang="en-US" smtClean="0"/>
              <a:t>6</a:t>
            </a:fld>
            <a:endParaRPr lang="en-US"/>
          </a:p>
        </p:txBody>
      </p:sp>
    </p:spTree>
    <p:extLst>
      <p:ext uri="{BB962C8B-B14F-4D97-AF65-F5344CB8AC3E}">
        <p14:creationId xmlns:p14="http://schemas.microsoft.com/office/powerpoint/2010/main" val="132239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AFC447-8FFB-F64D-A636-67AD53FA1A74}" type="slidenum">
              <a:rPr lang="en-US" smtClean="0"/>
              <a:t>7</a:t>
            </a:fld>
            <a:endParaRPr lang="en-US"/>
          </a:p>
        </p:txBody>
      </p:sp>
    </p:spTree>
    <p:extLst>
      <p:ext uri="{BB962C8B-B14F-4D97-AF65-F5344CB8AC3E}">
        <p14:creationId xmlns:p14="http://schemas.microsoft.com/office/powerpoint/2010/main" val="276528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left figure shows the surface temperature (purple and orange map), the 2D oxygen distribution along the AR7W transect cross the Labrador Sea, and oxygen concentration at the bottom in May 2011. </a:t>
            </a:r>
            <a:r>
              <a:rPr lang="de-DE" sz="1200" b="0" i="0" kern="1200" dirty="0">
                <a:solidFill>
                  <a:schemeClr val="tx1"/>
                </a:solidFill>
                <a:effectLst/>
                <a:latin typeface="+mn-lt"/>
                <a:ea typeface="+mn-ea"/>
                <a:cs typeface="+mn-cs"/>
              </a:rPr>
              <a:t>The </a:t>
            </a:r>
            <a:r>
              <a:rPr lang="de-DE" sz="1200" b="0" i="0" kern="1200" dirty="0" err="1">
                <a:solidFill>
                  <a:schemeClr val="tx1"/>
                </a:solidFill>
                <a:effectLst/>
                <a:latin typeface="+mn-lt"/>
                <a:ea typeface="+mn-ea"/>
                <a:cs typeface="+mn-cs"/>
              </a:rPr>
              <a:t>simulated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nitrate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oxygen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concentrations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compare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reasonably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well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with</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observations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along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transect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see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right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panels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observations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shown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colored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dots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over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simulated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distribution</a:t>
            </a:r>
            <a:r>
              <a:rPr lang="de-DE" sz="1200" b="0" i="0" kern="1200" dirty="0">
                <a:solidFill>
                  <a:schemeClr val="tx1"/>
                </a:solidFill>
                <a:effectLst/>
                <a:latin typeface="+mn-lt"/>
                <a:ea typeface="+mn-ea"/>
                <a:cs typeface="+mn-cs"/>
              </a:rPr>
              <a:t>). The </a:t>
            </a:r>
            <a:r>
              <a:rPr lang="de-DE" sz="1200" b="0" i="0" kern="1200" dirty="0" err="1">
                <a:solidFill>
                  <a:schemeClr val="tx1"/>
                </a:solidFill>
                <a:effectLst/>
                <a:latin typeface="+mn-lt"/>
                <a:ea typeface="+mn-ea"/>
                <a:cs typeface="+mn-cs"/>
              </a:rPr>
              <a:t>model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reproduces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biogeochemical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characteristics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main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water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masses</a:t>
            </a:r>
            <a:r>
              <a:rPr lang="de-DE" sz="1200" b="0" i="0" kern="1200" dirty="0">
                <a:solidFill>
                  <a:schemeClr val="tx1"/>
                </a:solidFill>
                <a:effectLst/>
                <a:latin typeface="+mn-lt"/>
                <a:ea typeface="+mn-ea"/>
                <a:cs typeface="+mn-cs"/>
              </a:rPr>
              <a:t> (Lab </a:t>
            </a:r>
            <a:r>
              <a:rPr lang="de-DE" sz="1200" b="0" i="0" kern="1200" dirty="0" err="1">
                <a:solidFill>
                  <a:schemeClr val="tx1"/>
                </a:solidFill>
                <a:effectLst/>
                <a:latin typeface="+mn-lt"/>
                <a:ea typeface="+mn-ea"/>
                <a:cs typeface="+mn-cs"/>
              </a:rPr>
              <a:t>Sea</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Water</a:t>
            </a:r>
            <a:r>
              <a:rPr lang="de-DE" sz="1200" b="0" i="0" kern="1200" dirty="0">
                <a:solidFill>
                  <a:schemeClr val="tx1"/>
                </a:solidFill>
                <a:effectLst/>
                <a:latin typeface="+mn-lt"/>
                <a:ea typeface="+mn-ea"/>
                <a:cs typeface="+mn-cs"/>
              </a:rPr>
              <a:t>, NE </a:t>
            </a:r>
            <a:r>
              <a:rPr lang="de-DE" sz="1200" b="0" i="0" kern="1200" dirty="0" err="1">
                <a:solidFill>
                  <a:schemeClr val="tx1"/>
                </a:solidFill>
                <a:effectLst/>
                <a:latin typeface="+mn-lt"/>
                <a:ea typeface="+mn-ea"/>
                <a:cs typeface="+mn-cs"/>
              </a:rPr>
              <a:t>Atlantic</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Deep</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Water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Denmark</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Strait</a:t>
            </a:r>
            <a:r>
              <a:rPr lang="de-DE" sz="1200" b="0" i="0" kern="1200" dirty="0">
                <a:solidFill>
                  <a:schemeClr val="tx1"/>
                </a:solidFill>
                <a:effectLst/>
                <a:latin typeface="+mn-lt"/>
                <a:ea typeface="+mn-ea"/>
                <a:cs typeface="+mn-cs"/>
              </a:rPr>
              <a:t> Overflow </a:t>
            </a:r>
            <a:r>
              <a:rPr lang="de-DE" sz="1200" b="0" i="0" kern="1200" dirty="0" err="1">
                <a:solidFill>
                  <a:schemeClr val="tx1"/>
                </a:solidFill>
                <a:effectLst/>
                <a:latin typeface="+mn-lt"/>
                <a:ea typeface="+mn-ea"/>
                <a:cs typeface="+mn-cs"/>
              </a:rPr>
              <a:t>Water</a:t>
            </a:r>
            <a:r>
              <a:rPr lang="de-DE"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BD1AF999-5B5B-6446-A450-35920C51FD82}" type="slidenum">
              <a:rPr lang="en-US" smtClean="0"/>
              <a:t>8</a:t>
            </a:fld>
            <a:endParaRPr lang="en-US"/>
          </a:p>
        </p:txBody>
      </p:sp>
    </p:spTree>
    <p:extLst>
      <p:ext uri="{BB962C8B-B14F-4D97-AF65-F5344CB8AC3E}">
        <p14:creationId xmlns:p14="http://schemas.microsoft.com/office/powerpoint/2010/main" val="229994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kern="1200" dirty="0">
                <a:solidFill>
                  <a:schemeClr val="tx1"/>
                </a:solidFill>
                <a:effectLst/>
                <a:latin typeface="+mn-lt"/>
                <a:ea typeface="+mn-ea"/>
                <a:cs typeface="+mn-cs"/>
              </a:rPr>
              <a:t>The high </a:t>
            </a:r>
            <a:r>
              <a:rPr lang="de-DE" sz="1200" b="0" i="0" kern="1200" dirty="0" err="1">
                <a:solidFill>
                  <a:schemeClr val="tx1"/>
                </a:solidFill>
                <a:effectLst/>
                <a:latin typeface="+mn-lt"/>
                <a:ea typeface="+mn-ea"/>
                <a:cs typeface="+mn-cs"/>
              </a:rPr>
              <a:t>oxygen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content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simulated</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central</a:t>
            </a:r>
            <a:r>
              <a:rPr lang="de-DE" sz="1200" b="0" i="0" kern="1200" dirty="0">
                <a:solidFill>
                  <a:schemeClr val="tx1"/>
                </a:solidFill>
                <a:effectLst/>
                <a:latin typeface="+mn-lt"/>
                <a:ea typeface="+mn-ea"/>
                <a:cs typeface="+mn-cs"/>
              </a:rPr>
              <a:t> Labrador </a:t>
            </a:r>
            <a:r>
              <a:rPr lang="de-DE" sz="1200" b="0" i="0" kern="1200" dirty="0" err="1">
                <a:solidFill>
                  <a:schemeClr val="tx1"/>
                </a:solidFill>
                <a:effectLst/>
                <a:latin typeface="+mn-lt"/>
                <a:ea typeface="+mn-ea"/>
                <a:cs typeface="+mn-cs"/>
              </a:rPr>
              <a:t>Sea</a:t>
            </a:r>
            <a:r>
              <a:rPr lang="de-DE" sz="1200" b="0" i="0" kern="1200" dirty="0">
                <a:solidFill>
                  <a:schemeClr val="tx1"/>
                </a:solidFill>
                <a:effectLst/>
                <a:latin typeface="+mn-lt"/>
                <a:ea typeface="+mn-ea"/>
                <a:cs typeface="+mn-cs"/>
              </a:rPr>
              <a:t> (100-2000m) </a:t>
            </a:r>
            <a:r>
              <a:rPr lang="de-DE" sz="1200" b="0" i="0" kern="1200" dirty="0" err="1">
                <a:solidFill>
                  <a:schemeClr val="tx1"/>
                </a:solidFill>
                <a:effectLst/>
                <a:latin typeface="+mn-lt"/>
                <a:ea typeface="+mn-ea"/>
                <a:cs typeface="+mn-cs"/>
              </a:rPr>
              <a:t>is</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signature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wintertime </a:t>
            </a:r>
            <a:r>
              <a:rPr lang="de-DE" sz="1200" b="0" i="0" kern="1200" dirty="0" err="1">
                <a:solidFill>
                  <a:schemeClr val="tx1"/>
                </a:solidFill>
                <a:effectLst/>
                <a:latin typeface="+mn-lt"/>
                <a:ea typeface="+mn-ea"/>
                <a:cs typeface="+mn-cs"/>
              </a:rPr>
              <a:t>convection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during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which</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low</a:t>
            </a:r>
            <a:r>
              <a:rPr lang="de-DE" sz="1200" b="0" i="0" kern="1200" dirty="0">
                <a:solidFill>
                  <a:schemeClr val="tx1"/>
                </a:solidFill>
                <a:effectLst/>
                <a:latin typeface="+mn-lt"/>
                <a:ea typeface="+mn-ea"/>
                <a:cs typeface="+mn-cs"/>
              </a:rPr>
              <a:t>-oxygen </a:t>
            </a:r>
            <a:r>
              <a:rPr lang="de-DE" sz="1200" b="0" i="0" kern="1200" dirty="0" err="1">
                <a:solidFill>
                  <a:schemeClr val="tx1"/>
                </a:solidFill>
                <a:effectLst/>
                <a:latin typeface="+mn-lt"/>
                <a:ea typeface="+mn-ea"/>
                <a:cs typeface="+mn-cs"/>
              </a:rPr>
              <a:t>deep</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waters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mixed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with</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oxygen-saturated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surface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waters</a:t>
            </a:r>
            <a:r>
              <a:rPr lang="de-DE" sz="1200" b="0" i="0" kern="1200" dirty="0">
                <a:solidFill>
                  <a:schemeClr val="tx1"/>
                </a:solidFill>
                <a:effectLst/>
                <a:latin typeface="+mn-lt"/>
                <a:ea typeface="+mn-ea"/>
                <a:cs typeface="+mn-cs"/>
              </a:rPr>
              <a:t>. This </a:t>
            </a:r>
            <a:r>
              <a:rPr lang="de-DE" sz="1200" b="0" i="0" kern="1200" dirty="0" err="1">
                <a:solidFill>
                  <a:schemeClr val="tx1"/>
                </a:solidFill>
                <a:effectLst/>
                <a:latin typeface="+mn-lt"/>
                <a:ea typeface="+mn-ea"/>
                <a:cs typeface="+mn-cs"/>
              </a:rPr>
              <a:t>process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critically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contributes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ventilation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deep</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ocean</a:t>
            </a:r>
            <a:r>
              <a:rPr lang="de-DE"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BD1AF999-5B5B-6446-A450-35920C51FD82}" type="slidenum">
              <a:rPr lang="en-US" smtClean="0"/>
              <a:t>9</a:t>
            </a:fld>
            <a:endParaRPr lang="en-US"/>
          </a:p>
        </p:txBody>
      </p:sp>
    </p:spTree>
    <p:extLst>
      <p:ext uri="{BB962C8B-B14F-4D97-AF65-F5344CB8AC3E}">
        <p14:creationId xmlns:p14="http://schemas.microsoft.com/office/powerpoint/2010/main" val="352268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9C53BC-D3E9-1A43-906E-93691B0ADC19}" type="datetimeFigureOut">
              <a:rPr lang="en-US" smtClean="0"/>
              <a:t>5/24/22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362906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C53BC-D3E9-1A43-906E-93691B0ADC19}" type="datetimeFigureOut">
              <a:rPr lang="en-US" smtClean="0"/>
              <a:t>5/24/22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136022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C53BC-D3E9-1A43-906E-93691B0ADC19}" type="datetimeFigureOut">
              <a:rPr lang="en-US" smtClean="0"/>
              <a:t>5/24/22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197453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C53BC-D3E9-1A43-906E-93691B0ADC19}" type="datetimeFigureOut">
              <a:rPr lang="en-US" smtClean="0"/>
              <a:t>5/24/22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285004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9C53BC-D3E9-1A43-906E-93691B0ADC19}" type="datetimeFigureOut">
              <a:rPr lang="en-US" smtClean="0"/>
              <a:t>5/24/22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379388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9C53BC-D3E9-1A43-906E-93691B0ADC19}" type="datetimeFigureOut">
              <a:rPr lang="en-US" smtClean="0"/>
              <a:t>5/24/22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80023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9C53BC-D3E9-1A43-906E-93691B0ADC19}" type="datetimeFigureOut">
              <a:rPr lang="en-US" smtClean="0"/>
              <a:t>5/24/22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347794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9C53BC-D3E9-1A43-906E-93691B0ADC19}" type="datetimeFigureOut">
              <a:rPr lang="en-US" smtClean="0"/>
              <a:t>5/24/22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1561471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C53BC-D3E9-1A43-906E-93691B0ADC19}" type="datetimeFigureOut">
              <a:rPr lang="en-US" smtClean="0"/>
              <a:t>5/24/22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379239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9C53BC-D3E9-1A43-906E-93691B0ADC19}" type="datetimeFigureOut">
              <a:rPr lang="en-US" smtClean="0"/>
              <a:t>5/24/22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351198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9C53BC-D3E9-1A43-906E-93691B0ADC19}" type="datetimeFigureOut">
              <a:rPr lang="en-US" smtClean="0"/>
              <a:t>5/24/22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5B5F6-BDA7-7243-A1A8-2F0FD9E83AB8}" type="slidenum">
              <a:rPr lang="en-US" smtClean="0"/>
              <a:t>‹#›</a:t>
            </a:fld>
            <a:endParaRPr lang="en-US"/>
          </a:p>
        </p:txBody>
      </p:sp>
    </p:spTree>
    <p:extLst>
      <p:ext uri="{BB962C8B-B14F-4D97-AF65-F5344CB8AC3E}">
        <p14:creationId xmlns:p14="http://schemas.microsoft.com/office/powerpoint/2010/main" val="1691147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C53BC-D3E9-1A43-906E-93691B0ADC19}" type="datetimeFigureOut">
              <a:rPr lang="en-US" smtClean="0"/>
              <a:t>5/24/22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5B5F6-BDA7-7243-A1A8-2F0FD9E83AB8}" type="slidenum">
              <a:rPr lang="en-US" smtClean="0"/>
              <a:t>‹#›</a:t>
            </a:fld>
            <a:endParaRPr lang="en-US"/>
          </a:p>
        </p:txBody>
      </p:sp>
    </p:spTree>
    <p:extLst>
      <p:ext uri="{BB962C8B-B14F-4D97-AF65-F5344CB8AC3E}">
        <p14:creationId xmlns:p14="http://schemas.microsoft.com/office/powerpoint/2010/main" val="465709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35.jpg"/><Relationship Id="rId4" Type="http://schemas.openxmlformats.org/officeDocument/2006/relationships/image" Target="../media/image30.jp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773B-6F67-9044-B56E-FD11E94F7E3C}"/>
              </a:ext>
            </a:extLst>
          </p:cNvPr>
          <p:cNvSpPr>
            <a:spLocks noGrp="1"/>
          </p:cNvSpPr>
          <p:nvPr>
            <p:ph type="ctrTitle"/>
          </p:nvPr>
        </p:nvSpPr>
        <p:spPr>
          <a:xfrm>
            <a:off x="553974" y="-116864"/>
            <a:ext cx="11084011" cy="1790700"/>
          </a:xfrm>
        </p:spPr>
        <p:txBody>
          <a:bodyPr>
            <a:noAutofit/>
          </a:bodyPr>
          <a:lstStyle/>
          <a:p>
            <a:r>
              <a:rPr lang="en-CA" sz="3200" b="1" dirty="0">
                <a:solidFill>
                  <a:srgbClr val="002060"/>
                </a:solidFill>
                <a:latin typeface="Arial" panose="020B0604020202020204" pitchFamily="34" charset="0"/>
                <a:cs typeface="Arial" panose="020B0604020202020204" pitchFamily="34" charset="0"/>
              </a:rPr>
              <a:t>An advanced coupled modelling system to study interactions among the circulation, sea ice, and biogeochemistry in the Northwest Atlantic Ocean</a:t>
            </a:r>
            <a:endParaRPr lang="en-US" sz="3200" b="1" dirty="0">
              <a:solidFill>
                <a:srgbClr val="00206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BFEE934-9C9D-0847-9FA0-404EBE9D418A}"/>
              </a:ext>
            </a:extLst>
          </p:cNvPr>
          <p:cNvSpPr>
            <a:spLocks noGrp="1"/>
          </p:cNvSpPr>
          <p:nvPr>
            <p:ph type="subTitle" idx="1"/>
          </p:nvPr>
        </p:nvSpPr>
        <p:spPr>
          <a:xfrm>
            <a:off x="104380" y="1857320"/>
            <a:ext cx="11948983" cy="1263600"/>
          </a:xfrm>
        </p:spPr>
        <p:txBody>
          <a:bodyPr>
            <a:noAutofit/>
          </a:bodyPr>
          <a:lstStyle/>
          <a:p>
            <a:pPr>
              <a:spcBef>
                <a:spcPts val="0"/>
              </a:spcBef>
              <a:spcAft>
                <a:spcPts val="600"/>
              </a:spcAft>
            </a:pPr>
            <a:r>
              <a:rPr lang="en-US" sz="2300" dirty="0">
                <a:solidFill>
                  <a:srgbClr val="002060"/>
                </a:solidFill>
                <a:latin typeface="Helvetica" pitchFamily="2" charset="0"/>
              </a:rPr>
              <a:t>Kyoko Ohashi, Arnaud Laurent, Christoph </a:t>
            </a:r>
            <a:r>
              <a:rPr lang="en-US" sz="2300" dirty="0" err="1">
                <a:solidFill>
                  <a:srgbClr val="002060"/>
                </a:solidFill>
                <a:latin typeface="Helvetica" pitchFamily="2" charset="0"/>
              </a:rPr>
              <a:t>Renkl</a:t>
            </a:r>
            <a:r>
              <a:rPr lang="en-US" sz="2300" dirty="0">
                <a:solidFill>
                  <a:srgbClr val="002060"/>
                </a:solidFill>
                <a:latin typeface="Helvetica" pitchFamily="2" charset="0"/>
              </a:rPr>
              <a:t>, </a:t>
            </a:r>
            <a:r>
              <a:rPr lang="en-US" sz="2300" dirty="0" err="1">
                <a:solidFill>
                  <a:srgbClr val="002060"/>
                </a:solidFill>
                <a:latin typeface="Helvetica" pitchFamily="2" charset="0"/>
              </a:rPr>
              <a:t>Fehmi</a:t>
            </a:r>
            <a:r>
              <a:rPr lang="en-US" sz="2300" dirty="0">
                <a:solidFill>
                  <a:srgbClr val="002060"/>
                </a:solidFill>
                <a:latin typeface="Helvetica" pitchFamily="2" charset="0"/>
              </a:rPr>
              <a:t> </a:t>
            </a:r>
            <a:r>
              <a:rPr lang="en-US" sz="2300" dirty="0" err="1">
                <a:solidFill>
                  <a:srgbClr val="002060"/>
                </a:solidFill>
                <a:latin typeface="Helvetica" pitchFamily="2" charset="0"/>
              </a:rPr>
              <a:t>Dilmahamod</a:t>
            </a:r>
            <a:r>
              <a:rPr lang="en-US" sz="2300" dirty="0">
                <a:solidFill>
                  <a:srgbClr val="002060"/>
                </a:solidFill>
                <a:latin typeface="Helvetica" pitchFamily="2" charset="0"/>
              </a:rPr>
              <a:t>, </a:t>
            </a:r>
            <a:r>
              <a:rPr lang="en-US" sz="2300" dirty="0" err="1">
                <a:solidFill>
                  <a:srgbClr val="002060"/>
                </a:solidFill>
                <a:latin typeface="Helvetica" pitchFamily="2" charset="0"/>
              </a:rPr>
              <a:t>Shengmu</a:t>
            </a:r>
            <a:r>
              <a:rPr lang="en-US" sz="2300" dirty="0">
                <a:solidFill>
                  <a:srgbClr val="002060"/>
                </a:solidFill>
                <a:latin typeface="Helvetica" pitchFamily="2" charset="0"/>
              </a:rPr>
              <a:t> Yang, Katja Fennel, Eric Oliver, and </a:t>
            </a:r>
            <a:r>
              <a:rPr lang="en-US" sz="2300" dirty="0" err="1">
                <a:solidFill>
                  <a:srgbClr val="002060"/>
                </a:solidFill>
                <a:latin typeface="Helvetica" pitchFamily="2" charset="0"/>
              </a:rPr>
              <a:t>Jinyu</a:t>
            </a:r>
            <a:r>
              <a:rPr lang="en-US" sz="2300" dirty="0">
                <a:solidFill>
                  <a:srgbClr val="002060"/>
                </a:solidFill>
                <a:latin typeface="Helvetica" pitchFamily="2" charset="0"/>
              </a:rPr>
              <a:t> Sheng</a:t>
            </a:r>
          </a:p>
          <a:p>
            <a:pPr>
              <a:spcBef>
                <a:spcPts val="0"/>
              </a:spcBef>
              <a:spcAft>
                <a:spcPts val="300"/>
              </a:spcAft>
            </a:pPr>
            <a:r>
              <a:rPr lang="en-US" sz="2100" dirty="0">
                <a:solidFill>
                  <a:srgbClr val="002060"/>
                </a:solidFill>
                <a:latin typeface="Helvetica" pitchFamily="2" charset="0"/>
              </a:rPr>
              <a:t>Dept. of Oceanography, Dalhousie University</a:t>
            </a:r>
          </a:p>
          <a:p>
            <a:pPr>
              <a:spcBef>
                <a:spcPts val="0"/>
              </a:spcBef>
              <a:spcAft>
                <a:spcPts val="300"/>
              </a:spcAft>
            </a:pPr>
            <a:r>
              <a:rPr lang="en-US" sz="2100" dirty="0">
                <a:solidFill>
                  <a:srgbClr val="002060"/>
                </a:solidFill>
                <a:latin typeface="Helvetica" pitchFamily="2" charset="0"/>
              </a:rPr>
              <a:t>Halifax, Nova Scotia, Canada</a:t>
            </a:r>
          </a:p>
        </p:txBody>
      </p:sp>
      <p:pic>
        <p:nvPicPr>
          <p:cNvPr id="4" name="Picture 3" descr="03 DAL FullMark-Gd.png">
            <a:extLst>
              <a:ext uri="{FF2B5EF4-FFF2-40B4-BE49-F238E27FC236}">
                <a16:creationId xmlns:a16="http://schemas.microsoft.com/office/drawing/2014/main" id="{B6AF01BA-CAEB-6349-859E-B1D3022786A9}"/>
              </a:ext>
            </a:extLst>
          </p:cNvPr>
          <p:cNvPicPr>
            <a:picLocks noChangeAspect="1"/>
          </p:cNvPicPr>
          <p:nvPr/>
        </p:nvPicPr>
        <p:blipFill>
          <a:blip r:embed="rId3"/>
          <a:stretch>
            <a:fillRect/>
          </a:stretch>
        </p:blipFill>
        <p:spPr>
          <a:xfrm>
            <a:off x="3201704" y="5002673"/>
            <a:ext cx="2704147" cy="900000"/>
          </a:xfrm>
          <a:prstGeom prst="rect">
            <a:avLst/>
          </a:prstGeom>
        </p:spPr>
      </p:pic>
      <p:pic>
        <p:nvPicPr>
          <p:cNvPr id="5" name="Picture 4">
            <a:extLst>
              <a:ext uri="{FF2B5EF4-FFF2-40B4-BE49-F238E27FC236}">
                <a16:creationId xmlns:a16="http://schemas.microsoft.com/office/drawing/2014/main" id="{02483299-EED7-D944-8B8D-092073E79581}"/>
              </a:ext>
            </a:extLst>
          </p:cNvPr>
          <p:cNvPicPr>
            <a:picLocks noChangeAspect="1"/>
          </p:cNvPicPr>
          <p:nvPr/>
        </p:nvPicPr>
        <p:blipFill>
          <a:blip r:embed="rId4"/>
          <a:srcRect/>
          <a:stretch/>
        </p:blipFill>
        <p:spPr>
          <a:xfrm>
            <a:off x="408134" y="5850000"/>
            <a:ext cx="1008000" cy="1008000"/>
          </a:xfrm>
          <a:prstGeom prst="rect">
            <a:avLst/>
          </a:prstGeom>
        </p:spPr>
      </p:pic>
      <p:pic>
        <p:nvPicPr>
          <p:cNvPr id="7" name="Picture 6" descr="OFI_logo.jpg">
            <a:extLst>
              <a:ext uri="{FF2B5EF4-FFF2-40B4-BE49-F238E27FC236}">
                <a16:creationId xmlns:a16="http://schemas.microsoft.com/office/drawing/2014/main" id="{EB208457-3520-204D-A6DD-F0EC98781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072" y="5114281"/>
            <a:ext cx="1863267" cy="684000"/>
          </a:xfrm>
          <a:prstGeom prst="rect">
            <a:avLst/>
          </a:prstGeom>
        </p:spPr>
      </p:pic>
      <p:pic>
        <p:nvPicPr>
          <p:cNvPr id="13" name="Picture 12">
            <a:extLst>
              <a:ext uri="{FF2B5EF4-FFF2-40B4-BE49-F238E27FC236}">
                <a16:creationId xmlns:a16="http://schemas.microsoft.com/office/drawing/2014/main" id="{A3ACFDD6-EE03-6742-B5FB-80E6F1F89AD7}"/>
              </a:ext>
            </a:extLst>
          </p:cNvPr>
          <p:cNvPicPr>
            <a:picLocks noChangeAspect="1"/>
          </p:cNvPicPr>
          <p:nvPr/>
        </p:nvPicPr>
        <p:blipFill>
          <a:blip r:embed="rId6"/>
          <a:stretch>
            <a:fillRect/>
          </a:stretch>
        </p:blipFill>
        <p:spPr>
          <a:xfrm>
            <a:off x="2072590" y="5908000"/>
            <a:ext cx="1800000" cy="720000"/>
          </a:xfrm>
          <a:prstGeom prst="rect">
            <a:avLst/>
          </a:prstGeom>
        </p:spPr>
      </p:pic>
      <p:pic>
        <p:nvPicPr>
          <p:cNvPr id="10" name="Picture 9">
            <a:extLst>
              <a:ext uri="{FF2B5EF4-FFF2-40B4-BE49-F238E27FC236}">
                <a16:creationId xmlns:a16="http://schemas.microsoft.com/office/drawing/2014/main" id="{F998A517-CF38-AA42-9E7E-B4390006CDFA}"/>
              </a:ext>
            </a:extLst>
          </p:cNvPr>
          <p:cNvPicPr>
            <a:picLocks noChangeAspect="1"/>
          </p:cNvPicPr>
          <p:nvPr/>
        </p:nvPicPr>
        <p:blipFill>
          <a:blip r:embed="rId7"/>
          <a:stretch>
            <a:fillRect/>
          </a:stretch>
        </p:blipFill>
        <p:spPr>
          <a:xfrm>
            <a:off x="4626217" y="6012000"/>
            <a:ext cx="1279634" cy="612000"/>
          </a:xfrm>
          <a:prstGeom prst="rect">
            <a:avLst/>
          </a:prstGeom>
        </p:spPr>
      </p:pic>
      <p:sp>
        <p:nvSpPr>
          <p:cNvPr id="8" name="TextBox 7">
            <a:extLst>
              <a:ext uri="{FF2B5EF4-FFF2-40B4-BE49-F238E27FC236}">
                <a16:creationId xmlns:a16="http://schemas.microsoft.com/office/drawing/2014/main" id="{C1FC9A9F-AB7E-2649-8649-E57F506ED12F}"/>
              </a:ext>
            </a:extLst>
          </p:cNvPr>
          <p:cNvSpPr txBox="1"/>
          <p:nvPr/>
        </p:nvSpPr>
        <p:spPr>
          <a:xfrm>
            <a:off x="121486" y="3962411"/>
            <a:ext cx="11948983" cy="1015663"/>
          </a:xfrm>
          <a:prstGeom prst="rect">
            <a:avLst/>
          </a:prstGeom>
          <a:noFill/>
        </p:spPr>
        <p:txBody>
          <a:bodyPr wrap="square" rtlCol="0">
            <a:spAutoFit/>
          </a:bodyPr>
          <a:lstStyle/>
          <a:p>
            <a:pPr algn="ctr"/>
            <a:r>
              <a:rPr lang="en-US" sz="2000" dirty="0">
                <a:solidFill>
                  <a:srgbClr val="002060"/>
                </a:solidFill>
                <a:latin typeface="Helvetica" pitchFamily="2" charset="0"/>
              </a:rPr>
              <a:t>OS1.7 The North Atlantic: Natural variability and global change</a:t>
            </a:r>
          </a:p>
          <a:p>
            <a:pPr algn="ctr"/>
            <a:r>
              <a:rPr lang="en-US" sz="2000" dirty="0">
                <a:solidFill>
                  <a:srgbClr val="002060"/>
                </a:solidFill>
                <a:latin typeface="Helvetica" pitchFamily="2" charset="0"/>
              </a:rPr>
              <a:t>EGU22-10294 </a:t>
            </a:r>
          </a:p>
          <a:p>
            <a:pPr algn="ctr"/>
            <a:r>
              <a:rPr lang="en-US" sz="2000" dirty="0">
                <a:solidFill>
                  <a:srgbClr val="002060"/>
                </a:solidFill>
                <a:latin typeface="Helvetica" pitchFamily="2" charset="0"/>
              </a:rPr>
              <a:t>24 May 2022</a:t>
            </a:r>
          </a:p>
        </p:txBody>
      </p:sp>
      <p:pic>
        <p:nvPicPr>
          <p:cNvPr id="12" name="Graphic 11">
            <a:extLst>
              <a:ext uri="{FF2B5EF4-FFF2-40B4-BE49-F238E27FC236}">
                <a16:creationId xmlns:a16="http://schemas.microsoft.com/office/drawing/2014/main" id="{810FF74C-0F62-0975-C345-63A595E18D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5578" y="3348674"/>
            <a:ext cx="2080800" cy="540000"/>
          </a:xfrm>
          <a:prstGeom prst="rect">
            <a:avLst/>
          </a:prstGeom>
        </p:spPr>
      </p:pic>
      <p:pic>
        <p:nvPicPr>
          <p:cNvPr id="16" name="Picture 15" descr="Logo&#10;&#10;Description automatically generated">
            <a:extLst>
              <a:ext uri="{FF2B5EF4-FFF2-40B4-BE49-F238E27FC236}">
                <a16:creationId xmlns:a16="http://schemas.microsoft.com/office/drawing/2014/main" id="{A78F7963-040F-7A1B-F494-D6D076F493CD}"/>
              </a:ext>
            </a:extLst>
          </p:cNvPr>
          <p:cNvPicPr>
            <a:picLocks noChangeAspect="1"/>
          </p:cNvPicPr>
          <p:nvPr/>
        </p:nvPicPr>
        <p:blipFill>
          <a:blip r:embed="rId10"/>
          <a:stretch>
            <a:fillRect/>
          </a:stretch>
        </p:blipFill>
        <p:spPr>
          <a:xfrm>
            <a:off x="10883861" y="5418000"/>
            <a:ext cx="900005" cy="1260000"/>
          </a:xfrm>
          <a:prstGeom prst="rect">
            <a:avLst/>
          </a:prstGeom>
        </p:spPr>
      </p:pic>
      <p:pic>
        <p:nvPicPr>
          <p:cNvPr id="18" name="Graphic 17">
            <a:extLst>
              <a:ext uri="{FF2B5EF4-FFF2-40B4-BE49-F238E27FC236}">
                <a16:creationId xmlns:a16="http://schemas.microsoft.com/office/drawing/2014/main" id="{3A6319AE-138E-511F-109F-8C4C0E1C1D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3442" y="6138000"/>
            <a:ext cx="3567926" cy="432000"/>
          </a:xfrm>
          <a:prstGeom prst="rect">
            <a:avLst/>
          </a:prstGeom>
        </p:spPr>
      </p:pic>
    </p:spTree>
    <p:extLst>
      <p:ext uri="{BB962C8B-B14F-4D97-AF65-F5344CB8AC3E}">
        <p14:creationId xmlns:p14="http://schemas.microsoft.com/office/powerpoint/2010/main" val="843612802"/>
      </p:ext>
    </p:extLst>
  </p:cSld>
  <p:clrMapOvr>
    <a:masterClrMapping/>
  </p:clrMapOvr>
  <mc:AlternateContent xmlns:mc="http://schemas.openxmlformats.org/markup-compatibility/2006" xmlns:p14="http://schemas.microsoft.com/office/powerpoint/2010/main">
    <mc:Choice Requires="p14">
      <p:transition spd="slow" p14:dur="2000" advTm="70168"/>
    </mc:Choice>
    <mc:Fallback xmlns="">
      <p:transition spd="slow" advTm="701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2152650" y="32600"/>
            <a:ext cx="7886700" cy="1325563"/>
          </a:xfrm>
        </p:spPr>
        <p:txBody>
          <a:bodyPr>
            <a:normAutofit/>
          </a:bodyPr>
          <a:lstStyle/>
          <a:p>
            <a:pPr algn="ctr"/>
            <a:r>
              <a:rPr lang="en-US" sz="3600" dirty="0">
                <a:latin typeface="Arial" panose="020B0604020202020204" pitchFamily="34" charset="0"/>
                <a:cs typeface="Arial" panose="020B0604020202020204" pitchFamily="34" charset="0"/>
              </a:rPr>
              <a:t>Conclusions</a:t>
            </a:r>
          </a:p>
        </p:txBody>
      </p:sp>
      <p:grpSp>
        <p:nvGrpSpPr>
          <p:cNvPr id="8" name="Group 7">
            <a:extLst>
              <a:ext uri="{FF2B5EF4-FFF2-40B4-BE49-F238E27FC236}">
                <a16:creationId xmlns:a16="http://schemas.microsoft.com/office/drawing/2014/main" id="{2DD21523-CF86-3A4B-A886-7EA908103DA6}"/>
              </a:ext>
            </a:extLst>
          </p:cNvPr>
          <p:cNvGrpSpPr/>
          <p:nvPr/>
        </p:nvGrpSpPr>
        <p:grpSpPr>
          <a:xfrm>
            <a:off x="8398815" y="2368255"/>
            <a:ext cx="3639049" cy="4140000"/>
            <a:chOff x="8501892" y="2712780"/>
            <a:chExt cx="3639049" cy="4140000"/>
          </a:xfrm>
        </p:grpSpPr>
        <p:pic>
          <p:nvPicPr>
            <p:cNvPr id="5" name="Picture 4">
              <a:extLst>
                <a:ext uri="{FF2B5EF4-FFF2-40B4-BE49-F238E27FC236}">
                  <a16:creationId xmlns:a16="http://schemas.microsoft.com/office/drawing/2014/main" id="{8AED22CC-6FBF-1F41-8D1C-537B3A3AD130}"/>
                </a:ext>
              </a:extLst>
            </p:cNvPr>
            <p:cNvPicPr>
              <a:picLocks noChangeAspect="1"/>
            </p:cNvPicPr>
            <p:nvPr/>
          </p:nvPicPr>
          <p:blipFill>
            <a:blip r:embed="rId3"/>
            <a:srcRect/>
            <a:stretch/>
          </p:blipFill>
          <p:spPr>
            <a:xfrm>
              <a:off x="8501892" y="2712780"/>
              <a:ext cx="3639049" cy="4140000"/>
            </a:xfrm>
            <a:prstGeom prst="rect">
              <a:avLst/>
            </a:prstGeom>
          </p:spPr>
        </p:pic>
        <p:sp>
          <p:nvSpPr>
            <p:cNvPr id="6" name="Rectangle 5">
              <a:extLst>
                <a:ext uri="{FF2B5EF4-FFF2-40B4-BE49-F238E27FC236}">
                  <a16:creationId xmlns:a16="http://schemas.microsoft.com/office/drawing/2014/main" id="{66FD435A-445D-DF43-88C6-E71B19711A97}"/>
                </a:ext>
              </a:extLst>
            </p:cNvPr>
            <p:cNvSpPr/>
            <p:nvPr/>
          </p:nvSpPr>
          <p:spPr>
            <a:xfrm>
              <a:off x="10025788" y="3823818"/>
              <a:ext cx="961587" cy="1224399"/>
            </a:xfrm>
            <a:prstGeom prst="rect">
              <a:avLst/>
            </a:prstGeom>
            <a:noFill/>
            <a:ln w="25400">
              <a:solidFill>
                <a:srgbClr val="FF0000"/>
              </a:solidFill>
            </a:ln>
            <a:scene3d>
              <a:camera prst="orthographicFront">
                <a:rot lat="0" lon="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8EAE46-F2DC-1347-89FD-3B511E4A3831}"/>
                </a:ext>
              </a:extLst>
            </p:cNvPr>
            <p:cNvSpPr/>
            <p:nvPr/>
          </p:nvSpPr>
          <p:spPr>
            <a:xfrm>
              <a:off x="9692169" y="4942994"/>
              <a:ext cx="1198120" cy="883603"/>
            </a:xfrm>
            <a:prstGeom prst="rect">
              <a:avLst/>
            </a:prstGeom>
            <a:noFill/>
            <a:ln w="25400">
              <a:solidFill>
                <a:srgbClr val="FF0000"/>
              </a:solidFill>
            </a:ln>
            <a:scene3d>
              <a:camera prst="orthographicFront">
                <a:rot lat="0" lon="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2A719BB-C6D7-1546-9810-B9F4DC05D6BF}"/>
              </a:ext>
            </a:extLst>
          </p:cNvPr>
          <p:cNvSpPr>
            <a:spLocks noGrp="1"/>
          </p:cNvSpPr>
          <p:nvPr>
            <p:ph idx="1"/>
          </p:nvPr>
        </p:nvSpPr>
        <p:spPr>
          <a:xfrm>
            <a:off x="222544" y="1375928"/>
            <a:ext cx="11772617" cy="4351338"/>
          </a:xfrm>
        </p:spPr>
        <p:txBody>
          <a:bodyPr>
            <a:noAutofit/>
          </a:bodyPr>
          <a:lstStyle/>
          <a:p>
            <a:pPr marL="533400" indent="-533400">
              <a:lnSpc>
                <a:spcPct val="100000"/>
              </a:lnSpc>
              <a:spcBef>
                <a:spcPts val="0"/>
              </a:spcBef>
              <a:spcAft>
                <a:spcPts val="600"/>
              </a:spcAft>
              <a:buFont typeface="+mj-lt"/>
              <a:buAutoNum type="arabicPeriod"/>
            </a:pPr>
            <a:r>
              <a:rPr lang="en-US" sz="2400" dirty="0">
                <a:solidFill>
                  <a:srgbClr val="002060"/>
                </a:solidFill>
                <a:latin typeface="Helvetica" pitchFamily="2" charset="0"/>
              </a:rPr>
              <a:t>Preliminary results indicate our coupled circulation-sea ice-biogeochemistry modelling system reproduces general spatiotemporal patterns of variables</a:t>
            </a:r>
          </a:p>
        </p:txBody>
      </p:sp>
      <p:sp>
        <p:nvSpPr>
          <p:cNvPr id="10" name="TextBox 9">
            <a:extLst>
              <a:ext uri="{FF2B5EF4-FFF2-40B4-BE49-F238E27FC236}">
                <a16:creationId xmlns:a16="http://schemas.microsoft.com/office/drawing/2014/main" id="{8A37D366-AD56-A242-9A33-C998DF917E19}"/>
              </a:ext>
            </a:extLst>
          </p:cNvPr>
          <p:cNvSpPr txBox="1"/>
          <p:nvPr/>
        </p:nvSpPr>
        <p:spPr>
          <a:xfrm>
            <a:off x="222544" y="2357396"/>
            <a:ext cx="8218973" cy="3200876"/>
          </a:xfrm>
          <a:prstGeom prst="rect">
            <a:avLst/>
          </a:prstGeom>
          <a:noFill/>
        </p:spPr>
        <p:txBody>
          <a:bodyPr wrap="square" rtlCol="0">
            <a:spAutoFit/>
          </a:bodyPr>
          <a:lstStyle/>
          <a:p>
            <a:pPr marL="514350" indent="-514350">
              <a:spcAft>
                <a:spcPts val="600"/>
              </a:spcAft>
              <a:buFont typeface="+mj-lt"/>
              <a:buAutoNum type="arabicPeriod" startAt="2"/>
            </a:pPr>
            <a:r>
              <a:rPr lang="en-US" sz="2400" dirty="0">
                <a:solidFill>
                  <a:srgbClr val="002060"/>
                </a:solidFill>
                <a:latin typeface="Helvetica" pitchFamily="2" charset="0"/>
              </a:rPr>
              <a:t>Future work will include: 1) quantitative model validation; 2) measures to counteract model bias and drift; 3) addition of high-resolution grids nested within existing grid</a:t>
            </a:r>
          </a:p>
          <a:p>
            <a:pPr marL="514350" indent="-514350">
              <a:spcAft>
                <a:spcPts val="600"/>
              </a:spcAft>
              <a:buFont typeface="Arial" panose="020B0604020202020204" pitchFamily="34" charset="0"/>
              <a:buChar char="•"/>
            </a:pPr>
            <a:endParaRPr lang="en-US" sz="2400" dirty="0">
              <a:solidFill>
                <a:srgbClr val="002060"/>
              </a:solidFill>
              <a:latin typeface="Helvetica" pitchFamily="2" charset="0"/>
            </a:endParaRPr>
          </a:p>
          <a:p>
            <a:pPr marL="514350" indent="-514350">
              <a:spcAft>
                <a:spcPts val="600"/>
              </a:spcAft>
              <a:buFont typeface="Arial" panose="020B0604020202020204" pitchFamily="34" charset="0"/>
              <a:buChar char="•"/>
            </a:pPr>
            <a:r>
              <a:rPr lang="en-US" sz="2400" dirty="0">
                <a:solidFill>
                  <a:srgbClr val="002060"/>
                </a:solidFill>
                <a:latin typeface="Helvetica" pitchFamily="2" charset="0"/>
              </a:rPr>
              <a:t>Application of this model to downscaling of global climate simulations: talk by Christoph </a:t>
            </a:r>
            <a:r>
              <a:rPr lang="en-US" sz="2400" dirty="0" err="1">
                <a:solidFill>
                  <a:srgbClr val="002060"/>
                </a:solidFill>
                <a:latin typeface="Helvetica" pitchFamily="2" charset="0"/>
              </a:rPr>
              <a:t>Renkl</a:t>
            </a:r>
            <a:r>
              <a:rPr lang="en-US" sz="2400" dirty="0">
                <a:solidFill>
                  <a:srgbClr val="002060"/>
                </a:solidFill>
                <a:latin typeface="Helvetica" pitchFamily="2" charset="0"/>
              </a:rPr>
              <a:t> (CL5.3.2, EGU22-10467, 11:14 am on 27 May)</a:t>
            </a:r>
          </a:p>
        </p:txBody>
      </p:sp>
      <p:cxnSp>
        <p:nvCxnSpPr>
          <p:cNvPr id="12" name="Straight Arrow Connector 11">
            <a:extLst>
              <a:ext uri="{FF2B5EF4-FFF2-40B4-BE49-F238E27FC236}">
                <a16:creationId xmlns:a16="http://schemas.microsoft.com/office/drawing/2014/main" id="{212F4B30-D0CD-5342-B955-41D4FF8A3873}"/>
              </a:ext>
            </a:extLst>
          </p:cNvPr>
          <p:cNvCxnSpPr>
            <a:cxnSpLocks/>
          </p:cNvCxnSpPr>
          <p:nvPr/>
        </p:nvCxnSpPr>
        <p:spPr>
          <a:xfrm>
            <a:off x="8051800" y="3479293"/>
            <a:ext cx="1440206" cy="1796431"/>
          </a:xfrm>
          <a:prstGeom prst="straightConnector1">
            <a:avLst/>
          </a:prstGeom>
          <a:ln w="22225">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292741-A5D9-7B44-999E-FC793BC297A7}"/>
              </a:ext>
            </a:extLst>
          </p:cNvPr>
          <p:cNvCxnSpPr>
            <a:cxnSpLocks/>
          </p:cNvCxnSpPr>
          <p:nvPr/>
        </p:nvCxnSpPr>
        <p:spPr>
          <a:xfrm>
            <a:off x="8051800" y="3479293"/>
            <a:ext cx="1727200" cy="786338"/>
          </a:xfrm>
          <a:prstGeom prst="straightConnector1">
            <a:avLst/>
          </a:prstGeom>
          <a:ln w="22225">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168216"/>
      </p:ext>
    </p:extLst>
  </p:cSld>
  <p:clrMapOvr>
    <a:masterClrMapping/>
  </p:clrMapOvr>
  <mc:AlternateContent xmlns:mc="http://schemas.openxmlformats.org/markup-compatibility/2006" xmlns:p14="http://schemas.microsoft.com/office/powerpoint/2010/main">
    <mc:Choice Requires="p14">
      <p:transition spd="slow" p14:dur="2000" advTm="74606"/>
    </mc:Choice>
    <mc:Fallback xmlns="">
      <p:transition spd="slow" advTm="746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1765518" y="9780"/>
            <a:ext cx="8696454" cy="1325563"/>
          </a:xfrm>
        </p:spPr>
        <p:txBody>
          <a:bodyPr>
            <a:normAutofit/>
          </a:bodyPr>
          <a:lstStyle/>
          <a:p>
            <a:pPr algn="ctr"/>
            <a:r>
              <a:rPr lang="en-US" sz="3600" dirty="0">
                <a:latin typeface="Arial" panose="020B0604020202020204" pitchFamily="34" charset="0"/>
                <a:cs typeface="Arial" panose="020B0604020202020204" pitchFamily="34" charset="0"/>
              </a:rPr>
              <a:t>Modelling system</a:t>
            </a:r>
          </a:p>
        </p:txBody>
      </p:sp>
      <p:sp>
        <p:nvSpPr>
          <p:cNvPr id="4" name="Rectangle 3">
            <a:extLst>
              <a:ext uri="{FF2B5EF4-FFF2-40B4-BE49-F238E27FC236}">
                <a16:creationId xmlns:a16="http://schemas.microsoft.com/office/drawing/2014/main" id="{EF8CF9A9-7D66-544E-BA93-78DD08766E4F}"/>
              </a:ext>
            </a:extLst>
          </p:cNvPr>
          <p:cNvSpPr/>
          <p:nvPr/>
        </p:nvSpPr>
        <p:spPr>
          <a:xfrm>
            <a:off x="1239052" y="4725314"/>
            <a:ext cx="2215166" cy="1313645"/>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Helvetica" pitchFamily="2" charset="0"/>
              </a:rPr>
              <a:t>ROMS</a:t>
            </a:r>
          </a:p>
        </p:txBody>
      </p:sp>
      <p:sp>
        <p:nvSpPr>
          <p:cNvPr id="5" name="Rectangle 4">
            <a:extLst>
              <a:ext uri="{FF2B5EF4-FFF2-40B4-BE49-F238E27FC236}">
                <a16:creationId xmlns:a16="http://schemas.microsoft.com/office/drawing/2014/main" id="{8DD4120F-D1D3-EA46-B582-F2F964AB4527}"/>
              </a:ext>
            </a:extLst>
          </p:cNvPr>
          <p:cNvSpPr/>
          <p:nvPr/>
        </p:nvSpPr>
        <p:spPr>
          <a:xfrm>
            <a:off x="8677175" y="4725314"/>
            <a:ext cx="2215166" cy="1313645"/>
          </a:xfrm>
          <a:prstGeom prst="rect">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Helvetica" pitchFamily="2" charset="0"/>
              </a:rPr>
              <a:t>CICE</a:t>
            </a:r>
          </a:p>
        </p:txBody>
      </p:sp>
      <p:cxnSp>
        <p:nvCxnSpPr>
          <p:cNvPr id="7" name="Straight Arrow Connector 6">
            <a:extLst>
              <a:ext uri="{FF2B5EF4-FFF2-40B4-BE49-F238E27FC236}">
                <a16:creationId xmlns:a16="http://schemas.microsoft.com/office/drawing/2014/main" id="{D6779349-E8D8-3147-91F1-1866DAB938DF}"/>
              </a:ext>
            </a:extLst>
          </p:cNvPr>
          <p:cNvCxnSpPr>
            <a:cxnSpLocks/>
          </p:cNvCxnSpPr>
          <p:nvPr/>
        </p:nvCxnSpPr>
        <p:spPr>
          <a:xfrm>
            <a:off x="3681560" y="5262659"/>
            <a:ext cx="4864370" cy="0"/>
          </a:xfrm>
          <a:prstGeom prst="straightConnector1">
            <a:avLst/>
          </a:prstGeom>
          <a:ln w="31750">
            <a:solidFill>
              <a:srgbClr val="0070C0"/>
            </a:solidFill>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2B44F181-AFD7-C743-95B3-9DEFFC09C33A}"/>
              </a:ext>
            </a:extLst>
          </p:cNvPr>
          <p:cNvSpPr txBox="1"/>
          <p:nvPr/>
        </p:nvSpPr>
        <p:spPr>
          <a:xfrm>
            <a:off x="4023936" y="4457971"/>
            <a:ext cx="4083520" cy="769441"/>
          </a:xfrm>
          <a:prstGeom prst="rect">
            <a:avLst/>
          </a:prstGeom>
          <a:noFill/>
        </p:spPr>
        <p:txBody>
          <a:bodyPr wrap="square" rtlCol="0">
            <a:spAutoFit/>
          </a:bodyPr>
          <a:lstStyle/>
          <a:p>
            <a:r>
              <a:rPr lang="en-US" sz="2200" dirty="0">
                <a:solidFill>
                  <a:srgbClr val="0070C0"/>
                </a:solidFill>
                <a:latin typeface="Helvetica" pitchFamily="2" charset="0"/>
              </a:rPr>
              <a:t>currents, SST, SSS, surface tilt, atmospheric variables </a:t>
            </a:r>
          </a:p>
        </p:txBody>
      </p:sp>
      <p:cxnSp>
        <p:nvCxnSpPr>
          <p:cNvPr id="10" name="Straight Arrow Connector 9">
            <a:extLst>
              <a:ext uri="{FF2B5EF4-FFF2-40B4-BE49-F238E27FC236}">
                <a16:creationId xmlns:a16="http://schemas.microsoft.com/office/drawing/2014/main" id="{1A17549B-ACE1-D248-9F57-A88A201162DD}"/>
              </a:ext>
            </a:extLst>
          </p:cNvPr>
          <p:cNvCxnSpPr>
            <a:cxnSpLocks/>
          </p:cNvCxnSpPr>
          <p:nvPr/>
        </p:nvCxnSpPr>
        <p:spPr>
          <a:xfrm flipH="1">
            <a:off x="3649810" y="5716642"/>
            <a:ext cx="4896120" cy="0"/>
          </a:xfrm>
          <a:prstGeom prst="straightConnector1">
            <a:avLst/>
          </a:prstGeom>
          <a:ln w="31750">
            <a:solidFill>
              <a:srgbClr val="00B050"/>
            </a:solidFill>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48819AB9-4F26-DE4C-AE1F-8D3F428C6F69}"/>
              </a:ext>
            </a:extLst>
          </p:cNvPr>
          <p:cNvSpPr txBox="1"/>
          <p:nvPr/>
        </p:nvSpPr>
        <p:spPr>
          <a:xfrm>
            <a:off x="3714280" y="5773033"/>
            <a:ext cx="4997920" cy="769441"/>
          </a:xfrm>
          <a:prstGeom prst="rect">
            <a:avLst/>
          </a:prstGeom>
          <a:noFill/>
        </p:spPr>
        <p:txBody>
          <a:bodyPr wrap="square" rtlCol="0">
            <a:spAutoFit/>
          </a:bodyPr>
          <a:lstStyle/>
          <a:p>
            <a:r>
              <a:rPr lang="en-US" sz="2200" dirty="0">
                <a:solidFill>
                  <a:srgbClr val="00B050"/>
                </a:solidFill>
                <a:latin typeface="Helvetica" pitchFamily="2" charset="0"/>
              </a:rPr>
              <a:t>surface stress, surface freshwater &amp; heat fluxes, shortwave radiation</a:t>
            </a:r>
          </a:p>
        </p:txBody>
      </p:sp>
      <p:sp>
        <p:nvSpPr>
          <p:cNvPr id="6" name="Slide Number Placeholder 5">
            <a:extLst>
              <a:ext uri="{FF2B5EF4-FFF2-40B4-BE49-F238E27FC236}">
                <a16:creationId xmlns:a16="http://schemas.microsoft.com/office/drawing/2014/main" id="{48614353-AA75-4047-9255-20A46458C937}"/>
              </a:ext>
            </a:extLst>
          </p:cNvPr>
          <p:cNvSpPr>
            <a:spLocks noGrp="1"/>
          </p:cNvSpPr>
          <p:nvPr>
            <p:ph type="sldNum" sz="quarter" idx="12"/>
          </p:nvPr>
        </p:nvSpPr>
        <p:spPr/>
        <p:txBody>
          <a:bodyPr/>
          <a:lstStyle/>
          <a:p>
            <a:fld id="{9F45B5F6-BDA7-7243-A1A8-2F0FD9E83AB8}" type="slidenum">
              <a:rPr lang="en-US" smtClean="0"/>
              <a:t>2</a:t>
            </a:fld>
            <a:endParaRPr lang="en-US"/>
          </a:p>
        </p:txBody>
      </p:sp>
      <p:sp>
        <p:nvSpPr>
          <p:cNvPr id="13" name="Rectangle 12">
            <a:extLst>
              <a:ext uri="{FF2B5EF4-FFF2-40B4-BE49-F238E27FC236}">
                <a16:creationId xmlns:a16="http://schemas.microsoft.com/office/drawing/2014/main" id="{0BE48E7B-0C32-7647-AAE0-472AB4E086CF}"/>
              </a:ext>
            </a:extLst>
          </p:cNvPr>
          <p:cNvSpPr/>
          <p:nvPr/>
        </p:nvSpPr>
        <p:spPr>
          <a:xfrm>
            <a:off x="1239052" y="2778984"/>
            <a:ext cx="3010601" cy="1313645"/>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u="sng" dirty="0">
                <a:latin typeface="Helvetica" pitchFamily="2" charset="0"/>
              </a:rPr>
              <a:t>Physical</a:t>
            </a:r>
          </a:p>
          <a:p>
            <a:pPr algn="ctr"/>
            <a:r>
              <a:rPr lang="en-US" sz="2600" dirty="0">
                <a:latin typeface="Helvetica" pitchFamily="2" charset="0"/>
              </a:rPr>
              <a:t>ROMS (circulation)</a:t>
            </a:r>
          </a:p>
          <a:p>
            <a:pPr algn="ctr"/>
            <a:r>
              <a:rPr lang="en-US" sz="2600" dirty="0">
                <a:latin typeface="Helvetica" pitchFamily="2" charset="0"/>
              </a:rPr>
              <a:t>+ CICE (sea ice)</a:t>
            </a:r>
          </a:p>
        </p:txBody>
      </p:sp>
      <p:cxnSp>
        <p:nvCxnSpPr>
          <p:cNvPr id="15" name="Straight Arrow Connector 14">
            <a:extLst>
              <a:ext uri="{FF2B5EF4-FFF2-40B4-BE49-F238E27FC236}">
                <a16:creationId xmlns:a16="http://schemas.microsoft.com/office/drawing/2014/main" id="{A40E596E-377A-9648-9D0E-24DA9CC70912}"/>
              </a:ext>
            </a:extLst>
          </p:cNvPr>
          <p:cNvCxnSpPr>
            <a:cxnSpLocks/>
          </p:cNvCxnSpPr>
          <p:nvPr/>
        </p:nvCxnSpPr>
        <p:spPr>
          <a:xfrm>
            <a:off x="4528380" y="3461205"/>
            <a:ext cx="3386660" cy="0"/>
          </a:xfrm>
          <a:prstGeom prst="straightConnector1">
            <a:avLst/>
          </a:prstGeom>
          <a:ln w="31750">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7123DDA9-5BDB-B64D-A3E9-864080E2D411}"/>
              </a:ext>
            </a:extLst>
          </p:cNvPr>
          <p:cNvSpPr/>
          <p:nvPr/>
        </p:nvSpPr>
        <p:spPr>
          <a:xfrm>
            <a:off x="8176827" y="2778984"/>
            <a:ext cx="2729566" cy="1313645"/>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u="sng" dirty="0">
                <a:latin typeface="Helvetica" pitchFamily="2" charset="0"/>
              </a:rPr>
              <a:t>Biogeochemical</a:t>
            </a:r>
          </a:p>
          <a:p>
            <a:pPr algn="ctr"/>
            <a:r>
              <a:rPr lang="en-US" sz="2600" dirty="0">
                <a:latin typeface="Helvetica" pitchFamily="2" charset="0"/>
              </a:rPr>
              <a:t>BIO_FENNEL (within ROMS)</a:t>
            </a:r>
          </a:p>
        </p:txBody>
      </p:sp>
      <p:sp>
        <p:nvSpPr>
          <p:cNvPr id="20" name="TextBox 19">
            <a:extLst>
              <a:ext uri="{FF2B5EF4-FFF2-40B4-BE49-F238E27FC236}">
                <a16:creationId xmlns:a16="http://schemas.microsoft.com/office/drawing/2014/main" id="{1D33F710-C52D-ED40-9897-12E239340919}"/>
              </a:ext>
            </a:extLst>
          </p:cNvPr>
          <p:cNvSpPr txBox="1"/>
          <p:nvPr/>
        </p:nvSpPr>
        <p:spPr>
          <a:xfrm>
            <a:off x="5015901" y="3030318"/>
            <a:ext cx="2394678" cy="430887"/>
          </a:xfrm>
          <a:prstGeom prst="rect">
            <a:avLst/>
          </a:prstGeom>
          <a:noFill/>
        </p:spPr>
        <p:txBody>
          <a:bodyPr wrap="square" rtlCol="0">
            <a:spAutoFit/>
          </a:bodyPr>
          <a:lstStyle/>
          <a:p>
            <a:r>
              <a:rPr lang="en-US" sz="2200" dirty="0">
                <a:solidFill>
                  <a:srgbClr val="7030A0"/>
                </a:solidFill>
                <a:latin typeface="Helvetica" pitchFamily="2" charset="0"/>
              </a:rPr>
              <a:t>physical variables</a:t>
            </a:r>
          </a:p>
        </p:txBody>
      </p:sp>
      <p:sp>
        <p:nvSpPr>
          <p:cNvPr id="3" name="TextBox 2">
            <a:extLst>
              <a:ext uri="{FF2B5EF4-FFF2-40B4-BE49-F238E27FC236}">
                <a16:creationId xmlns:a16="http://schemas.microsoft.com/office/drawing/2014/main" id="{489A9AB1-ABAE-9541-836A-838E0F386F61}"/>
              </a:ext>
            </a:extLst>
          </p:cNvPr>
          <p:cNvSpPr txBox="1"/>
          <p:nvPr/>
        </p:nvSpPr>
        <p:spPr>
          <a:xfrm>
            <a:off x="624185" y="1397831"/>
            <a:ext cx="11195050" cy="1154162"/>
          </a:xfrm>
          <a:prstGeom prst="rect">
            <a:avLst/>
          </a:prstGeom>
          <a:noFill/>
        </p:spPr>
        <p:txBody>
          <a:bodyPr wrap="square" rtlCol="0">
            <a:spAutoFit/>
          </a:bodyPr>
          <a:lstStyle/>
          <a:p>
            <a:pPr marL="215900" indent="-215900">
              <a:buFont typeface="Arial" panose="020B0604020202020204" pitchFamily="34" charset="0"/>
              <a:buChar char="•"/>
            </a:pPr>
            <a:r>
              <a:rPr lang="en-US" sz="2300" dirty="0">
                <a:solidFill>
                  <a:srgbClr val="002060"/>
                </a:solidFill>
                <a:latin typeface="Helvetica" pitchFamily="2" charset="0"/>
              </a:rPr>
              <a:t>We are developing a coupled circulation-sea ice-biogeochemical modelling system to better understand the role of the northwest North Atlantic Ocean as a “biological carbon pump”</a:t>
            </a:r>
          </a:p>
        </p:txBody>
      </p:sp>
    </p:spTree>
    <p:extLst>
      <p:ext uri="{BB962C8B-B14F-4D97-AF65-F5344CB8AC3E}">
        <p14:creationId xmlns:p14="http://schemas.microsoft.com/office/powerpoint/2010/main" val="332731548"/>
      </p:ext>
    </p:extLst>
  </p:cSld>
  <p:clrMapOvr>
    <a:masterClrMapping/>
  </p:clrMapOvr>
  <mc:AlternateContent xmlns:mc="http://schemas.openxmlformats.org/markup-compatibility/2006" xmlns:p14="http://schemas.microsoft.com/office/powerpoint/2010/main">
    <mc:Choice Requires="p14">
      <p:transition spd="slow" p14:dur="2000" advTm="50265"/>
    </mc:Choice>
    <mc:Fallback xmlns="">
      <p:transition spd="slow" advTm="502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Map&#10;&#10;Description automatically generated">
            <a:extLst>
              <a:ext uri="{FF2B5EF4-FFF2-40B4-BE49-F238E27FC236}">
                <a16:creationId xmlns:a16="http://schemas.microsoft.com/office/drawing/2014/main" id="{BAF24642-8496-EF45-8A69-D1959A8CCB8D}"/>
              </a:ext>
            </a:extLst>
          </p:cNvPr>
          <p:cNvPicPr>
            <a:picLocks noChangeAspect="1"/>
          </p:cNvPicPr>
          <p:nvPr/>
        </p:nvPicPr>
        <p:blipFill>
          <a:blip r:embed="rId3"/>
          <a:stretch>
            <a:fillRect/>
          </a:stretch>
        </p:blipFill>
        <p:spPr>
          <a:xfrm>
            <a:off x="6414706" y="1911585"/>
            <a:ext cx="0" cy="0"/>
          </a:xfrm>
          <a:prstGeom prst="rect">
            <a:avLst/>
          </a:prstGeom>
        </p:spPr>
      </p:pic>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0" y="-4464"/>
            <a:ext cx="12192000" cy="1325563"/>
          </a:xfrm>
        </p:spPr>
        <p:txBody>
          <a:bodyPr>
            <a:normAutofit/>
          </a:bodyPr>
          <a:lstStyle/>
          <a:p>
            <a:pPr algn="ctr"/>
            <a:r>
              <a:rPr lang="en-US" sz="3600" dirty="0">
                <a:latin typeface="Arial" panose="020B0604020202020204" pitchFamily="34" charset="0"/>
                <a:cs typeface="Arial" panose="020B0604020202020204" pitchFamily="34" charset="0"/>
              </a:rPr>
              <a:t>Model grid</a:t>
            </a:r>
          </a:p>
        </p:txBody>
      </p:sp>
      <p:sp>
        <p:nvSpPr>
          <p:cNvPr id="5" name="TextBox 4">
            <a:extLst>
              <a:ext uri="{FF2B5EF4-FFF2-40B4-BE49-F238E27FC236}">
                <a16:creationId xmlns:a16="http://schemas.microsoft.com/office/drawing/2014/main" id="{1372E899-C339-5549-B999-87920FA5BF97}"/>
              </a:ext>
            </a:extLst>
          </p:cNvPr>
          <p:cNvSpPr txBox="1"/>
          <p:nvPr/>
        </p:nvSpPr>
        <p:spPr>
          <a:xfrm>
            <a:off x="1633096" y="1089120"/>
            <a:ext cx="8925807" cy="1200329"/>
          </a:xfrm>
          <a:prstGeom prst="rect">
            <a:avLst/>
          </a:prstGeom>
          <a:noFill/>
        </p:spPr>
        <p:txBody>
          <a:bodyPr wrap="square" lIns="90000" rtlCol="0">
            <a:spAutoFit/>
          </a:bodyPr>
          <a:lstStyle/>
          <a:p>
            <a:pPr marL="177800" indent="-177800">
              <a:buFont typeface="Arial" panose="020B0604020202020204" pitchFamily="34" charset="0"/>
              <a:buChar char="•"/>
            </a:pPr>
            <a:r>
              <a:rPr lang="en-US" sz="2400" dirty="0">
                <a:solidFill>
                  <a:srgbClr val="002060"/>
                </a:solidFill>
                <a:latin typeface="Helvetica" pitchFamily="2" charset="0"/>
              </a:rPr>
              <a:t>ROMS/BIO_FENNEL and CICE use the same grid</a:t>
            </a:r>
          </a:p>
          <a:p>
            <a:pPr marL="177800" indent="-177800">
              <a:buFont typeface="Arial" panose="020B0604020202020204" pitchFamily="34" charset="0"/>
              <a:buChar char="•"/>
            </a:pPr>
            <a:r>
              <a:rPr lang="en-US" sz="2400" dirty="0">
                <a:solidFill>
                  <a:srgbClr val="002060"/>
                </a:solidFill>
                <a:latin typeface="Helvetica" pitchFamily="2" charset="0"/>
              </a:rPr>
              <a:t>Model bathymetry derived from GEBCO 2019 (</a:t>
            </a:r>
            <a:r>
              <a:rPr lang="en-US" sz="2400" dirty="0" err="1">
                <a:solidFill>
                  <a:srgbClr val="002060"/>
                </a:solidFill>
                <a:latin typeface="Helvetica" pitchFamily="2" charset="0"/>
              </a:rPr>
              <a:t>www.gebco.net</a:t>
            </a:r>
            <a:r>
              <a:rPr lang="en-US" sz="2400" dirty="0">
                <a:solidFill>
                  <a:srgbClr val="002060"/>
                </a:solidFill>
                <a:latin typeface="Helvetica" pitchFamily="2" charset="0"/>
              </a:rPr>
              <a:t>)</a:t>
            </a:r>
          </a:p>
          <a:p>
            <a:pPr marL="177800" indent="-177800">
              <a:buFont typeface="Arial" panose="020B0604020202020204" pitchFamily="34" charset="0"/>
              <a:buChar char="•"/>
            </a:pPr>
            <a:r>
              <a:rPr lang="en-US" sz="2400" dirty="0">
                <a:solidFill>
                  <a:srgbClr val="002060"/>
                </a:solidFill>
                <a:latin typeface="Helvetica" pitchFamily="2" charset="0"/>
              </a:rPr>
              <a:t>ROMS/BIO_FENNEL has 40 terrain-following layers</a:t>
            </a:r>
          </a:p>
        </p:txBody>
      </p:sp>
      <p:pic>
        <p:nvPicPr>
          <p:cNvPr id="19" name="Picture 18">
            <a:extLst>
              <a:ext uri="{FF2B5EF4-FFF2-40B4-BE49-F238E27FC236}">
                <a16:creationId xmlns:a16="http://schemas.microsoft.com/office/drawing/2014/main" id="{FEE3937A-53D6-F249-B910-296E5DE389E3}"/>
              </a:ext>
            </a:extLst>
          </p:cNvPr>
          <p:cNvPicPr>
            <a:picLocks noChangeAspect="1"/>
          </p:cNvPicPr>
          <p:nvPr/>
        </p:nvPicPr>
        <p:blipFill>
          <a:blip r:embed="rId4"/>
          <a:srcRect/>
          <a:stretch/>
        </p:blipFill>
        <p:spPr>
          <a:xfrm>
            <a:off x="1289950" y="2295625"/>
            <a:ext cx="3955486" cy="4500000"/>
          </a:xfrm>
          <a:prstGeom prst="rect">
            <a:avLst/>
          </a:prstGeom>
        </p:spPr>
      </p:pic>
      <p:sp>
        <p:nvSpPr>
          <p:cNvPr id="26" name="TextBox 25">
            <a:extLst>
              <a:ext uri="{FF2B5EF4-FFF2-40B4-BE49-F238E27FC236}">
                <a16:creationId xmlns:a16="http://schemas.microsoft.com/office/drawing/2014/main" id="{A83D23F6-D6A5-0F4A-B24A-CC9483E2DD89}"/>
              </a:ext>
            </a:extLst>
          </p:cNvPr>
          <p:cNvSpPr txBox="1"/>
          <p:nvPr/>
        </p:nvSpPr>
        <p:spPr>
          <a:xfrm>
            <a:off x="4976023" y="3760835"/>
            <a:ext cx="1075613" cy="461665"/>
          </a:xfrm>
          <a:prstGeom prst="rect">
            <a:avLst/>
          </a:prstGeom>
          <a:noFill/>
          <a:ln w="28575">
            <a:solidFill>
              <a:srgbClr val="FF0000"/>
            </a:solidFill>
          </a:ln>
        </p:spPr>
        <p:txBody>
          <a:bodyPr wrap="square" rtlCol="0">
            <a:spAutoFit/>
          </a:bodyPr>
          <a:lstStyle/>
          <a:p>
            <a:pPr algn="ctr"/>
            <a:r>
              <a:rPr lang="en-US" sz="2400" dirty="0">
                <a:solidFill>
                  <a:srgbClr val="FF0000"/>
                </a:solidFill>
                <a:latin typeface="Helvetica" pitchFamily="2" charset="0"/>
              </a:rPr>
              <a:t>~2 km</a:t>
            </a:r>
          </a:p>
        </p:txBody>
      </p:sp>
      <p:sp>
        <p:nvSpPr>
          <p:cNvPr id="28" name="TextBox 27">
            <a:extLst>
              <a:ext uri="{FF2B5EF4-FFF2-40B4-BE49-F238E27FC236}">
                <a16:creationId xmlns:a16="http://schemas.microsoft.com/office/drawing/2014/main" id="{E4100F88-EF23-1F45-9994-2E22AF15262F}"/>
              </a:ext>
            </a:extLst>
          </p:cNvPr>
          <p:cNvSpPr txBox="1"/>
          <p:nvPr/>
        </p:nvSpPr>
        <p:spPr>
          <a:xfrm>
            <a:off x="4684243" y="2673976"/>
            <a:ext cx="1573825" cy="769441"/>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200" dirty="0">
                <a:latin typeface="Helvetica"/>
                <a:cs typeface="Helvetica"/>
              </a:rPr>
              <a:t>Horizontal resolution</a:t>
            </a:r>
          </a:p>
        </p:txBody>
      </p:sp>
      <p:cxnSp>
        <p:nvCxnSpPr>
          <p:cNvPr id="27" name="Straight Arrow Connector 26">
            <a:extLst>
              <a:ext uri="{FF2B5EF4-FFF2-40B4-BE49-F238E27FC236}">
                <a16:creationId xmlns:a16="http://schemas.microsoft.com/office/drawing/2014/main" id="{F463B606-7E7B-7740-95CA-992392F6FB43}"/>
              </a:ext>
            </a:extLst>
          </p:cNvPr>
          <p:cNvCxnSpPr>
            <a:cxnSpLocks/>
            <a:stCxn id="26" idx="0"/>
          </p:cNvCxnSpPr>
          <p:nvPr/>
        </p:nvCxnSpPr>
        <p:spPr>
          <a:xfrm flipH="1" flipV="1">
            <a:off x="3266431" y="2553757"/>
            <a:ext cx="2247399" cy="1207078"/>
          </a:xfrm>
          <a:prstGeom prst="straightConnector1">
            <a:avLst/>
          </a:prstGeom>
          <a:ln w="25400">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A77DD6A-D61D-3C47-8AA0-B38E3220B046}"/>
              </a:ext>
            </a:extLst>
          </p:cNvPr>
          <p:cNvSpPr txBox="1"/>
          <p:nvPr/>
        </p:nvSpPr>
        <p:spPr>
          <a:xfrm>
            <a:off x="4976024" y="4578643"/>
            <a:ext cx="1075612" cy="461665"/>
          </a:xfrm>
          <a:prstGeom prst="rect">
            <a:avLst/>
          </a:prstGeom>
          <a:noFill/>
          <a:ln w="28575">
            <a:solidFill>
              <a:srgbClr val="FF0000"/>
            </a:solidFill>
          </a:ln>
        </p:spPr>
        <p:txBody>
          <a:bodyPr wrap="square" rtlCol="0">
            <a:spAutoFit/>
          </a:bodyPr>
          <a:lstStyle/>
          <a:p>
            <a:pPr algn="ctr"/>
            <a:r>
              <a:rPr lang="en-US" sz="2400" dirty="0">
                <a:solidFill>
                  <a:srgbClr val="FF0000"/>
                </a:solidFill>
                <a:latin typeface="Helvetica" pitchFamily="2" charset="0"/>
              </a:rPr>
              <a:t>~8 km</a:t>
            </a:r>
          </a:p>
        </p:txBody>
      </p:sp>
      <p:cxnSp>
        <p:nvCxnSpPr>
          <p:cNvPr id="36" name="Straight Arrow Connector 35">
            <a:extLst>
              <a:ext uri="{FF2B5EF4-FFF2-40B4-BE49-F238E27FC236}">
                <a16:creationId xmlns:a16="http://schemas.microsoft.com/office/drawing/2014/main" id="{B32B8203-DE83-E248-B6F0-4F0EFAF8A6B4}"/>
              </a:ext>
            </a:extLst>
          </p:cNvPr>
          <p:cNvCxnSpPr>
            <a:cxnSpLocks/>
            <a:stCxn id="34" idx="2"/>
          </p:cNvCxnSpPr>
          <p:nvPr/>
        </p:nvCxnSpPr>
        <p:spPr>
          <a:xfrm flipH="1">
            <a:off x="3477656" y="5040308"/>
            <a:ext cx="2036174" cy="1308308"/>
          </a:xfrm>
          <a:prstGeom prst="straightConnector1">
            <a:avLst/>
          </a:prstGeom>
          <a:ln w="25400">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F245701F-7C6A-5645-8C1A-74D8A1C46EA8}"/>
              </a:ext>
            </a:extLst>
          </p:cNvPr>
          <p:cNvGrpSpPr/>
          <p:nvPr/>
        </p:nvGrpSpPr>
        <p:grpSpPr>
          <a:xfrm>
            <a:off x="6821788" y="2814290"/>
            <a:ext cx="4756229" cy="3534326"/>
            <a:chOff x="6303815" y="3252914"/>
            <a:chExt cx="4756229" cy="3534326"/>
          </a:xfrm>
        </p:grpSpPr>
        <p:pic>
          <p:nvPicPr>
            <p:cNvPr id="30" name="Picture 29">
              <a:extLst>
                <a:ext uri="{FF2B5EF4-FFF2-40B4-BE49-F238E27FC236}">
                  <a16:creationId xmlns:a16="http://schemas.microsoft.com/office/drawing/2014/main" id="{F0E4C446-0F9C-F244-8D70-20AEDFF866A4}"/>
                </a:ext>
              </a:extLst>
            </p:cNvPr>
            <p:cNvPicPr>
              <a:picLocks noChangeAspect="1"/>
            </p:cNvPicPr>
            <p:nvPr/>
          </p:nvPicPr>
          <p:blipFill>
            <a:blip r:embed="rId5"/>
            <a:srcRect/>
            <a:stretch/>
          </p:blipFill>
          <p:spPr>
            <a:xfrm>
              <a:off x="6303815" y="3252914"/>
              <a:ext cx="4473270" cy="3534326"/>
            </a:xfrm>
            <a:prstGeom prst="rect">
              <a:avLst/>
            </a:prstGeom>
          </p:spPr>
        </p:pic>
        <p:cxnSp>
          <p:nvCxnSpPr>
            <p:cNvPr id="31" name="Straight Arrow Connector 30">
              <a:extLst>
                <a:ext uri="{FF2B5EF4-FFF2-40B4-BE49-F238E27FC236}">
                  <a16:creationId xmlns:a16="http://schemas.microsoft.com/office/drawing/2014/main" id="{EC70669D-4F97-7144-9296-AE1FC8135C22}"/>
                </a:ext>
              </a:extLst>
            </p:cNvPr>
            <p:cNvCxnSpPr>
              <a:cxnSpLocks/>
            </p:cNvCxnSpPr>
            <p:nvPr/>
          </p:nvCxnSpPr>
          <p:spPr>
            <a:xfrm flipV="1">
              <a:off x="9485073" y="3916533"/>
              <a:ext cx="593372" cy="6829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E420799-EFEF-3245-AC42-EAA973689D6C}"/>
                </a:ext>
              </a:extLst>
            </p:cNvPr>
            <p:cNvSpPr txBox="1"/>
            <p:nvPr/>
          </p:nvSpPr>
          <p:spPr>
            <a:xfrm>
              <a:off x="8873611" y="4599529"/>
              <a:ext cx="2186433" cy="769441"/>
            </a:xfrm>
            <a:prstGeom prst="rect">
              <a:avLst/>
            </a:prstGeom>
            <a:solidFill>
              <a:schemeClr val="bg1"/>
            </a:solidFill>
            <a:ln w="28575">
              <a:solidFill>
                <a:srgbClr val="FF0000"/>
              </a:solidFill>
            </a:ln>
          </p:spPr>
          <p:txBody>
            <a:bodyPr wrap="square" rtlCol="0">
              <a:spAutoFit/>
            </a:bodyPr>
            <a:lstStyle/>
            <a:p>
              <a:pPr algn="ctr"/>
              <a:r>
                <a:rPr lang="en-US" sz="2200" dirty="0">
                  <a:solidFill>
                    <a:srgbClr val="FF0000"/>
                  </a:solidFill>
                  <a:latin typeface="Helvetica" pitchFamily="2" charset="0"/>
                </a:rPr>
                <a:t>Relatively uniform spacing</a:t>
              </a:r>
            </a:p>
          </p:txBody>
        </p:sp>
        <p:cxnSp>
          <p:nvCxnSpPr>
            <p:cNvPr id="33" name="Straight Arrow Connector 32">
              <a:extLst>
                <a:ext uri="{FF2B5EF4-FFF2-40B4-BE49-F238E27FC236}">
                  <a16:creationId xmlns:a16="http://schemas.microsoft.com/office/drawing/2014/main" id="{B62EB955-0F95-F34C-BE03-C28F06BD6B0A}"/>
                </a:ext>
              </a:extLst>
            </p:cNvPr>
            <p:cNvCxnSpPr>
              <a:cxnSpLocks/>
              <a:stCxn id="37" idx="0"/>
            </p:cNvCxnSpPr>
            <p:nvPr/>
          </p:nvCxnSpPr>
          <p:spPr>
            <a:xfrm flipH="1" flipV="1">
              <a:off x="7244337" y="3611011"/>
              <a:ext cx="497075" cy="50095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1E73C5F-49EB-3344-867E-0CD057E109AC}"/>
                </a:ext>
              </a:extLst>
            </p:cNvPr>
            <p:cNvSpPr txBox="1"/>
            <p:nvPr/>
          </p:nvSpPr>
          <p:spPr>
            <a:xfrm>
              <a:off x="6857971" y="4111966"/>
              <a:ext cx="1766882" cy="769441"/>
            </a:xfrm>
            <a:prstGeom prst="rect">
              <a:avLst/>
            </a:prstGeom>
            <a:solidFill>
              <a:schemeClr val="bg1"/>
            </a:solidFill>
            <a:ln w="28575">
              <a:solidFill>
                <a:srgbClr val="FF0000"/>
              </a:solidFill>
            </a:ln>
          </p:spPr>
          <p:txBody>
            <a:bodyPr wrap="square" rtlCol="0">
              <a:spAutoFit/>
            </a:bodyPr>
            <a:lstStyle/>
            <a:p>
              <a:pPr algn="ctr"/>
              <a:r>
                <a:rPr lang="en-US" sz="2200" dirty="0">
                  <a:solidFill>
                    <a:srgbClr val="FF0000"/>
                  </a:solidFill>
                  <a:latin typeface="Helvetica" pitchFamily="2" charset="0"/>
                </a:rPr>
                <a:t>More layers near surface</a:t>
              </a:r>
            </a:p>
          </p:txBody>
        </p:sp>
        <p:sp>
          <p:nvSpPr>
            <p:cNvPr id="38" name="TextBox 37">
              <a:extLst>
                <a:ext uri="{FF2B5EF4-FFF2-40B4-BE49-F238E27FC236}">
                  <a16:creationId xmlns:a16="http://schemas.microsoft.com/office/drawing/2014/main" id="{2B4687C1-1C30-C04F-B8F5-56E294D22409}"/>
                </a:ext>
              </a:extLst>
            </p:cNvPr>
            <p:cNvSpPr txBox="1"/>
            <p:nvPr/>
          </p:nvSpPr>
          <p:spPr>
            <a:xfrm>
              <a:off x="8540450" y="5541126"/>
              <a:ext cx="1994236" cy="769441"/>
            </a:xfrm>
            <a:prstGeom prst="rect">
              <a:avLst/>
            </a:prstGeom>
            <a:noFill/>
          </p:spPr>
          <p:txBody>
            <a:bodyPr wrap="square" rtlCol="0">
              <a:spAutoFit/>
            </a:bodyPr>
            <a:lstStyle/>
            <a:p>
              <a:r>
                <a:rPr lang="en-US" sz="2200" dirty="0">
                  <a:solidFill>
                    <a:srgbClr val="002060"/>
                  </a:solidFill>
                  <a:latin typeface="Helvetica" pitchFamily="2" charset="0"/>
                </a:rPr>
                <a:t>(Cross-section at 63.62</a:t>
              </a:r>
              <a:r>
                <a:rPr lang="en-US" sz="2200" baseline="30000" dirty="0">
                  <a:solidFill>
                    <a:srgbClr val="002060"/>
                  </a:solidFill>
                  <a:latin typeface="Helvetica" pitchFamily="2" charset="0"/>
                </a:rPr>
                <a:t>o</a:t>
              </a:r>
              <a:r>
                <a:rPr lang="en-US" sz="2200" dirty="0">
                  <a:solidFill>
                    <a:srgbClr val="002060"/>
                  </a:solidFill>
                  <a:latin typeface="Helvetica" pitchFamily="2" charset="0"/>
                </a:rPr>
                <a:t>W)</a:t>
              </a:r>
            </a:p>
          </p:txBody>
        </p:sp>
        <p:sp>
          <p:nvSpPr>
            <p:cNvPr id="39" name="Oval 38">
              <a:extLst>
                <a:ext uri="{FF2B5EF4-FFF2-40B4-BE49-F238E27FC236}">
                  <a16:creationId xmlns:a16="http://schemas.microsoft.com/office/drawing/2014/main" id="{F027DA9D-EDC9-FC4C-974D-4E0BC26E1355}"/>
                </a:ext>
              </a:extLst>
            </p:cNvPr>
            <p:cNvSpPr/>
            <p:nvPr/>
          </p:nvSpPr>
          <p:spPr>
            <a:xfrm>
              <a:off x="10078445" y="3265265"/>
              <a:ext cx="386366" cy="10592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3997EED-70B7-304F-BF06-6BEE337B5EA0}"/>
                </a:ext>
              </a:extLst>
            </p:cNvPr>
            <p:cNvSpPr/>
            <p:nvPr/>
          </p:nvSpPr>
          <p:spPr>
            <a:xfrm>
              <a:off x="6857971" y="3260581"/>
              <a:ext cx="386366" cy="7008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FCB57A30-61C6-D847-9FF1-E9E3D2B3E798}"/>
              </a:ext>
            </a:extLst>
          </p:cNvPr>
          <p:cNvPicPr>
            <a:picLocks noChangeAspect="1"/>
          </p:cNvPicPr>
          <p:nvPr/>
        </p:nvPicPr>
        <p:blipFill>
          <a:blip r:embed="rId6"/>
          <a:srcRect/>
          <a:stretch/>
        </p:blipFill>
        <p:spPr>
          <a:xfrm>
            <a:off x="483750" y="2553757"/>
            <a:ext cx="749731" cy="3582048"/>
          </a:xfrm>
          <a:prstGeom prst="rect">
            <a:avLst/>
          </a:prstGeom>
        </p:spPr>
      </p:pic>
    </p:spTree>
    <p:extLst>
      <p:ext uri="{BB962C8B-B14F-4D97-AF65-F5344CB8AC3E}">
        <p14:creationId xmlns:p14="http://schemas.microsoft.com/office/powerpoint/2010/main" val="2787281585"/>
      </p:ext>
    </p:extLst>
  </p:cSld>
  <p:clrMapOvr>
    <a:masterClrMapping/>
  </p:clrMapOvr>
  <mc:AlternateContent xmlns:mc="http://schemas.openxmlformats.org/markup-compatibility/2006" xmlns:p14="http://schemas.microsoft.com/office/powerpoint/2010/main">
    <mc:Choice Requires="p14">
      <p:transition spd="slow" p14:dur="2000" advTm="35918"/>
    </mc:Choice>
    <mc:Fallback xmlns="">
      <p:transition spd="slow" advTm="359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1747773" y="98876"/>
            <a:ext cx="8696454" cy="1325563"/>
          </a:xfrm>
        </p:spPr>
        <p:txBody>
          <a:bodyPr>
            <a:normAutofit/>
          </a:bodyPr>
          <a:lstStyle/>
          <a:p>
            <a:pPr algn="ctr"/>
            <a:r>
              <a:rPr lang="en-US" sz="3600" dirty="0">
                <a:latin typeface="Arial" panose="020B0604020202020204" pitchFamily="34" charset="0"/>
                <a:cs typeface="Arial" panose="020B0604020202020204" pitchFamily="34" charset="0"/>
              </a:rPr>
              <a:t>Inputs (physical component)</a:t>
            </a:r>
          </a:p>
        </p:txBody>
      </p:sp>
      <p:sp>
        <p:nvSpPr>
          <p:cNvPr id="3" name="Content Placeholder 2">
            <a:extLst>
              <a:ext uri="{FF2B5EF4-FFF2-40B4-BE49-F238E27FC236}">
                <a16:creationId xmlns:a16="http://schemas.microsoft.com/office/drawing/2014/main" id="{01F36A61-E78D-8946-BF05-F5C37A566D4D}"/>
              </a:ext>
            </a:extLst>
          </p:cNvPr>
          <p:cNvSpPr>
            <a:spLocks noGrp="1"/>
          </p:cNvSpPr>
          <p:nvPr>
            <p:ph idx="1"/>
          </p:nvPr>
        </p:nvSpPr>
        <p:spPr>
          <a:xfrm>
            <a:off x="429178" y="1335539"/>
            <a:ext cx="11333644" cy="3096761"/>
          </a:xfrm>
        </p:spPr>
        <p:txBody>
          <a:bodyPr>
            <a:noAutofit/>
          </a:bodyPr>
          <a:lstStyle/>
          <a:p>
            <a:pPr marL="357188" indent="-357188">
              <a:lnSpc>
                <a:spcPct val="100000"/>
              </a:lnSpc>
              <a:spcBef>
                <a:spcPts val="0"/>
              </a:spcBef>
              <a:spcAft>
                <a:spcPts val="600"/>
              </a:spcAft>
              <a:buFont typeface="+mj-lt"/>
              <a:buAutoNum type="arabicPeriod"/>
            </a:pPr>
            <a:r>
              <a:rPr lang="en-US" sz="2500" u="sng" dirty="0">
                <a:solidFill>
                  <a:srgbClr val="002060"/>
                </a:solidFill>
                <a:latin typeface="Helvetica" pitchFamily="2" charset="0"/>
              </a:rPr>
              <a:t>Atmospheric input</a:t>
            </a:r>
            <a:r>
              <a:rPr lang="en-US" sz="2500" dirty="0">
                <a:solidFill>
                  <a:srgbClr val="002060"/>
                </a:solidFill>
                <a:latin typeface="Helvetica" pitchFamily="2" charset="0"/>
              </a:rPr>
              <a:t>: ERA5 reanalysis (</a:t>
            </a:r>
            <a:r>
              <a:rPr lang="en-US" sz="2500" dirty="0" err="1">
                <a:solidFill>
                  <a:srgbClr val="002060"/>
                </a:solidFill>
                <a:latin typeface="Helvetica" pitchFamily="2" charset="0"/>
              </a:rPr>
              <a:t>cds.climate.copernicus.eu</a:t>
            </a:r>
            <a:r>
              <a:rPr lang="en-US" sz="2500" dirty="0">
                <a:solidFill>
                  <a:srgbClr val="002060"/>
                </a:solidFill>
                <a:latin typeface="Helvetica" pitchFamily="2" charset="0"/>
              </a:rPr>
              <a:t>)</a:t>
            </a:r>
          </a:p>
          <a:p>
            <a:pPr marL="357188" indent="-357188">
              <a:lnSpc>
                <a:spcPct val="100000"/>
              </a:lnSpc>
              <a:spcBef>
                <a:spcPts val="0"/>
              </a:spcBef>
              <a:spcAft>
                <a:spcPts val="600"/>
              </a:spcAft>
              <a:buFont typeface="+mj-lt"/>
              <a:buAutoNum type="arabicPeriod" startAt="2"/>
            </a:pPr>
            <a:r>
              <a:rPr lang="en-US" sz="2500" u="sng" dirty="0">
                <a:solidFill>
                  <a:srgbClr val="002060"/>
                </a:solidFill>
                <a:latin typeface="Helvetica" pitchFamily="2" charset="0"/>
              </a:rPr>
              <a:t>Initial conditions and lateral boundary input</a:t>
            </a:r>
            <a:r>
              <a:rPr lang="en-US" sz="2500" dirty="0">
                <a:solidFill>
                  <a:srgbClr val="002060"/>
                </a:solidFill>
                <a:latin typeface="Helvetica" pitchFamily="2" charset="0"/>
              </a:rPr>
              <a:t>: GLORYS12V1 reanalysis (</a:t>
            </a:r>
            <a:r>
              <a:rPr lang="en-US" sz="2500" dirty="0" err="1">
                <a:solidFill>
                  <a:srgbClr val="002060"/>
                </a:solidFill>
                <a:latin typeface="Helvetica" pitchFamily="2" charset="0"/>
              </a:rPr>
              <a:t>marine.copernicus.eu</a:t>
            </a:r>
            <a:r>
              <a:rPr lang="en-US" sz="2500" dirty="0">
                <a:solidFill>
                  <a:srgbClr val="002060"/>
                </a:solidFill>
                <a:latin typeface="Helvetica" pitchFamily="2" charset="0"/>
              </a:rPr>
              <a:t>)</a:t>
            </a:r>
          </a:p>
          <a:p>
            <a:pPr marL="357188" indent="-357188">
              <a:lnSpc>
                <a:spcPct val="100000"/>
              </a:lnSpc>
              <a:spcBef>
                <a:spcPts val="0"/>
              </a:spcBef>
              <a:spcAft>
                <a:spcPts val="600"/>
              </a:spcAft>
              <a:buFont typeface="+mj-lt"/>
              <a:buAutoNum type="arabicPeriod" startAt="2"/>
            </a:pPr>
            <a:r>
              <a:rPr lang="en-US" sz="2500" u="sng" dirty="0">
                <a:solidFill>
                  <a:srgbClr val="002060"/>
                </a:solidFill>
                <a:latin typeface="Helvetica" pitchFamily="2" charset="0"/>
              </a:rPr>
              <a:t>Tidal forcing</a:t>
            </a:r>
            <a:r>
              <a:rPr lang="en-US" sz="2500" dirty="0">
                <a:solidFill>
                  <a:srgbClr val="002060"/>
                </a:solidFill>
                <a:latin typeface="Helvetica" pitchFamily="2" charset="0"/>
              </a:rPr>
              <a:t>: TPXO tidal model solution (Egbert &amp; </a:t>
            </a:r>
            <a:r>
              <a:rPr lang="en-US" sz="2500" dirty="0" err="1">
                <a:solidFill>
                  <a:srgbClr val="002060"/>
                </a:solidFill>
                <a:latin typeface="Helvetica" pitchFamily="2" charset="0"/>
              </a:rPr>
              <a:t>Erofeeva</a:t>
            </a:r>
            <a:r>
              <a:rPr lang="en-US" sz="2500" dirty="0">
                <a:solidFill>
                  <a:srgbClr val="002060"/>
                </a:solidFill>
                <a:latin typeface="Helvetica" pitchFamily="2" charset="0"/>
              </a:rPr>
              <a:t>, 2002)</a:t>
            </a:r>
          </a:p>
          <a:p>
            <a:pPr marL="357188" indent="-357188">
              <a:lnSpc>
                <a:spcPct val="100000"/>
              </a:lnSpc>
              <a:spcBef>
                <a:spcPts val="0"/>
              </a:spcBef>
              <a:spcAft>
                <a:spcPts val="600"/>
              </a:spcAft>
              <a:buFont typeface="+mj-lt"/>
              <a:buAutoNum type="arabicPeriod" startAt="2"/>
            </a:pPr>
            <a:r>
              <a:rPr lang="en-US" sz="2500" u="sng" dirty="0">
                <a:solidFill>
                  <a:srgbClr val="002060"/>
                </a:solidFill>
                <a:latin typeface="Helvetica" pitchFamily="2" charset="0"/>
              </a:rPr>
              <a:t>Riverine freshwater input (37 rivers)</a:t>
            </a:r>
            <a:r>
              <a:rPr lang="en-US" sz="2500" dirty="0">
                <a:solidFill>
                  <a:srgbClr val="002060"/>
                </a:solidFill>
                <a:latin typeface="Helvetica" pitchFamily="2" charset="0"/>
              </a:rPr>
              <a:t>: Observations from St. Lawrence Global Observatory, Dai (2017), Water Services of Canada</a:t>
            </a:r>
          </a:p>
          <a:p>
            <a:pPr marL="357188" indent="-357188">
              <a:lnSpc>
                <a:spcPct val="100000"/>
              </a:lnSpc>
              <a:spcBef>
                <a:spcPts val="0"/>
              </a:spcBef>
              <a:spcAft>
                <a:spcPts val="600"/>
              </a:spcAft>
              <a:buFont typeface="+mj-lt"/>
              <a:buAutoNum type="arabicPeriod" startAt="2"/>
            </a:pPr>
            <a:r>
              <a:rPr lang="en-US" sz="2500" u="sng" dirty="0">
                <a:solidFill>
                  <a:srgbClr val="002060"/>
                </a:solidFill>
                <a:latin typeface="Helvetica" pitchFamily="2" charset="0"/>
              </a:rPr>
              <a:t>Freshwater flux due to ice melt:</a:t>
            </a:r>
            <a:r>
              <a:rPr lang="en-US" sz="2500" dirty="0">
                <a:solidFill>
                  <a:srgbClr val="002060"/>
                </a:solidFill>
                <a:latin typeface="Helvetica" pitchFamily="2" charset="0"/>
              </a:rPr>
              <a:t> Dataset of Bamber et al. (2018)</a:t>
            </a:r>
          </a:p>
          <a:p>
            <a:pPr marL="357188" indent="-357188">
              <a:lnSpc>
                <a:spcPct val="100000"/>
              </a:lnSpc>
              <a:spcBef>
                <a:spcPts val="0"/>
              </a:spcBef>
              <a:spcAft>
                <a:spcPts val="600"/>
              </a:spcAft>
              <a:buFont typeface="+mj-lt"/>
              <a:buAutoNum type="arabicPeriod" startAt="2"/>
            </a:pPr>
            <a:endParaRPr lang="en-US" sz="2500" dirty="0">
              <a:solidFill>
                <a:srgbClr val="002060"/>
              </a:solidFill>
              <a:latin typeface="Helvetica" pitchFamily="2" charset="0"/>
            </a:endParaRPr>
          </a:p>
          <a:p>
            <a:pPr marL="355600" indent="-355600">
              <a:lnSpc>
                <a:spcPct val="100000"/>
              </a:lnSpc>
              <a:spcBef>
                <a:spcPts val="0"/>
              </a:spcBef>
              <a:spcAft>
                <a:spcPts val="600"/>
              </a:spcAft>
            </a:pPr>
            <a:r>
              <a:rPr lang="en-US" sz="2500" dirty="0">
                <a:solidFill>
                  <a:srgbClr val="002060"/>
                </a:solidFill>
                <a:latin typeface="Helvetica" pitchFamily="2" charset="0"/>
              </a:rPr>
              <a:t>Simulation is prognostic – aside from boundary inputs and freshwater inputs, model state evolves freely</a:t>
            </a:r>
          </a:p>
        </p:txBody>
      </p:sp>
      <p:sp>
        <p:nvSpPr>
          <p:cNvPr id="4" name="Slide Number Placeholder 3">
            <a:extLst>
              <a:ext uri="{FF2B5EF4-FFF2-40B4-BE49-F238E27FC236}">
                <a16:creationId xmlns:a16="http://schemas.microsoft.com/office/drawing/2014/main" id="{308CEDB9-C603-7447-A622-EBC5F5B5FD27}"/>
              </a:ext>
            </a:extLst>
          </p:cNvPr>
          <p:cNvSpPr>
            <a:spLocks noGrp="1"/>
          </p:cNvSpPr>
          <p:nvPr>
            <p:ph type="sldNum" sz="quarter" idx="12"/>
          </p:nvPr>
        </p:nvSpPr>
        <p:spPr/>
        <p:txBody>
          <a:bodyPr/>
          <a:lstStyle/>
          <a:p>
            <a:fld id="{9F45B5F6-BDA7-7243-A1A8-2F0FD9E83AB8}" type="slidenum">
              <a:rPr lang="en-US" smtClean="0"/>
              <a:t>4</a:t>
            </a:fld>
            <a:endParaRPr lang="en-US"/>
          </a:p>
        </p:txBody>
      </p:sp>
    </p:spTree>
    <p:extLst>
      <p:ext uri="{BB962C8B-B14F-4D97-AF65-F5344CB8AC3E}">
        <p14:creationId xmlns:p14="http://schemas.microsoft.com/office/powerpoint/2010/main" val="1447678400"/>
      </p:ext>
    </p:extLst>
  </p:cSld>
  <p:clrMapOvr>
    <a:masterClrMapping/>
  </p:clrMapOvr>
  <mc:AlternateContent xmlns:mc="http://schemas.openxmlformats.org/markup-compatibility/2006" xmlns:p14="http://schemas.microsoft.com/office/powerpoint/2010/main">
    <mc:Choice Requires="p14">
      <p:transition spd="slow" p14:dur="2000" advTm="78882"/>
    </mc:Choice>
    <mc:Fallback xmlns="">
      <p:transition spd="slow" advTm="7888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104383" y="-12236"/>
            <a:ext cx="11983233" cy="1325563"/>
          </a:xfrm>
        </p:spPr>
        <p:txBody>
          <a:bodyPr>
            <a:normAutofit fontScale="90000"/>
          </a:bodyPr>
          <a:lstStyle/>
          <a:p>
            <a:pPr algn="ctr">
              <a:spcAft>
                <a:spcPts val="1200"/>
              </a:spcAft>
            </a:pPr>
            <a:r>
              <a:rPr lang="en-US" sz="3400" dirty="0">
                <a:latin typeface="Arial" panose="020B0604020202020204" pitchFamily="34" charset="0"/>
                <a:cs typeface="Arial" panose="020B0604020202020204" pitchFamily="34" charset="0"/>
              </a:rPr>
              <a:t>Daily-mean fields from prognostic simulation, Sep. 2013-Feb. 2014</a:t>
            </a:r>
            <a:br>
              <a:rPr lang="en-US" sz="34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(Simulation initialized on 1 September 2013)</a:t>
            </a:r>
            <a:endParaRPr lang="en-US" sz="3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695ADD-5EF0-A244-9084-9644557A58A4}"/>
              </a:ext>
            </a:extLst>
          </p:cNvPr>
          <p:cNvSpPr>
            <a:spLocks noGrp="1"/>
          </p:cNvSpPr>
          <p:nvPr>
            <p:ph type="sldNum" sz="quarter" idx="12"/>
          </p:nvPr>
        </p:nvSpPr>
        <p:spPr/>
        <p:txBody>
          <a:bodyPr/>
          <a:lstStyle/>
          <a:p>
            <a:fld id="{129E57F3-9C5F-3C42-B03A-4AA1F789EC0E}" type="slidenum">
              <a:rPr lang="en-US" smtClean="0"/>
              <a:t>5</a:t>
            </a:fld>
            <a:endParaRPr lang="en-US" dirty="0"/>
          </a:p>
        </p:txBody>
      </p:sp>
      <p:pic>
        <p:nvPicPr>
          <p:cNvPr id="5" name="Picture 4">
            <a:extLst>
              <a:ext uri="{FF2B5EF4-FFF2-40B4-BE49-F238E27FC236}">
                <a16:creationId xmlns:a16="http://schemas.microsoft.com/office/drawing/2014/main" id="{627EC25B-0D47-E249-A7D1-E6A16C18472D}"/>
              </a:ext>
            </a:extLst>
          </p:cNvPr>
          <p:cNvPicPr>
            <a:picLocks noChangeAspect="1"/>
          </p:cNvPicPr>
          <p:nvPr/>
        </p:nvPicPr>
        <p:blipFill>
          <a:blip r:embed="rId3"/>
          <a:srcRect/>
          <a:stretch/>
        </p:blipFill>
        <p:spPr>
          <a:xfrm>
            <a:off x="8076215" y="1313327"/>
            <a:ext cx="4115784" cy="5148000"/>
          </a:xfrm>
          <a:prstGeom prst="rect">
            <a:avLst/>
          </a:prstGeom>
        </p:spPr>
      </p:pic>
      <p:pic>
        <p:nvPicPr>
          <p:cNvPr id="8" name="Picture 7">
            <a:extLst>
              <a:ext uri="{FF2B5EF4-FFF2-40B4-BE49-F238E27FC236}">
                <a16:creationId xmlns:a16="http://schemas.microsoft.com/office/drawing/2014/main" id="{FA453BAF-6070-B44A-9E7E-F5D3EDED81DF}"/>
              </a:ext>
            </a:extLst>
          </p:cNvPr>
          <p:cNvPicPr>
            <a:picLocks noChangeAspect="1"/>
          </p:cNvPicPr>
          <p:nvPr/>
        </p:nvPicPr>
        <p:blipFill>
          <a:blip r:embed="rId4"/>
          <a:srcRect/>
          <a:stretch/>
        </p:blipFill>
        <p:spPr>
          <a:xfrm>
            <a:off x="19116" y="1313327"/>
            <a:ext cx="4115786" cy="5148000"/>
          </a:xfrm>
          <a:prstGeom prst="rect">
            <a:avLst/>
          </a:prstGeom>
        </p:spPr>
      </p:pic>
      <p:sp>
        <p:nvSpPr>
          <p:cNvPr id="10" name="TextBox 9">
            <a:extLst>
              <a:ext uri="{FF2B5EF4-FFF2-40B4-BE49-F238E27FC236}">
                <a16:creationId xmlns:a16="http://schemas.microsoft.com/office/drawing/2014/main" id="{5ACC9BC6-6059-CF4F-B209-13991FB5AB42}"/>
              </a:ext>
            </a:extLst>
          </p:cNvPr>
          <p:cNvSpPr txBox="1"/>
          <p:nvPr/>
        </p:nvSpPr>
        <p:spPr>
          <a:xfrm>
            <a:off x="10829932" y="1621057"/>
            <a:ext cx="1018592" cy="1200329"/>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a:latin typeface="Helvetica" pitchFamily="2" charset="0"/>
              </a:rPr>
              <a:t>Sea ice </a:t>
            </a:r>
            <a:r>
              <a:rPr lang="en-US" dirty="0" err="1">
                <a:latin typeface="Helvetica" pitchFamily="2" charset="0"/>
              </a:rPr>
              <a:t>concen-tration</a:t>
            </a:r>
            <a:r>
              <a:rPr lang="en-US" dirty="0">
                <a:latin typeface="Helvetica" pitchFamily="2" charset="0"/>
              </a:rPr>
              <a:t> (</a:t>
            </a:r>
            <a:r>
              <a:rPr lang="en-US" u="sng" dirty="0">
                <a:latin typeface="Helvetica" pitchFamily="2" charset="0"/>
              </a:rPr>
              <a:t>&gt;</a:t>
            </a:r>
            <a:r>
              <a:rPr lang="en-US" i="1" dirty="0">
                <a:latin typeface="Helvetica" pitchFamily="2" charset="0"/>
              </a:rPr>
              <a:t> </a:t>
            </a:r>
            <a:r>
              <a:rPr lang="en-US" dirty="0">
                <a:latin typeface="Helvetica" pitchFamily="2" charset="0"/>
              </a:rPr>
              <a:t>0.01)</a:t>
            </a:r>
          </a:p>
        </p:txBody>
      </p:sp>
      <p:pic>
        <p:nvPicPr>
          <p:cNvPr id="13" name="Picture 12" descr="A picture containing diagram&#10;&#10;Description automatically generated">
            <a:extLst>
              <a:ext uri="{FF2B5EF4-FFF2-40B4-BE49-F238E27FC236}">
                <a16:creationId xmlns:a16="http://schemas.microsoft.com/office/drawing/2014/main" id="{6AB4633D-C706-4ABC-ABD6-5AA3CBFFB545}"/>
              </a:ext>
            </a:extLst>
          </p:cNvPr>
          <p:cNvPicPr>
            <a:picLocks noChangeAspect="1"/>
          </p:cNvPicPr>
          <p:nvPr/>
        </p:nvPicPr>
        <p:blipFill>
          <a:blip r:embed="rId5"/>
          <a:stretch>
            <a:fillRect/>
          </a:stretch>
        </p:blipFill>
        <p:spPr>
          <a:xfrm>
            <a:off x="470885" y="6392862"/>
            <a:ext cx="3285048" cy="4320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B6CEF27D-E9BF-8D5D-0636-D9151699703C}"/>
              </a:ext>
            </a:extLst>
          </p:cNvPr>
          <p:cNvPicPr>
            <a:picLocks noChangeAspect="1"/>
          </p:cNvPicPr>
          <p:nvPr/>
        </p:nvPicPr>
        <p:blipFill>
          <a:blip r:embed="rId6"/>
          <a:stretch>
            <a:fillRect/>
          </a:stretch>
        </p:blipFill>
        <p:spPr>
          <a:xfrm>
            <a:off x="8667380" y="6392862"/>
            <a:ext cx="3352224" cy="432000"/>
          </a:xfrm>
          <a:prstGeom prst="rect">
            <a:avLst/>
          </a:prstGeom>
        </p:spPr>
      </p:pic>
      <p:pic>
        <p:nvPicPr>
          <p:cNvPr id="19" name="Picture 18">
            <a:extLst>
              <a:ext uri="{FF2B5EF4-FFF2-40B4-BE49-F238E27FC236}">
                <a16:creationId xmlns:a16="http://schemas.microsoft.com/office/drawing/2014/main" id="{A22E1225-1800-A381-A785-10CD49E0A9ED}"/>
              </a:ext>
            </a:extLst>
          </p:cNvPr>
          <p:cNvPicPr>
            <a:picLocks noChangeAspect="1"/>
          </p:cNvPicPr>
          <p:nvPr/>
        </p:nvPicPr>
        <p:blipFill>
          <a:blip r:embed="rId7"/>
          <a:stretch>
            <a:fillRect/>
          </a:stretch>
        </p:blipFill>
        <p:spPr>
          <a:xfrm>
            <a:off x="4148803" y="1313327"/>
            <a:ext cx="4115788" cy="5148000"/>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1F982341-86D0-8853-E929-6C6DB29AD338}"/>
              </a:ext>
            </a:extLst>
          </p:cNvPr>
          <p:cNvPicPr>
            <a:picLocks noChangeAspect="1"/>
          </p:cNvPicPr>
          <p:nvPr/>
        </p:nvPicPr>
        <p:blipFill>
          <a:blip r:embed="rId8"/>
          <a:stretch>
            <a:fillRect/>
          </a:stretch>
        </p:blipFill>
        <p:spPr>
          <a:xfrm>
            <a:off x="4795879" y="6392862"/>
            <a:ext cx="3107331" cy="432000"/>
          </a:xfrm>
          <a:prstGeom prst="rect">
            <a:avLst/>
          </a:prstGeom>
        </p:spPr>
      </p:pic>
      <p:sp>
        <p:nvSpPr>
          <p:cNvPr id="20" name="TextBox 19">
            <a:extLst>
              <a:ext uri="{FF2B5EF4-FFF2-40B4-BE49-F238E27FC236}">
                <a16:creationId xmlns:a16="http://schemas.microsoft.com/office/drawing/2014/main" id="{AB3AC19F-78AD-A628-B19E-4D7EF21698C7}"/>
              </a:ext>
            </a:extLst>
          </p:cNvPr>
          <p:cNvSpPr txBox="1"/>
          <p:nvPr/>
        </p:nvSpPr>
        <p:spPr>
          <a:xfrm>
            <a:off x="6991741" y="1652043"/>
            <a:ext cx="1415408" cy="646331"/>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a:latin typeface="Helvetica" pitchFamily="2" charset="0"/>
              </a:rPr>
              <a:t>Sea surface temperature</a:t>
            </a:r>
          </a:p>
        </p:txBody>
      </p:sp>
      <p:sp>
        <p:nvSpPr>
          <p:cNvPr id="7" name="TextBox 6">
            <a:extLst>
              <a:ext uri="{FF2B5EF4-FFF2-40B4-BE49-F238E27FC236}">
                <a16:creationId xmlns:a16="http://schemas.microsoft.com/office/drawing/2014/main" id="{A2222455-C191-494D-8631-561C54BD34EE}"/>
              </a:ext>
            </a:extLst>
          </p:cNvPr>
          <p:cNvSpPr txBox="1"/>
          <p:nvPr/>
        </p:nvSpPr>
        <p:spPr>
          <a:xfrm>
            <a:off x="2872116" y="1621056"/>
            <a:ext cx="1415408" cy="923330"/>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a:latin typeface="Helvetica" pitchFamily="2" charset="0"/>
              </a:rPr>
              <a:t>Sea surface salinity &amp; currents</a:t>
            </a:r>
          </a:p>
        </p:txBody>
      </p:sp>
    </p:spTree>
    <p:extLst>
      <p:ext uri="{BB962C8B-B14F-4D97-AF65-F5344CB8AC3E}">
        <p14:creationId xmlns:p14="http://schemas.microsoft.com/office/powerpoint/2010/main" val="3856200028"/>
      </p:ext>
    </p:extLst>
  </p:cSld>
  <p:clrMapOvr>
    <a:masterClrMapping/>
  </p:clrMapOvr>
  <mc:AlternateContent xmlns:mc="http://schemas.openxmlformats.org/markup-compatibility/2006" xmlns:p14="http://schemas.microsoft.com/office/powerpoint/2010/main">
    <mc:Choice Requires="p14">
      <p:transition spd="slow" p14:dur="2000" advTm="55126"/>
    </mc:Choice>
    <mc:Fallback xmlns="">
      <p:transition spd="slow" advTm="55126"/>
    </mc:Fallback>
  </mc:AlternateContent>
  <p:extLst>
    <p:ext uri="{3A86A75C-4F4B-4683-9AE1-C65F6400EC91}">
      <p14:laserTraceLst xmlns:p14="http://schemas.microsoft.com/office/powerpoint/2010/main">
        <p14:tracePtLst>
          <p14:tracePt t="31089" x="1938338" y="6824663"/>
          <p14:tracePt t="31096" x="1998663" y="6781800"/>
          <p14:tracePt t="31104" x="2065338" y="6738938"/>
          <p14:tracePt t="31112" x="2125663" y="6705600"/>
          <p14:tracePt t="31119" x="2184400" y="6662738"/>
          <p14:tracePt t="31127" x="2243138" y="6646863"/>
          <p14:tracePt t="31135" x="2303463" y="6621463"/>
          <p14:tracePt t="31143" x="2328863" y="6621463"/>
          <p14:tracePt t="31151" x="2405063" y="6586538"/>
          <p14:tracePt t="31159" x="2438400" y="6586538"/>
          <p14:tracePt t="31167" x="2481263" y="6570663"/>
          <p14:tracePt t="31175" x="2522538" y="6561138"/>
          <p14:tracePt t="31183" x="2557463" y="6561138"/>
          <p14:tracePt t="31192" x="2582863" y="6561138"/>
          <p14:tracePt t="31198" x="2598738" y="6545263"/>
          <p14:tracePt t="31208" x="2616200" y="6545263"/>
          <p14:tracePt t="31214" x="2633663" y="6527800"/>
          <p14:tracePt t="31226" x="2641600" y="6527800"/>
          <p14:tracePt t="31230" x="2641600" y="6502400"/>
          <p14:tracePt t="31241" x="2659063" y="6469063"/>
          <p14:tracePt t="31246" x="2659063" y="6426200"/>
          <p14:tracePt t="31258" x="2659063" y="6383338"/>
          <p14:tracePt t="31262" x="2659063" y="6332538"/>
          <p14:tracePt t="31275" x="2659063" y="6273800"/>
          <p14:tracePt t="31277" x="2659063" y="6215063"/>
          <p14:tracePt t="31291" x="2659063" y="6189663"/>
          <p14:tracePt t="31293" x="2659063" y="6138863"/>
          <p14:tracePt t="31308" x="2659063" y="6096000"/>
          <p14:tracePt t="31309" x="2659063" y="6053138"/>
          <p14:tracePt t="31324" x="2674938" y="6019800"/>
          <p14:tracePt t="31325" x="2674938" y="6002338"/>
          <p14:tracePt t="31333" x="2692400" y="5976938"/>
          <p14:tracePt t="31348" x="2692400" y="5961063"/>
          <p14:tracePt t="31357" x="2692400" y="5943600"/>
          <p14:tracePt t="31364" x="2700338" y="5943600"/>
          <p14:tracePt t="31419" x="2700338" y="5935663"/>
          <p14:tracePt t="31435" x="2692400" y="5935663"/>
          <p14:tracePt t="31458" x="2692400" y="5918200"/>
          <p14:tracePt t="31482" x="2692400" y="5900738"/>
          <p14:tracePt t="31498" x="2692400" y="5884863"/>
          <p14:tracePt t="31512" x="2692400" y="5875338"/>
          <p14:tracePt t="31514" x="2700338" y="5875338"/>
          <p14:tracePt t="31525" x="2717800" y="5859463"/>
          <p14:tracePt t="31530" x="2735263" y="5842000"/>
          <p14:tracePt t="31541" x="2760663" y="5824538"/>
          <p14:tracePt t="31546" x="2776538" y="5808663"/>
          <p14:tracePt t="31558" x="2811463" y="5799138"/>
          <p14:tracePt t="31561" x="2827338" y="5783263"/>
          <p14:tracePt t="31575" x="2870200" y="5765800"/>
          <p14:tracePt t="31577" x="2895600" y="5748338"/>
          <p14:tracePt t="31591" x="2928938" y="5740400"/>
          <p14:tracePt t="31593" x="2946400" y="5722938"/>
          <p14:tracePt t="31608" x="2971800" y="5722938"/>
          <p14:tracePt t="31609" x="3005138" y="5707063"/>
          <p14:tracePt t="31625" x="3030538" y="5707063"/>
          <p14:tracePt t="31625" x="3065463" y="5689600"/>
          <p14:tracePt t="31632" x="3106738" y="5689600"/>
          <p14:tracePt t="31641" x="3124200" y="5689600"/>
          <p14:tracePt t="31648" x="3149600" y="5689600"/>
          <p14:tracePt t="31658" x="3167063" y="5681663"/>
          <p14:tracePt t="31664" x="3208338" y="5681663"/>
          <p14:tracePt t="31675" x="3243263" y="5681663"/>
          <p14:tracePt t="31680" x="3259138" y="5681663"/>
          <p14:tracePt t="31691" x="3284538" y="5681663"/>
          <p14:tracePt t="31695" x="3335338" y="5681663"/>
          <p14:tracePt t="31708" x="3344863" y="5681663"/>
          <p14:tracePt t="31711" x="3378200" y="5681663"/>
          <p14:tracePt t="31725" x="3403600" y="5681663"/>
          <p14:tracePt t="31727" x="3436938" y="5681663"/>
          <p14:tracePt t="31741" x="3462338" y="5681663"/>
          <p14:tracePt t="31742" x="3497263" y="5681663"/>
          <p14:tracePt t="31758" x="3522663" y="5681663"/>
          <p14:tracePt t="31760" x="3556000" y="5681663"/>
          <p14:tracePt t="31775" x="3589338" y="5681663"/>
          <p14:tracePt t="31775" x="3614738" y="5681663"/>
          <p14:tracePt t="31782" x="3649663" y="5681663"/>
          <p14:tracePt t="31792" x="3657600" y="5681663"/>
          <p14:tracePt t="31798" x="3690938" y="5681663"/>
          <p14:tracePt t="31808" x="3708400" y="5681663"/>
          <p14:tracePt t="31814" x="3733800" y="5681663"/>
          <p14:tracePt t="31825" x="3751263" y="5681663"/>
          <p14:tracePt t="31830" x="3767138" y="5681663"/>
          <p14:tracePt t="31842" x="3776663" y="5681663"/>
          <p14:tracePt t="31845" x="3810000" y="5681663"/>
          <p14:tracePt t="31858" x="3827463" y="5664200"/>
          <p14:tracePt t="31861" x="3843338" y="5664200"/>
          <p14:tracePt t="31875" x="3852863" y="5664200"/>
          <p14:tracePt t="31877" x="3868738" y="5664200"/>
          <p14:tracePt t="31892" x="3868738" y="5646738"/>
          <p14:tracePt t="31893" x="3886200" y="5646738"/>
          <p14:tracePt t="31916" x="3903663" y="5646738"/>
          <p14:tracePt t="31955" x="3886200" y="5646738"/>
          <p14:tracePt t="31963" x="3868738" y="5646738"/>
          <p14:tracePt t="31971" x="3843338" y="5646738"/>
          <p14:tracePt t="31980" x="3792538" y="5646738"/>
          <p14:tracePt t="31987" x="3690938" y="5681663"/>
          <p14:tracePt t="31995" x="3598863" y="5722938"/>
          <p14:tracePt t="32013" x="3421063" y="5783263"/>
          <p14:tracePt t="32019" x="3243263" y="5842000"/>
          <p14:tracePt t="32026" x="3106738" y="5884863"/>
          <p14:tracePt t="32034" x="2989263" y="5943600"/>
          <p14:tracePt t="32043" x="2852738" y="5994400"/>
          <p14:tracePt t="32050" x="2776538" y="6019800"/>
          <p14:tracePt t="32058" x="2659063" y="6078538"/>
          <p14:tracePt t="32066" x="2557463" y="6129338"/>
          <p14:tracePt t="32075" x="2446338" y="6172200"/>
          <p14:tracePt t="32082" x="2344738" y="6197600"/>
          <p14:tracePt t="32092" x="2252663" y="6248400"/>
          <p14:tracePt t="32098" x="2184400" y="6273800"/>
          <p14:tracePt t="32108" x="2133600" y="6273800"/>
          <p14:tracePt t="32114" x="2090738" y="6291263"/>
          <p14:tracePt t="32125" x="2049463" y="6291263"/>
          <p14:tracePt t="32129" x="2014538" y="6307138"/>
          <p14:tracePt t="32141" x="1989138" y="6307138"/>
          <p14:tracePt t="32145" x="1973263" y="6307138"/>
          <p14:tracePt t="32158" x="1955800" y="6307138"/>
          <p14:tracePt t="32208" x="1973263" y="6307138"/>
          <p14:tracePt t="32216" x="2014538" y="6291263"/>
          <p14:tracePt t="32225" x="2074863" y="6291263"/>
          <p14:tracePt t="32231" x="2151063" y="6273800"/>
          <p14:tracePt t="32241" x="2243138" y="6256338"/>
          <p14:tracePt t="32247" x="2405063" y="6215063"/>
          <p14:tracePt t="32255" x="2522538" y="6197600"/>
          <p14:tracePt t="32263" x="2674938" y="6189663"/>
          <p14:tracePt t="32271" x="2827338" y="6172200"/>
          <p14:tracePt t="32279" x="2971800" y="6138863"/>
          <p14:tracePt t="32287" x="3124200" y="6113463"/>
          <p14:tracePt t="32295" x="3208338" y="6113463"/>
          <p14:tracePt t="32302" x="3360738" y="6078538"/>
          <p14:tracePt t="32311" x="3479800" y="6053138"/>
          <p14:tracePt t="32318" x="3589338" y="6037263"/>
          <p14:tracePt t="32326" x="3675063" y="6002338"/>
          <p14:tracePt t="32334" x="3708400" y="6002338"/>
          <p14:tracePt t="32342" x="3767138" y="5994400"/>
          <p14:tracePt t="32350" x="3810000" y="5976938"/>
          <p14:tracePt t="32358" x="3843338" y="5961063"/>
          <p14:tracePt t="32366" x="3852863" y="5961063"/>
          <p14:tracePt t="32375" x="3868738" y="5943600"/>
          <p14:tracePt t="32397" x="3886200" y="5943600"/>
          <p14:tracePt t="32452" x="3886200" y="5935663"/>
          <p14:tracePt t="32736" x="3886200" y="5900738"/>
          <p14:tracePt t="32744" x="3886200" y="5859463"/>
          <p14:tracePt t="32752" x="3886200" y="5808663"/>
          <p14:tracePt t="32761" x="3868738" y="5765800"/>
          <p14:tracePt t="32768" x="3852863" y="5707063"/>
          <p14:tracePt t="32776" x="3843338" y="5664200"/>
          <p14:tracePt t="32783" x="3810000" y="5588000"/>
          <p14:tracePt t="32792" x="3776663" y="5468938"/>
          <p14:tracePt t="32800" x="3716338" y="5291138"/>
          <p14:tracePt t="32808" x="3657600" y="5138738"/>
          <p14:tracePt t="32815" x="3598863" y="4986338"/>
          <p14:tracePt t="32824" x="3538538" y="4826000"/>
          <p14:tracePt t="32831" x="3522663" y="4767263"/>
          <p14:tracePt t="32838" x="3462338" y="4605338"/>
          <p14:tracePt t="32847" x="3403600" y="4470400"/>
          <p14:tracePt t="32855" x="3360738" y="4351338"/>
          <p14:tracePt t="32862" x="3319463" y="4224338"/>
          <p14:tracePt t="32870" x="3284538" y="4106863"/>
          <p14:tracePt t="32878" x="3259138" y="4021138"/>
          <p14:tracePt t="32886" x="3243263" y="3929063"/>
          <p14:tracePt t="32894" x="3225800" y="3852863"/>
          <p14:tracePt t="32902" x="3208338" y="3792538"/>
          <p14:tracePt t="32910" x="3200400" y="3733800"/>
          <p14:tracePt t="32918" x="3200400" y="3657600"/>
          <p14:tracePt t="32925" x="3182938" y="3598863"/>
          <p14:tracePt t="32933" x="3182938" y="3538538"/>
          <p14:tracePt t="32942" x="3182938" y="3462338"/>
          <p14:tracePt t="32949" x="3182938" y="3421063"/>
          <p14:tracePt t="32958" x="3182938" y="3360738"/>
          <p14:tracePt t="32965" x="3182938" y="3302000"/>
          <p14:tracePt t="32975" x="3182938" y="3259138"/>
          <p14:tracePt t="32981" x="3182938" y="3200400"/>
          <p14:tracePt t="32992" x="3182938" y="3167063"/>
          <p14:tracePt t="32997" x="3182938" y="3090863"/>
          <p14:tracePt t="33008" x="3200400" y="3081338"/>
          <p14:tracePt t="33022" x="3200400" y="3005138"/>
          <p14:tracePt t="33028" x="3208338" y="2989263"/>
          <p14:tracePt t="33036" x="3208338" y="2971800"/>
          <p14:tracePt t="33044" x="3208338" y="2954338"/>
          <p14:tracePt t="33052" x="3225800" y="2954338"/>
          <p14:tracePt t="33075" x="3243263" y="2954338"/>
          <p14:tracePt t="33091" x="3259138" y="2989263"/>
          <p14:tracePt t="33099" x="3268663" y="3030538"/>
          <p14:tracePt t="33108" x="3302000" y="3081338"/>
          <p14:tracePt t="33115" x="3319463" y="3124200"/>
          <p14:tracePt t="33124" x="3344863" y="3182938"/>
          <p14:tracePt t="33131" x="3378200" y="3243263"/>
          <p14:tracePt t="33139" x="3403600" y="3319463"/>
          <p14:tracePt t="33146" x="3436938" y="3395663"/>
          <p14:tracePt t="33154" x="3462338" y="3462338"/>
          <p14:tracePt t="33162" x="3479800" y="3538538"/>
          <p14:tracePt t="33170" x="3513138" y="3614738"/>
          <p14:tracePt t="33177" x="3522663" y="3675063"/>
          <p14:tracePt t="33186" x="3538538" y="3767138"/>
          <p14:tracePt t="33194" x="3556000" y="3827463"/>
          <p14:tracePt t="33201" x="3556000" y="3868738"/>
          <p14:tracePt t="33209" x="3556000" y="3903663"/>
          <p14:tracePt t="33217" x="3573463" y="3962400"/>
          <p14:tracePt t="33227" x="3573463" y="3987800"/>
          <p14:tracePt t="33233" x="3589338" y="4021138"/>
          <p14:tracePt t="33242" x="3589338" y="4030663"/>
          <p14:tracePt t="33249" x="3589338" y="4064000"/>
          <p14:tracePt t="33265" x="3589338" y="4081463"/>
          <p14:tracePt t="33280" x="3589338" y="4097338"/>
          <p14:tracePt t="33367" x="3589338" y="4081463"/>
          <p14:tracePt t="33375" x="3589338" y="4030663"/>
          <p14:tracePt t="33383" x="3589338" y="3962400"/>
          <p14:tracePt t="33392" x="3589338" y="3852863"/>
          <p14:tracePt t="33399" x="3556000" y="3708400"/>
          <p14:tracePt t="33408" x="3556000" y="3538538"/>
          <p14:tracePt t="33415" x="3538538" y="3462338"/>
          <p14:tracePt t="33422" x="3538538" y="3403600"/>
          <p14:tracePt t="33430" x="3522663" y="3302000"/>
          <p14:tracePt t="33438" x="3522663" y="3225800"/>
          <p14:tracePt t="33446" x="3522663" y="3167063"/>
          <p14:tracePt t="33454" x="3522663" y="3141663"/>
          <p14:tracePt t="33462" x="3522663" y="3124200"/>
          <p14:tracePt t="33469" x="3522663" y="3106738"/>
          <p14:tracePt t="33512" x="3556000" y="3106738"/>
          <p14:tracePt t="33517" x="3573463" y="3106738"/>
          <p14:tracePt t="33525" x="3598863" y="3124200"/>
          <p14:tracePt t="33533" x="3614738" y="3141663"/>
          <p14:tracePt t="33541" x="3649663" y="3149600"/>
          <p14:tracePt t="33548" x="3690938" y="3182938"/>
          <p14:tracePt t="33558" x="3716338" y="3208338"/>
          <p14:tracePt t="33564" x="3751263" y="3259138"/>
          <p14:tracePt t="33575" x="3776663" y="3302000"/>
          <p14:tracePt t="33580" x="3810000" y="3335338"/>
          <p14:tracePt t="33591" x="3810000" y="3360738"/>
          <p14:tracePt t="33596" x="3843338" y="3403600"/>
          <p14:tracePt t="33608" x="3852863" y="3421063"/>
          <p14:tracePt t="33612" x="3868738" y="3462338"/>
          <p14:tracePt t="33625" x="3886200" y="3497263"/>
          <p14:tracePt t="33628" x="3903663" y="3513138"/>
          <p14:tracePt t="33641" x="3911600" y="3538538"/>
          <p14:tracePt t="33643" x="3929063" y="3573463"/>
          <p14:tracePt t="33658" x="3929063" y="3589338"/>
          <p14:tracePt t="33659" x="3929063" y="3614738"/>
          <p14:tracePt t="33675" x="3944938" y="3632200"/>
          <p14:tracePt t="33675" x="3944938" y="3657600"/>
          <p14:tracePt t="33682" x="3962400" y="3675063"/>
          <p14:tracePt t="33692" x="3962400" y="3690938"/>
          <p14:tracePt t="33706" x="3962400" y="3708400"/>
          <p14:tracePt t="33714" x="3970338" y="3716338"/>
          <p14:tracePt t="33722" x="3970338" y="3733800"/>
          <p14:tracePt t="33753" x="3970338" y="3751263"/>
          <p14:tracePt t="34463" x="3970338" y="3767138"/>
          <p14:tracePt t="34471" x="3970338" y="3776663"/>
          <p14:tracePt t="34479" x="3962400" y="3792538"/>
          <p14:tracePt t="34487" x="3962400" y="3810000"/>
          <p14:tracePt t="34495" x="3944938" y="3843338"/>
          <p14:tracePt t="34512" x="3911600" y="3911600"/>
          <p14:tracePt t="34518" x="3903663" y="3962400"/>
          <p14:tracePt t="34526" x="3886200" y="3987800"/>
          <p14:tracePt t="34534" x="3868738" y="4030663"/>
          <p14:tracePt t="34542" x="3868738" y="4046538"/>
          <p14:tracePt t="34550" x="3852863" y="4097338"/>
          <p14:tracePt t="34558" x="3843338" y="4122738"/>
          <p14:tracePt t="34565" x="3827463" y="4140200"/>
          <p14:tracePt t="34575" x="3810000" y="4165600"/>
          <p14:tracePt t="34581" x="3792538" y="4183063"/>
          <p14:tracePt t="34592" x="3776663" y="4198938"/>
          <p14:tracePt t="34598" x="3751263" y="4216400"/>
          <p14:tracePt t="34608" x="3733800" y="4216400"/>
          <p14:tracePt t="34613" x="3708400" y="4224338"/>
          <p14:tracePt t="34625" x="3675063" y="4224338"/>
          <p14:tracePt t="34629" x="3657600" y="4224338"/>
          <p14:tracePt t="34641" x="3649663" y="4224338"/>
          <p14:tracePt t="34645" x="3614738" y="4216400"/>
          <p14:tracePt t="34658" x="3598863" y="4165600"/>
          <p14:tracePt t="34661" x="3589338" y="4157663"/>
          <p14:tracePt t="34675" x="3573463" y="4106863"/>
          <p14:tracePt t="34676" x="3573463" y="4097338"/>
          <p14:tracePt t="34691" x="3573463" y="4064000"/>
          <p14:tracePt t="34692" x="3573463" y="4030663"/>
          <p14:tracePt t="34708" x="3573463" y="4005263"/>
          <p14:tracePt t="34708" x="3573463" y="3987800"/>
          <p14:tracePt t="34716" x="3598863" y="3970338"/>
          <p14:tracePt t="34725" x="3632200" y="3962400"/>
          <p14:tracePt t="34732" x="3675063" y="3962400"/>
          <p14:tracePt t="34741" x="3708400" y="3962400"/>
          <p14:tracePt t="34747" x="3751263" y="3962400"/>
          <p14:tracePt t="34758" x="3810000" y="3962400"/>
          <p14:tracePt t="34763" x="3852863" y="3970338"/>
          <p14:tracePt t="34775" x="3911600" y="4005263"/>
          <p14:tracePt t="34779" x="3962400" y="4021138"/>
          <p14:tracePt t="34791" x="3987800" y="4046538"/>
          <p14:tracePt t="34794" x="4030663" y="4064000"/>
          <p14:tracePt t="34808" x="4064000" y="4097338"/>
          <p14:tracePt t="34810" x="4097338" y="4097338"/>
          <p14:tracePt t="34824" x="4106863" y="4106863"/>
          <p14:tracePt t="34826" x="4122738" y="4122738"/>
          <p14:tracePt t="34842" x="4140200" y="4122738"/>
          <p14:tracePt t="34849" x="4140200" y="4140200"/>
          <p14:tracePt t="35165" x="4157663" y="4140200"/>
          <p14:tracePt t="35174" x="4216400" y="4140200"/>
          <p14:tracePt t="35181" x="4284663" y="4157663"/>
          <p14:tracePt t="35189" x="4351338" y="4183063"/>
          <p14:tracePt t="35197" x="4411663" y="4216400"/>
          <p14:tracePt t="35205" x="4470400" y="4241800"/>
          <p14:tracePt t="35212" x="4513263" y="4275138"/>
          <p14:tracePt t="35220" x="4554538" y="4300538"/>
          <p14:tracePt t="35228" x="4614863" y="4335463"/>
          <p14:tracePt t="35236" x="4648200" y="4360863"/>
          <p14:tracePt t="35244" x="4706938" y="4411663"/>
          <p14:tracePt t="35252" x="4767263" y="4470400"/>
          <p14:tracePt t="35260" x="4808538" y="4513263"/>
          <p14:tracePt t="35267" x="4826000" y="4538663"/>
          <p14:tracePt t="35275" x="4868863" y="4605338"/>
          <p14:tracePt t="35283" x="4884738" y="4648200"/>
          <p14:tracePt t="35292" x="4902200" y="4706938"/>
          <p14:tracePt t="35299" x="4902200" y="4749800"/>
          <p14:tracePt t="35308" x="4919663" y="4808538"/>
          <p14:tracePt t="35315" x="4919663" y="4859338"/>
          <p14:tracePt t="35325" x="4919663" y="4919663"/>
          <p14:tracePt t="35331" x="4919663" y="4978400"/>
          <p14:tracePt t="35341" x="4919663" y="5003800"/>
          <p14:tracePt t="35346" x="4919663" y="5062538"/>
          <p14:tracePt t="35358" x="4919663" y="5097463"/>
          <p14:tracePt t="35362" x="4919663" y="5122863"/>
          <p14:tracePt t="35375" x="4919663" y="5156200"/>
          <p14:tracePt t="35378" x="4919663" y="5181600"/>
          <p14:tracePt t="35391" x="4902200" y="5181600"/>
          <p14:tracePt t="35394" x="4902200" y="5199063"/>
          <p14:tracePt t="35408" x="4902200" y="5214938"/>
          <p14:tracePt t="35409" x="4884738" y="5214938"/>
          <p14:tracePt t="35425" x="4868863" y="5214938"/>
          <p14:tracePt t="35426" x="4859338" y="5232400"/>
          <p14:tracePt t="35441" x="4843463" y="5240338"/>
          <p14:tracePt t="35442" x="4808538" y="5257800"/>
          <p14:tracePt t="35449" x="4783138" y="5275263"/>
          <p14:tracePt t="35458" x="4749800" y="5275263"/>
          <p14:tracePt t="35465" x="4732338" y="5291138"/>
          <p14:tracePt t="35475" x="4691063" y="5300663"/>
          <p14:tracePt t="35481" x="4665663" y="5300663"/>
          <p14:tracePt t="35491" x="4630738" y="5300663"/>
          <p14:tracePt t="35497" x="4572000" y="5316538"/>
          <p14:tracePt t="35508" x="4529138" y="5316538"/>
          <p14:tracePt t="35522" x="4452938" y="5316538"/>
          <p14:tracePt t="35528" x="4411663" y="5316538"/>
          <p14:tracePt t="35536" x="4360863" y="5316538"/>
          <p14:tracePt t="35544" x="4351338" y="5316538"/>
          <p14:tracePt t="35551" x="4300538" y="5300663"/>
          <p14:tracePt t="35560" x="4275138" y="5291138"/>
          <p14:tracePt t="35567" x="4241800" y="5257800"/>
          <p14:tracePt t="35575" x="4198938" y="5232400"/>
          <p14:tracePt t="35583" x="4183063" y="5199063"/>
          <p14:tracePt t="35592" x="4165600" y="5156200"/>
          <p14:tracePt t="35599" x="4140200" y="5113338"/>
          <p14:tracePt t="35608" x="4122738" y="5046663"/>
          <p14:tracePt t="35614" x="4122738" y="4986338"/>
          <p14:tracePt t="35625" x="4106863" y="4927600"/>
          <p14:tracePt t="35630" x="4106863" y="4859338"/>
          <p14:tracePt t="35641" x="4106863" y="4792663"/>
          <p14:tracePt t="35646" x="4106863" y="4724400"/>
          <p14:tracePt t="35658" x="4122738" y="4673600"/>
          <p14:tracePt t="35662" x="4165600" y="4614863"/>
          <p14:tracePt t="35675" x="4216400" y="4554538"/>
          <p14:tracePt t="35678" x="4275138" y="4513263"/>
          <p14:tracePt t="35692" x="4335463" y="4478338"/>
          <p14:tracePt t="35693" x="4411663" y="4452938"/>
          <p14:tracePt t="35708" x="4478338" y="4437063"/>
          <p14:tracePt t="35709" x="4538663" y="4437063"/>
          <p14:tracePt t="35725" x="4614863" y="4437063"/>
          <p14:tracePt t="35725" x="4691063" y="4437063"/>
          <p14:tracePt t="35733" x="4767263" y="4437063"/>
          <p14:tracePt t="35742" x="4808538" y="4437063"/>
          <p14:tracePt t="35749" x="4868863" y="4470400"/>
          <p14:tracePt t="35758" x="4902200" y="4495800"/>
          <p14:tracePt t="35764" x="4960938" y="4538663"/>
          <p14:tracePt t="35775" x="4986338" y="4589463"/>
          <p14:tracePt t="35780" x="5021263" y="4648200"/>
          <p14:tracePt t="35792" x="5037138" y="4691063"/>
          <p14:tracePt t="35796" x="5046663" y="4767263"/>
          <p14:tracePt t="35808" x="5062538" y="4843463"/>
          <p14:tracePt t="35812" x="5062538" y="4919663"/>
          <p14:tracePt t="35825" x="5062538" y="5003800"/>
          <p14:tracePt t="35827" x="5062538" y="5080000"/>
          <p14:tracePt t="35841" x="5046663" y="5173663"/>
          <p14:tracePt t="35843" x="5021263" y="5232400"/>
          <p14:tracePt t="35858" x="4986338" y="5291138"/>
          <p14:tracePt t="35859" x="4945063" y="5367338"/>
          <p14:tracePt t="35875" x="4884738" y="5427663"/>
          <p14:tracePt t="35875" x="4826000" y="5486400"/>
          <p14:tracePt t="35883" x="4767263" y="5529263"/>
          <p14:tracePt t="35892" x="4706938" y="5554663"/>
          <p14:tracePt t="35898" x="4630738" y="5588000"/>
          <p14:tracePt t="35908" x="4572000" y="5621338"/>
          <p14:tracePt t="35914" x="4495800" y="5630863"/>
          <p14:tracePt t="35925" x="4411663" y="5630863"/>
          <p14:tracePt t="35930" x="4335463" y="5630863"/>
          <p14:tracePt t="35941" x="4259263" y="5630863"/>
          <p14:tracePt t="35946" x="4198938" y="5630863"/>
          <p14:tracePt t="35958" x="4140200" y="5605463"/>
          <p14:tracePt t="35962" x="4097338" y="5570538"/>
          <p14:tracePt t="35975" x="4046538" y="5545138"/>
          <p14:tracePt t="35977" x="4021138" y="5494338"/>
          <p14:tracePt t="35991" x="3987800" y="5435600"/>
          <p14:tracePt t="35993" x="3970338" y="5376863"/>
          <p14:tracePt t="36008" x="3962400" y="5300663"/>
          <p14:tracePt t="36025" x="3962400" y="5138738"/>
          <p14:tracePt t="36025" x="3962400" y="5046663"/>
          <p14:tracePt t="36032" x="3962400" y="4945063"/>
          <p14:tracePt t="36041" x="4005263" y="4859338"/>
          <p14:tracePt t="36048" x="4046538" y="4749800"/>
          <p14:tracePt t="36058" x="4106863" y="4665663"/>
          <p14:tracePt t="36064" x="4183063" y="4572000"/>
          <p14:tracePt t="36072" x="4259263" y="4495800"/>
          <p14:tracePt t="36080" x="4335463" y="4437063"/>
          <p14:tracePt t="36088" x="4411663" y="4411663"/>
          <p14:tracePt t="36096" x="4478338" y="4360863"/>
          <p14:tracePt t="36103" x="4554538" y="4351338"/>
          <p14:tracePt t="36111" x="4630738" y="4335463"/>
          <p14:tracePt t="36119" x="4691063" y="4335463"/>
          <p14:tracePt t="36127" x="4749800" y="4335463"/>
          <p14:tracePt t="36135" x="4843463" y="4335463"/>
          <p14:tracePt t="36143" x="4884738" y="4351338"/>
          <p14:tracePt t="36151" x="4945063" y="4376738"/>
          <p14:tracePt t="36159" x="4986338" y="4419600"/>
          <p14:tracePt t="36166" x="5037138" y="4452938"/>
          <p14:tracePt t="36175" x="5046663" y="4478338"/>
          <p14:tracePt t="36182" x="5080000" y="4529138"/>
          <p14:tracePt t="36192" x="5097463" y="4554538"/>
          <p14:tracePt t="36198" x="5122863" y="4614863"/>
          <p14:tracePt t="36208" x="5138738" y="4665663"/>
          <p14:tracePt t="36214" x="5138738" y="4706938"/>
          <p14:tracePt t="36225" x="5138738" y="4767263"/>
          <p14:tracePt t="36230" x="5138738" y="4826000"/>
          <p14:tracePt t="36241" x="5138738" y="4884738"/>
          <p14:tracePt t="36245" x="5138738" y="4945063"/>
          <p14:tracePt t="36258" x="5097463" y="5037138"/>
          <p14:tracePt t="36261" x="5046663" y="5097463"/>
          <p14:tracePt t="36274" x="4986338" y="5173663"/>
          <p14:tracePt t="36277" x="4919663" y="5240338"/>
          <p14:tracePt t="36291" x="4843463" y="5316538"/>
          <p14:tracePt t="36292" x="4767263" y="5376863"/>
          <p14:tracePt t="36308" x="4691063" y="5427663"/>
          <p14:tracePt t="36308" x="4605338" y="5468938"/>
          <p14:tracePt t="36316" x="4513263" y="5494338"/>
          <p14:tracePt t="36325" x="4419600" y="5529263"/>
          <p14:tracePt t="36332" x="4318000" y="5545138"/>
          <p14:tracePt t="36342" x="4216400" y="5554663"/>
          <p14:tracePt t="36348" x="4122738" y="5554663"/>
          <p14:tracePt t="36358" x="4021138" y="5554663"/>
          <p14:tracePt t="36363" x="3929063" y="5529263"/>
          <p14:tracePt t="36375" x="3827463" y="5486400"/>
          <p14:tracePt t="36379" x="3733800" y="5435600"/>
          <p14:tracePt t="36391" x="3657600" y="5367338"/>
          <p14:tracePt t="36395" x="3598863" y="5291138"/>
          <p14:tracePt t="36408" x="3556000" y="5214938"/>
          <p14:tracePt t="36411" x="3497263" y="5062538"/>
          <p14:tracePt t="36425" x="3479800" y="4945063"/>
          <p14:tracePt t="36427" x="3479800" y="4826000"/>
          <p14:tracePt t="36441" x="3479800" y="4706938"/>
          <p14:tracePt t="36443" x="3538538" y="4589463"/>
          <p14:tracePt t="36458" x="3614738" y="4437063"/>
          <p14:tracePt t="36458" x="3675063" y="4376738"/>
          <p14:tracePt t="36466" x="3767138" y="4275138"/>
          <p14:tracePt t="36475" x="3868738" y="4183063"/>
          <p14:tracePt t="36482" x="4046538" y="4046538"/>
          <p14:tracePt t="36492" x="4165600" y="3970338"/>
          <p14:tracePt t="36498" x="4224338" y="3962400"/>
          <p14:tracePt t="36508" x="4335463" y="3929063"/>
          <p14:tracePt t="36522" x="4513263" y="3911600"/>
          <p14:tracePt t="36529" x="4589463" y="3911600"/>
          <p14:tracePt t="36537" x="4648200" y="3911600"/>
          <p14:tracePt t="36545" x="4673600" y="3911600"/>
          <p14:tracePt t="36553" x="4724400" y="3911600"/>
          <p14:tracePt t="36561" x="4749800" y="3911600"/>
          <p14:tracePt t="36569" x="4792663" y="3929063"/>
          <p14:tracePt t="36576" x="4808538" y="3944938"/>
          <p14:tracePt t="36584" x="4826000" y="3962400"/>
          <p14:tracePt t="36592" x="4843463" y="3970338"/>
          <p14:tracePt t="36608" x="4859338" y="3987800"/>
          <p14:tracePt t="36616" x="4859338" y="4005263"/>
          <p14:tracePt t="36631" x="4868863" y="4005263"/>
          <p14:tracePt t="36647" x="4868863" y="4021138"/>
          <p14:tracePt t="36947" x="4868863" y="4005263"/>
          <p14:tracePt t="37144" x="4868863" y="4021138"/>
          <p14:tracePt t="37152" x="4859338" y="4021138"/>
          <p14:tracePt t="37168" x="4826000" y="4030663"/>
          <p14:tracePt t="37176" x="4808538" y="4046538"/>
          <p14:tracePt t="37183" x="4792663" y="4064000"/>
          <p14:tracePt t="37192" x="4767263" y="4081463"/>
          <p14:tracePt t="37200" x="4749800" y="4097338"/>
          <p14:tracePt t="37207" x="4724400" y="4122738"/>
          <p14:tracePt t="37215" x="4691063" y="4140200"/>
          <p14:tracePt t="37226" x="4673600" y="4157663"/>
          <p14:tracePt t="37231" x="4648200" y="4165600"/>
          <p14:tracePt t="37238" x="4614863" y="4198938"/>
          <p14:tracePt t="37247" x="4605338" y="4198938"/>
          <p14:tracePt t="37255" x="4605338" y="4216400"/>
          <p14:tracePt t="37262" x="4589463" y="4216400"/>
          <p14:tracePt t="37271" x="4572000" y="4224338"/>
          <p14:tracePt t="37286" x="4554538" y="4224338"/>
          <p14:tracePt t="37301" x="4554538" y="4241800"/>
          <p14:tracePt t="37696" x="4529138" y="4241800"/>
          <p14:tracePt t="37704" x="4495800" y="4259263"/>
          <p14:tracePt t="37712" x="4478338" y="4284663"/>
          <p14:tracePt t="37720" x="4452938" y="4300538"/>
          <p14:tracePt t="37727" x="4394200" y="4351338"/>
          <p14:tracePt t="37735" x="4335463" y="4411663"/>
          <p14:tracePt t="37744" x="4224338" y="4495800"/>
          <p14:tracePt t="37751" x="4140200" y="4554538"/>
          <p14:tracePt t="37759" x="4030663" y="4648200"/>
          <p14:tracePt t="37767" x="3929063" y="4732338"/>
          <p14:tracePt t="37775" x="3810000" y="4808538"/>
          <p14:tracePt t="37783" x="3690938" y="4919663"/>
          <p14:tracePt t="37791" x="3556000" y="5021263"/>
          <p14:tracePt t="37798" x="3421063" y="5122863"/>
          <p14:tracePt t="37807" x="3268663" y="5240338"/>
          <p14:tracePt t="37814" x="3124200" y="5367338"/>
          <p14:tracePt t="37822" x="3005138" y="5486400"/>
          <p14:tracePt t="37830" x="2946400" y="5545138"/>
          <p14:tracePt t="37838" x="2735263" y="5707063"/>
          <p14:tracePt t="37846" x="2616200" y="5824538"/>
          <p14:tracePt t="37853" x="2481263" y="5935663"/>
          <p14:tracePt t="37862" x="2420938" y="5976938"/>
          <p14:tracePt t="37869" x="2319338" y="6062663"/>
          <p14:tracePt t="37877" x="2227263" y="6129338"/>
          <p14:tracePt t="37885" x="2133600" y="6215063"/>
          <p14:tracePt t="37893" x="2065338" y="6273800"/>
          <p14:tracePt t="37901" x="1989138" y="6332538"/>
          <p14:tracePt t="37909" x="1912938" y="6392863"/>
          <p14:tracePt t="37917" x="1836738" y="6443663"/>
          <p14:tracePt t="37925" x="1760538" y="6502400"/>
          <p14:tracePt t="37933" x="1701800" y="6545263"/>
          <p14:tracePt t="37942" x="1643063" y="6586538"/>
          <p14:tracePt t="37948" x="1582738" y="6621463"/>
          <p14:tracePt t="37958" x="1541463" y="6662738"/>
          <p14:tracePt t="37964" x="1481138" y="6697663"/>
          <p14:tracePt t="37975" x="1447800" y="6738938"/>
          <p14:tracePt t="37981" x="1404938" y="6764338"/>
          <p14:tracePt t="37992" x="1371600" y="6799263"/>
          <p14:tracePt t="37996" x="1328738" y="6840538"/>
          <p14:tracePt t="49206" x="4529138" y="6705600"/>
          <p14:tracePt t="49213" x="5113338" y="6392863"/>
          <p14:tracePt t="49221" x="5646738" y="6096000"/>
          <p14:tracePt t="49229" x="5808663" y="5994400"/>
          <p14:tracePt t="49237" x="6154738" y="5765800"/>
          <p14:tracePt t="49245" x="6408738" y="5554663"/>
          <p14:tracePt t="49253" x="6469063" y="5486400"/>
          <p14:tracePt t="49261" x="6621463" y="5351463"/>
          <p14:tracePt t="49269" x="6705600" y="5214938"/>
          <p14:tracePt t="49277" x="6723063" y="5181600"/>
          <p14:tracePt t="49285" x="6764338" y="5113338"/>
          <p14:tracePt t="49292" x="6799263" y="5062538"/>
          <p14:tracePt t="49300" x="6815138" y="5037138"/>
          <p14:tracePt t="49308" x="6824663" y="5003800"/>
          <p14:tracePt t="49521" x="6951663" y="4919663"/>
          <p14:tracePt t="49529" x="7112000" y="4808538"/>
          <p14:tracePt t="49537" x="7307263" y="4691063"/>
          <p14:tracePt t="49545" x="7577138" y="4538663"/>
          <p14:tracePt t="49552" x="7891463" y="4376738"/>
          <p14:tracePt t="49560" x="8229600" y="4198938"/>
          <p14:tracePt t="49568" x="8399463" y="4106863"/>
          <p14:tracePt t="49576" x="8729663" y="3970338"/>
          <p14:tracePt t="49584" x="9067800" y="3827463"/>
          <p14:tracePt t="49592" x="9355138" y="3708400"/>
          <p14:tracePt t="49600" x="9456738" y="3657600"/>
          <p14:tracePt t="49608" x="9669463" y="3589338"/>
          <p14:tracePt t="49616" x="9863138" y="3522663"/>
          <p14:tracePt t="49624" x="9999663" y="3479800"/>
          <p14:tracePt t="49631" x="10040938" y="3479800"/>
          <p14:tracePt t="49641" x="10117138" y="3462338"/>
          <p14:tracePt t="49647" x="10177463" y="3462338"/>
          <p14:tracePt t="49655" x="10218738" y="3462338"/>
          <p14:tracePt t="49663" x="10261600" y="3462338"/>
          <p14:tracePt t="49671" x="10279063" y="3479800"/>
          <p14:tracePt t="49679" x="10279063" y="3556000"/>
          <p14:tracePt t="49687" x="10279063" y="3598863"/>
          <p14:tracePt t="49695" x="10279063" y="3675063"/>
          <p14:tracePt t="49702" x="10279063" y="3751263"/>
          <p14:tracePt t="49711" x="10261600" y="3843338"/>
          <p14:tracePt t="49718" x="10218738" y="3903663"/>
          <p14:tracePt t="49726" x="10177463" y="3970338"/>
          <p14:tracePt t="49734" x="10117138" y="4030663"/>
          <p14:tracePt t="49742" x="9999663" y="4122738"/>
          <p14:tracePt t="49750" x="9872663" y="4183063"/>
          <p14:tracePt t="49758" x="9710738" y="4224338"/>
          <p14:tracePt t="49766" x="9532938" y="4241800"/>
          <p14:tracePt t="49775" x="9339263" y="4275138"/>
          <p14:tracePt t="49781" x="9110663" y="4284663"/>
          <p14:tracePt t="49791" x="8907463" y="4284663"/>
          <p14:tracePt t="49797" x="8813800" y="4284663"/>
          <p14:tracePt t="49808" x="8653463" y="4284663"/>
          <p14:tracePt t="49813" x="8516938" y="4259263"/>
          <p14:tracePt t="49824" x="8415338" y="4224338"/>
          <p14:tracePt t="49829" x="8323263" y="4198938"/>
          <p14:tracePt t="49841" x="8247063" y="4157663"/>
          <p14:tracePt t="49845" x="8221663" y="4140200"/>
          <p14:tracePt t="49858" x="8145463" y="4064000"/>
          <p14:tracePt t="49860" x="8128000" y="4030663"/>
          <p14:tracePt t="49874" x="8128000" y="3944938"/>
          <p14:tracePt t="49876" x="8128000" y="3886200"/>
          <p14:tracePt t="49891" x="8145463" y="3792538"/>
          <p14:tracePt t="49892" x="8204200" y="3716338"/>
          <p14:tracePt t="49908" x="8280400" y="3632200"/>
          <p14:tracePt t="49908" x="8382000" y="3538538"/>
          <p14:tracePt t="49915" x="8440738" y="3513138"/>
          <p14:tracePt t="49925" x="8542338" y="3454400"/>
          <p14:tracePt t="49932" x="8653463" y="3403600"/>
          <p14:tracePt t="49941" x="8737600" y="3395663"/>
          <p14:tracePt t="49947" x="8813800" y="3378200"/>
          <p14:tracePt t="49958" x="8872538" y="3378200"/>
          <p14:tracePt t="49963" x="8948738" y="3378200"/>
          <p14:tracePt t="49974" x="8991600" y="3395663"/>
          <p14:tracePt t="49980" x="9042400" y="3436938"/>
          <p14:tracePt t="49991" x="9067800" y="3479800"/>
          <p14:tracePt t="49995" x="9101138" y="3538538"/>
          <p14:tracePt t="50008" x="9110663" y="3614738"/>
          <p14:tracePt t="50022" x="9126538" y="3708400"/>
          <p14:tracePt t="50026" x="9126538" y="3751263"/>
          <p14:tracePt t="50033" x="9126538" y="3776663"/>
          <p14:tracePt t="50042" x="9126538" y="3810000"/>
          <p14:tracePt t="50049" x="9126538" y="3827463"/>
          <p14:tracePt t="50058" x="9126538" y="3843338"/>
          <p14:tracePt t="50074" x="9110663" y="3843338"/>
          <p14:tracePt t="50081" x="9101138" y="3843338"/>
          <p14:tracePt t="50105" x="9085263" y="3827463"/>
          <p14:tracePt t="50113" x="9085263" y="3810000"/>
          <p14:tracePt t="50152" x="9085263" y="3827463"/>
          <p14:tracePt t="50160" x="9101138" y="3911600"/>
          <p14:tracePt t="50168" x="9126538" y="3987800"/>
          <p14:tracePt t="50175" x="9161463" y="4064000"/>
          <p14:tracePt t="50183" x="9186863" y="4165600"/>
          <p14:tracePt t="50191" x="9220200" y="4241800"/>
          <p14:tracePt t="50199" x="9263063" y="4351338"/>
          <p14:tracePt t="50207" x="9296400" y="4437063"/>
          <p14:tracePt t="50215" x="9304338" y="4529138"/>
          <p14:tracePt t="50224" x="9321800" y="4605338"/>
          <p14:tracePt t="50231" x="9339263" y="4665663"/>
          <p14:tracePt t="50239" x="9339263" y="4732338"/>
          <p14:tracePt t="50247" x="9339263" y="4783138"/>
          <p14:tracePt t="50258" x="9339263" y="4843463"/>
          <p14:tracePt t="50263" x="9339263" y="4868863"/>
          <p14:tracePt t="50270" x="9339263" y="4902200"/>
          <p14:tracePt t="50278" x="9321800" y="4960938"/>
          <p14:tracePt t="50286" x="9296400" y="4986338"/>
          <p14:tracePt t="50294" x="9263063" y="5003800"/>
          <p14:tracePt t="50302" x="9237663" y="5037138"/>
          <p14:tracePt t="50310" x="9186863" y="5062538"/>
          <p14:tracePt t="50318" x="9144000" y="5062538"/>
          <p14:tracePt t="50326" x="9101138" y="5080000"/>
          <p14:tracePt t="50333" x="9024938" y="5097463"/>
          <p14:tracePt t="50342" x="8948738" y="5097463"/>
          <p14:tracePt t="50349" x="8872538" y="5097463"/>
          <p14:tracePt t="50358" x="8796338" y="5097463"/>
          <p14:tracePt t="50365" x="8737600" y="5097463"/>
          <p14:tracePt t="50375" x="8678863" y="5080000"/>
          <p14:tracePt t="50381" x="8636000" y="5046663"/>
          <p14:tracePt t="50391" x="8593138" y="5003800"/>
          <p14:tracePt t="50396" x="8559800" y="4960938"/>
          <p14:tracePt t="50408" x="8542338" y="4927600"/>
          <p14:tracePt t="50413" x="8534400" y="4868863"/>
          <p14:tracePt t="50424" x="8534400" y="4808538"/>
          <p14:tracePt t="50428" x="8534400" y="4749800"/>
          <p14:tracePt t="50441" x="8534400" y="4691063"/>
          <p14:tracePt t="50444" x="8559800" y="4648200"/>
          <p14:tracePt t="50458" x="8602663" y="4589463"/>
          <p14:tracePt t="50460" x="8669338" y="4538663"/>
          <p14:tracePt t="50474" x="8729663" y="4513263"/>
          <p14:tracePt t="50476" x="8788400" y="4478338"/>
          <p14:tracePt t="50491" x="8872538" y="4452938"/>
          <p14:tracePt t="50491" x="8932863" y="4437063"/>
          <p14:tracePt t="50499" x="9009063" y="4437063"/>
          <p14:tracePt t="50520" x="9144000" y="4437063"/>
          <p14:tracePt t="50524" x="9220200" y="4437063"/>
          <p14:tracePt t="50531" x="9278938" y="4470400"/>
          <p14:tracePt t="50541" x="9339263" y="4495800"/>
          <p14:tracePt t="50546" x="9398000" y="4538663"/>
          <p14:tracePt t="50558" x="9456738" y="4589463"/>
          <p14:tracePt t="50562" x="9499600" y="4648200"/>
          <p14:tracePt t="50574" x="9532938" y="4691063"/>
          <p14:tracePt t="50578" x="9558338" y="4749800"/>
          <p14:tracePt t="50591" x="9593263" y="4808538"/>
          <p14:tracePt t="50594" x="9609138" y="4868863"/>
          <p14:tracePt t="50608" x="9609138" y="4884738"/>
          <p14:tracePt t="50610" x="9618663" y="4927600"/>
          <p14:tracePt t="50624" x="9618663" y="4978400"/>
          <p14:tracePt t="50625" x="9618663" y="5037138"/>
          <p14:tracePt t="50641" x="9618663" y="5062538"/>
          <p14:tracePt t="50641" x="9609138" y="5113338"/>
          <p14:tracePt t="50649" x="9575800" y="5138738"/>
          <p14:tracePt t="50658" x="9517063" y="5173663"/>
          <p14:tracePt t="50665" x="9474200" y="5199063"/>
          <p14:tracePt t="50675" x="9415463" y="5240338"/>
          <p14:tracePt t="50681" x="9339263" y="5291138"/>
          <p14:tracePt t="50691" x="9278938" y="5300663"/>
          <p14:tracePt t="50696" x="9245600" y="5316538"/>
          <p14:tracePt t="50708" x="9186863" y="5334000"/>
          <p14:tracePt t="50712" x="9144000" y="5351463"/>
          <p14:tracePt t="50724" x="9101138" y="5351463"/>
          <p14:tracePt t="50728" x="9067800" y="5351463"/>
          <p14:tracePt t="50741" x="9042400" y="5351463"/>
          <p14:tracePt t="50744" x="8991600" y="5351463"/>
          <p14:tracePt t="50758" x="8983663" y="5316538"/>
          <p14:tracePt t="50759" x="8966200" y="5291138"/>
          <p14:tracePt t="50775" x="8948738" y="5240338"/>
          <p14:tracePt t="50775" x="8948738" y="5199063"/>
          <p14:tracePt t="50783" x="8948738" y="5181600"/>
          <p14:tracePt t="50792" x="8948738" y="5122863"/>
          <p14:tracePt t="50799" x="8948738" y="5113338"/>
          <p14:tracePt t="50808" x="8966200" y="5097463"/>
          <p14:tracePt t="50814" x="8991600" y="5062538"/>
          <p14:tracePt t="50825" x="9024938" y="5037138"/>
          <p14:tracePt t="50830" x="9042400" y="5021263"/>
          <p14:tracePt t="50841" x="9067800" y="5003800"/>
          <p14:tracePt t="50846" x="9085263" y="4986338"/>
          <p14:tracePt t="50858" x="9101138" y="4986338"/>
          <p14:tracePt t="50862" x="9110663" y="4978400"/>
          <p14:tracePt t="50875" x="9126538" y="4978400"/>
          <p14:tracePt t="50885" x="9144000" y="4978400"/>
          <p14:tracePt t="52289" x="9161463" y="4978400"/>
          <p14:tracePt t="52297" x="9202738" y="4978400"/>
          <p14:tracePt t="52305" x="9245600" y="4978400"/>
          <p14:tracePt t="52313" x="9321800" y="4986338"/>
          <p14:tracePt t="52320" x="9398000" y="5003800"/>
          <p14:tracePt t="52329" x="9491663" y="5037138"/>
          <p14:tracePt t="52337" x="9593263" y="5046663"/>
          <p14:tracePt t="52344" x="9888538" y="5138738"/>
          <p14:tracePt t="52352" x="10142538" y="5199063"/>
          <p14:tracePt t="52360" x="10447338" y="5291138"/>
          <p14:tracePt t="52368" x="10820400" y="5410200"/>
          <p14:tracePt t="52376" x="11234738" y="5529263"/>
          <p14:tracePt t="52384" x="11701463" y="5689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104383" y="10424"/>
            <a:ext cx="11983233" cy="1325563"/>
          </a:xfrm>
        </p:spPr>
        <p:txBody>
          <a:bodyPr>
            <a:normAutofit/>
          </a:bodyPr>
          <a:lstStyle/>
          <a:p>
            <a:pPr algn="ctr">
              <a:spcAft>
                <a:spcPts val="1200"/>
              </a:spcAft>
            </a:pPr>
            <a:r>
              <a:rPr lang="en-US" sz="3600" dirty="0">
                <a:latin typeface="Arial" panose="020B0604020202020204" pitchFamily="34" charset="0"/>
                <a:cs typeface="Arial" panose="020B0604020202020204" pitchFamily="34" charset="0"/>
              </a:rPr>
              <a:t>Monthly-mean simulated temperature across Davis Strait</a:t>
            </a:r>
          </a:p>
        </p:txBody>
      </p:sp>
      <p:sp>
        <p:nvSpPr>
          <p:cNvPr id="4" name="Slide Number Placeholder 3">
            <a:extLst>
              <a:ext uri="{FF2B5EF4-FFF2-40B4-BE49-F238E27FC236}">
                <a16:creationId xmlns:a16="http://schemas.microsoft.com/office/drawing/2014/main" id="{56695ADD-5EF0-A244-9084-9644557A58A4}"/>
              </a:ext>
            </a:extLst>
          </p:cNvPr>
          <p:cNvSpPr>
            <a:spLocks noGrp="1"/>
          </p:cNvSpPr>
          <p:nvPr>
            <p:ph type="sldNum" sz="quarter" idx="12"/>
          </p:nvPr>
        </p:nvSpPr>
        <p:spPr/>
        <p:txBody>
          <a:bodyPr/>
          <a:lstStyle/>
          <a:p>
            <a:fld id="{129E57F3-9C5F-3C42-B03A-4AA1F789EC0E}" type="slidenum">
              <a:rPr lang="en-US" smtClean="0"/>
              <a:t>6</a:t>
            </a:fld>
            <a:endParaRPr lang="en-US" dirty="0"/>
          </a:p>
        </p:txBody>
      </p:sp>
      <p:pic>
        <p:nvPicPr>
          <p:cNvPr id="8" name="Picture 7">
            <a:extLst>
              <a:ext uri="{FF2B5EF4-FFF2-40B4-BE49-F238E27FC236}">
                <a16:creationId xmlns:a16="http://schemas.microsoft.com/office/drawing/2014/main" id="{1DAE00DA-DF60-23D0-1CBB-64B9D6C0AB19}"/>
              </a:ext>
            </a:extLst>
          </p:cNvPr>
          <p:cNvPicPr>
            <a:picLocks noChangeAspect="1"/>
          </p:cNvPicPr>
          <p:nvPr/>
        </p:nvPicPr>
        <p:blipFill>
          <a:blip r:embed="rId3"/>
          <a:srcRect/>
          <a:stretch/>
        </p:blipFill>
        <p:spPr>
          <a:xfrm>
            <a:off x="1526784" y="1814223"/>
            <a:ext cx="2821414" cy="2232000"/>
          </a:xfrm>
          <a:prstGeom prst="rect">
            <a:avLst/>
          </a:prstGeom>
        </p:spPr>
      </p:pic>
      <p:pic>
        <p:nvPicPr>
          <p:cNvPr id="10" name="Picture 9">
            <a:extLst>
              <a:ext uri="{FF2B5EF4-FFF2-40B4-BE49-F238E27FC236}">
                <a16:creationId xmlns:a16="http://schemas.microsoft.com/office/drawing/2014/main" id="{69B0EAF4-C232-0FD1-B650-1BBD775185A2}"/>
              </a:ext>
            </a:extLst>
          </p:cNvPr>
          <p:cNvPicPr>
            <a:picLocks noChangeAspect="1"/>
          </p:cNvPicPr>
          <p:nvPr/>
        </p:nvPicPr>
        <p:blipFill>
          <a:blip r:embed="rId4"/>
          <a:srcRect/>
          <a:stretch/>
        </p:blipFill>
        <p:spPr>
          <a:xfrm>
            <a:off x="4335488" y="1785633"/>
            <a:ext cx="2824988" cy="2232000"/>
          </a:xfrm>
          <a:prstGeom prst="rect">
            <a:avLst/>
          </a:prstGeom>
        </p:spPr>
      </p:pic>
      <p:pic>
        <p:nvPicPr>
          <p:cNvPr id="18" name="Picture 17">
            <a:extLst>
              <a:ext uri="{FF2B5EF4-FFF2-40B4-BE49-F238E27FC236}">
                <a16:creationId xmlns:a16="http://schemas.microsoft.com/office/drawing/2014/main" id="{7F91122D-BA95-6420-50FB-8322E9DC0B66}"/>
              </a:ext>
            </a:extLst>
          </p:cNvPr>
          <p:cNvPicPr>
            <a:picLocks noChangeAspect="1"/>
          </p:cNvPicPr>
          <p:nvPr/>
        </p:nvPicPr>
        <p:blipFill>
          <a:blip r:embed="rId5"/>
          <a:srcRect/>
          <a:stretch/>
        </p:blipFill>
        <p:spPr>
          <a:xfrm>
            <a:off x="7161763" y="1810283"/>
            <a:ext cx="2820437" cy="2232000"/>
          </a:xfrm>
          <a:prstGeom prst="rect">
            <a:avLst/>
          </a:prstGeom>
        </p:spPr>
      </p:pic>
      <p:pic>
        <p:nvPicPr>
          <p:cNvPr id="22" name="Picture 21">
            <a:extLst>
              <a:ext uri="{FF2B5EF4-FFF2-40B4-BE49-F238E27FC236}">
                <a16:creationId xmlns:a16="http://schemas.microsoft.com/office/drawing/2014/main" id="{FE7465C7-B45E-59FD-198F-7A89A134C1F7}"/>
              </a:ext>
            </a:extLst>
          </p:cNvPr>
          <p:cNvPicPr>
            <a:picLocks noChangeAspect="1"/>
          </p:cNvPicPr>
          <p:nvPr/>
        </p:nvPicPr>
        <p:blipFill>
          <a:blip r:embed="rId6"/>
          <a:srcRect/>
          <a:stretch/>
        </p:blipFill>
        <p:spPr>
          <a:xfrm>
            <a:off x="1514073" y="4035022"/>
            <a:ext cx="2813939" cy="2232000"/>
          </a:xfrm>
          <a:prstGeom prst="rect">
            <a:avLst/>
          </a:prstGeom>
        </p:spPr>
      </p:pic>
      <p:pic>
        <p:nvPicPr>
          <p:cNvPr id="24" name="Picture 23">
            <a:extLst>
              <a:ext uri="{FF2B5EF4-FFF2-40B4-BE49-F238E27FC236}">
                <a16:creationId xmlns:a16="http://schemas.microsoft.com/office/drawing/2014/main" id="{58AE328B-01EB-5D10-10B6-FD3C3E3CB11F}"/>
              </a:ext>
            </a:extLst>
          </p:cNvPr>
          <p:cNvPicPr>
            <a:picLocks noChangeAspect="1"/>
          </p:cNvPicPr>
          <p:nvPr/>
        </p:nvPicPr>
        <p:blipFill>
          <a:blip r:embed="rId7"/>
          <a:srcRect/>
          <a:stretch/>
        </p:blipFill>
        <p:spPr>
          <a:xfrm>
            <a:off x="4327525" y="4035022"/>
            <a:ext cx="2813540" cy="2232000"/>
          </a:xfrm>
          <a:prstGeom prst="rect">
            <a:avLst/>
          </a:prstGeom>
        </p:spPr>
      </p:pic>
      <p:pic>
        <p:nvPicPr>
          <p:cNvPr id="26" name="Picture 25">
            <a:extLst>
              <a:ext uri="{FF2B5EF4-FFF2-40B4-BE49-F238E27FC236}">
                <a16:creationId xmlns:a16="http://schemas.microsoft.com/office/drawing/2014/main" id="{678352D3-19CD-D1EC-B5AC-D1737AE27C5F}"/>
              </a:ext>
            </a:extLst>
          </p:cNvPr>
          <p:cNvPicPr>
            <a:picLocks noChangeAspect="1"/>
          </p:cNvPicPr>
          <p:nvPr/>
        </p:nvPicPr>
        <p:blipFill>
          <a:blip r:embed="rId8"/>
          <a:srcRect/>
          <a:stretch/>
        </p:blipFill>
        <p:spPr>
          <a:xfrm>
            <a:off x="7141553" y="4035022"/>
            <a:ext cx="2819564" cy="2232000"/>
          </a:xfrm>
          <a:prstGeom prst="rect">
            <a:avLst/>
          </a:prstGeom>
        </p:spPr>
      </p:pic>
      <p:sp>
        <p:nvSpPr>
          <p:cNvPr id="12" name="TextBox 11">
            <a:extLst>
              <a:ext uri="{FF2B5EF4-FFF2-40B4-BE49-F238E27FC236}">
                <a16:creationId xmlns:a16="http://schemas.microsoft.com/office/drawing/2014/main" id="{38304945-2B67-AB62-8520-B12172C64B01}"/>
              </a:ext>
            </a:extLst>
          </p:cNvPr>
          <p:cNvSpPr txBox="1"/>
          <p:nvPr/>
        </p:nvSpPr>
        <p:spPr>
          <a:xfrm>
            <a:off x="3324486" y="2513348"/>
            <a:ext cx="1030902" cy="307777"/>
          </a:xfrm>
          <a:prstGeom prst="rect">
            <a:avLst/>
          </a:prstGeom>
          <a:noFill/>
        </p:spPr>
        <p:txBody>
          <a:bodyPr wrap="square" rtlCol="0">
            <a:spAutoFit/>
          </a:bodyPr>
          <a:lstStyle/>
          <a:p>
            <a:r>
              <a:rPr lang="en-US" sz="1400" dirty="0">
                <a:solidFill>
                  <a:srgbClr val="FF0000"/>
                </a:solidFill>
                <a:latin typeface="Helvetica" pitchFamily="2" charset="0"/>
              </a:rPr>
              <a:t>Greenland</a:t>
            </a:r>
          </a:p>
        </p:txBody>
      </p:sp>
      <p:sp>
        <p:nvSpPr>
          <p:cNvPr id="3" name="TextBox 2">
            <a:extLst>
              <a:ext uri="{FF2B5EF4-FFF2-40B4-BE49-F238E27FC236}">
                <a16:creationId xmlns:a16="http://schemas.microsoft.com/office/drawing/2014/main" id="{13B0AFF3-8568-DDE7-75AE-DCE06D872421}"/>
              </a:ext>
            </a:extLst>
          </p:cNvPr>
          <p:cNvSpPr txBox="1"/>
          <p:nvPr/>
        </p:nvSpPr>
        <p:spPr>
          <a:xfrm>
            <a:off x="1019933" y="1754788"/>
            <a:ext cx="753651" cy="523220"/>
          </a:xfrm>
          <a:prstGeom prst="rect">
            <a:avLst/>
          </a:prstGeom>
          <a:noFill/>
        </p:spPr>
        <p:txBody>
          <a:bodyPr wrap="square" rtlCol="0">
            <a:spAutoFit/>
          </a:bodyPr>
          <a:lstStyle/>
          <a:p>
            <a:r>
              <a:rPr lang="en-US" sz="1400" dirty="0">
                <a:solidFill>
                  <a:srgbClr val="FF0000"/>
                </a:solidFill>
                <a:latin typeface="Helvetica" pitchFamily="2" charset="0"/>
              </a:rPr>
              <a:t>Baffin Island</a:t>
            </a:r>
          </a:p>
        </p:txBody>
      </p:sp>
      <p:sp>
        <p:nvSpPr>
          <p:cNvPr id="31" name="TextBox 30">
            <a:extLst>
              <a:ext uri="{FF2B5EF4-FFF2-40B4-BE49-F238E27FC236}">
                <a16:creationId xmlns:a16="http://schemas.microsoft.com/office/drawing/2014/main" id="{585ED57D-76D5-FD04-28E6-70CD4AA4E67F}"/>
              </a:ext>
            </a:extLst>
          </p:cNvPr>
          <p:cNvSpPr txBox="1"/>
          <p:nvPr/>
        </p:nvSpPr>
        <p:spPr>
          <a:xfrm>
            <a:off x="2239296" y="1296022"/>
            <a:ext cx="1363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Sep. 2013</a:t>
            </a:r>
          </a:p>
        </p:txBody>
      </p:sp>
      <p:sp>
        <p:nvSpPr>
          <p:cNvPr id="33" name="TextBox 32">
            <a:extLst>
              <a:ext uri="{FF2B5EF4-FFF2-40B4-BE49-F238E27FC236}">
                <a16:creationId xmlns:a16="http://schemas.microsoft.com/office/drawing/2014/main" id="{BC235963-2539-B244-8D87-35C0CAAAC454}"/>
              </a:ext>
            </a:extLst>
          </p:cNvPr>
          <p:cNvSpPr txBox="1"/>
          <p:nvPr/>
        </p:nvSpPr>
        <p:spPr>
          <a:xfrm>
            <a:off x="5066236" y="1296022"/>
            <a:ext cx="1363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Nov. 2013</a:t>
            </a:r>
          </a:p>
        </p:txBody>
      </p:sp>
      <p:sp>
        <p:nvSpPr>
          <p:cNvPr id="34" name="TextBox 33">
            <a:extLst>
              <a:ext uri="{FF2B5EF4-FFF2-40B4-BE49-F238E27FC236}">
                <a16:creationId xmlns:a16="http://schemas.microsoft.com/office/drawing/2014/main" id="{5C2A1240-CFFD-4AEE-1310-A580DEAF5AF8}"/>
              </a:ext>
            </a:extLst>
          </p:cNvPr>
          <p:cNvSpPr txBox="1"/>
          <p:nvPr/>
        </p:nvSpPr>
        <p:spPr>
          <a:xfrm>
            <a:off x="7869589" y="1289968"/>
            <a:ext cx="1363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Jan. 2014</a:t>
            </a:r>
          </a:p>
        </p:txBody>
      </p:sp>
      <p:sp>
        <p:nvSpPr>
          <p:cNvPr id="27" name="TextBox 26">
            <a:extLst>
              <a:ext uri="{FF2B5EF4-FFF2-40B4-BE49-F238E27FC236}">
                <a16:creationId xmlns:a16="http://schemas.microsoft.com/office/drawing/2014/main" id="{A05E2200-FDB1-CA31-CA3B-348D45B54B00}"/>
              </a:ext>
            </a:extLst>
          </p:cNvPr>
          <p:cNvSpPr txBox="1"/>
          <p:nvPr/>
        </p:nvSpPr>
        <p:spPr>
          <a:xfrm>
            <a:off x="104383" y="2715437"/>
            <a:ext cx="131801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Simulated</a:t>
            </a:r>
          </a:p>
        </p:txBody>
      </p:sp>
      <p:sp>
        <p:nvSpPr>
          <p:cNvPr id="29" name="TextBox 28">
            <a:extLst>
              <a:ext uri="{FF2B5EF4-FFF2-40B4-BE49-F238E27FC236}">
                <a16:creationId xmlns:a16="http://schemas.microsoft.com/office/drawing/2014/main" id="{2439A133-6CAF-7DC2-ABDD-204C1581C0EA}"/>
              </a:ext>
            </a:extLst>
          </p:cNvPr>
          <p:cNvSpPr txBox="1"/>
          <p:nvPr/>
        </p:nvSpPr>
        <p:spPr>
          <a:xfrm>
            <a:off x="109858" y="4780396"/>
            <a:ext cx="1373713"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GLORYS reanalysis</a:t>
            </a:r>
          </a:p>
        </p:txBody>
      </p:sp>
      <p:pic>
        <p:nvPicPr>
          <p:cNvPr id="6" name="Picture 5" descr="Map&#10;&#10;Description automatically generated">
            <a:extLst>
              <a:ext uri="{FF2B5EF4-FFF2-40B4-BE49-F238E27FC236}">
                <a16:creationId xmlns:a16="http://schemas.microsoft.com/office/drawing/2014/main" id="{3CBEB1BA-9651-652A-391D-A1D19C7844D9}"/>
              </a:ext>
            </a:extLst>
          </p:cNvPr>
          <p:cNvPicPr>
            <a:picLocks noChangeAspect="1"/>
          </p:cNvPicPr>
          <p:nvPr/>
        </p:nvPicPr>
        <p:blipFill>
          <a:blip r:embed="rId9"/>
          <a:stretch>
            <a:fillRect/>
          </a:stretch>
        </p:blipFill>
        <p:spPr>
          <a:xfrm>
            <a:off x="10117086" y="1289968"/>
            <a:ext cx="1970530" cy="2340000"/>
          </a:xfrm>
          <a:prstGeom prst="rect">
            <a:avLst/>
          </a:prstGeom>
        </p:spPr>
      </p:pic>
      <p:sp>
        <p:nvSpPr>
          <p:cNvPr id="7" name="TextBox 6">
            <a:extLst>
              <a:ext uri="{FF2B5EF4-FFF2-40B4-BE49-F238E27FC236}">
                <a16:creationId xmlns:a16="http://schemas.microsoft.com/office/drawing/2014/main" id="{35F90BCC-E4A4-BE11-72F3-D16FCDE03F8E}"/>
              </a:ext>
            </a:extLst>
          </p:cNvPr>
          <p:cNvSpPr txBox="1"/>
          <p:nvPr/>
        </p:nvSpPr>
        <p:spPr>
          <a:xfrm>
            <a:off x="10251972" y="3619090"/>
            <a:ext cx="1970530" cy="338554"/>
          </a:xfrm>
          <a:prstGeom prst="rect">
            <a:avLst/>
          </a:prstGeom>
          <a:noFill/>
        </p:spPr>
        <p:txBody>
          <a:bodyPr wrap="square" rtlCol="0">
            <a:spAutoFit/>
          </a:bodyPr>
          <a:lstStyle/>
          <a:p>
            <a:r>
              <a:rPr lang="en-US" sz="1600" dirty="0">
                <a:latin typeface="Helvetica" pitchFamily="2" charset="0"/>
              </a:rPr>
              <a:t>(Curry et al., 2014)</a:t>
            </a:r>
          </a:p>
        </p:txBody>
      </p:sp>
      <p:sp>
        <p:nvSpPr>
          <p:cNvPr id="9" name="TextBox 8">
            <a:extLst>
              <a:ext uri="{FF2B5EF4-FFF2-40B4-BE49-F238E27FC236}">
                <a16:creationId xmlns:a16="http://schemas.microsoft.com/office/drawing/2014/main" id="{513BF73B-C602-AC2E-4812-9DDDCF42DFF1}"/>
              </a:ext>
            </a:extLst>
          </p:cNvPr>
          <p:cNvSpPr txBox="1"/>
          <p:nvPr/>
        </p:nvSpPr>
        <p:spPr>
          <a:xfrm>
            <a:off x="10112463" y="4287398"/>
            <a:ext cx="2047220" cy="15542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27000" indent="-127000">
              <a:spcAft>
                <a:spcPts val="600"/>
              </a:spcAft>
              <a:buFont typeface="Arial" panose="020B0604020202020204" pitchFamily="34" charset="0"/>
              <a:buChar char="•"/>
            </a:pPr>
            <a:r>
              <a:rPr lang="en-US" dirty="0">
                <a:solidFill>
                  <a:srgbClr val="002060"/>
                </a:solidFill>
                <a:latin typeface="Helvetica" pitchFamily="2" charset="0"/>
              </a:rPr>
              <a:t>Erosion of West Greenland </a:t>
            </a:r>
            <a:r>
              <a:rPr lang="en-US" dirty="0" err="1">
                <a:solidFill>
                  <a:srgbClr val="002060"/>
                </a:solidFill>
                <a:latin typeface="Helvetica" pitchFamily="2" charset="0"/>
              </a:rPr>
              <a:t>Irminger</a:t>
            </a:r>
            <a:r>
              <a:rPr lang="en-US" dirty="0">
                <a:solidFill>
                  <a:srgbClr val="002060"/>
                </a:solidFill>
                <a:latin typeface="Helvetica" pitchFamily="2" charset="0"/>
              </a:rPr>
              <a:t> Water &amp; Arctic Water</a:t>
            </a:r>
          </a:p>
          <a:p>
            <a:pPr marL="127000" indent="-127000">
              <a:spcAft>
                <a:spcPts val="600"/>
              </a:spcAft>
              <a:buFont typeface="Arial" panose="020B0604020202020204" pitchFamily="34" charset="0"/>
              <a:buChar char="•"/>
            </a:pPr>
            <a:r>
              <a:rPr lang="en-US" dirty="0">
                <a:solidFill>
                  <a:srgbClr val="002060"/>
                </a:solidFill>
                <a:latin typeface="Helvetica" pitchFamily="2" charset="0"/>
              </a:rPr>
              <a:t>Excess mixing?</a:t>
            </a:r>
          </a:p>
        </p:txBody>
      </p:sp>
      <p:cxnSp>
        <p:nvCxnSpPr>
          <p:cNvPr id="14" name="Straight Arrow Connector 13">
            <a:extLst>
              <a:ext uri="{FF2B5EF4-FFF2-40B4-BE49-F238E27FC236}">
                <a16:creationId xmlns:a16="http://schemas.microsoft.com/office/drawing/2014/main" id="{0D1A971D-F361-6DA3-3A4E-564A61C9B6B9}"/>
              </a:ext>
            </a:extLst>
          </p:cNvPr>
          <p:cNvCxnSpPr>
            <a:cxnSpLocks/>
          </p:cNvCxnSpPr>
          <p:nvPr/>
        </p:nvCxnSpPr>
        <p:spPr>
          <a:xfrm flipH="1" flipV="1">
            <a:off x="8978900" y="2513348"/>
            <a:ext cx="1340515" cy="224046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7C171B30-9A07-EFBD-E54D-631607B01FC9}"/>
              </a:ext>
            </a:extLst>
          </p:cNvPr>
          <p:cNvPicPr>
            <a:picLocks noChangeAspect="1"/>
          </p:cNvPicPr>
          <p:nvPr/>
        </p:nvPicPr>
        <p:blipFill>
          <a:blip r:embed="rId10"/>
          <a:stretch>
            <a:fillRect/>
          </a:stretch>
        </p:blipFill>
        <p:spPr>
          <a:xfrm>
            <a:off x="4082037" y="6350593"/>
            <a:ext cx="3331890" cy="432000"/>
          </a:xfrm>
          <a:prstGeom prst="rect">
            <a:avLst/>
          </a:prstGeom>
        </p:spPr>
      </p:pic>
      <p:cxnSp>
        <p:nvCxnSpPr>
          <p:cNvPr id="41" name="Straight Arrow Connector 40">
            <a:extLst>
              <a:ext uri="{FF2B5EF4-FFF2-40B4-BE49-F238E27FC236}">
                <a16:creationId xmlns:a16="http://schemas.microsoft.com/office/drawing/2014/main" id="{6B4F022B-7E13-BFB5-EC41-71C10A9CDB72}"/>
              </a:ext>
            </a:extLst>
          </p:cNvPr>
          <p:cNvCxnSpPr>
            <a:cxnSpLocks/>
          </p:cNvCxnSpPr>
          <p:nvPr/>
        </p:nvCxnSpPr>
        <p:spPr>
          <a:xfrm flipH="1" flipV="1">
            <a:off x="8353254" y="2212276"/>
            <a:ext cx="1898718" cy="310512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977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E93-7C45-E245-8585-7823A0576600}"/>
              </a:ext>
            </a:extLst>
          </p:cNvPr>
          <p:cNvSpPr>
            <a:spLocks noGrp="1"/>
          </p:cNvSpPr>
          <p:nvPr>
            <p:ph type="title"/>
          </p:nvPr>
        </p:nvSpPr>
        <p:spPr>
          <a:xfrm>
            <a:off x="104383" y="10424"/>
            <a:ext cx="11983233" cy="1325563"/>
          </a:xfrm>
        </p:spPr>
        <p:txBody>
          <a:bodyPr>
            <a:normAutofit/>
          </a:bodyPr>
          <a:lstStyle/>
          <a:p>
            <a:pPr algn="ctr">
              <a:spcAft>
                <a:spcPts val="1200"/>
              </a:spcAft>
            </a:pPr>
            <a:r>
              <a:rPr lang="en-US" sz="3600" dirty="0">
                <a:latin typeface="Arial" panose="020B0604020202020204" pitchFamily="34" charset="0"/>
                <a:cs typeface="Arial" panose="020B0604020202020204" pitchFamily="34" charset="0"/>
              </a:rPr>
              <a:t>Monthly-mean simulated salinity across Davis Strait</a:t>
            </a:r>
          </a:p>
        </p:txBody>
      </p:sp>
      <p:sp>
        <p:nvSpPr>
          <p:cNvPr id="4" name="Slide Number Placeholder 3">
            <a:extLst>
              <a:ext uri="{FF2B5EF4-FFF2-40B4-BE49-F238E27FC236}">
                <a16:creationId xmlns:a16="http://schemas.microsoft.com/office/drawing/2014/main" id="{56695ADD-5EF0-A244-9084-9644557A58A4}"/>
              </a:ext>
            </a:extLst>
          </p:cNvPr>
          <p:cNvSpPr>
            <a:spLocks noGrp="1"/>
          </p:cNvSpPr>
          <p:nvPr>
            <p:ph type="sldNum" sz="quarter" idx="12"/>
          </p:nvPr>
        </p:nvSpPr>
        <p:spPr/>
        <p:txBody>
          <a:bodyPr/>
          <a:lstStyle/>
          <a:p>
            <a:fld id="{129E57F3-9C5F-3C42-B03A-4AA1F789EC0E}" type="slidenum">
              <a:rPr lang="en-US" smtClean="0"/>
              <a:t>7</a:t>
            </a:fld>
            <a:endParaRPr lang="en-US" dirty="0"/>
          </a:p>
        </p:txBody>
      </p:sp>
      <p:pic>
        <p:nvPicPr>
          <p:cNvPr id="8" name="Picture 7">
            <a:extLst>
              <a:ext uri="{FF2B5EF4-FFF2-40B4-BE49-F238E27FC236}">
                <a16:creationId xmlns:a16="http://schemas.microsoft.com/office/drawing/2014/main" id="{1DAE00DA-DF60-23D0-1CBB-64B9D6C0AB19}"/>
              </a:ext>
            </a:extLst>
          </p:cNvPr>
          <p:cNvPicPr>
            <a:picLocks noChangeAspect="1"/>
          </p:cNvPicPr>
          <p:nvPr/>
        </p:nvPicPr>
        <p:blipFill>
          <a:blip r:embed="rId3"/>
          <a:srcRect/>
          <a:stretch/>
        </p:blipFill>
        <p:spPr>
          <a:xfrm>
            <a:off x="1526784" y="1814566"/>
            <a:ext cx="2821414" cy="2231314"/>
          </a:xfrm>
          <a:prstGeom prst="rect">
            <a:avLst/>
          </a:prstGeom>
        </p:spPr>
      </p:pic>
      <p:pic>
        <p:nvPicPr>
          <p:cNvPr id="10" name="Picture 9">
            <a:extLst>
              <a:ext uri="{FF2B5EF4-FFF2-40B4-BE49-F238E27FC236}">
                <a16:creationId xmlns:a16="http://schemas.microsoft.com/office/drawing/2014/main" id="{69B0EAF4-C232-0FD1-B650-1BBD775185A2}"/>
              </a:ext>
            </a:extLst>
          </p:cNvPr>
          <p:cNvPicPr>
            <a:picLocks noChangeAspect="1"/>
          </p:cNvPicPr>
          <p:nvPr/>
        </p:nvPicPr>
        <p:blipFill>
          <a:blip r:embed="rId4"/>
          <a:srcRect/>
          <a:stretch/>
        </p:blipFill>
        <p:spPr>
          <a:xfrm>
            <a:off x="4343330" y="1785633"/>
            <a:ext cx="2809304" cy="2232000"/>
          </a:xfrm>
          <a:prstGeom prst="rect">
            <a:avLst/>
          </a:prstGeom>
        </p:spPr>
      </p:pic>
      <p:pic>
        <p:nvPicPr>
          <p:cNvPr id="18" name="Picture 17">
            <a:extLst>
              <a:ext uri="{FF2B5EF4-FFF2-40B4-BE49-F238E27FC236}">
                <a16:creationId xmlns:a16="http://schemas.microsoft.com/office/drawing/2014/main" id="{7F91122D-BA95-6420-50FB-8322E9DC0B66}"/>
              </a:ext>
            </a:extLst>
          </p:cNvPr>
          <p:cNvPicPr>
            <a:picLocks noChangeAspect="1"/>
          </p:cNvPicPr>
          <p:nvPr/>
        </p:nvPicPr>
        <p:blipFill>
          <a:blip r:embed="rId5"/>
          <a:srcRect/>
          <a:stretch/>
        </p:blipFill>
        <p:spPr>
          <a:xfrm>
            <a:off x="7165251" y="1810283"/>
            <a:ext cx="2813460" cy="2232000"/>
          </a:xfrm>
          <a:prstGeom prst="rect">
            <a:avLst/>
          </a:prstGeom>
        </p:spPr>
      </p:pic>
      <p:pic>
        <p:nvPicPr>
          <p:cNvPr id="22" name="Picture 21">
            <a:extLst>
              <a:ext uri="{FF2B5EF4-FFF2-40B4-BE49-F238E27FC236}">
                <a16:creationId xmlns:a16="http://schemas.microsoft.com/office/drawing/2014/main" id="{FE7465C7-B45E-59FD-198F-7A89A134C1F7}"/>
              </a:ext>
            </a:extLst>
          </p:cNvPr>
          <p:cNvPicPr>
            <a:picLocks noChangeAspect="1"/>
          </p:cNvPicPr>
          <p:nvPr/>
        </p:nvPicPr>
        <p:blipFill>
          <a:blip r:embed="rId6"/>
          <a:srcRect/>
          <a:stretch/>
        </p:blipFill>
        <p:spPr>
          <a:xfrm>
            <a:off x="1514073" y="4035595"/>
            <a:ext cx="2813939" cy="2230853"/>
          </a:xfrm>
          <a:prstGeom prst="rect">
            <a:avLst/>
          </a:prstGeom>
        </p:spPr>
      </p:pic>
      <p:pic>
        <p:nvPicPr>
          <p:cNvPr id="24" name="Picture 23">
            <a:extLst>
              <a:ext uri="{FF2B5EF4-FFF2-40B4-BE49-F238E27FC236}">
                <a16:creationId xmlns:a16="http://schemas.microsoft.com/office/drawing/2014/main" id="{58AE328B-01EB-5D10-10B6-FD3C3E3CB11F}"/>
              </a:ext>
            </a:extLst>
          </p:cNvPr>
          <p:cNvPicPr>
            <a:picLocks noChangeAspect="1"/>
          </p:cNvPicPr>
          <p:nvPr/>
        </p:nvPicPr>
        <p:blipFill>
          <a:blip r:embed="rId7"/>
          <a:srcRect/>
          <a:stretch/>
        </p:blipFill>
        <p:spPr>
          <a:xfrm>
            <a:off x="4327525" y="4037598"/>
            <a:ext cx="2813540" cy="2226847"/>
          </a:xfrm>
          <a:prstGeom prst="rect">
            <a:avLst/>
          </a:prstGeom>
        </p:spPr>
      </p:pic>
      <p:pic>
        <p:nvPicPr>
          <p:cNvPr id="26" name="Picture 25">
            <a:extLst>
              <a:ext uri="{FF2B5EF4-FFF2-40B4-BE49-F238E27FC236}">
                <a16:creationId xmlns:a16="http://schemas.microsoft.com/office/drawing/2014/main" id="{678352D3-19CD-D1EC-B5AC-D1737AE27C5F}"/>
              </a:ext>
            </a:extLst>
          </p:cNvPr>
          <p:cNvPicPr>
            <a:picLocks noChangeAspect="1"/>
          </p:cNvPicPr>
          <p:nvPr/>
        </p:nvPicPr>
        <p:blipFill>
          <a:blip r:embed="rId8"/>
          <a:srcRect/>
          <a:stretch/>
        </p:blipFill>
        <p:spPr>
          <a:xfrm>
            <a:off x="7143444" y="4035022"/>
            <a:ext cx="2815782" cy="2232000"/>
          </a:xfrm>
          <a:prstGeom prst="rect">
            <a:avLst/>
          </a:prstGeom>
        </p:spPr>
      </p:pic>
      <p:sp>
        <p:nvSpPr>
          <p:cNvPr id="12" name="TextBox 11">
            <a:extLst>
              <a:ext uri="{FF2B5EF4-FFF2-40B4-BE49-F238E27FC236}">
                <a16:creationId xmlns:a16="http://schemas.microsoft.com/office/drawing/2014/main" id="{38304945-2B67-AB62-8520-B12172C64B01}"/>
              </a:ext>
            </a:extLst>
          </p:cNvPr>
          <p:cNvSpPr txBox="1"/>
          <p:nvPr/>
        </p:nvSpPr>
        <p:spPr>
          <a:xfrm>
            <a:off x="3324486" y="2513348"/>
            <a:ext cx="1030902" cy="307777"/>
          </a:xfrm>
          <a:prstGeom prst="rect">
            <a:avLst/>
          </a:prstGeom>
          <a:noFill/>
        </p:spPr>
        <p:txBody>
          <a:bodyPr wrap="square" rtlCol="0">
            <a:spAutoFit/>
          </a:bodyPr>
          <a:lstStyle/>
          <a:p>
            <a:r>
              <a:rPr lang="en-US" sz="1400" dirty="0">
                <a:solidFill>
                  <a:srgbClr val="FF0000"/>
                </a:solidFill>
                <a:latin typeface="Helvetica" pitchFamily="2" charset="0"/>
              </a:rPr>
              <a:t>Greenland</a:t>
            </a:r>
          </a:p>
        </p:txBody>
      </p:sp>
      <p:sp>
        <p:nvSpPr>
          <p:cNvPr id="3" name="TextBox 2">
            <a:extLst>
              <a:ext uri="{FF2B5EF4-FFF2-40B4-BE49-F238E27FC236}">
                <a16:creationId xmlns:a16="http://schemas.microsoft.com/office/drawing/2014/main" id="{13B0AFF3-8568-DDE7-75AE-DCE06D872421}"/>
              </a:ext>
            </a:extLst>
          </p:cNvPr>
          <p:cNvSpPr txBox="1"/>
          <p:nvPr/>
        </p:nvSpPr>
        <p:spPr>
          <a:xfrm>
            <a:off x="1019933" y="1754788"/>
            <a:ext cx="753651" cy="523220"/>
          </a:xfrm>
          <a:prstGeom prst="rect">
            <a:avLst/>
          </a:prstGeom>
          <a:noFill/>
        </p:spPr>
        <p:txBody>
          <a:bodyPr wrap="square" rtlCol="0">
            <a:spAutoFit/>
          </a:bodyPr>
          <a:lstStyle/>
          <a:p>
            <a:r>
              <a:rPr lang="en-US" sz="1400" dirty="0">
                <a:solidFill>
                  <a:srgbClr val="FF0000"/>
                </a:solidFill>
                <a:latin typeface="Helvetica" pitchFamily="2" charset="0"/>
              </a:rPr>
              <a:t>Baffin Island</a:t>
            </a:r>
          </a:p>
        </p:txBody>
      </p:sp>
      <p:sp>
        <p:nvSpPr>
          <p:cNvPr id="31" name="TextBox 30">
            <a:extLst>
              <a:ext uri="{FF2B5EF4-FFF2-40B4-BE49-F238E27FC236}">
                <a16:creationId xmlns:a16="http://schemas.microsoft.com/office/drawing/2014/main" id="{585ED57D-76D5-FD04-28E6-70CD4AA4E67F}"/>
              </a:ext>
            </a:extLst>
          </p:cNvPr>
          <p:cNvSpPr txBox="1"/>
          <p:nvPr/>
        </p:nvSpPr>
        <p:spPr>
          <a:xfrm>
            <a:off x="2239296" y="1296022"/>
            <a:ext cx="1363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Sep. 2013</a:t>
            </a:r>
          </a:p>
        </p:txBody>
      </p:sp>
      <p:sp>
        <p:nvSpPr>
          <p:cNvPr id="33" name="TextBox 32">
            <a:extLst>
              <a:ext uri="{FF2B5EF4-FFF2-40B4-BE49-F238E27FC236}">
                <a16:creationId xmlns:a16="http://schemas.microsoft.com/office/drawing/2014/main" id="{BC235963-2539-B244-8D87-35C0CAAAC454}"/>
              </a:ext>
            </a:extLst>
          </p:cNvPr>
          <p:cNvSpPr txBox="1"/>
          <p:nvPr/>
        </p:nvSpPr>
        <p:spPr>
          <a:xfrm>
            <a:off x="5066236" y="1296022"/>
            <a:ext cx="1363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Nov. 2013</a:t>
            </a:r>
          </a:p>
        </p:txBody>
      </p:sp>
      <p:sp>
        <p:nvSpPr>
          <p:cNvPr id="34" name="TextBox 33">
            <a:extLst>
              <a:ext uri="{FF2B5EF4-FFF2-40B4-BE49-F238E27FC236}">
                <a16:creationId xmlns:a16="http://schemas.microsoft.com/office/drawing/2014/main" id="{5C2A1240-CFFD-4AEE-1310-A580DEAF5AF8}"/>
              </a:ext>
            </a:extLst>
          </p:cNvPr>
          <p:cNvSpPr txBox="1"/>
          <p:nvPr/>
        </p:nvSpPr>
        <p:spPr>
          <a:xfrm>
            <a:off x="7869589" y="1289968"/>
            <a:ext cx="1363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Jan. 2014</a:t>
            </a:r>
          </a:p>
        </p:txBody>
      </p:sp>
      <p:sp>
        <p:nvSpPr>
          <p:cNvPr id="27" name="TextBox 26">
            <a:extLst>
              <a:ext uri="{FF2B5EF4-FFF2-40B4-BE49-F238E27FC236}">
                <a16:creationId xmlns:a16="http://schemas.microsoft.com/office/drawing/2014/main" id="{A05E2200-FDB1-CA31-CA3B-348D45B54B00}"/>
              </a:ext>
            </a:extLst>
          </p:cNvPr>
          <p:cNvSpPr txBox="1"/>
          <p:nvPr/>
        </p:nvSpPr>
        <p:spPr>
          <a:xfrm>
            <a:off x="104383" y="2715437"/>
            <a:ext cx="131801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Simulated</a:t>
            </a:r>
          </a:p>
        </p:txBody>
      </p:sp>
      <p:sp>
        <p:nvSpPr>
          <p:cNvPr id="29" name="TextBox 28">
            <a:extLst>
              <a:ext uri="{FF2B5EF4-FFF2-40B4-BE49-F238E27FC236}">
                <a16:creationId xmlns:a16="http://schemas.microsoft.com/office/drawing/2014/main" id="{2439A133-6CAF-7DC2-ABDD-204C1581C0EA}"/>
              </a:ext>
            </a:extLst>
          </p:cNvPr>
          <p:cNvSpPr txBox="1"/>
          <p:nvPr/>
        </p:nvSpPr>
        <p:spPr>
          <a:xfrm>
            <a:off x="109858" y="4780396"/>
            <a:ext cx="1373713"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latin typeface="Helvetica"/>
                <a:cs typeface="Helvetica"/>
              </a:rPr>
              <a:t>GLORYS reanalysis</a:t>
            </a:r>
          </a:p>
        </p:txBody>
      </p:sp>
      <p:pic>
        <p:nvPicPr>
          <p:cNvPr id="6" name="Picture 5" descr="Map&#10;&#10;Description automatically generated">
            <a:extLst>
              <a:ext uri="{FF2B5EF4-FFF2-40B4-BE49-F238E27FC236}">
                <a16:creationId xmlns:a16="http://schemas.microsoft.com/office/drawing/2014/main" id="{3CBEB1BA-9651-652A-391D-A1D19C7844D9}"/>
              </a:ext>
            </a:extLst>
          </p:cNvPr>
          <p:cNvPicPr>
            <a:picLocks noChangeAspect="1"/>
          </p:cNvPicPr>
          <p:nvPr/>
        </p:nvPicPr>
        <p:blipFill>
          <a:blip r:embed="rId9"/>
          <a:stretch>
            <a:fillRect/>
          </a:stretch>
        </p:blipFill>
        <p:spPr>
          <a:xfrm>
            <a:off x="10117086" y="1289968"/>
            <a:ext cx="1970530" cy="2340000"/>
          </a:xfrm>
          <a:prstGeom prst="rect">
            <a:avLst/>
          </a:prstGeom>
        </p:spPr>
      </p:pic>
      <p:sp>
        <p:nvSpPr>
          <p:cNvPr id="7" name="TextBox 6">
            <a:extLst>
              <a:ext uri="{FF2B5EF4-FFF2-40B4-BE49-F238E27FC236}">
                <a16:creationId xmlns:a16="http://schemas.microsoft.com/office/drawing/2014/main" id="{35F90BCC-E4A4-BE11-72F3-D16FCDE03F8E}"/>
              </a:ext>
            </a:extLst>
          </p:cNvPr>
          <p:cNvSpPr txBox="1"/>
          <p:nvPr/>
        </p:nvSpPr>
        <p:spPr>
          <a:xfrm>
            <a:off x="10251972" y="3619090"/>
            <a:ext cx="1970530" cy="338554"/>
          </a:xfrm>
          <a:prstGeom prst="rect">
            <a:avLst/>
          </a:prstGeom>
          <a:noFill/>
        </p:spPr>
        <p:txBody>
          <a:bodyPr wrap="square" rtlCol="0">
            <a:spAutoFit/>
          </a:bodyPr>
          <a:lstStyle/>
          <a:p>
            <a:r>
              <a:rPr lang="en-US" sz="1600" dirty="0">
                <a:latin typeface="Helvetica" pitchFamily="2" charset="0"/>
              </a:rPr>
              <a:t>(Curry et al., 2014)</a:t>
            </a:r>
          </a:p>
        </p:txBody>
      </p:sp>
      <p:pic>
        <p:nvPicPr>
          <p:cNvPr id="16" name="Picture 15">
            <a:extLst>
              <a:ext uri="{FF2B5EF4-FFF2-40B4-BE49-F238E27FC236}">
                <a16:creationId xmlns:a16="http://schemas.microsoft.com/office/drawing/2014/main" id="{7C171B30-9A07-EFBD-E54D-631607B01FC9}"/>
              </a:ext>
            </a:extLst>
          </p:cNvPr>
          <p:cNvPicPr>
            <a:picLocks noChangeAspect="1"/>
          </p:cNvPicPr>
          <p:nvPr/>
        </p:nvPicPr>
        <p:blipFill>
          <a:blip r:embed="rId10"/>
          <a:srcRect/>
          <a:stretch/>
        </p:blipFill>
        <p:spPr>
          <a:xfrm>
            <a:off x="3964399" y="6356350"/>
            <a:ext cx="3567166" cy="432000"/>
          </a:xfrm>
          <a:prstGeom prst="rect">
            <a:avLst/>
          </a:prstGeom>
        </p:spPr>
      </p:pic>
      <p:sp>
        <p:nvSpPr>
          <p:cNvPr id="23" name="TextBox 22">
            <a:extLst>
              <a:ext uri="{FF2B5EF4-FFF2-40B4-BE49-F238E27FC236}">
                <a16:creationId xmlns:a16="http://schemas.microsoft.com/office/drawing/2014/main" id="{637057D7-6458-0F94-4EDB-83E675B3BCC0}"/>
              </a:ext>
            </a:extLst>
          </p:cNvPr>
          <p:cNvSpPr txBox="1"/>
          <p:nvPr/>
        </p:nvSpPr>
        <p:spPr>
          <a:xfrm>
            <a:off x="10112463" y="4287398"/>
            <a:ext cx="2047220" cy="15542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27000" indent="-127000">
              <a:spcAft>
                <a:spcPts val="600"/>
              </a:spcAft>
              <a:buFont typeface="Arial" panose="020B0604020202020204" pitchFamily="34" charset="0"/>
              <a:buChar char="•"/>
            </a:pPr>
            <a:r>
              <a:rPr lang="en-US" dirty="0">
                <a:solidFill>
                  <a:srgbClr val="002060"/>
                </a:solidFill>
                <a:latin typeface="Helvetica" pitchFamily="2" charset="0"/>
              </a:rPr>
              <a:t>Erosion of West Greenland </a:t>
            </a:r>
            <a:r>
              <a:rPr lang="en-US" dirty="0" err="1">
                <a:solidFill>
                  <a:srgbClr val="002060"/>
                </a:solidFill>
                <a:latin typeface="Helvetica" pitchFamily="2" charset="0"/>
              </a:rPr>
              <a:t>Irminger</a:t>
            </a:r>
            <a:r>
              <a:rPr lang="en-US" dirty="0">
                <a:solidFill>
                  <a:srgbClr val="002060"/>
                </a:solidFill>
                <a:latin typeface="Helvetica" pitchFamily="2" charset="0"/>
              </a:rPr>
              <a:t> Water &amp; Arctic Water</a:t>
            </a:r>
          </a:p>
          <a:p>
            <a:pPr marL="127000" indent="-127000">
              <a:spcAft>
                <a:spcPts val="600"/>
              </a:spcAft>
              <a:buFont typeface="Arial" panose="020B0604020202020204" pitchFamily="34" charset="0"/>
              <a:buChar char="•"/>
            </a:pPr>
            <a:r>
              <a:rPr lang="en-US" dirty="0">
                <a:solidFill>
                  <a:srgbClr val="002060"/>
                </a:solidFill>
                <a:latin typeface="Helvetica" pitchFamily="2" charset="0"/>
              </a:rPr>
              <a:t>Excess mixing?</a:t>
            </a:r>
          </a:p>
        </p:txBody>
      </p:sp>
      <p:cxnSp>
        <p:nvCxnSpPr>
          <p:cNvPr id="25" name="Straight Arrow Connector 24">
            <a:extLst>
              <a:ext uri="{FF2B5EF4-FFF2-40B4-BE49-F238E27FC236}">
                <a16:creationId xmlns:a16="http://schemas.microsoft.com/office/drawing/2014/main" id="{68C8458C-EC00-1052-41C0-FB11A8F40911}"/>
              </a:ext>
            </a:extLst>
          </p:cNvPr>
          <p:cNvCxnSpPr>
            <a:cxnSpLocks/>
          </p:cNvCxnSpPr>
          <p:nvPr/>
        </p:nvCxnSpPr>
        <p:spPr>
          <a:xfrm flipH="1" flipV="1">
            <a:off x="8978900" y="2513348"/>
            <a:ext cx="1340515" cy="224046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475990C1-665C-D2E9-71D9-A51B3A48D158}"/>
              </a:ext>
            </a:extLst>
          </p:cNvPr>
          <p:cNvCxnSpPr>
            <a:cxnSpLocks/>
          </p:cNvCxnSpPr>
          <p:nvPr/>
        </p:nvCxnSpPr>
        <p:spPr>
          <a:xfrm flipH="1" flipV="1">
            <a:off x="8353254" y="2212276"/>
            <a:ext cx="1898718" cy="310512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986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CE4A-DA90-5841-ACF7-F0D5A576C0CE}"/>
              </a:ext>
            </a:extLst>
          </p:cNvPr>
          <p:cNvSpPr>
            <a:spLocks noGrp="1"/>
          </p:cNvSpPr>
          <p:nvPr>
            <p:ph type="title"/>
          </p:nvPr>
        </p:nvSpPr>
        <p:spPr>
          <a:xfrm>
            <a:off x="-1" y="319042"/>
            <a:ext cx="7100176" cy="509934"/>
          </a:xfrm>
        </p:spPr>
        <p:txBody>
          <a:bodyPr>
            <a:normAutofit fontScale="90000"/>
          </a:bodyPr>
          <a:lstStyle/>
          <a:p>
            <a:pPr algn="ctr"/>
            <a:r>
              <a:rPr lang="en-US" sz="3600" dirty="0">
                <a:latin typeface="Arial" panose="020B0604020202020204" pitchFamily="34" charset="0"/>
                <a:cs typeface="Arial" panose="020B0604020202020204" pitchFamily="34" charset="0"/>
              </a:rPr>
              <a:t>Simulated biogeochemistry</a:t>
            </a:r>
          </a:p>
        </p:txBody>
      </p:sp>
      <p:pic>
        <p:nvPicPr>
          <p:cNvPr id="4" name="Picture 3">
            <a:extLst>
              <a:ext uri="{FF2B5EF4-FFF2-40B4-BE49-F238E27FC236}">
                <a16:creationId xmlns:a16="http://schemas.microsoft.com/office/drawing/2014/main" id="{29BDB623-03DB-FD43-A6BB-C4C7D6A0E305}"/>
              </a:ext>
            </a:extLst>
          </p:cNvPr>
          <p:cNvPicPr>
            <a:picLocks noChangeAspect="1"/>
          </p:cNvPicPr>
          <p:nvPr/>
        </p:nvPicPr>
        <p:blipFill rotWithShape="1">
          <a:blip r:embed="rId3"/>
          <a:srcRect t="9425" b="9425"/>
          <a:stretch/>
        </p:blipFill>
        <p:spPr>
          <a:xfrm>
            <a:off x="-1" y="881228"/>
            <a:ext cx="6460627" cy="3932072"/>
          </a:xfrm>
          <a:prstGeom prst="rect">
            <a:avLst/>
          </a:prstGeom>
        </p:spPr>
      </p:pic>
      <p:grpSp>
        <p:nvGrpSpPr>
          <p:cNvPr id="10" name="Group 9">
            <a:extLst>
              <a:ext uri="{FF2B5EF4-FFF2-40B4-BE49-F238E27FC236}">
                <a16:creationId xmlns:a16="http://schemas.microsoft.com/office/drawing/2014/main" id="{10B8C190-1BD5-6B44-8E02-B3CC88E9E765}"/>
              </a:ext>
            </a:extLst>
          </p:cNvPr>
          <p:cNvGrpSpPr/>
          <p:nvPr/>
        </p:nvGrpSpPr>
        <p:grpSpPr>
          <a:xfrm>
            <a:off x="6750560" y="630946"/>
            <a:ext cx="5298030" cy="6138154"/>
            <a:chOff x="6687060" y="719846"/>
            <a:chExt cx="5298030" cy="6138154"/>
          </a:xfrm>
        </p:grpSpPr>
        <p:pic>
          <p:nvPicPr>
            <p:cNvPr id="9" name="Picture 8">
              <a:extLst>
                <a:ext uri="{FF2B5EF4-FFF2-40B4-BE49-F238E27FC236}">
                  <a16:creationId xmlns:a16="http://schemas.microsoft.com/office/drawing/2014/main" id="{57C5BE30-915D-0C43-98CF-099C1349E8B2}"/>
                </a:ext>
              </a:extLst>
            </p:cNvPr>
            <p:cNvPicPr>
              <a:picLocks noChangeAspect="1"/>
            </p:cNvPicPr>
            <p:nvPr/>
          </p:nvPicPr>
          <p:blipFill rotWithShape="1">
            <a:blip r:embed="rId4"/>
            <a:srcRect t="9190" r="9253"/>
            <a:stretch/>
          </p:blipFill>
          <p:spPr>
            <a:xfrm>
              <a:off x="6697267" y="3683079"/>
              <a:ext cx="5287823" cy="3174921"/>
            </a:xfrm>
            <a:prstGeom prst="rect">
              <a:avLst/>
            </a:prstGeom>
          </p:spPr>
        </p:pic>
        <p:pic>
          <p:nvPicPr>
            <p:cNvPr id="7" name="Picture 6">
              <a:extLst>
                <a:ext uri="{FF2B5EF4-FFF2-40B4-BE49-F238E27FC236}">
                  <a16:creationId xmlns:a16="http://schemas.microsoft.com/office/drawing/2014/main" id="{FAA4E8D1-E4D1-6A43-82A0-BDC1EE8966EA}"/>
                </a:ext>
              </a:extLst>
            </p:cNvPr>
            <p:cNvPicPr>
              <a:picLocks noChangeAspect="1"/>
            </p:cNvPicPr>
            <p:nvPr/>
          </p:nvPicPr>
          <p:blipFill rotWithShape="1">
            <a:blip r:embed="rId5"/>
            <a:srcRect t="8216" r="8949" b="5815"/>
            <a:stretch/>
          </p:blipFill>
          <p:spPr>
            <a:xfrm>
              <a:off x="6687060" y="719846"/>
              <a:ext cx="5298030" cy="3001333"/>
            </a:xfrm>
            <a:prstGeom prst="rect">
              <a:avLst/>
            </a:prstGeom>
          </p:spPr>
        </p:pic>
      </p:grpSp>
      <p:sp>
        <p:nvSpPr>
          <p:cNvPr id="11" name="TextBox 10">
            <a:extLst>
              <a:ext uri="{FF2B5EF4-FFF2-40B4-BE49-F238E27FC236}">
                <a16:creationId xmlns:a16="http://schemas.microsoft.com/office/drawing/2014/main" id="{2421900A-CA43-134C-AEEC-26A678CB49A5}"/>
              </a:ext>
            </a:extLst>
          </p:cNvPr>
          <p:cNvSpPr txBox="1"/>
          <p:nvPr/>
        </p:nvSpPr>
        <p:spPr>
          <a:xfrm>
            <a:off x="7495753" y="408180"/>
            <a:ext cx="4449360" cy="369332"/>
          </a:xfrm>
          <a:prstGeom prst="rect">
            <a:avLst/>
          </a:prstGeom>
          <a:noFill/>
        </p:spPr>
        <p:txBody>
          <a:bodyPr wrap="none" rtlCol="0">
            <a:spAutoFit/>
          </a:bodyPr>
          <a:lstStyle/>
          <a:p>
            <a:r>
              <a:rPr lang="en-GB" dirty="0"/>
              <a:t>Comparisons with AR7W Transect - May 2011</a:t>
            </a:r>
          </a:p>
        </p:txBody>
      </p:sp>
      <p:sp>
        <p:nvSpPr>
          <p:cNvPr id="12" name="Rectangle 11">
            <a:extLst>
              <a:ext uri="{FF2B5EF4-FFF2-40B4-BE49-F238E27FC236}">
                <a16:creationId xmlns:a16="http://schemas.microsoft.com/office/drawing/2014/main" id="{AB14C312-BCDD-FD44-B182-0C4F3C042937}"/>
              </a:ext>
            </a:extLst>
          </p:cNvPr>
          <p:cNvSpPr/>
          <p:nvPr/>
        </p:nvSpPr>
        <p:spPr>
          <a:xfrm>
            <a:off x="1106668" y="4848264"/>
            <a:ext cx="5119204" cy="923330"/>
          </a:xfrm>
          <a:prstGeom prst="rect">
            <a:avLst/>
          </a:prstGeom>
        </p:spPr>
        <p:txBody>
          <a:bodyPr wrap="square">
            <a:spAutoFit/>
          </a:bodyPr>
          <a:lstStyle/>
          <a:p>
            <a:pPr algn="ctr"/>
            <a:r>
              <a:rPr lang="de-DE" dirty="0" err="1">
                <a:latin typeface="Slack-Lato"/>
              </a:rPr>
              <a:t>Simulated</a:t>
            </a:r>
            <a:r>
              <a:rPr lang="de-DE" dirty="0">
                <a:latin typeface="Slack-Lato"/>
              </a:rPr>
              <a:t> </a:t>
            </a:r>
            <a:r>
              <a:rPr lang="de-DE" dirty="0" err="1">
                <a:latin typeface="Slack-Lato"/>
              </a:rPr>
              <a:t>surface</a:t>
            </a:r>
            <a:r>
              <a:rPr lang="de-DE" dirty="0">
                <a:latin typeface="Slack-Lato"/>
              </a:rPr>
              <a:t> </a:t>
            </a:r>
            <a:r>
              <a:rPr lang="de-DE" dirty="0" err="1">
                <a:latin typeface="Slack-Lato"/>
              </a:rPr>
              <a:t>temperature</a:t>
            </a:r>
            <a:r>
              <a:rPr lang="de-DE" dirty="0">
                <a:latin typeface="Slack-Lato"/>
              </a:rPr>
              <a:t> + </a:t>
            </a:r>
            <a:r>
              <a:rPr lang="de-DE" dirty="0" err="1">
                <a:latin typeface="Slack-Lato"/>
              </a:rPr>
              <a:t>oxygen</a:t>
            </a:r>
            <a:r>
              <a:rPr lang="de-DE" dirty="0">
                <a:latin typeface="Slack-Lato"/>
              </a:rPr>
              <a:t> </a:t>
            </a:r>
            <a:r>
              <a:rPr lang="de-DE" dirty="0" err="1">
                <a:latin typeface="Slack-Lato"/>
              </a:rPr>
              <a:t>distribution</a:t>
            </a:r>
            <a:r>
              <a:rPr lang="de-DE" dirty="0">
                <a:latin typeface="Slack-Lato"/>
              </a:rPr>
              <a:t> </a:t>
            </a:r>
            <a:r>
              <a:rPr lang="de-DE" dirty="0" err="1">
                <a:latin typeface="Slack-Lato"/>
              </a:rPr>
              <a:t>along</a:t>
            </a:r>
            <a:r>
              <a:rPr lang="de-DE" dirty="0">
                <a:latin typeface="Slack-Lato"/>
              </a:rPr>
              <a:t> </a:t>
            </a:r>
            <a:r>
              <a:rPr lang="de-DE" dirty="0" err="1">
                <a:latin typeface="Slack-Lato"/>
              </a:rPr>
              <a:t>the</a:t>
            </a:r>
            <a:r>
              <a:rPr lang="de-DE" dirty="0">
                <a:latin typeface="Slack-Lato"/>
              </a:rPr>
              <a:t> AR7W </a:t>
            </a:r>
            <a:r>
              <a:rPr lang="de-DE" dirty="0" err="1">
                <a:latin typeface="Slack-Lato"/>
              </a:rPr>
              <a:t>transect</a:t>
            </a:r>
            <a:r>
              <a:rPr lang="de-DE" dirty="0">
                <a:latin typeface="Slack-Lato"/>
              </a:rPr>
              <a:t> </a:t>
            </a:r>
            <a:r>
              <a:rPr lang="de-DE" dirty="0" err="1">
                <a:latin typeface="Slack-Lato"/>
              </a:rPr>
              <a:t>and</a:t>
            </a:r>
            <a:r>
              <a:rPr lang="de-DE" dirty="0">
                <a:latin typeface="Slack-Lato"/>
              </a:rPr>
              <a:t> on </a:t>
            </a:r>
            <a:r>
              <a:rPr lang="de-DE" dirty="0" err="1">
                <a:latin typeface="Slack-Lato"/>
              </a:rPr>
              <a:t>the</a:t>
            </a:r>
            <a:r>
              <a:rPr lang="de-DE" dirty="0">
                <a:latin typeface="Slack-Lato"/>
              </a:rPr>
              <a:t> </a:t>
            </a:r>
            <a:r>
              <a:rPr lang="de-DE" dirty="0" err="1">
                <a:latin typeface="Slack-Lato"/>
              </a:rPr>
              <a:t>bottom</a:t>
            </a:r>
            <a:r>
              <a:rPr lang="de-DE" dirty="0">
                <a:latin typeface="Slack-Lato"/>
              </a:rPr>
              <a:t>, in May 2011.</a:t>
            </a:r>
            <a:endParaRPr lang="en-GB" dirty="0"/>
          </a:p>
        </p:txBody>
      </p:sp>
      <p:sp>
        <p:nvSpPr>
          <p:cNvPr id="13" name="TextBox 12">
            <a:extLst>
              <a:ext uri="{FF2B5EF4-FFF2-40B4-BE49-F238E27FC236}">
                <a16:creationId xmlns:a16="http://schemas.microsoft.com/office/drawing/2014/main" id="{C316C2B6-F930-BA45-AF7B-1994450AA482}"/>
              </a:ext>
            </a:extLst>
          </p:cNvPr>
          <p:cNvSpPr txBox="1"/>
          <p:nvPr/>
        </p:nvSpPr>
        <p:spPr>
          <a:xfrm>
            <a:off x="217862" y="5876098"/>
            <a:ext cx="4795800" cy="923330"/>
          </a:xfrm>
          <a:prstGeom prst="rect">
            <a:avLst/>
          </a:prstGeom>
          <a:noFill/>
        </p:spPr>
        <p:txBody>
          <a:bodyPr wrap="none" rtlCol="0">
            <a:spAutoFit/>
          </a:bodyPr>
          <a:lstStyle/>
          <a:p>
            <a:pPr marL="285750" indent="-285750">
              <a:buFont typeface="Arial" panose="020B0604020202020204" pitchFamily="34" charset="0"/>
              <a:buChar char="•"/>
            </a:pPr>
            <a:r>
              <a:rPr lang="en-GB" dirty="0"/>
              <a:t>Labrador Sea Water (100-2000 m)</a:t>
            </a:r>
          </a:p>
          <a:p>
            <a:pPr marL="285750" indent="-285750">
              <a:buFont typeface="Arial" panose="020B0604020202020204" pitchFamily="34" charset="0"/>
              <a:buChar char="•"/>
            </a:pPr>
            <a:r>
              <a:rPr lang="en-GB" dirty="0"/>
              <a:t>Northeast Atlantic Deep Water (2000-3000 m)</a:t>
            </a:r>
          </a:p>
          <a:p>
            <a:pPr marL="285750" indent="-285750">
              <a:buFont typeface="Arial" panose="020B0604020202020204" pitchFamily="34" charset="0"/>
              <a:buChar char="•"/>
            </a:pPr>
            <a:r>
              <a:rPr lang="en-GB" dirty="0"/>
              <a:t>Denmark Strait Overflow Water (&gt; 3000 m)</a:t>
            </a:r>
          </a:p>
        </p:txBody>
      </p:sp>
    </p:spTree>
    <p:extLst>
      <p:ext uri="{BB962C8B-B14F-4D97-AF65-F5344CB8AC3E}">
        <p14:creationId xmlns:p14="http://schemas.microsoft.com/office/powerpoint/2010/main" val="3502791238"/>
      </p:ext>
    </p:extLst>
  </p:cSld>
  <p:clrMapOvr>
    <a:masterClrMapping/>
  </p:clrMapOvr>
  <mc:AlternateContent xmlns:mc="http://schemas.openxmlformats.org/markup-compatibility/2006" xmlns:p14="http://schemas.microsoft.com/office/powerpoint/2010/main">
    <mc:Choice Requires="p14">
      <p:transition spd="slow" p14:dur="2000" advTm="58691"/>
    </mc:Choice>
    <mc:Fallback xmlns="">
      <p:transition spd="slow" advTm="58691"/>
    </mc:Fallback>
  </mc:AlternateContent>
  <p:extLst>
    <p:ext uri="{3A86A75C-4F4B-4683-9AE1-C65F6400EC91}">
      <p14:laserTraceLst xmlns:p14="http://schemas.microsoft.com/office/powerpoint/2010/main">
        <p14:tracePtLst>
          <p14:tracePt t="7256" x="119063" y="3987800"/>
          <p14:tracePt t="7264" x="330200" y="3632200"/>
          <p14:tracePt t="7272" x="566738" y="3319463"/>
          <p14:tracePt t="7280" x="804863" y="3048000"/>
          <p14:tracePt t="7287" x="1049338" y="2827338"/>
          <p14:tracePt t="7295" x="1168400" y="2735263"/>
          <p14:tracePt t="7303" x="1625600" y="2405063"/>
          <p14:tracePt t="7311" x="1912938" y="2252663"/>
          <p14:tracePt t="7319" x="2065338" y="2192338"/>
          <p14:tracePt t="7327" x="2344738" y="2090738"/>
          <p14:tracePt t="7335" x="2836863" y="1912938"/>
          <p14:tracePt t="7343" x="3005138" y="1879600"/>
          <p14:tracePt t="7351" x="3302000" y="1811338"/>
          <p14:tracePt t="7359" x="3810000" y="1701800"/>
          <p14:tracePt t="7367" x="3970338" y="1701800"/>
          <p14:tracePt t="7376" x="4259263" y="1676400"/>
          <p14:tracePt t="7382" x="4513263" y="1658938"/>
          <p14:tracePt t="7392" x="4767263" y="1643063"/>
          <p14:tracePt t="7398" x="4978400" y="1643063"/>
          <p14:tracePt t="7406" x="5062538" y="1643063"/>
          <p14:tracePt t="7414" x="5232400" y="1643063"/>
          <p14:tracePt t="7422" x="5367338" y="1643063"/>
          <p14:tracePt t="7430" x="5468938" y="1643063"/>
          <p14:tracePt t="7437" x="5554663" y="1658938"/>
          <p14:tracePt t="7445" x="5630863" y="1676400"/>
          <p14:tracePt t="7453" x="5689600" y="1684338"/>
          <p14:tracePt t="7461" x="5748338" y="1719263"/>
          <p14:tracePt t="7469" x="5783263" y="1760538"/>
          <p14:tracePt t="7477" x="5842000" y="1820863"/>
          <p14:tracePt t="7485" x="5875338" y="1912938"/>
          <p14:tracePt t="7492" x="5884863" y="1955800"/>
          <p14:tracePt t="7500" x="5918200" y="2125663"/>
          <p14:tracePt t="7508" x="5918200" y="2243138"/>
          <p14:tracePt t="7516" x="5918200" y="2387600"/>
          <p14:tracePt t="7525" x="5918200" y="2540000"/>
          <p14:tracePt t="7532" x="5918200" y="2700338"/>
          <p14:tracePt t="7542" x="5875338" y="2870200"/>
          <p14:tracePt t="7548" x="5808663" y="3030538"/>
          <p14:tracePt t="7558" x="5740400" y="3200400"/>
          <p14:tracePt t="7564" x="5630863" y="3378200"/>
          <p14:tracePt t="7575" x="5545138" y="3556000"/>
          <p14:tracePt t="7579" x="5410200" y="3716338"/>
          <p14:tracePt t="7591" x="5275263" y="3886200"/>
          <p14:tracePt t="7595" x="5122863" y="4064000"/>
          <p14:tracePt t="7608" x="4986338" y="4216400"/>
          <p14:tracePt t="7611" x="4843463" y="4360863"/>
          <p14:tracePt t="7625" x="4673600" y="4513263"/>
          <p14:tracePt t="7627" x="4513263" y="4630738"/>
          <p14:tracePt t="7642" x="4318000" y="4749800"/>
          <p14:tracePt t="7643" x="4140200" y="4859338"/>
          <p14:tracePt t="7658" x="3962400" y="4945063"/>
          <p14:tracePt t="7659" x="3751263" y="5021263"/>
          <p14:tracePt t="7666" x="3538538" y="5062538"/>
          <p14:tracePt t="7676" x="3335338" y="5097463"/>
          <p14:tracePt t="7682" x="3141663" y="5097463"/>
          <p14:tracePt t="7692" x="2928938" y="5097463"/>
          <p14:tracePt t="7698" x="2735263" y="5097463"/>
          <p14:tracePt t="7708" x="2557463" y="5097463"/>
          <p14:tracePt t="7713" x="2379663" y="5021263"/>
          <p14:tracePt t="7725" x="2227263" y="4960938"/>
          <p14:tracePt t="7729" x="2090738" y="4868863"/>
          <p14:tracePt t="7742" x="1955800" y="4767263"/>
          <p14:tracePt t="7745" x="1811338" y="4648200"/>
          <p14:tracePt t="7758" x="1684338" y="4529138"/>
          <p14:tracePt t="7761" x="1557338" y="4394200"/>
          <p14:tracePt t="7775" x="1447800" y="4259263"/>
          <p14:tracePt t="7777" x="1363663" y="4122738"/>
          <p14:tracePt t="7791" x="1312863" y="4046538"/>
          <p14:tracePt t="7793" x="1252538" y="3929063"/>
          <p14:tracePt t="7808" x="1211263" y="3827463"/>
          <p14:tracePt t="7808" x="1168400" y="3708400"/>
          <p14:tracePt t="7816" x="1135063" y="3614738"/>
          <p14:tracePt t="7825" x="1117600" y="3497263"/>
          <p14:tracePt t="7831" x="1117600" y="3335338"/>
          <p14:tracePt t="7842" x="1117600" y="3208338"/>
          <p14:tracePt t="7847" x="1117600" y="3106738"/>
          <p14:tracePt t="7858" x="1150938" y="2971800"/>
          <p14:tracePt t="7863" x="1168400" y="2913063"/>
          <p14:tracePt t="7875" x="1211263" y="2794000"/>
          <p14:tracePt t="7879" x="1252538" y="2674938"/>
          <p14:tracePt t="7892" x="1303338" y="2573338"/>
          <p14:tracePt t="7895" x="1363663" y="2463800"/>
          <p14:tracePt t="7908" x="1422400" y="2379663"/>
          <p14:tracePt t="7910" x="1481138" y="2286000"/>
          <p14:tracePt t="7925" x="1541463" y="2209800"/>
          <p14:tracePt t="7926" x="1617663" y="2133600"/>
          <p14:tracePt t="7942" x="1676400" y="2049463"/>
          <p14:tracePt t="7943" x="1744663" y="1989138"/>
          <p14:tracePt t="7958" x="1820863" y="1912938"/>
          <p14:tracePt t="7959" x="1897063" y="1871663"/>
          <p14:tracePt t="7966" x="1989138" y="1811338"/>
          <p14:tracePt t="7975" x="2065338" y="1760538"/>
          <p14:tracePt t="7981" x="2133600" y="1719263"/>
          <p14:tracePt t="7992" x="2227263" y="1684338"/>
          <p14:tracePt t="7997" x="2319338" y="1658938"/>
          <p14:tracePt t="8008" x="2405063" y="1625600"/>
          <p14:tracePt t="8013" x="2573338" y="1617663"/>
          <p14:tracePt t="8025" x="2692400" y="1617663"/>
          <p14:tracePt t="8029" x="2794000" y="1617663"/>
          <p14:tracePt t="8041" x="2913063" y="1617663"/>
          <p14:tracePt t="8044" x="2971800" y="1625600"/>
          <p14:tracePt t="8057" x="3167063" y="1684338"/>
          <p14:tracePt t="8060" x="3302000" y="1744663"/>
          <p14:tracePt t="8075" x="3360738" y="1778000"/>
          <p14:tracePt t="8076" x="3479800" y="1854200"/>
          <p14:tracePt t="8091" x="3589338" y="1912938"/>
          <p14:tracePt t="8093" x="3675063" y="1973263"/>
          <p14:tracePt t="8108" x="3767138" y="2032000"/>
          <p14:tracePt t="8108" x="3843338" y="2090738"/>
          <p14:tracePt t="8116" x="3929063" y="2166938"/>
          <p14:tracePt t="8125" x="4005263" y="2243138"/>
          <p14:tracePt t="8131" x="4046538" y="2303463"/>
          <p14:tracePt t="8142" x="4106863" y="2379663"/>
          <p14:tracePt t="8147" x="4157663" y="2446338"/>
          <p14:tracePt t="8158" x="4198938" y="2540000"/>
          <p14:tracePt t="8163" x="4224338" y="2616200"/>
          <p14:tracePt t="8175" x="4241800" y="2692400"/>
          <p14:tracePt t="8179" x="4259263" y="2760663"/>
          <p14:tracePt t="8192" x="4275138" y="2913063"/>
          <p14:tracePt t="8194" x="4275138" y="2954338"/>
          <p14:tracePt t="8208" x="4275138" y="3065463"/>
          <p14:tracePt t="8210" x="4241800" y="3243263"/>
          <p14:tracePt t="8225" x="4183063" y="3360738"/>
          <p14:tracePt t="8226" x="4140200" y="3497263"/>
          <p14:tracePt t="8242" x="4064000" y="3632200"/>
          <p14:tracePt t="8242" x="3987800" y="3767138"/>
          <p14:tracePt t="8250" x="3944938" y="3843338"/>
          <p14:tracePt t="8259" x="3810000" y="4046538"/>
          <p14:tracePt t="8265" x="3733800" y="4183063"/>
          <p14:tracePt t="8275" x="3649663" y="4300538"/>
          <p14:tracePt t="8281" x="3589338" y="4351338"/>
          <p14:tracePt t="8292" x="3497263" y="4437063"/>
          <p14:tracePt t="8297" x="3403600" y="4529138"/>
          <p14:tracePt t="8308" x="3319463" y="4605338"/>
          <p14:tracePt t="8313" x="3225800" y="4665663"/>
          <p14:tracePt t="8325" x="3065463" y="4749800"/>
          <p14:tracePt t="8328" x="2954338" y="4792663"/>
          <p14:tracePt t="8342" x="2895600" y="4792663"/>
          <p14:tracePt t="8344" x="2776538" y="4826000"/>
          <p14:tracePt t="8358" x="2674938" y="4843463"/>
          <p14:tracePt t="8360" x="2582863" y="4843463"/>
          <p14:tracePt t="8375" x="2463800" y="4843463"/>
          <p14:tracePt t="8376" x="2362200" y="4843463"/>
          <p14:tracePt t="8392" x="2268538" y="4843463"/>
          <p14:tracePt t="8392" x="2192338" y="4843463"/>
          <p14:tracePt t="8399" x="2166938" y="4826000"/>
          <p14:tracePt t="8409" x="2125663" y="4808538"/>
          <p14:tracePt t="8415" x="2074863" y="4808538"/>
          <p14:tracePt t="8425" x="2049463" y="4792663"/>
          <p14:tracePt t="8431" x="2014538" y="4792663"/>
          <p14:tracePt t="8447" x="1998663" y="4783138"/>
          <p14:tracePt t="9700" x="1989138" y="4749800"/>
          <p14:tracePt t="9712" x="1973263" y="4724400"/>
          <p14:tracePt t="9717" x="1955800" y="4691063"/>
          <p14:tracePt t="9725" x="1912938" y="4630738"/>
          <p14:tracePt t="9732" x="1871663" y="4529138"/>
          <p14:tracePt t="9742" x="1778000" y="4360863"/>
          <p14:tracePt t="9748" x="1719263" y="4183063"/>
          <p14:tracePt t="9755" x="1566863" y="3827463"/>
          <p14:tracePt t="9764" x="1490663" y="3556000"/>
          <p14:tracePt t="9771" x="1430338" y="3259138"/>
          <p14:tracePt t="9779" x="1404938" y="3124200"/>
          <p14:tracePt t="9787" x="1371600" y="2827338"/>
          <p14:tracePt t="9795" x="1346200" y="2506663"/>
          <p14:tracePt t="9803" x="1346200" y="2252663"/>
          <p14:tracePt t="9811" x="1346200" y="2166938"/>
          <p14:tracePt t="9818" x="1346200" y="1955800"/>
          <p14:tracePt t="9826" x="1346200" y="1795463"/>
          <p14:tracePt t="9835" x="1371600" y="1676400"/>
          <p14:tracePt t="9842" x="1422400" y="1566863"/>
          <p14:tracePt t="9850" x="1490663" y="1465263"/>
          <p14:tracePt t="9859" x="1566863" y="1371600"/>
          <p14:tracePt t="9866" x="1643063" y="1303338"/>
          <p14:tracePt t="9876" x="1719263" y="1252538"/>
          <p14:tracePt t="9882" x="1795463" y="1193800"/>
          <p14:tracePt t="9892" x="1879600" y="1150938"/>
          <p14:tracePt t="9898" x="1989138" y="1109663"/>
          <p14:tracePt t="9908" x="2074863" y="1074738"/>
          <p14:tracePt t="9913" x="2166938" y="1058863"/>
          <p14:tracePt t="9925" x="2268538" y="1049338"/>
          <p14:tracePt t="9929" x="2379663" y="1049338"/>
          <p14:tracePt t="9941" x="2481263" y="1049338"/>
          <p14:tracePt t="9944" x="2573338" y="1049338"/>
          <p14:tracePt t="9958" x="2692400" y="1049338"/>
          <p14:tracePt t="9960" x="2794000" y="1049338"/>
          <p14:tracePt t="9975" x="2913063" y="1049338"/>
          <p14:tracePt t="9976" x="3005138" y="1058863"/>
          <p14:tracePt t="9991" x="3090863" y="1074738"/>
          <p14:tracePt t="9993" x="3200400" y="1092200"/>
          <p14:tracePt t="10008" x="3319463" y="1109663"/>
          <p14:tracePt t="10009" x="3403600" y="1117600"/>
          <p14:tracePt t="10016" x="3513138" y="1135063"/>
          <p14:tracePt t="10025" x="3598863" y="1150938"/>
          <p14:tracePt t="10032" x="3632200" y="1150938"/>
          <p14:tracePt t="10041" x="3708400" y="1168400"/>
          <p14:tracePt t="10047" x="3751263" y="1176338"/>
          <p14:tracePt t="10058" x="3792538" y="1193800"/>
          <p14:tracePt t="10063" x="3827463" y="1193800"/>
          <p14:tracePt t="10075" x="3852863" y="1211263"/>
          <p14:tracePt t="10079" x="3868738" y="1211263"/>
          <p14:tracePt t="10091" x="3903663" y="1227138"/>
          <p14:tracePt t="10094" x="3911600" y="1236663"/>
          <p14:tracePt t="10110" x="3929063" y="1252538"/>
          <p14:tracePt t="10118" x="3944938" y="1270000"/>
          <p14:tracePt t="10134" x="3962400" y="1287463"/>
          <p14:tracePt t="10150" x="3962400" y="1303338"/>
          <p14:tracePt t="10158" x="3970338" y="1312863"/>
          <p14:tracePt t="10165" x="3970338" y="1328738"/>
          <p14:tracePt t="10174" x="3970338" y="1363663"/>
          <p14:tracePt t="10189" x="3970338" y="1389063"/>
          <p14:tracePt t="10197" x="3970338" y="1422400"/>
          <p14:tracePt t="10205" x="3970338" y="1465263"/>
          <p14:tracePt t="10213" x="3970338" y="1481138"/>
          <p14:tracePt t="10221" x="3970338" y="1506538"/>
          <p14:tracePt t="10229" x="3962400" y="1541463"/>
          <p14:tracePt t="10236" x="3929063" y="1582738"/>
          <p14:tracePt t="10244" x="3911600" y="1625600"/>
          <p14:tracePt t="10252" x="3886200" y="1658938"/>
          <p14:tracePt t="10260" x="3843338" y="1684338"/>
          <p14:tracePt t="10268" x="3810000" y="1735138"/>
          <p14:tracePt t="10276" x="3716338" y="1795463"/>
          <p14:tracePt t="10284" x="3649663" y="1836738"/>
          <p14:tracePt t="10292" x="3556000" y="1897063"/>
          <p14:tracePt t="10299" x="3479800" y="1912938"/>
          <p14:tracePt t="10308" x="3360738" y="1955800"/>
          <p14:tracePt t="10315" x="3182938" y="1998663"/>
          <p14:tracePt t="10325" x="3106738" y="2014538"/>
          <p14:tracePt t="10331" x="3005138" y="2032000"/>
          <p14:tracePt t="10341" x="2887663" y="2049463"/>
          <p14:tracePt t="10347" x="2836863" y="2049463"/>
          <p14:tracePt t="10358" x="2760663" y="2049463"/>
          <p14:tracePt t="10363" x="2700338" y="2049463"/>
          <p14:tracePt t="10375" x="2659063" y="2049463"/>
          <p14:tracePt t="10379" x="2616200" y="2049463"/>
          <p14:tracePt t="10391" x="2598738" y="2049463"/>
          <p14:tracePt t="10394" x="2573338" y="2032000"/>
          <p14:tracePt t="10408" x="2557463" y="1998663"/>
          <p14:tracePt t="10410" x="2557463" y="1955800"/>
          <p14:tracePt t="10425" x="2557463" y="1897063"/>
          <p14:tracePt t="10426" x="2557463" y="1836738"/>
          <p14:tracePt t="10442" x="2557463" y="1760538"/>
          <p14:tracePt t="10442" x="2573338" y="1684338"/>
          <p14:tracePt t="10450" x="2598738" y="1600200"/>
          <p14:tracePt t="10458" x="2692400" y="1481138"/>
          <p14:tracePt t="10466" x="2760663" y="1404938"/>
          <p14:tracePt t="10475" x="2811463" y="1363663"/>
          <p14:tracePt t="10481" x="2913063" y="1287463"/>
          <p14:tracePt t="10492" x="2989263" y="1236663"/>
          <p14:tracePt t="10497" x="3090863" y="1176338"/>
          <p14:tracePt t="10508" x="3200400" y="1168400"/>
          <p14:tracePt t="10513" x="3302000" y="1135063"/>
          <p14:tracePt t="10525" x="3395663" y="1117600"/>
          <p14:tracePt t="10528" x="3462338" y="1117600"/>
          <p14:tracePt t="10541" x="3556000" y="1117600"/>
          <p14:tracePt t="10544" x="3614738" y="1117600"/>
          <p14:tracePt t="10558" x="3657600" y="1135063"/>
          <p14:tracePt t="10560" x="3690938" y="1150938"/>
          <p14:tracePt t="10575" x="3716338" y="1176338"/>
          <p14:tracePt t="10576" x="3751263" y="1193800"/>
          <p14:tracePt t="10592" x="3792538" y="1227138"/>
          <p14:tracePt t="10592" x="3810000" y="1252538"/>
          <p14:tracePt t="10599" x="3827463" y="1287463"/>
          <p14:tracePt t="10608" x="3843338" y="1303338"/>
          <p14:tracePt t="10615" x="3852863" y="1328738"/>
          <p14:tracePt t="10625" x="3868738" y="1363663"/>
          <p14:tracePt t="10631" x="3886200" y="1371600"/>
          <p14:tracePt t="10642" x="3903663" y="1404938"/>
          <p14:tracePt t="10647" x="3903663" y="1422400"/>
          <p14:tracePt t="10658" x="3903663" y="1447800"/>
          <p14:tracePt t="10662" x="3911600" y="1481138"/>
          <p14:tracePt t="10675" x="3911600" y="1490663"/>
          <p14:tracePt t="10678" x="3911600" y="1506538"/>
          <p14:tracePt t="10692" x="3929063" y="1524000"/>
          <p14:tracePt t="10694" x="3929063" y="1541463"/>
          <p14:tracePt t="10708" x="3929063" y="1557338"/>
          <p14:tracePt t="10717" x="3929063" y="1566863"/>
          <p14:tracePt t="11136" x="3911600" y="1566863"/>
          <p14:tracePt t="11143" x="3886200" y="1566863"/>
          <p14:tracePt t="11151" x="3843338" y="1582738"/>
          <p14:tracePt t="11161" x="3776663" y="1600200"/>
          <p14:tracePt t="11167" x="3716338" y="1617663"/>
          <p14:tracePt t="11175" x="3657600" y="1625600"/>
          <p14:tracePt t="11183" x="3598863" y="1643063"/>
          <p14:tracePt t="11191" x="3538538" y="1658938"/>
          <p14:tracePt t="11198" x="3421063" y="1684338"/>
          <p14:tracePt t="11208" x="3225800" y="1719263"/>
          <p14:tracePt t="11214" x="3081338" y="1744663"/>
          <p14:tracePt t="11222" x="2946400" y="1778000"/>
          <p14:tracePt t="11230" x="2870200" y="1795463"/>
          <p14:tracePt t="11238" x="2751138" y="1811338"/>
          <p14:tracePt t="11246" x="2616200" y="1836738"/>
          <p14:tracePt t="11254" x="2481263" y="1854200"/>
          <p14:tracePt t="11261" x="2362200" y="1871663"/>
          <p14:tracePt t="11269" x="2243138" y="1879600"/>
          <p14:tracePt t="11277" x="2133600" y="1897063"/>
          <p14:tracePt t="11285" x="2049463" y="1897063"/>
          <p14:tracePt t="11293" x="2014538" y="1912938"/>
          <p14:tracePt t="11301" x="1955800" y="1912938"/>
          <p14:tracePt t="11309" x="1897063" y="1912938"/>
          <p14:tracePt t="11317" x="1854200" y="1912938"/>
          <p14:tracePt t="11325" x="1811338" y="1912938"/>
          <p14:tracePt t="11333" x="1760538" y="1912938"/>
          <p14:tracePt t="11342" x="1744663" y="1912938"/>
          <p14:tracePt t="11348" x="1719263" y="1912938"/>
          <p14:tracePt t="11358" x="1684338" y="1912938"/>
          <p14:tracePt t="11364" x="1676400" y="1912938"/>
          <p14:tracePt t="11375" x="1658938" y="1912938"/>
          <p14:tracePt t="11380" x="1643063" y="1912938"/>
          <p14:tracePt t="11392" x="1643063" y="1897063"/>
          <p14:tracePt t="11396" x="1625600" y="1897063"/>
          <p14:tracePt t="11408" x="1617663" y="1897063"/>
          <p14:tracePt t="11419" x="1617663" y="1879600"/>
          <p14:tracePt t="11435" x="1600200" y="1879600"/>
          <p14:tracePt t="11458" x="1600200" y="1871663"/>
          <p14:tracePt t="11569" x="1600200" y="1879600"/>
          <p14:tracePt t="11608" x="1566863" y="1879600"/>
          <p14:tracePt t="11616" x="1557338" y="1879600"/>
          <p14:tracePt t="11625" x="1541463" y="1897063"/>
          <p14:tracePt t="11632" x="1524000" y="1897063"/>
          <p14:tracePt t="11643" x="1490663" y="1897063"/>
          <p14:tracePt t="11648" x="1465263" y="1897063"/>
          <p14:tracePt t="11656" x="1430338" y="1897063"/>
          <p14:tracePt t="11664" x="1389063" y="1897063"/>
          <p14:tracePt t="11671" x="1363663" y="1897063"/>
          <p14:tracePt t="11680" x="1328738" y="1897063"/>
          <p14:tracePt t="11687" x="1303338" y="1879600"/>
          <p14:tracePt t="11695" x="1270000" y="1871663"/>
          <p14:tracePt t="11703" x="1252538" y="1854200"/>
          <p14:tracePt t="11711" x="1227138" y="1836738"/>
          <p14:tracePt t="11719" x="1211263" y="1820863"/>
          <p14:tracePt t="11727" x="1193800" y="1795463"/>
          <p14:tracePt t="11735" x="1193800" y="1778000"/>
          <p14:tracePt t="11742" x="1176338" y="1744663"/>
          <p14:tracePt t="11750" x="1168400" y="1719263"/>
          <p14:tracePt t="11758" x="1168400" y="1684338"/>
          <p14:tracePt t="11767" x="1168400" y="1676400"/>
          <p14:tracePt t="11775" x="1150938" y="1625600"/>
          <p14:tracePt t="11782" x="1150938" y="1600200"/>
          <p14:tracePt t="11791" x="1150938" y="1566863"/>
          <p14:tracePt t="11798" x="1150938" y="1541463"/>
          <p14:tracePt t="11808" x="1150938" y="1506538"/>
          <p14:tracePt t="11813" x="1150938" y="1447800"/>
          <p14:tracePt t="11825" x="1168400" y="1422400"/>
          <p14:tracePt t="11829" x="1193800" y="1389063"/>
          <p14:tracePt t="11841" x="1236663" y="1363663"/>
          <p14:tracePt t="11845" x="1287463" y="1312863"/>
          <p14:tracePt t="11858" x="1363663" y="1270000"/>
          <p14:tracePt t="11861" x="1422400" y="1236663"/>
          <p14:tracePt t="11875" x="1490663" y="1211263"/>
          <p14:tracePt t="11876" x="1658938" y="1176338"/>
          <p14:tracePt t="11891" x="1701800" y="1176338"/>
          <p14:tracePt t="11893" x="1820863" y="1176338"/>
          <p14:tracePt t="11908" x="1930400" y="1176338"/>
          <p14:tracePt t="11908" x="2032000" y="1176338"/>
          <p14:tracePt t="11916" x="2125663" y="1193800"/>
          <p14:tracePt t="11925" x="2209800" y="1252538"/>
          <p14:tracePt t="11932" x="2286000" y="1287463"/>
          <p14:tracePt t="11942" x="2362200" y="1328738"/>
          <p14:tracePt t="11947" x="2379663" y="1363663"/>
          <p14:tracePt t="11958" x="2405063" y="1404938"/>
          <p14:tracePt t="11963" x="2446338" y="1447800"/>
          <p14:tracePt t="11975" x="2463800" y="1465263"/>
          <p14:tracePt t="11979" x="2463800" y="1490663"/>
          <p14:tracePt t="11991" x="2463800" y="1524000"/>
          <p14:tracePt t="11995" x="2463800" y="1566863"/>
          <p14:tracePt t="12008" x="2463800" y="1600200"/>
          <p14:tracePt t="12011" x="2446338" y="1617663"/>
          <p14:tracePt t="12025" x="2420938" y="1658938"/>
          <p14:tracePt t="12026" x="2379663" y="1684338"/>
          <p14:tracePt t="12042" x="2319338" y="1735138"/>
          <p14:tracePt t="12043" x="2192338" y="1795463"/>
          <p14:tracePt t="12058" x="2108200" y="1836738"/>
          <p14:tracePt t="12058" x="1989138" y="1879600"/>
          <p14:tracePt t="12066" x="1871663" y="1930400"/>
          <p14:tracePt t="12076" x="1795463" y="1938338"/>
          <p14:tracePt t="12082" x="1600200" y="1989138"/>
          <p14:tracePt t="12092" x="1465263" y="1998663"/>
          <p14:tracePt t="12097" x="1312863" y="2014538"/>
          <p14:tracePt t="12108" x="1236663" y="2032000"/>
          <p14:tracePt t="12113" x="1117600" y="2032000"/>
          <p14:tracePt t="12125" x="998538" y="2032000"/>
          <p14:tracePt t="12129" x="914400" y="2032000"/>
          <p14:tracePt t="12142" x="820738" y="2014538"/>
          <p14:tracePt t="12145" x="728663" y="1989138"/>
          <p14:tracePt t="12158" x="660400" y="1955800"/>
          <p14:tracePt t="12161" x="609600" y="1938338"/>
          <p14:tracePt t="12175" x="584200" y="1912938"/>
          <p14:tracePt t="12176" x="541338" y="1879600"/>
          <p14:tracePt t="12192" x="508000" y="1854200"/>
          <p14:tracePt t="12193" x="474663" y="1820863"/>
          <p14:tracePt t="12208" x="465138" y="1760538"/>
          <p14:tracePt t="12208" x="449263" y="1735138"/>
          <p14:tracePt t="12215" x="449263" y="1684338"/>
          <p14:tracePt t="12225" x="449263" y="1625600"/>
          <p14:tracePt t="12231" x="449263" y="1582738"/>
          <p14:tracePt t="12242" x="465138" y="1541463"/>
          <p14:tracePt t="12247" x="508000" y="1481138"/>
          <p14:tracePt t="12258" x="541338" y="1422400"/>
          <p14:tracePt t="12263" x="601663" y="1371600"/>
          <p14:tracePt t="12275" x="642938" y="1328738"/>
          <p14:tracePt t="12279" x="685800" y="1287463"/>
          <p14:tracePt t="12292" x="744538" y="1252538"/>
          <p14:tracePt t="12295" x="804863" y="1236663"/>
          <p14:tracePt t="12308" x="863600" y="1227138"/>
          <p14:tracePt t="12310" x="922338" y="1211263"/>
          <p14:tracePt t="12325" x="982663" y="1211263"/>
          <p14:tracePt t="12326" x="1049338" y="1211263"/>
          <p14:tracePt t="12342" x="1109663" y="1211263"/>
          <p14:tracePt t="12342" x="1135063" y="1211263"/>
          <p14:tracePt t="12350" x="1168400" y="1227138"/>
          <p14:tracePt t="12358" x="1211263" y="1236663"/>
          <p14:tracePt t="12366" x="1227138" y="1252538"/>
          <p14:tracePt t="12375" x="1236663" y="1270000"/>
          <p14:tracePt t="12381" x="1252538" y="1270000"/>
          <p14:tracePt t="12392" x="1270000" y="1287463"/>
          <p14:tracePt t="12413" x="1287463" y="1287463"/>
          <p14:tracePt t="12421" x="1287463" y="1303338"/>
          <p14:tracePt t="14979" x="1303338" y="1303338"/>
          <p14:tracePt t="14986" x="1346200" y="1287463"/>
          <p14:tracePt t="14995" x="1404938" y="1270000"/>
          <p14:tracePt t="15002" x="1481138" y="1270000"/>
          <p14:tracePt t="15010" x="1557338" y="1252538"/>
          <p14:tracePt t="15018" x="1625600" y="1236663"/>
          <p14:tracePt t="15029" x="1795463" y="1227138"/>
          <p14:tracePt t="15033" x="1955800" y="1193800"/>
          <p14:tracePt t="15042" x="2151063" y="1193800"/>
          <p14:tracePt t="15050" x="2328863" y="1193800"/>
          <p14:tracePt t="15059" x="2497138" y="1193800"/>
          <p14:tracePt t="15065" x="2641600" y="1193800"/>
          <p14:tracePt t="15076" x="2811463" y="1227138"/>
          <p14:tracePt t="15081" x="2870200" y="1252538"/>
          <p14:tracePt t="15089" x="3005138" y="1312863"/>
          <p14:tracePt t="15097" x="3106738" y="1363663"/>
          <p14:tracePt t="15105" x="3200400" y="1404938"/>
          <p14:tracePt t="15113" x="3225800" y="1430338"/>
          <p14:tracePt t="15120" x="3302000" y="1481138"/>
          <p14:tracePt t="15128" x="3335338" y="1506538"/>
          <p14:tracePt t="15136" x="3378200" y="1524000"/>
          <p14:tracePt t="15144" x="3395663" y="1557338"/>
          <p14:tracePt t="15152" x="3421063" y="1566863"/>
          <p14:tracePt t="15160" x="3436938" y="1600200"/>
          <p14:tracePt t="15168" x="3436938" y="1617663"/>
          <p14:tracePt t="15176" x="3454400" y="1625600"/>
          <p14:tracePt t="15183" x="3454400" y="1643063"/>
          <p14:tracePt t="15192" x="3462338" y="1658938"/>
          <p14:tracePt t="15199" x="3462338" y="1676400"/>
          <p14:tracePt t="15208" x="3462338" y="1684338"/>
          <p14:tracePt t="15215" x="3479800" y="1735138"/>
          <p14:tracePt t="15225" x="3479800" y="1744663"/>
          <p14:tracePt t="15231" x="3497263" y="1795463"/>
          <p14:tracePt t="15241" x="3497263" y="1836738"/>
          <p14:tracePt t="15247" x="3513138" y="1879600"/>
          <p14:tracePt t="15258" x="3522663" y="1938338"/>
          <p14:tracePt t="15262" x="3556000" y="2014538"/>
          <p14:tracePt t="15275" x="3589338" y="2074863"/>
          <p14:tracePt t="15278" x="3614738" y="2166938"/>
          <p14:tracePt t="15292" x="3632200" y="2227263"/>
          <p14:tracePt t="15294" x="3657600" y="2286000"/>
          <p14:tracePt t="15308" x="3675063" y="2319338"/>
          <p14:tracePt t="15310" x="3708400" y="2362200"/>
          <p14:tracePt t="15325" x="3716338" y="2405063"/>
          <p14:tracePt t="15325" x="3733800" y="2438400"/>
          <p14:tracePt t="15333" x="3733800" y="2463800"/>
          <p14:tracePt t="15342" x="3767138" y="2506663"/>
          <p14:tracePt t="15349" x="3767138" y="2540000"/>
          <p14:tracePt t="15359" x="3776663" y="2582863"/>
          <p14:tracePt t="15365" x="3776663" y="2616200"/>
          <p14:tracePt t="15375" x="3792538" y="2659063"/>
          <p14:tracePt t="15380" x="3792538" y="2735263"/>
          <p14:tracePt t="15392" x="3792538" y="2776538"/>
          <p14:tracePt t="15397" x="3792538" y="2852738"/>
          <p14:tracePt t="15408" x="3792538" y="2887663"/>
          <p14:tracePt t="15412" x="3792538" y="2928938"/>
          <p14:tracePt t="15425" x="3776663" y="3005138"/>
          <p14:tracePt t="15680" x="3776663" y="2989263"/>
          <p14:tracePt t="15688" x="3776663" y="2971800"/>
          <p14:tracePt t="15696" x="3810000" y="2946400"/>
          <p14:tracePt t="15704" x="3843338" y="2913063"/>
          <p14:tracePt t="15712" x="3886200" y="2852738"/>
          <p14:tracePt t="15720" x="3944938" y="2811463"/>
          <p14:tracePt t="15728" x="4005263" y="2760663"/>
          <p14:tracePt t="15736" x="4064000" y="2735263"/>
          <p14:tracePt t="15743" x="4140200" y="2692400"/>
          <p14:tracePt t="15751" x="4183063" y="2674938"/>
          <p14:tracePt t="15759" x="4259263" y="2659063"/>
          <p14:tracePt t="15767" x="4335463" y="2659063"/>
          <p14:tracePt t="15775" x="4394200" y="2659063"/>
          <p14:tracePt t="15783" x="4452938" y="2659063"/>
          <p14:tracePt t="15791" x="4513263" y="2674938"/>
          <p14:tracePt t="15798" x="4572000" y="2717800"/>
          <p14:tracePt t="15808" x="4614863" y="2760663"/>
          <p14:tracePt t="15815" x="4665663" y="2827338"/>
          <p14:tracePt t="15822" x="4706938" y="2887663"/>
          <p14:tracePt t="15830" x="4724400" y="2895600"/>
          <p14:tracePt t="15838" x="4749800" y="2954338"/>
          <p14:tracePt t="15846" x="4783138" y="3005138"/>
          <p14:tracePt t="15854" x="4792663" y="3030538"/>
          <p14:tracePt t="15861" x="4792663" y="3081338"/>
          <p14:tracePt t="15869" x="4792663" y="3124200"/>
          <p14:tracePt t="15877" x="4808538" y="3149600"/>
          <p14:tracePt t="15885" x="4808538" y="3182938"/>
          <p14:tracePt t="15893" x="4808538" y="3208338"/>
          <p14:tracePt t="15901" x="4808538" y="3243263"/>
          <p14:tracePt t="15909" x="4792663" y="3268663"/>
          <p14:tracePt t="15917" x="4767263" y="3302000"/>
          <p14:tracePt t="15925" x="4732338" y="3319463"/>
          <p14:tracePt t="15932" x="4706938" y="3344863"/>
          <p14:tracePt t="15942" x="4665663" y="3360738"/>
          <p14:tracePt t="15948" x="4614863" y="3378200"/>
          <p14:tracePt t="15958" x="4554538" y="3395663"/>
          <p14:tracePt t="15964" x="4495800" y="3403600"/>
          <p14:tracePt t="15975" x="4437063" y="3403600"/>
          <p14:tracePt t="15980" x="4376738" y="3421063"/>
          <p14:tracePt t="15992" x="4300538" y="3436938"/>
          <p14:tracePt t="15996" x="4224338" y="3436938"/>
          <p14:tracePt t="16008" x="4157663" y="3454400"/>
          <p14:tracePt t="16011" x="4081463" y="3454400"/>
          <p14:tracePt t="16025" x="4005263" y="3454400"/>
          <p14:tracePt t="16027" x="3929063" y="3454400"/>
          <p14:tracePt t="16042" x="3868738" y="3454400"/>
          <p14:tracePt t="16043" x="3792538" y="3454400"/>
          <p14:tracePt t="16058" x="3716338" y="3454400"/>
          <p14:tracePt t="16059" x="3657600" y="3436938"/>
          <p14:tracePt t="16067" x="3598863" y="3436938"/>
          <p14:tracePt t="16075" x="3538538" y="3403600"/>
          <p14:tracePt t="16082" x="3497263" y="3378200"/>
          <p14:tracePt t="16092" x="3454400" y="3360738"/>
          <p14:tracePt t="16098" x="3436938" y="3344863"/>
          <p14:tracePt t="16108" x="3395663" y="3335338"/>
          <p14:tracePt t="16114" x="3344863" y="3302000"/>
          <p14:tracePt t="16125" x="3319463" y="3259138"/>
          <p14:tracePt t="16130" x="3302000" y="3243263"/>
          <p14:tracePt t="16141" x="3268663" y="3208338"/>
          <p14:tracePt t="16145" x="3268663" y="3182938"/>
          <p14:tracePt t="16158" x="3243263" y="3141663"/>
          <p14:tracePt t="16161" x="3243263" y="3090863"/>
          <p14:tracePt t="16175" x="3225800" y="3065463"/>
          <p14:tracePt t="16177" x="3225800" y="3014663"/>
          <p14:tracePt t="16191" x="3225800" y="2971800"/>
          <p14:tracePt t="16193" x="3225800" y="2928938"/>
          <p14:tracePt t="16208" x="3225800" y="2887663"/>
          <p14:tracePt t="16209" x="3243263" y="2836863"/>
          <p14:tracePt t="16217" x="3268663" y="2794000"/>
          <p14:tracePt t="16225" x="3284538" y="2735263"/>
          <p14:tracePt t="16232" x="3335338" y="2692400"/>
          <p14:tracePt t="16242" x="3360738" y="2641600"/>
          <p14:tracePt t="16248" x="3395663" y="2616200"/>
          <p14:tracePt t="16258" x="3436938" y="2582863"/>
          <p14:tracePt t="16264" x="3479800" y="2557463"/>
          <p14:tracePt t="16275" x="3522663" y="2522538"/>
          <p14:tracePt t="16279" x="3573463" y="2506663"/>
          <p14:tracePt t="16292" x="3632200" y="2497138"/>
          <p14:tracePt t="16295" x="3690938" y="2481263"/>
          <p14:tracePt t="16308" x="3751263" y="2463800"/>
          <p14:tracePt t="16311" x="3827463" y="2463800"/>
          <p14:tracePt t="16325" x="3886200" y="2463800"/>
          <p14:tracePt t="16327" x="3962400" y="2463800"/>
          <p14:tracePt t="16341" x="4030663" y="2463800"/>
          <p14:tracePt t="16342" x="4097338" y="2463800"/>
          <p14:tracePt t="16358" x="4157663" y="2463800"/>
          <p14:tracePt t="16358" x="4216400" y="2463800"/>
          <p14:tracePt t="16366" x="4275138" y="2481263"/>
          <p14:tracePt t="16375" x="4318000" y="2506663"/>
          <p14:tracePt t="16382" x="4376738" y="2522538"/>
          <p14:tracePt t="16392" x="4419600" y="2557463"/>
          <p14:tracePt t="16398" x="4437063" y="2573338"/>
          <p14:tracePt t="16408" x="4478338" y="2582863"/>
          <p14:tracePt t="16413" x="4513263" y="2598738"/>
          <p14:tracePt t="16425" x="4538663" y="2633663"/>
          <p14:tracePt t="16429" x="4572000" y="2633663"/>
          <p14:tracePt t="16442" x="4589463" y="2659063"/>
          <p14:tracePt t="16445" x="4605338" y="2659063"/>
          <p14:tracePt t="16458" x="4614863" y="2674938"/>
          <p14:tracePt t="16461" x="4630738" y="2692400"/>
          <p14:tracePt t="16475" x="4630738" y="2700338"/>
          <p14:tracePt t="16476" x="4648200" y="2717800"/>
          <p14:tracePt t="16492" x="4648200" y="2735263"/>
          <p14:tracePt t="16500" x="4665663" y="2751138"/>
          <p14:tracePt t="16509" x="4665663" y="2760663"/>
          <p14:tracePt t="16516" x="4665663" y="2776538"/>
          <p14:tracePt t="16525" x="4673600" y="2794000"/>
          <p14:tracePt t="16532" x="4673600" y="2811463"/>
          <p14:tracePt t="16542" x="4673600" y="2827338"/>
          <p14:tracePt t="16547" x="4673600" y="2836863"/>
          <p14:tracePt t="16558" x="4691063" y="2852738"/>
          <p14:tracePt t="16571" x="4691063" y="2870200"/>
          <p14:tracePt t="16579" x="4691063" y="2887663"/>
          <p14:tracePt t="16587" x="4691063" y="2895600"/>
          <p14:tracePt t="16603" x="4691063" y="2913063"/>
          <p14:tracePt t="16611" x="4691063" y="2928938"/>
          <p14:tracePt t="16618" x="4673600" y="2946400"/>
          <p14:tracePt t="16626" x="4673600" y="2971800"/>
          <p14:tracePt t="16634" x="4648200" y="2989263"/>
          <p14:tracePt t="16642" x="4648200" y="3014663"/>
          <p14:tracePt t="16650" x="4614863" y="3048000"/>
          <p14:tracePt t="16659" x="4605338" y="3065463"/>
          <p14:tracePt t="16665" x="4554538" y="3090863"/>
          <p14:tracePt t="16675" x="4529138" y="3124200"/>
          <p14:tracePt t="16682" x="4495800" y="3149600"/>
          <p14:tracePt t="16689" x="4470400" y="3182938"/>
          <p14:tracePt t="16697" x="4437063" y="3208338"/>
          <p14:tracePt t="16708" x="4419600" y="3225800"/>
          <p14:tracePt t="16713" x="4376738" y="3259138"/>
          <p14:tracePt t="16721" x="4351338" y="3284538"/>
          <p14:tracePt t="16729" x="4300538" y="3302000"/>
          <p14:tracePt t="16737" x="4259263" y="3335338"/>
          <p14:tracePt t="16745" x="4224338" y="3344863"/>
          <p14:tracePt t="16753" x="4165600" y="3378200"/>
          <p14:tracePt t="16760" x="4122738" y="3395663"/>
          <p14:tracePt t="16768" x="4081463" y="3403600"/>
          <p14:tracePt t="16776" x="4021138" y="3421063"/>
          <p14:tracePt t="16784" x="4005263" y="3436938"/>
          <p14:tracePt t="16792" x="3962400" y="3436938"/>
          <p14:tracePt t="16800" x="3911600" y="3454400"/>
          <p14:tracePt t="16808" x="3903663" y="3454400"/>
          <p14:tracePt t="16815" x="3868738" y="3462338"/>
          <p14:tracePt t="16825" x="3843338" y="3462338"/>
          <p14:tracePt t="16831" x="3827463" y="3462338"/>
          <p14:tracePt t="16842" x="3810000" y="3462338"/>
          <p14:tracePt t="16855" x="3792538" y="3462338"/>
          <p14:tracePt t="16871" x="3776663" y="3462338"/>
          <p14:tracePt t="16886" x="3767138" y="3462338"/>
          <p14:tracePt t="16902" x="3751263" y="3462338"/>
          <p14:tracePt t="16926" x="3733800" y="3462338"/>
          <p14:tracePt t="16942" x="3733800" y="3454400"/>
          <p14:tracePt t="16959" x="3716338" y="3454400"/>
          <p14:tracePt t="16981" x="3708400" y="3454400"/>
          <p14:tracePt t="17005" x="3690938" y="3454400"/>
          <p14:tracePt t="17028" x="3675063" y="3454400"/>
          <p14:tracePt t="17036" x="3657600" y="3454400"/>
          <p14:tracePt t="17044" x="3657600" y="3436938"/>
          <p14:tracePt t="17052" x="3649663" y="3436938"/>
          <p14:tracePt t="17060" x="3632200" y="3436938"/>
          <p14:tracePt t="17068" x="3614738" y="3436938"/>
          <p14:tracePt t="17076" x="3598863" y="3436938"/>
          <p14:tracePt t="17084" x="3589338" y="3421063"/>
          <p14:tracePt t="17099" x="3573463" y="3421063"/>
          <p14:tracePt t="17109" x="3556000" y="3403600"/>
          <p14:tracePt t="17115" x="3538538" y="3403600"/>
          <p14:tracePt t="17131" x="3522663" y="3395663"/>
          <p14:tracePt t="17141" x="3513138" y="3395663"/>
          <p14:tracePt t="17170" x="3497263" y="3395663"/>
          <p14:tracePt t="18802" x="3462338" y="3395663"/>
          <p14:tracePt t="18811" x="3436938" y="3395663"/>
          <p14:tracePt t="18818" x="3395663" y="3395663"/>
          <p14:tracePt t="18826" x="3360738" y="3378200"/>
          <p14:tracePt t="18834" x="3319463" y="3360738"/>
          <p14:tracePt t="18843" x="3259138" y="3344863"/>
          <p14:tracePt t="18849" x="3208338" y="3335338"/>
          <p14:tracePt t="18859" x="3149600" y="3319463"/>
          <p14:tracePt t="18865" x="3124200" y="3302000"/>
          <p14:tracePt t="18875" x="3081338" y="3302000"/>
          <p14:tracePt t="18881" x="3048000" y="3268663"/>
          <p14:tracePt t="18889" x="3014663" y="3268663"/>
          <p14:tracePt t="18897" x="2989263" y="3259138"/>
          <p14:tracePt t="18905" x="2954338" y="3259138"/>
          <p14:tracePt t="18913" x="2954338" y="3243263"/>
          <p14:tracePt t="18920" x="2946400" y="3243263"/>
          <p14:tracePt t="18976" x="2946400" y="3259138"/>
          <p14:tracePt t="18983" x="2946400" y="3268663"/>
          <p14:tracePt t="18992" x="2946400" y="3302000"/>
          <p14:tracePt t="18999" x="2946400" y="3319463"/>
          <p14:tracePt t="19009" x="2946400" y="3360738"/>
          <p14:tracePt t="19015" x="2971800" y="3403600"/>
          <p14:tracePt t="19024" x="2989263" y="3454400"/>
          <p14:tracePt t="19031" x="3014663" y="3497263"/>
          <p14:tracePt t="19039" x="3065463" y="3538538"/>
          <p14:tracePt t="19047" x="3124200" y="3598863"/>
          <p14:tracePt t="19055" x="3167063" y="3657600"/>
          <p14:tracePt t="19063" x="3225800" y="3716338"/>
          <p14:tracePt t="19070" x="3284538" y="3767138"/>
          <p14:tracePt t="19078" x="3344863" y="3827463"/>
          <p14:tracePt t="19086" x="3436938" y="3868738"/>
          <p14:tracePt t="19094" x="3513138" y="3929063"/>
          <p14:tracePt t="19102" x="3598863" y="3970338"/>
          <p14:tracePt t="19110" x="3675063" y="4005263"/>
          <p14:tracePt t="19118" x="3767138" y="4030663"/>
          <p14:tracePt t="19126" x="3852863" y="4046538"/>
          <p14:tracePt t="19134" x="3962400" y="4064000"/>
          <p14:tracePt t="19142" x="4064000" y="4064000"/>
          <p14:tracePt t="19149" x="4165600" y="4064000"/>
          <p14:tracePt t="19159" x="4275138" y="4064000"/>
          <p14:tracePt t="19165" x="4376738" y="4064000"/>
          <p14:tracePt t="19175" x="4470400" y="4046538"/>
          <p14:tracePt t="19181" x="4554538" y="4005263"/>
          <p14:tracePt t="19192" x="4630738" y="3962400"/>
          <p14:tracePt t="19196" x="4706938" y="3929063"/>
          <p14:tracePt t="19208" x="4767263" y="3886200"/>
          <p14:tracePt t="19212" x="4792663" y="3868738"/>
          <p14:tracePt t="19225" x="4826000" y="3843338"/>
          <p14:tracePt t="19228" x="4859338" y="3810000"/>
          <p14:tracePt t="19242" x="4884738" y="3776663"/>
          <p14:tracePt t="19243" x="4902200" y="3767138"/>
          <p14:tracePt t="19258" x="4902200" y="3751263"/>
          <p14:tracePt t="19267" x="4919663" y="3733800"/>
          <p14:tracePt t="19354" x="4919663" y="3751263"/>
          <p14:tracePt t="19362" x="4919663" y="3767138"/>
          <p14:tracePt t="19370" x="4919663" y="3776663"/>
          <p14:tracePt t="19378" x="4919663" y="3792538"/>
          <p14:tracePt t="19385" x="4919663" y="3810000"/>
          <p14:tracePt t="19393" x="4902200" y="3810000"/>
          <p14:tracePt t="19401" x="4902200" y="3827463"/>
          <p14:tracePt t="19409" x="4884738" y="3827463"/>
          <p14:tracePt t="19425" x="4884738" y="3843338"/>
          <p14:tracePt t="21041" x="4884738" y="3810000"/>
          <p14:tracePt t="21049" x="4884738" y="3690938"/>
          <p14:tracePt t="21061" x="4884738" y="3556000"/>
          <p14:tracePt t="21064" x="4884738" y="3436938"/>
          <p14:tracePt t="21072" x="4884738" y="3302000"/>
          <p14:tracePt t="21080" x="4884738" y="3141663"/>
          <p14:tracePt t="21089" x="4884738" y="2827338"/>
          <p14:tracePt t="21096" x="4884738" y="2463800"/>
          <p14:tracePt t="21104" x="4884738" y="2090738"/>
          <p14:tracePt t="21112" x="4884738" y="1930400"/>
          <p14:tracePt t="21120" x="4884738" y="1566863"/>
          <p14:tracePt t="21128" x="4884738" y="1252538"/>
          <p14:tracePt t="21136" x="4902200" y="973138"/>
          <p14:tracePt t="21143" x="4919663" y="863600"/>
          <p14:tracePt t="21152" x="4960938" y="685800"/>
          <p14:tracePt t="21159" x="4960938" y="642938"/>
          <p14:tracePt t="21167" x="4986338" y="550863"/>
          <p14:tracePt t="21175" x="5021263" y="474663"/>
          <p14:tracePt t="21183" x="5037138" y="449263"/>
          <p14:tracePt t="21192" x="5046663" y="414338"/>
          <p14:tracePt t="21199" x="5062538" y="406400"/>
          <p14:tracePt t="21208" x="5097463" y="388938"/>
          <p14:tracePt t="21214" x="5113338" y="388938"/>
          <p14:tracePt t="21225" x="5122863" y="388938"/>
          <p14:tracePt t="21230" x="5156200" y="388938"/>
          <p14:tracePt t="21242" x="5181600" y="388938"/>
          <p14:tracePt t="21246" x="5199063" y="388938"/>
          <p14:tracePt t="21258" x="5214938" y="388938"/>
          <p14:tracePt t="21262" x="5240338" y="388938"/>
          <p14:tracePt t="21275" x="5257800" y="388938"/>
          <p14:tracePt t="21278" x="5291138" y="388938"/>
          <p14:tracePt t="21291" x="5300663" y="388938"/>
          <p14:tracePt t="21293" x="5334000" y="414338"/>
          <p14:tracePt t="21308" x="5367338" y="431800"/>
          <p14:tracePt t="21309" x="5392738" y="465138"/>
          <p14:tracePt t="21325" x="5427663" y="490538"/>
          <p14:tracePt t="21325" x="5453063" y="525463"/>
          <p14:tracePt t="21332" x="5486400" y="566738"/>
          <p14:tracePt t="21342" x="5494338" y="601663"/>
          <p14:tracePt t="21348" x="5511800" y="627063"/>
          <p14:tracePt t="21358" x="5545138" y="660400"/>
          <p14:tracePt t="21364" x="5554663" y="685800"/>
          <p14:tracePt t="21375" x="5570538" y="728663"/>
          <p14:tracePt t="21380" x="5588000" y="762000"/>
          <p14:tracePt t="21392" x="5605463" y="820738"/>
          <p14:tracePt t="21396" x="5621338" y="863600"/>
          <p14:tracePt t="21408" x="5630863" y="896938"/>
          <p14:tracePt t="21412" x="5646738" y="939800"/>
          <p14:tracePt t="21425" x="5646738" y="973138"/>
          <p14:tracePt t="21427" x="5664200" y="1016000"/>
          <p14:tracePt t="21442" x="5664200" y="1049338"/>
          <p14:tracePt t="21443" x="5664200" y="1092200"/>
          <p14:tracePt t="21458" x="5664200" y="1117600"/>
          <p14:tracePt t="21459" x="5664200" y="1150938"/>
          <p14:tracePt t="21475" x="5664200" y="1193800"/>
          <p14:tracePt t="21475" x="5664200" y="1236663"/>
          <p14:tracePt t="21482" x="5664200" y="1270000"/>
          <p14:tracePt t="21492" x="5630863" y="1303338"/>
          <p14:tracePt t="21498" x="5588000" y="1328738"/>
          <p14:tracePt t="21508" x="5529263" y="1371600"/>
          <p14:tracePt t="21514" x="5468938" y="1422400"/>
          <p14:tracePt t="21525" x="5410200" y="1465263"/>
          <p14:tracePt t="21530" x="5334000" y="1506538"/>
          <p14:tracePt t="21542" x="5240338" y="1557338"/>
          <p14:tracePt t="21546" x="5156200" y="1582738"/>
          <p14:tracePt t="21559" x="5062538" y="1600200"/>
          <p14:tracePt t="21561" x="4986338" y="1600200"/>
          <p14:tracePt t="21575" x="4919663" y="1617663"/>
          <p14:tracePt t="21577" x="4859338" y="1617663"/>
          <p14:tracePt t="21592" x="4792663" y="1600200"/>
          <p14:tracePt t="21593" x="4749800" y="1557338"/>
          <p14:tracePt t="21609" x="4706938" y="1524000"/>
          <p14:tracePt t="21609" x="4673600" y="1465263"/>
          <p14:tracePt t="21617" x="4665663" y="1404938"/>
          <p14:tracePt t="21626" x="4665663" y="1346200"/>
          <p14:tracePt t="21632" x="4665663" y="1287463"/>
          <p14:tracePt t="21642" x="4665663" y="1211263"/>
          <p14:tracePt t="21648" x="4665663" y="1135063"/>
          <p14:tracePt t="21658" x="4706938" y="1074738"/>
          <p14:tracePt t="21664" x="4749800" y="1016000"/>
          <p14:tracePt t="21675" x="4826000" y="939800"/>
          <p14:tracePt t="21679" x="4902200" y="881063"/>
          <p14:tracePt t="21692" x="4978400" y="820738"/>
          <p14:tracePt t="21695" x="5062538" y="779463"/>
          <p14:tracePt t="21708" x="5173663" y="728663"/>
          <p14:tracePt t="21711" x="5275263" y="685800"/>
          <p14:tracePt t="21725" x="5367338" y="660400"/>
          <p14:tracePt t="21727" x="5486400" y="642938"/>
          <p14:tracePt t="21742" x="5588000" y="642938"/>
          <p14:tracePt t="21743" x="5681663" y="642938"/>
          <p14:tracePt t="21758" x="5765800" y="642938"/>
          <p14:tracePt t="21758" x="5859463" y="642938"/>
          <p14:tracePt t="21766" x="5935663" y="642938"/>
          <p14:tracePt t="21775" x="6002338" y="642938"/>
          <p14:tracePt t="21782" x="6078538" y="660400"/>
          <p14:tracePt t="21792" x="6129338" y="685800"/>
          <p14:tracePt t="21798" x="6197600" y="719138"/>
          <p14:tracePt t="21808" x="6248400" y="728663"/>
          <p14:tracePt t="21814" x="6256338" y="744538"/>
          <p14:tracePt t="21825" x="6316663" y="779463"/>
          <p14:tracePt t="21829" x="6350000" y="804863"/>
          <p14:tracePt t="21842" x="6392863" y="863600"/>
          <p14:tracePt t="21845" x="6408738" y="896938"/>
          <p14:tracePt t="21858" x="6426200" y="939800"/>
          <p14:tracePt t="21861" x="6443663" y="982663"/>
          <p14:tracePt t="21875" x="6451600" y="998538"/>
          <p14:tracePt t="21877" x="6451600" y="1049338"/>
          <p14:tracePt t="21892" x="6469063" y="1092200"/>
          <p14:tracePt t="21893" x="6469063" y="1135063"/>
          <p14:tracePt t="21908" x="6469063" y="1168400"/>
          <p14:tracePt t="21909" x="6469063" y="1211263"/>
          <p14:tracePt t="21916" x="6469063" y="1236663"/>
          <p14:tracePt t="21925" x="6469063" y="1270000"/>
          <p14:tracePt t="21932" x="6451600" y="1303338"/>
          <p14:tracePt t="21941" x="6443663" y="1312863"/>
          <p14:tracePt t="21948" x="6426200" y="1346200"/>
          <p14:tracePt t="21958" x="6408738" y="1363663"/>
          <p14:tracePt t="21963" x="6383338" y="1404938"/>
          <p14:tracePt t="21975" x="6350000" y="1430338"/>
          <p14:tracePt t="21979" x="6316663" y="1447800"/>
          <p14:tracePt t="21992" x="6273800" y="1481138"/>
          <p14:tracePt t="21995" x="6215063" y="1490663"/>
          <p14:tracePt t="22008" x="6172200" y="1524000"/>
          <p14:tracePt t="22011" x="6138863" y="1524000"/>
          <p14:tracePt t="22025" x="6096000" y="1541463"/>
          <p14:tracePt t="22026" x="6037263" y="1557338"/>
          <p14:tracePt t="22042" x="6002338" y="1557338"/>
          <p14:tracePt t="22042" x="5961063" y="1566863"/>
          <p14:tracePt t="22050" x="5935663" y="1566863"/>
          <p14:tracePt t="22058" x="5884863" y="1566863"/>
          <p14:tracePt t="22066" x="5859463" y="1566863"/>
          <p14:tracePt t="22076" x="5842000" y="1566863"/>
          <p14:tracePt t="22081" x="5824538" y="1557338"/>
          <p14:tracePt t="22092" x="5808663" y="1541463"/>
          <p14:tracePt t="22097" x="5799138" y="1524000"/>
          <p14:tracePt t="22108" x="5799138" y="1490663"/>
          <p14:tracePt t="22113" x="5799138" y="1481138"/>
          <p14:tracePt t="22125" x="5783263" y="1465263"/>
          <p14:tracePt t="22129" x="5783263" y="1447800"/>
          <p14:tracePt t="22141" x="5783263" y="1430338"/>
          <p14:tracePt t="22160" x="5783263" y="1422400"/>
          <p14:tracePt t="24380" x="5799138" y="1404938"/>
          <p14:tracePt t="24388" x="5875338" y="1346200"/>
          <p14:tracePt t="24396" x="5976938" y="1270000"/>
          <p14:tracePt t="24404" x="6078538" y="1211263"/>
          <p14:tracePt t="24415" x="6172200" y="1150938"/>
          <p14:tracePt t="24420" x="6367463" y="1033463"/>
          <p14:tracePt t="24428" x="6570663" y="914400"/>
          <p14:tracePt t="24436" x="6824663" y="804863"/>
          <p14:tracePt t="24443" x="7053263" y="703263"/>
          <p14:tracePt t="24451" x="7485063" y="566738"/>
          <p14:tracePt t="24459" x="7772400" y="490538"/>
          <p14:tracePt t="24467" x="7907338" y="465138"/>
          <p14:tracePt t="24475" x="8204200" y="406400"/>
          <p14:tracePt t="24483" x="8729663" y="347663"/>
          <p14:tracePt t="24492" x="8872538" y="330200"/>
          <p14:tracePt t="24498" x="9161463" y="296863"/>
          <p14:tracePt t="24508" x="9456738" y="287338"/>
          <p14:tracePt t="24514" x="9753600" y="271463"/>
          <p14:tracePt t="24522" x="9999663" y="254000"/>
          <p14:tracePt t="24530" x="10101263" y="254000"/>
          <p14:tracePt t="24538" x="10279063" y="254000"/>
          <p14:tracePt t="24546" x="10414000" y="254000"/>
          <p14:tracePt t="24554" x="10566400" y="254000"/>
          <p14:tracePt t="24561" x="10685463" y="254000"/>
          <p14:tracePt t="24569" x="10787063" y="254000"/>
          <p14:tracePt t="24577" x="10863263" y="271463"/>
          <p14:tracePt t="24585" x="10955338" y="296863"/>
          <p14:tracePt t="24593" x="11023600" y="312738"/>
          <p14:tracePt t="24601" x="11099800" y="347663"/>
          <p14:tracePt t="24609" x="11158538" y="388938"/>
          <p14:tracePt t="24617" x="11218863" y="414338"/>
          <p14:tracePt t="24625" x="11295063" y="465138"/>
          <p14:tracePt t="24632" x="11353800" y="490538"/>
          <p14:tracePt t="24641" x="11396663" y="525463"/>
          <p14:tracePt t="24648" x="11463338" y="566738"/>
          <p14:tracePt t="24657" x="11506200" y="601663"/>
          <p14:tracePt t="24664" x="11549063" y="642938"/>
          <p14:tracePt t="24675" x="11582400" y="685800"/>
          <p14:tracePt t="24680" x="11625263" y="728663"/>
          <p14:tracePt t="24692" x="11650663" y="779463"/>
          <p14:tracePt t="24696" x="11684000" y="820738"/>
          <p14:tracePt t="24708" x="11717338" y="881063"/>
          <p14:tracePt t="24711" x="11742738" y="998538"/>
          <p14:tracePt t="24725" x="11742738" y="1049338"/>
          <p14:tracePt t="24727" x="11760200" y="1211263"/>
          <p14:tracePt t="24741" x="11760200" y="1287463"/>
          <p14:tracePt t="24743" x="11760200" y="1481138"/>
          <p14:tracePt t="24758" x="11760200" y="1617663"/>
          <p14:tracePt t="24759" x="11742738" y="1760538"/>
          <p14:tracePt t="24775" x="11726863" y="1836738"/>
          <p14:tracePt t="24775" x="11684000" y="1973263"/>
          <p14:tracePt t="24782" x="11641138" y="2108200"/>
          <p14:tracePt t="24792" x="11582400" y="2319338"/>
          <p14:tracePt t="24798" x="11549063" y="2379663"/>
          <p14:tracePt t="24808" x="11488738" y="2497138"/>
          <p14:tracePt t="24814" x="11430000" y="2616200"/>
          <p14:tracePt t="24825" x="11371263" y="2717800"/>
          <p14:tracePt t="24830" x="11310938" y="2794000"/>
          <p14:tracePt t="24841" x="11234738" y="2887663"/>
          <p14:tracePt t="24845" x="11117263" y="3014663"/>
          <p14:tracePt t="24858" x="11015663" y="3106738"/>
          <p14:tracePt t="24861" x="10863263" y="3200400"/>
          <p14:tracePt t="24875" x="10726738" y="3284538"/>
          <p14:tracePt t="24877" x="10566400" y="3360738"/>
          <p14:tracePt t="24892" x="10355263" y="3462338"/>
          <p14:tracePt t="24893" x="10160000" y="3513138"/>
          <p14:tracePt t="24908" x="9939338" y="3573463"/>
          <p14:tracePt t="24909" x="9710738" y="3598863"/>
          <p14:tracePt t="24916" x="9474200" y="3649663"/>
          <p14:tracePt t="24925" x="9237663" y="3657600"/>
          <p14:tracePt t="24932" x="8991600" y="3657600"/>
          <p14:tracePt t="24942" x="8788400" y="3657600"/>
          <p14:tracePt t="24948" x="8559800" y="3657600"/>
          <p14:tracePt t="24958" x="8348663" y="3649663"/>
          <p14:tracePt t="24963" x="8128000" y="3589338"/>
          <p14:tracePt t="24975" x="7950200" y="3513138"/>
          <p14:tracePt t="24979" x="7739063" y="3421063"/>
          <p14:tracePt t="24992" x="7543800" y="3319463"/>
          <p14:tracePt t="24995" x="7366000" y="3200400"/>
          <p14:tracePt t="25008" x="7205663" y="3048000"/>
          <p14:tracePt t="25011" x="7035800" y="2895600"/>
          <p14:tracePt t="25025" x="6900863" y="2751138"/>
          <p14:tracePt t="25027" x="6858000" y="2674938"/>
          <p14:tracePt t="25042" x="6705600" y="2438400"/>
          <p14:tracePt t="25043" x="6637338" y="2286000"/>
          <p14:tracePt t="25058" x="6586538" y="2133600"/>
          <p14:tracePt t="25058" x="6561138" y="1973263"/>
          <p14:tracePt t="25066" x="6545263" y="1811338"/>
          <p14:tracePt t="25075" x="6545263" y="1676400"/>
          <p14:tracePt t="25082" x="6545263" y="1506538"/>
          <p14:tracePt t="25092" x="6545263" y="1346200"/>
          <p14:tracePt t="25098" x="6621463" y="1168400"/>
          <p14:tracePt t="25108" x="6697663" y="998538"/>
          <p14:tracePt t="25113" x="6815138" y="838200"/>
          <p14:tracePt t="25125" x="6951663" y="685800"/>
          <p14:tracePt t="25129" x="7112000" y="541338"/>
          <p14:tracePt t="25142" x="7272338" y="388938"/>
          <p14:tracePt t="25145" x="7459663" y="271463"/>
          <p14:tracePt t="25158" x="7653338" y="152400"/>
          <p14:tracePt t="25161" x="7856538" y="42863"/>
          <p14:tracePt t="25311" x="10802938" y="33338"/>
          <p14:tracePt t="25318" x="10879138" y="76200"/>
          <p14:tracePt t="25326" x="10955338" y="119063"/>
          <p14:tracePt t="25334" x="10998200" y="160338"/>
          <p14:tracePt t="25342" x="11056938" y="177800"/>
          <p14:tracePt t="25350" x="11099800" y="211138"/>
          <p14:tracePt t="25361" x="11117263" y="236538"/>
          <p14:tracePt t="25365" x="11158538" y="271463"/>
          <p14:tracePt t="25376" x="11193463" y="296863"/>
          <p14:tracePt t="25382" x="11209338" y="330200"/>
          <p14:tracePt t="25391" x="11234738" y="347663"/>
          <p14:tracePt t="25397" x="11252200" y="373063"/>
          <p14:tracePt t="25405" x="11269663" y="406400"/>
          <p14:tracePt t="25413" x="11277600" y="414338"/>
          <p14:tracePt t="25421" x="11295063" y="449263"/>
          <p14:tracePt t="25429" x="11310938" y="465138"/>
          <p14:tracePt t="25436" x="11310938" y="474663"/>
          <p14:tracePt t="25444" x="11310938" y="490538"/>
          <p14:tracePt t="25453" x="11328400" y="508000"/>
          <p14:tracePt t="25460" x="11328400" y="525463"/>
          <p14:tracePt t="25468" x="11328400" y="541338"/>
          <p14:tracePt t="27384" x="11353800" y="541338"/>
          <p14:tracePt t="27392" x="11447463" y="525463"/>
          <p14:tracePt t="27400" x="11531600" y="508000"/>
          <p14:tracePt t="27410" x="11641138" y="474663"/>
          <p14:tracePt t="27415" x="11777663" y="474663"/>
          <p14:tracePt t="27426" x="11895138" y="465138"/>
          <p14:tracePt t="27431" x="12014200" y="465138"/>
          <p14:tracePt t="27692" x="12115800" y="6113463"/>
          <p14:tracePt t="27699" x="11861800" y="6256338"/>
          <p14:tracePt t="27708" x="11447463" y="6451600"/>
          <p14:tracePt t="27714" x="11295063" y="6510338"/>
          <p14:tracePt t="27726" x="11041063" y="6586538"/>
          <p14:tracePt t="27730" x="10761663" y="6662738"/>
          <p14:tracePt t="27738" x="10507663" y="6697663"/>
          <p14:tracePt t="27747" x="10253663" y="6738938"/>
          <p14:tracePt t="27754" x="10142538" y="6738938"/>
          <p14:tracePt t="27762" x="9948863" y="6756400"/>
          <p14:tracePt t="27770" x="9786938" y="6756400"/>
          <p14:tracePt t="27778" x="9618663" y="6756400"/>
          <p14:tracePt t="27785" x="9474200" y="6756400"/>
          <p14:tracePt t="27793" x="9355138" y="6738938"/>
          <p14:tracePt t="27802" x="9237663" y="6705600"/>
          <p14:tracePt t="27809" x="9126538" y="6662738"/>
          <p14:tracePt t="27818" x="9024938" y="6604000"/>
          <p14:tracePt t="27825" x="8847138" y="6527800"/>
          <p14:tracePt t="27833" x="8737600" y="6469063"/>
          <p14:tracePt t="27842" x="8678863" y="6426200"/>
          <p14:tracePt t="27849" x="8593138" y="6350000"/>
          <p14:tracePt t="27858" x="8483600" y="6256338"/>
          <p14:tracePt t="27865" x="8415338" y="6189663"/>
          <p14:tracePt t="27875" x="8339138" y="6113463"/>
          <p14:tracePt t="27880" x="8280400" y="6019800"/>
          <p14:tracePt t="27891" x="8229600" y="5943600"/>
          <p14:tracePt t="27896" x="8145463" y="5783263"/>
          <p14:tracePt t="27908" x="8110538" y="5664200"/>
          <p14:tracePt t="27912" x="8085138" y="5511800"/>
          <p14:tracePt t="27925" x="8085138" y="5334000"/>
          <p14:tracePt t="27927" x="8085138" y="5138738"/>
          <p14:tracePt t="27941" x="8085138" y="4919663"/>
          <p14:tracePt t="27944" x="8085138" y="4706938"/>
          <p14:tracePt t="27958" x="8110538" y="4513263"/>
          <p14:tracePt t="27959" x="8128000" y="4419600"/>
          <p14:tracePt t="27975" x="8221663" y="4140200"/>
          <p14:tracePt t="27975" x="8288338" y="3987800"/>
          <p14:tracePt t="27992" x="8382000" y="3843338"/>
          <p14:tracePt t="27992" x="8483600" y="3690938"/>
          <p14:tracePt t="27998" x="8577263" y="3556000"/>
          <p14:tracePt t="28008" x="8712200" y="3421063"/>
          <p14:tracePt t="28015" x="8856663" y="3302000"/>
          <p14:tracePt t="28025" x="9024938" y="3182938"/>
          <p14:tracePt t="28030" x="9220200" y="3081338"/>
          <p14:tracePt t="28042" x="9398000" y="2989263"/>
          <p14:tracePt t="28046" x="9593263" y="2928938"/>
          <p14:tracePt t="28058" x="9829800" y="2870200"/>
          <p14:tracePt t="28062" x="10040938" y="2836863"/>
          <p14:tracePt t="28075" x="10279063" y="2836863"/>
          <p14:tracePt t="28077" x="10515600" y="2836863"/>
          <p14:tracePt t="28091" x="10761663" y="2836863"/>
          <p14:tracePt t="28093" x="10998200" y="2852738"/>
          <p14:tracePt t="28108" x="11209338" y="2913063"/>
          <p14:tracePt t="28109" x="11396663" y="2989263"/>
          <p14:tracePt t="28125" x="11607800" y="3065463"/>
          <p14:tracePt t="28125" x="11785600" y="3149600"/>
          <p14:tracePt t="28132" x="11971338" y="3259138"/>
          <p14:tracePt t="28141" x="12115800" y="3344863"/>
          <p14:tracePt t="28393" x="12149138" y="5554663"/>
          <p14:tracePt t="28401" x="12115800" y="5588000"/>
          <p14:tracePt t="28409" x="12090400" y="5588000"/>
          <p14:tracePt t="28417" x="12057063" y="5605463"/>
          <p14:tracePt t="28427" x="12039600" y="5621338"/>
          <p14:tracePt t="28432" x="12031663" y="5621338"/>
          <p14:tracePt t="28442" x="12014200" y="5621338"/>
          <p14:tracePt t="28448" x="12014200" y="5630863"/>
          <p14:tracePt t="28458" x="11996738" y="5630863"/>
          <p14:tracePt t="28503" x="11996738" y="5646738"/>
          <p14:tracePt t="30873" x="11980863" y="5646738"/>
          <p14:tracePt t="30880" x="11895138" y="5646738"/>
          <p14:tracePt t="30888" x="11803063" y="5630863"/>
          <p14:tracePt t="30896" x="11717338" y="5605463"/>
          <p14:tracePt t="30904" x="11607800" y="5554663"/>
          <p14:tracePt t="30912" x="11488738" y="5486400"/>
          <p14:tracePt t="30920" x="11371263" y="5427663"/>
          <p14:tracePt t="30927" x="11099800" y="5275263"/>
          <p14:tracePt t="30936" x="10787063" y="5097463"/>
          <p14:tracePt t="30943" x="10431463" y="4884738"/>
          <p14:tracePt t="30951" x="10058400" y="4605338"/>
          <p14:tracePt t="30959" x="9618663" y="4300538"/>
          <p14:tracePt t="30967" x="9186863" y="4005263"/>
          <p14:tracePt t="30975" x="8770938" y="3675063"/>
          <p14:tracePt t="30983" x="8339138" y="3344863"/>
          <p14:tracePt t="30991" x="8161338" y="3208338"/>
          <p14:tracePt t="30999" x="7840663" y="2954338"/>
          <p14:tracePt t="31008" x="7577138" y="2735263"/>
          <p14:tracePt t="31014" x="7485063" y="2641600"/>
          <p14:tracePt t="31025" x="7332663" y="2497138"/>
          <p14:tracePt t="31030" x="7272338" y="2438400"/>
          <p14:tracePt t="31040" x="7188200" y="2362200"/>
          <p14:tracePt t="31045" x="7145338" y="2303463"/>
          <p14:tracePt t="31058" x="7112000" y="2252663"/>
          <p14:tracePt t="31061" x="7078663" y="2243138"/>
          <p14:tracePt t="31275" x="7069138" y="2243138"/>
          <p14:tracePt t="31283" x="6992938" y="2243138"/>
          <p14:tracePt t="31291" x="6900863" y="2252663"/>
          <p14:tracePt t="31298" x="6815138" y="2286000"/>
          <p14:tracePt t="31310" x="6738938" y="2303463"/>
          <p14:tracePt t="31314" x="6646863" y="2328863"/>
          <p14:tracePt t="31322" x="6561138" y="2344738"/>
          <p14:tracePt t="31330" x="6197600" y="2438400"/>
          <p14:tracePt t="31338" x="6078538" y="2446338"/>
          <p14:tracePt t="31345" x="5621338" y="2540000"/>
          <p14:tracePt t="31353" x="5300663" y="2598738"/>
          <p14:tracePt t="31361" x="5156200" y="2616200"/>
          <p14:tracePt t="31369" x="4859338" y="2641600"/>
          <p14:tracePt t="31377" x="4554538" y="2659063"/>
          <p14:tracePt t="31385" x="4259263" y="2674938"/>
          <p14:tracePt t="31393" x="4157663" y="2674938"/>
          <p14:tracePt t="31401" x="3944938" y="2674938"/>
          <p14:tracePt t="31408" x="3767138" y="2674938"/>
          <p14:tracePt t="31417" x="3632200" y="2674938"/>
          <p14:tracePt t="31425" x="3589338" y="2674938"/>
          <p14:tracePt t="31432" x="3497263" y="2674938"/>
          <p14:tracePt t="31442" x="3436938" y="2659063"/>
          <p14:tracePt t="31448" x="3403600" y="2659063"/>
          <p14:tracePt t="31458" x="3395663" y="2641600"/>
          <p14:tracePt t="31464" x="3378200" y="2641600"/>
          <p14:tracePt t="31496" x="3378200" y="2633663"/>
          <p14:tracePt t="31511" x="3395663" y="2633663"/>
          <p14:tracePt t="31519" x="3436938" y="2633663"/>
          <p14:tracePt t="31527" x="3479800" y="2616200"/>
          <p14:tracePt t="31535" x="3522663" y="2616200"/>
          <p14:tracePt t="31543" x="3632200" y="2616200"/>
          <p14:tracePt t="31551" x="3733800" y="2616200"/>
          <p14:tracePt t="31559" x="3776663" y="2616200"/>
          <p14:tracePt t="31567" x="3886200" y="2616200"/>
          <p14:tracePt t="31575" x="3970338" y="2616200"/>
          <p14:tracePt t="31582" x="4021138" y="2633663"/>
          <p14:tracePt t="31591" x="4081463" y="2633663"/>
          <p14:tracePt t="31598" x="4122738" y="2641600"/>
          <p14:tracePt t="31606" x="4165600" y="2641600"/>
          <p14:tracePt t="31614" x="4198938" y="2659063"/>
          <p14:tracePt t="31629" x="4216400" y="2659063"/>
          <p14:tracePt t="31637" x="4224338" y="2674938"/>
          <p14:tracePt t="31653" x="4224338" y="2692400"/>
          <p14:tracePt t="31661" x="4224338" y="2717800"/>
          <p14:tracePt t="31669" x="4224338" y="2751138"/>
          <p14:tracePt t="31677" x="4224338" y="2776538"/>
          <p14:tracePt t="31684" x="4224338" y="2827338"/>
          <p14:tracePt t="31693" x="4224338" y="2887663"/>
          <p14:tracePt t="31700" x="4224338" y="2928938"/>
          <p14:tracePt t="31708" x="4224338" y="2954338"/>
          <p14:tracePt t="31716" x="4224338" y="3014663"/>
          <p14:tracePt t="31726" x="4198938" y="3065463"/>
          <p14:tracePt t="31732" x="4165600" y="3106738"/>
          <p14:tracePt t="31742" x="4140200" y="3124200"/>
          <p14:tracePt t="31747" x="4097338" y="3149600"/>
          <p14:tracePt t="31756" x="4046538" y="3182938"/>
          <p14:tracePt t="31764" x="3970338" y="3200400"/>
          <p14:tracePt t="31771" x="3903663" y="3200400"/>
          <p14:tracePt t="31779" x="3843338" y="3208338"/>
          <p14:tracePt t="31787" x="3767138" y="3208338"/>
          <p14:tracePt t="31795" x="3690938" y="3208338"/>
          <p14:tracePt t="31803" x="3632200" y="3208338"/>
          <p14:tracePt t="31811" x="3573463" y="3200400"/>
          <p14:tracePt t="31819" x="3513138" y="3167063"/>
          <p14:tracePt t="31826" x="3454400" y="3141663"/>
          <p14:tracePt t="31834" x="3421063" y="3090863"/>
          <p14:tracePt t="31842" x="3378200" y="3048000"/>
          <p14:tracePt t="31850" x="3335338" y="2989263"/>
          <p14:tracePt t="31858" x="3319463" y="2913063"/>
          <p14:tracePt t="31866" x="3284538" y="2827338"/>
          <p14:tracePt t="31875" x="3284538" y="2717800"/>
          <p14:tracePt t="31881" x="3284538" y="2633663"/>
          <p14:tracePt t="31892" x="3284538" y="2446338"/>
          <p14:tracePt t="31897" x="3302000" y="2328863"/>
          <p14:tracePt t="31908" x="3335338" y="2268538"/>
          <p14:tracePt t="31913" x="3395663" y="2151063"/>
          <p14:tracePt t="31925" x="3454400" y="2065338"/>
          <p14:tracePt t="31929" x="3522663" y="1955800"/>
          <p14:tracePt t="31941" x="3598863" y="1879600"/>
          <p14:tracePt t="31945" x="3675063" y="1820863"/>
          <p14:tracePt t="31958" x="3767138" y="1795463"/>
          <p14:tracePt t="31960" x="3843338" y="1760538"/>
          <p14:tracePt t="31975" x="3929063" y="1744663"/>
          <p14:tracePt t="31976" x="4005263" y="1735138"/>
          <p14:tracePt t="31992" x="4097338" y="1735138"/>
          <p14:tracePt t="31992" x="4183063" y="1735138"/>
          <p14:tracePt t="32008" x="4419600" y="1820863"/>
          <p14:tracePt t="32016" x="4529138" y="1897063"/>
          <p14:tracePt t="32025" x="4572000" y="1938338"/>
          <p14:tracePt t="32032" x="4665663" y="2014538"/>
          <p14:tracePt t="32042" x="4749800" y="2108200"/>
          <p14:tracePt t="32047" x="4826000" y="2192338"/>
          <p14:tracePt t="32058" x="4884738" y="2286000"/>
          <p14:tracePt t="32063" x="4945063" y="2362200"/>
          <p14:tracePt t="32075" x="4986338" y="2438400"/>
          <p14:tracePt t="32078" x="5021263" y="2506663"/>
          <p14:tracePt t="32091" x="5037138" y="2598738"/>
          <p14:tracePt t="32094" x="5062538" y="2674938"/>
          <p14:tracePt t="32108" x="5062538" y="2760663"/>
          <p14:tracePt t="32110" x="5062538" y="2836863"/>
          <p14:tracePt t="32125" x="5062538" y="2913063"/>
          <p14:tracePt t="32126" x="5062538" y="3005138"/>
          <p14:tracePt t="32142" x="5046663" y="3081338"/>
          <p14:tracePt t="32142" x="5003800" y="3149600"/>
          <p14:tracePt t="32150" x="4960938" y="3225800"/>
          <p14:tracePt t="32158" x="4902200" y="3302000"/>
          <p14:tracePt t="32165" x="4843463" y="3378200"/>
          <p14:tracePt t="32175" x="4767263" y="3436938"/>
          <p14:tracePt t="32182" x="4673600" y="3497263"/>
          <p14:tracePt t="32192" x="4605338" y="3538538"/>
          <p14:tracePt t="32197" x="4529138" y="3573463"/>
          <p14:tracePt t="32208" x="4437063" y="3598863"/>
          <p14:tracePt t="32213" x="4275138" y="3632200"/>
          <p14:tracePt t="32225" x="4157663" y="3632200"/>
          <p14:tracePt t="32228" x="4097338" y="3632200"/>
          <p14:tracePt t="32242" x="3970338" y="3632200"/>
          <p14:tracePt t="32244" x="3886200" y="3632200"/>
          <p14:tracePt t="32258" x="3776663" y="3632200"/>
          <p14:tracePt t="32260" x="3675063" y="3598863"/>
          <p14:tracePt t="32275" x="3573463" y="3573463"/>
          <p14:tracePt t="32276" x="3479800" y="3538538"/>
          <p14:tracePt t="32292" x="3395663" y="3513138"/>
          <p14:tracePt t="32292" x="3335338" y="3462338"/>
          <p14:tracePt t="32300" x="3259138" y="3421063"/>
          <p14:tracePt t="32308" x="3208338" y="3378200"/>
          <p14:tracePt t="32315" x="3167063" y="3335338"/>
          <p14:tracePt t="32325" x="3124200" y="3284538"/>
          <p14:tracePt t="32331" x="3090863" y="3225800"/>
          <p14:tracePt t="32342" x="3081338" y="3149600"/>
          <p14:tracePt t="32347" x="3065463" y="3065463"/>
          <p14:tracePt t="32358" x="3065463" y="2971800"/>
          <p14:tracePt t="32363" x="3065463" y="2870200"/>
          <p14:tracePt t="32375" x="3065463" y="2776538"/>
          <p14:tracePt t="32378" x="3065463" y="2598738"/>
          <p14:tracePt t="32391" x="3090863" y="2463800"/>
          <p14:tracePt t="32394" x="3106738" y="2405063"/>
          <p14:tracePt t="32408" x="3167063" y="2286000"/>
          <p14:tracePt t="32410" x="3208338" y="2184400"/>
          <p14:tracePt t="32425" x="3268663" y="2090738"/>
          <p14:tracePt t="32426" x="3335338" y="2014538"/>
          <p14:tracePt t="32442" x="3395663" y="1955800"/>
          <p14:tracePt t="32442" x="3454400" y="1897063"/>
          <p14:tracePt t="32449" x="3513138" y="1871663"/>
          <p14:tracePt t="32458" x="3556000" y="1836738"/>
          <p14:tracePt t="32465" x="3632200" y="1820863"/>
          <p14:tracePt t="32475" x="3708400" y="1811338"/>
          <p14:tracePt t="32481" x="3792538" y="1811338"/>
          <p14:tracePt t="32492" x="3886200" y="1811338"/>
          <p14:tracePt t="32497" x="3962400" y="1811338"/>
          <p14:tracePt t="32508" x="4064000" y="1811338"/>
          <p14:tracePt t="32512" x="4165600" y="1836738"/>
          <p14:tracePt t="32525" x="4275138" y="1879600"/>
          <p14:tracePt t="32528" x="4376738" y="1930400"/>
          <p14:tracePt t="32542" x="4478338" y="1989138"/>
          <p14:tracePt t="32544" x="4589463" y="2049463"/>
          <p14:tracePt t="32558" x="4665663" y="2108200"/>
          <p14:tracePt t="32559" x="4749800" y="2184400"/>
          <p14:tracePt t="32575" x="4792663" y="2227263"/>
          <p14:tracePt t="32576" x="4808538" y="2252663"/>
          <p14:tracePt t="32592" x="4843463" y="2303463"/>
          <p14:tracePt t="32592" x="4868863" y="2344738"/>
          <p14:tracePt t="32599" x="4884738" y="2405063"/>
          <p14:tracePt t="32608" x="4902200" y="2446338"/>
          <p14:tracePt t="32615" x="4902200" y="2497138"/>
          <p14:tracePt t="32625" x="4902200" y="2557463"/>
          <p14:tracePt t="32631" x="4902200" y="2598738"/>
          <p14:tracePt t="32642" x="4868863" y="2674938"/>
          <p14:tracePt t="32646" x="4826000" y="2735263"/>
          <p14:tracePt t="32658" x="4783138" y="2811463"/>
          <p14:tracePt t="32662" x="4706938" y="2887663"/>
          <p14:tracePt t="32675" x="4630738" y="2954338"/>
          <p14:tracePt t="32678" x="4554538" y="3014663"/>
          <p14:tracePt t="32692" x="4478338" y="3081338"/>
          <p14:tracePt t="32693" x="4394200" y="3124200"/>
          <p14:tracePt t="32708" x="4224338" y="3200400"/>
          <p14:tracePt t="32709" x="4122738" y="3208338"/>
          <p14:tracePt t="32725" x="4064000" y="3208338"/>
          <p14:tracePt t="32725" x="3944938" y="3225800"/>
          <p14:tracePt t="32733" x="3852863" y="3225800"/>
          <p14:tracePt t="32742" x="3767138" y="3225800"/>
          <p14:tracePt t="32749" x="3657600" y="3225800"/>
          <p14:tracePt t="32759" x="3573463" y="3225800"/>
          <p14:tracePt t="32764" x="3479800" y="3200400"/>
          <p14:tracePt t="32775" x="3403600" y="3182938"/>
          <p14:tracePt t="32780" x="3335338" y="3149600"/>
          <p14:tracePt t="32792" x="3268663" y="3141663"/>
          <p14:tracePt t="32796" x="3200400" y="3106738"/>
          <p14:tracePt t="32808" x="3167063" y="3106738"/>
          <p14:tracePt t="32812" x="3090863" y="3081338"/>
          <p14:tracePt t="32825" x="3081338" y="3065463"/>
          <p14:tracePt t="32828" x="3014663" y="3014663"/>
          <p14:tracePt t="32841" x="2989263" y="2989263"/>
          <p14:tracePt t="32843" x="2954338" y="2954338"/>
          <p14:tracePt t="32858" x="2946400" y="2928938"/>
          <p14:tracePt t="32859" x="2928938" y="2887663"/>
          <p14:tracePt t="32875" x="2928938" y="2827338"/>
          <p14:tracePt t="32875" x="2928938" y="2760663"/>
          <p14:tracePt t="32883" x="2928938" y="2700338"/>
          <p14:tracePt t="32892" x="2946400" y="2633663"/>
          <p14:tracePt t="32898" x="2971800" y="2557463"/>
          <p14:tracePt t="32908" x="3030538" y="2481263"/>
          <p14:tracePt t="32914" x="3090863" y="2405063"/>
          <p14:tracePt t="32925" x="3167063" y="2328863"/>
          <p14:tracePt t="32930" x="3259138" y="2268538"/>
          <p14:tracePt t="32940" x="3335338" y="2209800"/>
          <p14:tracePt t="32945" x="3436938" y="2166938"/>
          <p14:tracePt t="32958" x="3513138" y="2125663"/>
          <p14:tracePt t="32961" x="3614738" y="2108200"/>
          <p14:tracePt t="32974" x="3716338" y="2090738"/>
          <p14:tracePt t="32977" x="3843338" y="2090738"/>
          <p14:tracePt t="32990" x="3929063" y="2090738"/>
          <p14:tracePt t="32993" x="4030663" y="2090738"/>
          <p14:tracePt t="33008" x="4122738" y="2090738"/>
          <p14:tracePt t="33009" x="4198938" y="2125663"/>
          <p14:tracePt t="33025" x="4275138" y="2151063"/>
          <p14:tracePt t="33025" x="4360863" y="2184400"/>
          <p14:tracePt t="33032" x="4419600" y="2227263"/>
          <p14:tracePt t="33041" x="4478338" y="2286000"/>
          <p14:tracePt t="33048" x="4538663" y="2328863"/>
          <p14:tracePt t="33058" x="4605338" y="2379663"/>
          <p14:tracePt t="33064" x="4648200" y="2438400"/>
          <p14:tracePt t="33075" x="4665663" y="2446338"/>
          <p14:tracePt t="33080" x="4691063" y="2497138"/>
          <p14:tracePt t="33091" x="4724400" y="2522538"/>
          <p14:tracePt t="33096" x="4732338" y="2557463"/>
          <p14:tracePt t="33108" x="4732338" y="2573338"/>
          <p14:tracePt t="33111" x="4749800" y="2582863"/>
          <p14:tracePt t="33125" x="4749800" y="2598738"/>
          <p14:tracePt t="33143" x="4749800" y="2616200"/>
          <p14:tracePt t="34751" x="4767263" y="2616200"/>
          <p14:tracePt t="34759" x="4792663" y="2598738"/>
          <p14:tracePt t="34767" x="4826000" y="2582863"/>
          <p14:tracePt t="34775" x="4902200" y="2573338"/>
          <p14:tracePt t="34783" x="5003800" y="2540000"/>
          <p14:tracePt t="34792" x="5138738" y="2506663"/>
          <p14:tracePt t="34799" x="5300663" y="2481263"/>
          <p14:tracePt t="34813" x="5511800" y="2438400"/>
          <p14:tracePt t="34814" x="5722938" y="2387600"/>
          <p14:tracePt t="34822" x="5994400" y="2344738"/>
          <p14:tracePt t="34830" x="6215063" y="2319338"/>
          <p14:tracePt t="34838" x="6451600" y="2303463"/>
          <p14:tracePt t="34846" x="6680200" y="2286000"/>
          <p14:tracePt t="34854" x="6764338" y="2286000"/>
          <p14:tracePt t="34861" x="6934200" y="2286000"/>
          <p14:tracePt t="34869" x="7078663" y="2286000"/>
          <p14:tracePt t="34877" x="7205663" y="2286000"/>
          <p14:tracePt t="34885" x="7246938" y="2286000"/>
          <p14:tracePt t="34893" x="7323138" y="2303463"/>
          <p14:tracePt t="34901" x="7366000" y="2303463"/>
          <p14:tracePt t="34909" x="7408863" y="2319338"/>
          <p14:tracePt t="34917" x="7442200" y="2319338"/>
          <p14:tracePt t="34925" x="7459663" y="2328863"/>
          <p14:tracePt t="34933" x="7467600" y="2328863"/>
          <p14:tracePt t="34942" x="7467600" y="2344738"/>
          <p14:tracePt t="34948" x="7485063" y="2344738"/>
          <p14:tracePt t="35216" x="7500938" y="2328863"/>
          <p14:tracePt t="35225" x="7526338" y="2319338"/>
          <p14:tracePt t="35232" x="7577138" y="2286000"/>
          <p14:tracePt t="35242" x="7620000" y="2252663"/>
          <p14:tracePt t="35248" x="7696200" y="2227263"/>
          <p14:tracePt t="35259" x="7797800" y="2184400"/>
          <p14:tracePt t="35263" x="7950200" y="2125663"/>
          <p14:tracePt t="35271" x="8110538" y="2074863"/>
          <p14:tracePt t="35279" x="8288338" y="2032000"/>
          <p14:tracePt t="35287" x="8501063" y="1973263"/>
          <p14:tracePt t="35295" x="8737600" y="1938338"/>
          <p14:tracePt t="35303" x="8991600" y="1912938"/>
          <p14:tracePt t="35311" x="9431338" y="1879600"/>
          <p14:tracePt t="35318" x="9575800" y="1879600"/>
          <p14:tracePt t="35327" x="9872663" y="1879600"/>
          <p14:tracePt t="35335" x="10193338" y="1879600"/>
          <p14:tracePt t="35342" x="10447338" y="1879600"/>
          <p14:tracePt t="35350" x="10701338" y="1930400"/>
          <p14:tracePt t="35358" x="10939463" y="1955800"/>
          <p14:tracePt t="35366" x="11133138" y="1998663"/>
          <p14:tracePt t="35375" x="11218863" y="2014538"/>
          <p14:tracePt t="35382" x="11387138" y="2049463"/>
          <p14:tracePt t="35392" x="11523663" y="2090738"/>
          <p14:tracePt t="35398" x="11625263" y="2125663"/>
          <p14:tracePt t="35408" x="11726863" y="2151063"/>
          <p14:tracePt t="35413" x="11803063" y="2184400"/>
          <p14:tracePt t="35425" x="11879263" y="2227263"/>
          <p14:tracePt t="35429" x="11938000" y="2252663"/>
          <p14:tracePt t="35441" x="11996738" y="2286000"/>
          <p14:tracePt t="35445" x="12014200" y="2303463"/>
          <p14:tracePt t="35458" x="12057063" y="2328863"/>
          <p14:tracePt t="35461" x="12090400" y="2344738"/>
          <p14:tracePt t="35475" x="12115800" y="2379663"/>
          <p14:tracePt t="35476" x="12133263" y="2379663"/>
          <p14:tracePt t="35492" x="12149138" y="2387600"/>
          <p14:tracePt t="35492" x="12149138" y="2405063"/>
          <p14:tracePt t="35508" x="12158663" y="2405063"/>
          <p14:tracePt t="35525" x="12158663" y="2420938"/>
          <p14:tracePt t="36217" x="12149138" y="2420938"/>
          <p14:tracePt t="36226" x="12133263" y="2420938"/>
          <p14:tracePt t="36233" x="12115800" y="2438400"/>
          <p14:tracePt t="36243" x="12098338" y="2446338"/>
          <p14:tracePt t="36249" x="12072938" y="2481263"/>
          <p14:tracePt t="36259" x="12039600" y="2497138"/>
          <p14:tracePt t="36265" x="11996738" y="2540000"/>
          <p14:tracePt t="36275" x="11955463" y="2582863"/>
          <p14:tracePt t="36280" x="11895138" y="2641600"/>
          <p14:tracePt t="36288" x="11777663" y="2751138"/>
          <p14:tracePt t="36296" x="11666538" y="2811463"/>
          <p14:tracePt t="36304" x="11564938" y="2887663"/>
          <p14:tracePt t="36312" x="11523663" y="2895600"/>
          <p14:tracePt t="36320" x="11387138" y="2971800"/>
          <p14:tracePt t="36328" x="11209338" y="3065463"/>
          <p14:tracePt t="36336" x="11074400" y="3090863"/>
          <p14:tracePt t="36343" x="10939463" y="3141663"/>
          <p14:tracePt t="36352" x="10845800" y="3141663"/>
          <p14:tracePt t="36359" x="10726738" y="3149600"/>
          <p14:tracePt t="36368" x="10609263" y="3167063"/>
          <p14:tracePt t="36375" x="10414000" y="3182938"/>
          <p14:tracePt t="36383" x="10279063" y="3182938"/>
          <p14:tracePt t="36392" x="10160000" y="3182938"/>
          <p14:tracePt t="36398" x="10083800" y="3182938"/>
          <p14:tracePt t="36408" x="9964738" y="3141663"/>
          <p14:tracePt t="36415" x="9753600" y="3081338"/>
          <p14:tracePt t="36425" x="9634538" y="3014663"/>
          <p14:tracePt t="36430" x="9517063" y="2946400"/>
          <p14:tracePt t="36442" x="9456738" y="2895600"/>
          <p14:tracePt t="36446" x="9355138" y="2827338"/>
          <p14:tracePt t="36458" x="9263063" y="2751138"/>
          <p14:tracePt t="36462" x="9186863" y="2674938"/>
          <p14:tracePt t="36475" x="9126538" y="2598738"/>
          <p14:tracePt t="36478" x="9085263" y="2522538"/>
          <p14:tracePt t="36492" x="9050338" y="2446338"/>
          <p14:tracePt t="36493" x="9024938" y="2387600"/>
          <p14:tracePt t="36508" x="9009063" y="2319338"/>
          <p14:tracePt t="36509" x="8991600" y="2268538"/>
          <p14:tracePt t="36525" x="8991600" y="2192338"/>
          <p14:tracePt t="36525" x="8991600" y="2133600"/>
          <p14:tracePt t="36533" x="8991600" y="2074863"/>
          <p14:tracePt t="36542" x="8991600" y="2014538"/>
          <p14:tracePt t="36549" x="9024938" y="1955800"/>
          <p14:tracePt t="36558" x="9067800" y="1897063"/>
          <p14:tracePt t="36565" x="9144000" y="1760538"/>
          <p14:tracePt t="36575" x="9237663" y="1684338"/>
          <p14:tracePt t="36580" x="9304338" y="1600200"/>
          <p14:tracePt t="36592" x="9398000" y="1506538"/>
          <p14:tracePt t="36596" x="9456738" y="1481138"/>
          <p14:tracePt t="36608" x="9575800" y="1389063"/>
          <p14:tracePt t="36611" x="9745663" y="1287463"/>
          <p14:tracePt t="36625" x="9863138" y="1236663"/>
          <p14:tracePt t="36628" x="9923463" y="1227138"/>
          <p14:tracePt t="36641" x="10040938" y="1176338"/>
          <p14:tracePt t="36643" x="10261600" y="1150938"/>
          <p14:tracePt t="36658" x="10396538" y="1135063"/>
          <p14:tracePt t="36659" x="10533063" y="1135063"/>
          <p14:tracePt t="36675" x="10609263" y="1135063"/>
          <p14:tracePt t="36675" x="10744200" y="1135063"/>
          <p14:tracePt t="36683" x="10845800" y="1135063"/>
          <p14:tracePt t="36692" x="10964863" y="1168400"/>
          <p14:tracePt t="36699" x="11074400" y="1193800"/>
          <p14:tracePt t="36708" x="11158538" y="1236663"/>
          <p14:tracePt t="36714" x="11234738" y="1287463"/>
          <p14:tracePt t="36725" x="11328400" y="1328738"/>
          <p14:tracePt t="36730" x="11387138" y="1389063"/>
          <p14:tracePt t="36742" x="11430000" y="1430338"/>
          <p14:tracePt t="36745" x="11472863" y="1481138"/>
          <p14:tracePt t="36758" x="11488738" y="1506538"/>
          <p14:tracePt t="36761" x="11506200" y="1557338"/>
          <p14:tracePt t="36775" x="11531600" y="1600200"/>
          <p14:tracePt t="36777" x="11549063" y="1625600"/>
          <p14:tracePt t="36792" x="11549063" y="1658938"/>
          <p14:tracePt t="36793" x="11564938" y="1719263"/>
          <p14:tracePt t="36808" x="11564938" y="1744663"/>
          <p14:tracePt t="36809" x="11564938" y="1811338"/>
          <p14:tracePt t="36825" x="11564938" y="1912938"/>
          <p14:tracePt t="36832" x="11564938" y="1955800"/>
          <p14:tracePt t="36841" x="11549063" y="2032000"/>
          <p14:tracePt t="36848" x="11531600" y="2074863"/>
          <p14:tracePt t="36858" x="11523663" y="2125663"/>
          <p14:tracePt t="36864" x="11488738" y="2184400"/>
          <p14:tracePt t="36875" x="11463338" y="2243138"/>
          <p14:tracePt t="36879" x="11412538" y="2286000"/>
          <p14:tracePt t="36892" x="11371263" y="2328863"/>
          <p14:tracePt t="36895" x="11328400" y="2379663"/>
          <p14:tracePt t="36908" x="11295063" y="2420938"/>
          <p14:tracePt t="36911" x="11252200" y="2446338"/>
          <p14:tracePt t="36925" x="11234738" y="2463800"/>
          <p14:tracePt t="36927" x="11209338" y="2497138"/>
          <p14:tracePt t="36941" x="11176000" y="2506663"/>
          <p14:tracePt t="36942" x="11142663" y="2522538"/>
          <p14:tracePt t="36958" x="11133138" y="2540000"/>
          <p14:tracePt t="36959" x="11117263" y="2540000"/>
          <p14:tracePt t="36975" x="11117263" y="2557463"/>
          <p14:tracePt t="36975" x="11099800" y="2557463"/>
          <p14:tracePt t="36991" x="11099800" y="2573338"/>
          <p14:tracePt t="37250" x="11117263" y="2573338"/>
          <p14:tracePt t="37259" x="11142663" y="2616200"/>
          <p14:tracePt t="37266" x="11209338" y="2674938"/>
          <p14:tracePt t="37278" x="11269663" y="2751138"/>
          <p14:tracePt t="37282" x="11328400" y="2827338"/>
          <p14:tracePt t="37291" x="11371263" y="2895600"/>
          <p14:tracePt t="37297" x="11463338" y="3030538"/>
          <p14:tracePt t="37305" x="11564938" y="3200400"/>
          <p14:tracePt t="37313" x="11641138" y="3344863"/>
          <p14:tracePt t="37321" x="11717338" y="3522663"/>
          <p14:tracePt t="37329" x="11742738" y="3598863"/>
          <p14:tracePt t="37337" x="11785600" y="3733800"/>
          <p14:tracePt t="37345" x="11844338" y="3970338"/>
          <p14:tracePt t="37352" x="11844338" y="4122738"/>
          <p14:tracePt t="37360" x="11844338" y="4275138"/>
          <p14:tracePt t="37368" x="11844338" y="4394200"/>
          <p14:tracePt t="37376" x="11785600" y="4538663"/>
          <p14:tracePt t="37384" x="11717338" y="4706938"/>
          <p14:tracePt t="37392" x="11590338" y="4868863"/>
          <p14:tracePt t="37400" x="11463338" y="5021263"/>
          <p14:tracePt t="37408" x="11310938" y="5181600"/>
          <p14:tracePt t="37416" x="11142663" y="5334000"/>
          <p14:tracePt t="37425" x="10998200" y="5468938"/>
          <p14:tracePt t="37431" x="10828338" y="5588000"/>
          <p14:tracePt t="37441" x="10668000" y="5689600"/>
          <p14:tracePt t="37447" x="10591800" y="5740400"/>
          <p14:tracePt t="37458" x="10447338" y="5808663"/>
          <p14:tracePt t="37463" x="10320338" y="5875338"/>
          <p14:tracePt t="37475" x="10101263" y="5943600"/>
          <p14:tracePt t="37479" x="9982200" y="5961063"/>
          <p14:tracePt t="37491" x="9906000" y="5976938"/>
          <p14:tracePt t="37494" x="9786938" y="5976938"/>
          <p14:tracePt t="37508" x="9669463" y="5976938"/>
          <p14:tracePt t="37510" x="9474200" y="5976938"/>
          <p14:tracePt t="37525" x="9355138" y="5918200"/>
          <p14:tracePt t="37526" x="9237663" y="5859463"/>
          <p14:tracePt t="37541" x="9110663" y="5748338"/>
          <p14:tracePt t="37542" x="9009063" y="5664200"/>
          <p14:tracePt t="37558" x="8907463" y="5529263"/>
          <p14:tracePt t="37558" x="8831263" y="5392738"/>
          <p14:tracePt t="37565" x="8796338" y="5316538"/>
          <p14:tracePt t="37575" x="8755063" y="5181600"/>
          <p14:tracePt t="37581" x="8729663" y="5062538"/>
          <p14:tracePt t="37592" x="8712200" y="4960938"/>
          <p14:tracePt t="37597" x="8712200" y="4859338"/>
          <p14:tracePt t="37609" x="8712200" y="4749800"/>
          <p14:tracePt t="37613" x="8755063" y="4605338"/>
          <p14:tracePt t="37625" x="8831263" y="4529138"/>
          <p14:tracePt t="37628" x="8932863" y="4452938"/>
          <p14:tracePt t="37642" x="9042400" y="4394200"/>
          <p14:tracePt t="37644" x="9177338" y="4335463"/>
          <p14:tracePt t="37658" x="9321800" y="4284663"/>
          <p14:tracePt t="37660" x="9456738" y="4241800"/>
          <p14:tracePt t="37675" x="9618663" y="4224338"/>
          <p14:tracePt t="37676" x="9694863" y="4224338"/>
          <p14:tracePt t="37692" x="9939338" y="4224338"/>
          <p14:tracePt t="37692" x="10083800" y="4224338"/>
          <p14:tracePt t="37699" x="10202863" y="4259263"/>
          <p14:tracePt t="37708" x="10337800" y="4300538"/>
          <p14:tracePt t="37715" x="10396538" y="4351338"/>
          <p14:tracePt t="37725" x="10515600" y="4419600"/>
          <p14:tracePt t="37731" x="10609263" y="4495800"/>
          <p14:tracePt t="37742" x="10685463" y="4572000"/>
          <p14:tracePt t="37747" x="10744200" y="4648200"/>
          <p14:tracePt t="37758" x="10802938" y="4706938"/>
          <p14:tracePt t="37762" x="10845800" y="4783138"/>
          <p14:tracePt t="37775" x="10879138" y="4843463"/>
          <p14:tracePt t="37778" x="10888663" y="4859338"/>
          <p14:tracePt t="37792" x="10904538" y="4919663"/>
          <p14:tracePt t="37794" x="10922000" y="4945063"/>
          <p14:tracePt t="37808" x="10939463" y="4986338"/>
          <p14:tracePt t="37810" x="10955338" y="5021263"/>
          <p14:tracePt t="37825" x="10955338" y="5046663"/>
          <p14:tracePt t="37826" x="10955338" y="5080000"/>
          <p14:tracePt t="37842" x="10955338" y="5097463"/>
          <p14:tracePt t="37842" x="10955338" y="5122863"/>
          <p14:tracePt t="37849" x="10955338" y="5138738"/>
          <p14:tracePt t="37858" x="10955338" y="5173663"/>
          <p14:tracePt t="37865" x="10955338" y="5181600"/>
          <p14:tracePt t="37875" x="10955338" y="5199063"/>
          <p14:tracePt t="37881" x="10955338" y="5214938"/>
          <p14:tracePt t="37892" x="10955338" y="5232400"/>
          <p14:tracePt t="37896" x="10955338" y="5240338"/>
          <p14:tracePt t="37908" x="10939463" y="5257800"/>
          <p14:tracePt t="37920" x="10939463" y="5275263"/>
          <p14:tracePt t="37952" x="10939463" y="5291138"/>
          <p14:tracePt t="37999" x="10922000" y="5291138"/>
          <p14:tracePt t="38030" x="10922000" y="5300663"/>
          <p14:tracePt t="46842" x="10922000" y="5291138"/>
          <p14:tracePt t="46850" x="10922000" y="5257800"/>
          <p14:tracePt t="46859" x="10922000" y="5214938"/>
          <p14:tracePt t="46866" x="10922000" y="5173663"/>
          <p14:tracePt t="46876" x="10904538" y="5113338"/>
          <p14:tracePt t="46881" x="10904538" y="5062538"/>
          <p14:tracePt t="46894" x="10904538" y="4945063"/>
          <p14:tracePt t="46897" x="10888663" y="4808538"/>
          <p14:tracePt t="46905" x="10879138" y="4665663"/>
          <p14:tracePt t="46913" x="10879138" y="4478338"/>
          <p14:tracePt t="46921" x="10879138" y="4259263"/>
          <p14:tracePt t="46929" x="10863263" y="3886200"/>
          <p14:tracePt t="46936" x="10863263" y="3733800"/>
          <p14:tracePt t="46945" x="10863263" y="3462338"/>
          <p14:tracePt t="46952" x="10863263" y="2989263"/>
          <p14:tracePt t="46960" x="10863263" y="2836863"/>
          <p14:tracePt t="46968" x="10879138" y="2557463"/>
          <p14:tracePt t="46976" x="10904538" y="2328863"/>
          <p14:tracePt t="46984" x="10939463" y="2090738"/>
          <p14:tracePt t="46992" x="10964863" y="1998663"/>
          <p14:tracePt t="47000" x="10998200" y="1836738"/>
          <p14:tracePt t="47008" x="11023600" y="1684338"/>
          <p14:tracePt t="47016" x="11041063" y="1643063"/>
          <p14:tracePt t="47025" x="11056938" y="1566863"/>
          <p14:tracePt t="47031" x="11074400" y="1506538"/>
          <p14:tracePt t="47041" x="11082338" y="1447800"/>
          <p14:tracePt t="47047" x="11082338" y="1430338"/>
          <p14:tracePt t="47058" x="11099800" y="1404938"/>
          <p14:tracePt t="47063" x="11117263" y="1371600"/>
          <p14:tracePt t="47079" x="11117263" y="1363663"/>
          <p14:tracePt t="47094" x="11133138" y="1363663"/>
          <p14:tracePt t="47118" x="11133138" y="1346200"/>
          <p14:tracePt t="47134" x="11142663" y="1346200"/>
          <p14:tracePt t="47141" x="11158538" y="1346200"/>
          <p14:tracePt t="47149" x="11176000" y="1346200"/>
          <p14:tracePt t="47371" x="11158538" y="1363663"/>
          <p14:tracePt t="47379" x="11142663" y="1371600"/>
          <p14:tracePt t="47386" x="11117263" y="1404938"/>
          <p14:tracePt t="47394" x="11074400" y="1422400"/>
          <p14:tracePt t="47402" x="11041063" y="1447800"/>
          <p14:tracePt t="47410" x="10980738" y="1481138"/>
          <p14:tracePt t="47418" x="10939463" y="1506538"/>
          <p14:tracePt t="47426" x="10879138" y="1541463"/>
          <p14:tracePt t="47434" x="10820400" y="1566863"/>
          <p14:tracePt t="47442" x="10744200" y="1600200"/>
          <p14:tracePt t="47449" x="10650538" y="1643063"/>
          <p14:tracePt t="47459" x="10574338" y="1658938"/>
          <p14:tracePt t="47465" x="10431463" y="1701800"/>
          <p14:tracePt t="47474" x="10320338" y="1735138"/>
          <p14:tracePt t="47481" x="10193338" y="1744663"/>
          <p14:tracePt t="47489" x="10117138" y="1760538"/>
          <p14:tracePt t="47497" x="9999663" y="1760538"/>
          <p14:tracePt t="47505" x="9872663" y="1760538"/>
          <p14:tracePt t="47513" x="9753600" y="1760538"/>
          <p14:tracePt t="47520" x="9634538" y="1744663"/>
          <p14:tracePt t="47528" x="9532938" y="1719263"/>
          <p14:tracePt t="47536" x="9440863" y="1676400"/>
          <p14:tracePt t="47544" x="9380538" y="1643063"/>
          <p14:tracePt t="47552" x="9304338" y="1600200"/>
          <p14:tracePt t="47560" x="9263063" y="1557338"/>
          <p14:tracePt t="47568" x="9220200" y="1524000"/>
          <p14:tracePt t="47575" x="9177338" y="1465263"/>
          <p14:tracePt t="47584" x="9161463" y="1422400"/>
          <p14:tracePt t="47592" x="9144000" y="1346200"/>
          <p14:tracePt t="47599" x="9126538" y="1303338"/>
          <p14:tracePt t="47608" x="9126538" y="1236663"/>
          <p14:tracePt t="47615" x="9126538" y="1168400"/>
          <p14:tracePt t="47625" x="9126538" y="1117600"/>
          <p14:tracePt t="47631" x="9144000" y="1049338"/>
          <p14:tracePt t="47642" x="9177338" y="982663"/>
          <p14:tracePt t="47646" x="9237663" y="939800"/>
          <p14:tracePt t="47658" x="9296400" y="881063"/>
          <p14:tracePt t="47662" x="9364663" y="855663"/>
          <p14:tracePt t="47675" x="9440863" y="804863"/>
          <p14:tracePt t="47678" x="9532938" y="779463"/>
          <p14:tracePt t="47692" x="9634538" y="744538"/>
          <p14:tracePt t="47694" x="9745663" y="728663"/>
          <p14:tracePt t="47708" x="9847263" y="719138"/>
          <p14:tracePt t="47710" x="9948863" y="719138"/>
          <p14:tracePt t="47725" x="10058400" y="719138"/>
          <p14:tracePt t="47726" x="10160000" y="719138"/>
          <p14:tracePt t="47742" x="10253663" y="719138"/>
          <p14:tracePt t="47742" x="10337800" y="719138"/>
          <p14:tracePt t="47749" x="10414000" y="719138"/>
          <p14:tracePt t="47758" x="10507663" y="744538"/>
          <p14:tracePt t="47765" x="10574338" y="779463"/>
          <p14:tracePt t="47775" x="10650538" y="820738"/>
          <p14:tracePt t="47780" x="10726738" y="863600"/>
          <p14:tracePt t="47790" x="10787063" y="914400"/>
          <p14:tracePt t="47796" x="10845800" y="957263"/>
          <p14:tracePt t="47807" x="10904538" y="998538"/>
          <p14:tracePt t="47812" x="10955338" y="1049338"/>
          <p14:tracePt t="47825" x="10964863" y="1074738"/>
          <p14:tracePt t="47828" x="10998200" y="1109663"/>
          <p14:tracePt t="47842" x="11041063" y="1168400"/>
          <p14:tracePt t="47843" x="11056938" y="1193800"/>
          <p14:tracePt t="47858" x="11082338" y="1236663"/>
          <p14:tracePt t="47859" x="11082338" y="1270000"/>
          <p14:tracePt t="47875" x="11099800" y="1303338"/>
          <p14:tracePt t="47876" x="11099800" y="1328738"/>
          <p14:tracePt t="47892" x="11099800" y="1404938"/>
          <p14:tracePt t="47898" x="11099800" y="1430338"/>
          <p14:tracePt t="47908" x="11099800" y="1481138"/>
          <p14:tracePt t="47914" x="11099800" y="1506538"/>
          <p14:tracePt t="47925" x="11099800" y="1541463"/>
          <p14:tracePt t="47930" x="11082338" y="1582738"/>
          <p14:tracePt t="47941" x="11056938" y="1625600"/>
          <p14:tracePt t="47946" x="11041063" y="1658938"/>
          <p14:tracePt t="47958" x="11015663" y="1684338"/>
          <p14:tracePt t="47962" x="10980738" y="1735138"/>
          <p14:tracePt t="47975" x="10955338" y="1760538"/>
          <p14:tracePt t="47978" x="10904538" y="1795463"/>
          <p14:tracePt t="47992" x="10863263" y="1820863"/>
          <p14:tracePt t="47993" x="10802938" y="1871663"/>
          <p14:tracePt t="48008" x="10744200" y="1879600"/>
          <p14:tracePt t="48009" x="10710863" y="1897063"/>
          <p14:tracePt t="48025" x="10668000" y="1912938"/>
          <p14:tracePt t="48025" x="10625138" y="1930400"/>
          <p14:tracePt t="48033" x="10574338" y="1938338"/>
          <p14:tracePt t="48041" x="10548938" y="1938338"/>
          <p14:tracePt t="48048" x="10515600" y="1955800"/>
          <p14:tracePt t="48058" x="10507663" y="1955800"/>
          <p14:tracePt t="48064" x="10490200" y="1955800"/>
          <p14:tracePt t="48075" x="10456863" y="1973263"/>
          <p14:tracePt t="48080" x="10447338" y="1973263"/>
          <p14:tracePt t="48090" x="10431463" y="1973263"/>
          <p14:tracePt t="48095" x="10414000" y="1989138"/>
          <p14:tracePt t="48108" x="10396538" y="1989138"/>
          <p14:tracePt t="48111" x="10371138" y="1998663"/>
          <p14:tracePt t="48124" x="10355263" y="1998663"/>
          <p14:tracePt t="48127" x="10337800" y="1998663"/>
          <p14:tracePt t="48141" x="10312400" y="2014538"/>
          <p14:tracePt t="48151" x="10279063" y="2014538"/>
          <p14:tracePt t="48159" x="10261600" y="2032000"/>
          <p14:tracePt t="48167" x="10253663" y="2032000"/>
          <p14:tracePt t="48175" x="10236200" y="2032000"/>
          <p14:tracePt t="48182" x="10218738" y="2032000"/>
          <p14:tracePt t="48191" x="10193338" y="2049463"/>
          <p14:tracePt t="48198" x="10177463" y="2049463"/>
          <p14:tracePt t="48208" x="10142538" y="2049463"/>
          <p14:tracePt t="48214" x="10117138" y="2049463"/>
          <p14:tracePt t="48225" x="10066338" y="2065338"/>
          <p14:tracePt t="48230" x="10040938" y="2065338"/>
          <p14:tracePt t="48242" x="9999663" y="2074863"/>
          <p14:tracePt t="48246" x="9964738" y="2074863"/>
          <p14:tracePt t="48258" x="9939338" y="2074863"/>
          <p14:tracePt t="48261" x="9906000" y="2090738"/>
          <p14:tracePt t="48275" x="9872663" y="2090738"/>
          <p14:tracePt t="48277" x="9863138" y="2090738"/>
          <p14:tracePt t="48291" x="9847263" y="2090738"/>
          <p14:tracePt t="48293" x="9829800" y="2108200"/>
          <p14:tracePt t="48309" x="9812338" y="2108200"/>
          <p14:tracePt t="48648" x="9804400" y="2108200"/>
          <p14:tracePt t="48656" x="9771063" y="2108200"/>
          <p14:tracePt t="48664" x="9753600" y="2108200"/>
          <p14:tracePt t="48671" x="9728200" y="2090738"/>
          <p14:tracePt t="48679" x="9694863" y="2074863"/>
          <p14:tracePt t="48687" x="9685338" y="2049463"/>
          <p14:tracePt t="48695" x="9669463" y="2014538"/>
          <p14:tracePt t="48703" x="9618663" y="1973263"/>
          <p14:tracePt t="48711" x="9593263" y="1930400"/>
          <p14:tracePt t="48719" x="9575800" y="1854200"/>
          <p14:tracePt t="48726" x="9558338" y="1760538"/>
          <p14:tracePt t="48734" x="9550400" y="1684338"/>
          <p14:tracePt t="48742" x="9550400" y="1600200"/>
          <p14:tracePt t="48750" x="9550400" y="1524000"/>
          <p14:tracePt t="48758" x="9550400" y="1447800"/>
          <p14:tracePt t="48766" x="9550400" y="1363663"/>
          <p14:tracePt t="48775" x="9618663" y="1236663"/>
          <p14:tracePt t="48782" x="9685338" y="1150938"/>
          <p14:tracePt t="48791" x="9771063" y="1074738"/>
          <p14:tracePt t="48798" x="9872663" y="998538"/>
          <p14:tracePt t="48808" x="9939338" y="957263"/>
          <p14:tracePt t="48813" x="10040938" y="914400"/>
          <p14:tracePt t="48825" x="10236200" y="820738"/>
          <p14:tracePt t="48829" x="10355263" y="779463"/>
          <p14:tracePt t="48841" x="10447338" y="779463"/>
          <p14:tracePt t="48845" x="10548938" y="762000"/>
          <p14:tracePt t="48858" x="10668000" y="762000"/>
          <p14:tracePt t="48861" x="10787063" y="762000"/>
          <p14:tracePt t="48875" x="10879138" y="762000"/>
          <p14:tracePt t="48877" x="10964863" y="762000"/>
          <p14:tracePt t="48891" x="11056938" y="804863"/>
          <p14:tracePt t="48893" x="11142663" y="838200"/>
          <p14:tracePt t="48908" x="11209338" y="881063"/>
          <p14:tracePt t="48908" x="11269663" y="922338"/>
          <p14:tracePt t="48916" x="11328400" y="982663"/>
          <p14:tracePt t="48924" x="11353800" y="1033463"/>
          <p14:tracePt t="48932" x="11396663" y="1074738"/>
          <p14:tracePt t="48941" x="11430000" y="1135063"/>
          <p14:tracePt t="48947" x="11430000" y="1168400"/>
          <p14:tracePt t="48958" x="11463338" y="1236663"/>
          <p14:tracePt t="48963" x="11472863" y="1270000"/>
          <p14:tracePt t="48975" x="11472863" y="1303338"/>
          <p14:tracePt t="48979" x="11488738" y="1371600"/>
          <p14:tracePt t="48991" x="11488738" y="1404938"/>
          <p14:tracePt t="48995" x="11488738" y="1447800"/>
          <p14:tracePt t="49008" x="11463338" y="1490663"/>
          <p14:tracePt t="49010" x="11396663" y="1566863"/>
          <p14:tracePt t="49025" x="11328400" y="1625600"/>
          <p14:tracePt t="49026" x="11218863" y="1684338"/>
          <p14:tracePt t="49041" x="11176000" y="1719263"/>
          <p14:tracePt t="49042" x="10980738" y="1811338"/>
          <p14:tracePt t="49058" x="10845800" y="1854200"/>
          <p14:tracePt t="49058" x="10685463" y="1897063"/>
          <p14:tracePt t="49065" x="10515600" y="1930400"/>
          <p14:tracePt t="49075" x="10337800" y="1930400"/>
          <p14:tracePt t="49081" x="10177463" y="1930400"/>
          <p14:tracePt t="49091" x="9999663" y="1930400"/>
          <p14:tracePt t="49097" x="9812338" y="1930400"/>
          <p14:tracePt t="49108" x="9669463" y="1871663"/>
          <p14:tracePt t="49113" x="9609138" y="1820863"/>
          <p14:tracePt t="49125" x="9491663" y="1744663"/>
          <p14:tracePt t="49129" x="9398000" y="1676400"/>
          <p14:tracePt t="49141" x="9304338" y="1582738"/>
          <p14:tracePt t="49144" x="9245600" y="1490663"/>
          <p14:tracePt t="49158" x="9186863" y="1404938"/>
          <p14:tracePt t="49160" x="9177338" y="1312863"/>
          <p14:tracePt t="49175" x="9161463" y="1227138"/>
          <p14:tracePt t="49176" x="9161463" y="1150938"/>
          <p14:tracePt t="49191" x="9161463" y="1074738"/>
          <p14:tracePt t="49192" x="9177338" y="998538"/>
          <p14:tracePt t="49208" x="9220200" y="939800"/>
          <p14:tracePt t="49208" x="9278938" y="881063"/>
          <p14:tracePt t="49215" x="9380538" y="795338"/>
          <p14:tracePt t="49225" x="9431338" y="762000"/>
          <p14:tracePt t="49231" x="9532938" y="719138"/>
          <p14:tracePt t="49241" x="9618663" y="685800"/>
          <p14:tracePt t="49247" x="9728200" y="660400"/>
          <p14:tracePt t="49258" x="9829800" y="642938"/>
          <p14:tracePt t="49263" x="9948863" y="627063"/>
          <p14:tracePt t="49274" x="10040938" y="609600"/>
          <p14:tracePt t="49278" x="10142538" y="609600"/>
          <p14:tracePt t="49291" x="10236200" y="609600"/>
          <p14:tracePt t="49294" x="10312400" y="609600"/>
          <p14:tracePt t="49308" x="10380663" y="609600"/>
          <p14:tracePt t="49310" x="10447338" y="627063"/>
          <p14:tracePt t="49325" x="10507663" y="660400"/>
          <p14:tracePt t="49326" x="10548938" y="685800"/>
          <p14:tracePt t="49341" x="10591800" y="703263"/>
          <p14:tracePt t="49342" x="10650538" y="728663"/>
          <p14:tracePt t="49358" x="10668000" y="744538"/>
          <p14:tracePt t="49358" x="10701338" y="779463"/>
          <p14:tracePt t="49365" x="10726738" y="804863"/>
          <p14:tracePt t="49375" x="10744200" y="838200"/>
          <p14:tracePt t="49381" x="10761663" y="863600"/>
          <p14:tracePt t="49391" x="10769600" y="881063"/>
          <p14:tracePt t="49397" x="10769600" y="914400"/>
          <p14:tracePt t="49408" x="10769600" y="939800"/>
          <p14:tracePt t="49412" x="10769600" y="982663"/>
          <p14:tracePt t="49425" x="10769600" y="998538"/>
          <p14:tracePt t="49428" x="10769600" y="1033463"/>
          <p14:tracePt t="49441" x="10769600" y="1049338"/>
          <p14:tracePt t="49444" x="10744200" y="1074738"/>
          <p14:tracePt t="49458" x="10726738" y="1092200"/>
          <p14:tracePt t="49460" x="10701338" y="1109663"/>
          <p14:tracePt t="49475" x="10685463" y="1109663"/>
          <p14:tracePt t="49475" x="10650538" y="1117600"/>
          <p14:tracePt t="49492" x="10634663" y="1117600"/>
          <p14:tracePt t="49500" x="10625138" y="1135063"/>
          <p14:tracePt t="51714" x="10668000" y="1109663"/>
          <p14:tracePt t="51722" x="10710863" y="1109663"/>
          <p14:tracePt t="51731" x="10744200" y="1092200"/>
          <p14:tracePt t="51738" x="10802938" y="1092200"/>
          <p14:tracePt t="51746" x="10845800" y="1092200"/>
          <p14:tracePt t="51754" x="10939463" y="1092200"/>
          <p14:tracePt t="51762" x="10998200" y="1092200"/>
          <p14:tracePt t="51770" x="11099800" y="1092200"/>
          <p14:tracePt t="51777" x="11209338" y="1109663"/>
          <p14:tracePt t="51786" x="11295063" y="1135063"/>
          <p14:tracePt t="51793" x="11387138" y="1168400"/>
          <p14:tracePt t="51802" x="11472863" y="1193800"/>
          <p14:tracePt t="51809" x="11531600" y="1227138"/>
          <p14:tracePt t="51817" x="11564938" y="1236663"/>
          <p14:tracePt t="51825" x="11625263" y="1287463"/>
          <p14:tracePt t="51833" x="11666538" y="1303338"/>
          <p14:tracePt t="51841" x="11701463" y="1328738"/>
          <p14:tracePt t="51849" x="11717338" y="1363663"/>
          <p14:tracePt t="51858" x="11726863" y="1371600"/>
          <p14:tracePt t="51865" x="11726863" y="1404938"/>
          <p14:tracePt t="51875" x="11742738" y="1422400"/>
          <p14:tracePt t="51880" x="11742738" y="1447800"/>
          <p14:tracePt t="51891" x="11742738" y="1465263"/>
          <p14:tracePt t="51896" x="11742738" y="1490663"/>
          <p14:tracePt t="51908" x="11742738" y="1506538"/>
          <p14:tracePt t="51911" x="11742738" y="1524000"/>
          <p14:tracePt t="51925" x="11742738" y="1541463"/>
          <p14:tracePt t="51927" x="11742738" y="1557338"/>
          <p14:tracePt t="51943" x="11742738" y="1566863"/>
          <p14:tracePt t="51967" x="11742738" y="1582738"/>
          <p14:tracePt t="51998" x="11742738" y="1600200"/>
          <p14:tracePt t="52009" x="11742738" y="1617663"/>
          <p14:tracePt t="52014" x="11742738" y="1643063"/>
          <p14:tracePt t="52022" x="11742738" y="1658938"/>
          <p14:tracePt t="52030" x="11742738" y="1684338"/>
          <p14:tracePt t="52038" x="11742738" y="1719263"/>
          <p14:tracePt t="52046" x="11742738" y="1735138"/>
          <p14:tracePt t="52053" x="11726863" y="1760538"/>
          <p14:tracePt t="52061" x="11726863" y="1778000"/>
          <p14:tracePt t="52069" x="11726863" y="1811338"/>
          <p14:tracePt t="52077" x="11717338" y="1820863"/>
          <p14:tracePt t="52085" x="11717338" y="1836738"/>
          <p14:tracePt t="52093" x="11701463" y="1871663"/>
          <p14:tracePt t="52101" x="11684000" y="1897063"/>
          <p14:tracePt t="52109" x="11666538" y="1912938"/>
          <p14:tracePt t="52116" x="11641138" y="1955800"/>
          <p14:tracePt t="52125" x="11625263" y="1989138"/>
          <p14:tracePt t="52133" x="11582400" y="2032000"/>
          <p14:tracePt t="52142" x="11549063" y="2090738"/>
          <p14:tracePt t="52148" x="11506200" y="2133600"/>
          <p14:tracePt t="52158" x="11447463" y="2209800"/>
          <p14:tracePt t="52164" x="11336338" y="2319338"/>
          <p14:tracePt t="52175" x="11295063" y="2362200"/>
          <p14:tracePt t="52180" x="11209338" y="2438400"/>
          <p14:tracePt t="52192" x="11117263" y="2506663"/>
          <p14:tracePt t="52195" x="11041063" y="2573338"/>
          <p14:tracePt t="52208" x="10955338" y="2633663"/>
          <p14:tracePt t="52211" x="10863263" y="2700338"/>
          <p14:tracePt t="52225" x="10761663" y="2735263"/>
          <p14:tracePt t="52227" x="10650538" y="2776538"/>
          <p14:tracePt t="52241" x="10548938" y="2827338"/>
          <p14:tracePt t="52242" x="10456863" y="2836863"/>
          <p14:tracePt t="52258" x="10355263" y="2852738"/>
          <p14:tracePt t="52259" x="10253663" y="2870200"/>
          <p14:tracePt t="52275" x="10142538" y="2887663"/>
          <p14:tracePt t="52275" x="10058400" y="2887663"/>
          <p14:tracePt t="52282" x="9964738" y="2887663"/>
          <p14:tracePt t="52291" x="9872663" y="2887663"/>
          <p14:tracePt t="52298" x="9786938" y="2887663"/>
          <p14:tracePt t="52308" x="9710738" y="2887663"/>
          <p14:tracePt t="52313" x="9618663" y="2852738"/>
          <p14:tracePt t="52325" x="9550400" y="2827338"/>
          <p14:tracePt t="52329" x="9474200" y="2794000"/>
          <p14:tracePt t="52342" x="9380538" y="2760663"/>
          <p14:tracePt t="52345" x="9321800" y="2717800"/>
          <p14:tracePt t="52358" x="9263063" y="2692400"/>
          <p14:tracePt t="52361" x="9202738" y="2641600"/>
          <p14:tracePt t="52375" x="9144000" y="2582863"/>
          <p14:tracePt t="52377" x="9110663" y="2540000"/>
          <p14:tracePt t="52391" x="9085263" y="2497138"/>
          <p14:tracePt t="52393" x="9067800" y="2438400"/>
          <p14:tracePt t="52408" x="9042400" y="2387600"/>
          <p14:tracePt t="52408" x="9042400" y="2319338"/>
          <p14:tracePt t="52417" x="9042400" y="2268538"/>
          <p14:tracePt t="52425" x="9042400" y="2192338"/>
          <p14:tracePt t="52432" x="9042400" y="2133600"/>
          <p14:tracePt t="52442" x="9050338" y="2074863"/>
          <p14:tracePt t="52448" x="9085263" y="1998663"/>
          <p14:tracePt t="52458" x="9144000" y="1930400"/>
          <p14:tracePt t="52463" x="9202738" y="1871663"/>
          <p14:tracePt t="52475" x="9278938" y="1811338"/>
          <p14:tracePt t="52479" x="9339263" y="1744663"/>
          <p14:tracePt t="52492" x="9431338" y="1701800"/>
          <p14:tracePt t="52495" x="9499600" y="1658938"/>
          <p14:tracePt t="52508" x="9593263" y="1617663"/>
          <p14:tracePt t="52511" x="9694863" y="1600200"/>
          <p14:tracePt t="52525" x="9786938" y="1582738"/>
          <p14:tracePt t="52526" x="9888538" y="1566863"/>
          <p14:tracePt t="52542" x="9982200" y="1566863"/>
          <p14:tracePt t="52543" x="10058400" y="1566863"/>
          <p14:tracePt t="52558" x="10142538" y="1566863"/>
          <p14:tracePt t="52558" x="10218738" y="1566863"/>
          <p14:tracePt t="52566" x="10294938" y="1566863"/>
          <p14:tracePt t="52575" x="10355263" y="1582738"/>
          <p14:tracePt t="52582" x="10431463" y="1617663"/>
          <p14:tracePt t="52592" x="10507663" y="1625600"/>
          <p14:tracePt t="52597" x="10548938" y="1658938"/>
          <p14:tracePt t="52608" x="10609263" y="1676400"/>
          <p14:tracePt t="52613" x="10650538" y="1701800"/>
          <p14:tracePt t="52625" x="10685463" y="1701800"/>
          <p14:tracePt t="52629" x="10761663" y="1735138"/>
          <p14:tracePt t="52642" x="10787063" y="1744663"/>
          <p14:tracePt t="52645" x="10820400" y="1760538"/>
          <p14:tracePt t="52658" x="10863263" y="1778000"/>
          <p14:tracePt t="52660" x="10879138" y="1795463"/>
          <p14:tracePt t="52675" x="10904538" y="1811338"/>
          <p14:tracePt t="52676" x="10922000" y="1820863"/>
          <p14:tracePt t="52692" x="10939463" y="1820863"/>
          <p14:tracePt t="52693" x="10955338" y="1836738"/>
          <p14:tracePt t="52708" x="10955338" y="1854200"/>
          <p14:tracePt t="52716" x="10964863" y="1854200"/>
          <p14:tracePt t="52725" x="10964863" y="1871663"/>
          <p14:tracePt t="52732" x="10964863" y="1879600"/>
          <p14:tracePt t="52741" x="10980738" y="1897063"/>
          <p14:tracePt t="52747" x="10980738" y="1912938"/>
          <p14:tracePt t="52758" x="10980738" y="1930400"/>
          <p14:tracePt t="52763" x="10980738" y="1955800"/>
          <p14:tracePt t="52775" x="10980738" y="1973263"/>
          <p14:tracePt t="52779" x="10980738" y="1998663"/>
          <p14:tracePt t="52791" x="10980738" y="2014538"/>
          <p14:tracePt t="52794" x="10980738" y="2032000"/>
          <p14:tracePt t="52808" x="10980738" y="2049463"/>
          <p14:tracePt t="52810" x="10980738" y="2065338"/>
          <p14:tracePt t="52825" x="10964863" y="2065338"/>
          <p14:tracePt t="52826" x="10939463" y="2090738"/>
          <p14:tracePt t="52841" x="10922000" y="2108200"/>
          <p14:tracePt t="52842" x="10888663" y="2125663"/>
          <p14:tracePt t="52858" x="10828338" y="2133600"/>
          <p14:tracePt t="52866" x="10769600" y="2151063"/>
          <p14:tracePt t="52875" x="10761663" y="2166938"/>
          <p14:tracePt t="52881" x="10710863" y="2166938"/>
          <p14:tracePt t="52891" x="10685463" y="2184400"/>
          <p14:tracePt t="52897" x="10650538" y="2184400"/>
          <p14:tracePt t="52908" x="10625138" y="2184400"/>
          <p14:tracePt t="52913" x="10591800" y="2184400"/>
          <p14:tracePt t="52925" x="10574338" y="2184400"/>
          <p14:tracePt t="52928" x="10566400" y="2184400"/>
          <p14:tracePt t="52944" x="10548938" y="2184400"/>
          <p14:tracePt t="53055" x="10533063" y="2184400"/>
          <p14:tracePt t="53063" x="10515600" y="2192338"/>
          <p14:tracePt t="53071" x="10507663" y="2192338"/>
          <p14:tracePt t="53081" x="10472738" y="2192338"/>
          <p14:tracePt t="53086" x="10447338" y="2192338"/>
          <p14:tracePt t="53095" x="10414000" y="2209800"/>
          <p14:tracePt t="53102" x="10371138" y="2209800"/>
          <p14:tracePt t="53110" x="10312400" y="2227263"/>
          <p14:tracePt t="53118" x="10253663" y="2227263"/>
          <p14:tracePt t="53126" x="10177463" y="2243138"/>
          <p14:tracePt t="53133" x="10083800" y="2243138"/>
          <p14:tracePt t="53142" x="9999663" y="2243138"/>
          <p14:tracePt t="53149" x="9923463" y="2243138"/>
          <p14:tracePt t="53158" x="9829800" y="2243138"/>
          <p14:tracePt t="53165" x="9753600" y="2243138"/>
          <p14:tracePt t="53174" x="9685338" y="2209800"/>
          <p14:tracePt t="53181" x="9618663" y="2184400"/>
          <p14:tracePt t="53189" x="9558338" y="2133600"/>
          <p14:tracePt t="53197" x="9499600" y="2090738"/>
          <p14:tracePt t="53205" x="9474200" y="2065338"/>
          <p14:tracePt t="53212" x="9456738" y="2014538"/>
          <p14:tracePt t="53220" x="9440863" y="1955800"/>
          <p14:tracePt t="53228" x="9431338" y="1897063"/>
          <p14:tracePt t="53236" x="9431338" y="1836738"/>
          <p14:tracePt t="53244" x="9431338" y="1778000"/>
          <p14:tracePt t="53252" x="9431338" y="1701800"/>
          <p14:tracePt t="53260" x="9456738" y="1643063"/>
          <p14:tracePt t="53268" x="9499600" y="1566863"/>
          <p14:tracePt t="53275" x="9558338" y="1490663"/>
          <p14:tracePt t="53283" x="9634538" y="1430338"/>
          <p14:tracePt t="53291" x="9710738" y="1363663"/>
          <p14:tracePt t="53299" x="9804400" y="1312863"/>
          <p14:tracePt t="53308" x="9872663" y="1270000"/>
          <p14:tracePt t="53315" x="9964738" y="1227138"/>
          <p14:tracePt t="53325" x="10058400" y="1193800"/>
          <p14:tracePt t="53331" x="10142538" y="1176338"/>
          <p14:tracePt t="53341" x="10218738" y="1168400"/>
          <p14:tracePt t="53346" x="10294938" y="1150938"/>
          <p14:tracePt t="53358" x="10371138" y="1150938"/>
          <p14:tracePt t="53362" x="10447338" y="1150938"/>
          <p14:tracePt t="53374" x="10456863" y="1150938"/>
          <p14:tracePt t="53378" x="10515600" y="1150938"/>
          <p14:tracePt t="53391" x="10566400" y="1150938"/>
          <p14:tracePt t="53393" x="10591800" y="1168400"/>
          <p14:tracePt t="53408" x="10625138" y="1176338"/>
          <p14:tracePt t="53409" x="10634663" y="1176338"/>
          <p14:tracePt t="53425" x="10650538" y="1176338"/>
          <p14:tracePt t="53426" x="10650538" y="1193800"/>
          <p14:tracePt t="53441" x="10668000" y="1193800"/>
          <p14:tracePt t="53488" x="10668000" y="1211263"/>
          <p14:tracePt t="53788" x="10685463" y="1211263"/>
          <p14:tracePt t="53796" x="10769600" y="1211263"/>
          <p14:tracePt t="53804" x="10845800" y="1236663"/>
          <p14:tracePt t="53812" x="10922000" y="1252538"/>
          <p14:tracePt t="53820" x="10998200" y="1287463"/>
          <p14:tracePt t="53828" x="11133138" y="1328738"/>
          <p14:tracePt t="53836" x="11209338" y="1363663"/>
          <p14:tracePt t="53843" x="11328400" y="1422400"/>
          <p14:tracePt t="53851" x="11430000" y="1481138"/>
          <p14:tracePt t="53859" x="11531600" y="1524000"/>
          <p14:tracePt t="53867" x="11607800" y="1582738"/>
          <p14:tracePt t="53875" x="11666538" y="1643063"/>
          <p14:tracePt t="53883" x="11726863" y="1684338"/>
          <p14:tracePt t="53892" x="11777663" y="1744663"/>
          <p14:tracePt t="53898" x="11803063" y="1820863"/>
          <p14:tracePt t="53908" x="11836400" y="1879600"/>
          <p14:tracePt t="53914" x="11844338" y="1938338"/>
          <p14:tracePt t="53922" x="11844338" y="1973263"/>
          <p14:tracePt t="53930" x="11861800" y="2032000"/>
          <p14:tracePt t="53938" x="11861800" y="2074863"/>
          <p14:tracePt t="53945" x="11861800" y="2125663"/>
          <p14:tracePt t="53954" x="11861800" y="2184400"/>
          <p14:tracePt t="53961" x="11861800" y="2209800"/>
          <p14:tracePt t="53969" x="11844338" y="2252663"/>
          <p14:tracePt t="53977" x="11818938" y="2303463"/>
          <p14:tracePt t="53985" x="11785600" y="2362200"/>
          <p14:tracePt t="53993" x="11717338" y="2438400"/>
          <p14:tracePt t="54001" x="11666538" y="2497138"/>
          <p14:tracePt t="54009" x="11607800" y="2573338"/>
          <p14:tracePt t="54017" x="11549063" y="2633663"/>
          <p14:tracePt t="54025" x="11472863" y="2700338"/>
          <p14:tracePt t="54032" x="11396663" y="2776538"/>
          <p14:tracePt t="54041" x="11328400" y="2827338"/>
          <p14:tracePt t="54048" x="11252200" y="2887663"/>
          <p14:tracePt t="54058" x="11176000" y="2946400"/>
          <p14:tracePt t="54064" x="11117263" y="3005138"/>
          <p14:tracePt t="54075" x="11056938" y="3048000"/>
          <p14:tracePt t="54080" x="10998200" y="3090863"/>
          <p14:tracePt t="54091" x="10939463" y="3141663"/>
          <p14:tracePt t="54095" x="10879138" y="3182938"/>
          <p14:tracePt t="54108" x="10828338" y="3208338"/>
          <p14:tracePt t="54111" x="10820400" y="3225800"/>
          <p14:tracePt t="54124" x="10744200" y="3268663"/>
          <p14:tracePt t="54127" x="10701338" y="3302000"/>
          <p14:tracePt t="54140" x="10650538" y="3335338"/>
          <p14:tracePt t="54142" x="10609263" y="3344863"/>
          <p14:tracePt t="54158" x="10548938" y="3360738"/>
          <p14:tracePt t="54159" x="10490200" y="3395663"/>
          <p14:tracePt t="54175" x="10414000" y="3403600"/>
          <p14:tracePt t="54175" x="10337800" y="3421063"/>
          <p14:tracePt t="54182" x="10312400" y="3421063"/>
          <p14:tracePt t="54191" x="10202863" y="3454400"/>
          <p14:tracePt t="54198" x="10160000" y="3454400"/>
          <p14:tracePt t="54207" x="10126663" y="3462338"/>
          <p14:tracePt t="54214" x="10040938" y="3462338"/>
          <p14:tracePt t="54224" x="9999663" y="3479800"/>
          <p14:tracePt t="54229" x="9939338" y="3479800"/>
          <p14:tracePt t="54241" x="9888538" y="3479800"/>
          <p14:tracePt t="54245" x="9847263" y="3479800"/>
          <p14:tracePt t="54258" x="9804400" y="3479800"/>
          <p14:tracePt t="54261" x="9745663" y="3479800"/>
          <p14:tracePt t="54274" x="9694863" y="3479800"/>
          <p14:tracePt t="54277" x="9652000" y="3479800"/>
          <p14:tracePt t="54291" x="9593263" y="3479800"/>
          <p14:tracePt t="54292" x="9550400" y="3462338"/>
          <p14:tracePt t="54308" x="9491663" y="3436938"/>
          <p14:tracePt t="54308" x="9440863" y="3421063"/>
          <p14:tracePt t="54316" x="9398000" y="3378200"/>
          <p14:tracePt t="54325" x="9364663" y="3335338"/>
          <p14:tracePt t="54332" x="9321800" y="3268663"/>
          <p14:tracePt t="54342" x="9296400" y="3208338"/>
          <p14:tracePt t="54348" x="9278938" y="3141663"/>
          <p14:tracePt t="54358" x="9263063" y="3065463"/>
          <p14:tracePt t="54363" x="9263063" y="2971800"/>
          <p14:tracePt t="54375" x="9263063" y="2887663"/>
          <p14:tracePt t="54379" x="9263063" y="2794000"/>
          <p14:tracePt t="54391" x="9296400" y="2717800"/>
          <p14:tracePt t="54395" x="9339263" y="2641600"/>
          <p14:tracePt t="54408" x="9364663" y="2557463"/>
          <p14:tracePt t="54410" x="9415463" y="2497138"/>
          <p14:tracePt t="54424" x="9456738" y="2446338"/>
          <p14:tracePt t="54427" x="9499600" y="2420938"/>
          <p14:tracePt t="54441" x="9550400" y="2387600"/>
          <p14:tracePt t="54442" x="9593263" y="2379663"/>
          <p14:tracePt t="54457" x="9652000" y="2379663"/>
          <p14:tracePt t="54458" x="9710738" y="2379663"/>
          <p14:tracePt t="54474" x="9786938" y="2379663"/>
          <p14:tracePt t="54475" x="9847263" y="2379663"/>
          <p14:tracePt t="54482" x="9923463" y="2379663"/>
          <p14:tracePt t="54491" x="9999663" y="2387600"/>
          <p14:tracePt t="54497" x="10066338" y="2405063"/>
          <p14:tracePt t="54508" x="10160000" y="2438400"/>
          <p14:tracePt t="54513" x="10261600" y="2481263"/>
          <p14:tracePt t="54525" x="10355263" y="2506663"/>
          <p14:tracePt t="54529" x="10447338" y="2540000"/>
          <p14:tracePt t="54541" x="10533063" y="2582863"/>
          <p14:tracePt t="54545" x="10625138" y="2616200"/>
          <p14:tracePt t="54558" x="10710863" y="2659063"/>
          <p14:tracePt t="54560" x="10787063" y="2692400"/>
          <p14:tracePt t="54575" x="10888663" y="2735263"/>
          <p14:tracePt t="54576" x="10964863" y="2760663"/>
          <p14:tracePt t="54591" x="11074400" y="2811463"/>
          <p14:tracePt t="54592" x="11142663" y="2852738"/>
          <p14:tracePt t="54608" x="11218863" y="2887663"/>
          <p14:tracePt t="54608" x="11295063" y="2946400"/>
          <p14:tracePt t="54615" x="11353800" y="2971800"/>
          <p14:tracePt t="54625" x="11396663" y="3005138"/>
          <p14:tracePt t="54631" x="11430000" y="3014663"/>
          <p14:tracePt t="54641" x="11463338" y="3048000"/>
          <p14:tracePt t="54647" x="11488738" y="3065463"/>
          <p14:tracePt t="54658" x="11523663" y="3090863"/>
          <p14:tracePt t="54663" x="11549063" y="3106738"/>
          <p14:tracePt t="54675" x="11564938" y="3141663"/>
          <p14:tracePt t="54679" x="11582400" y="3149600"/>
          <p14:tracePt t="54692" x="11582400" y="3167063"/>
          <p14:tracePt t="54694" x="11582400" y="3182938"/>
          <p14:tracePt t="54708" x="11590338" y="3208338"/>
          <p14:tracePt t="54710" x="11590338" y="3225800"/>
          <p14:tracePt t="54725" x="11590338" y="3259138"/>
          <p14:tracePt t="54726" x="11590338" y="3284538"/>
          <p14:tracePt t="54741" x="11582400" y="3319463"/>
          <p14:tracePt t="54743" x="11564938" y="3344863"/>
          <p14:tracePt t="54758" x="11531600" y="3378200"/>
          <p14:tracePt t="54758" x="11488738" y="3421063"/>
          <p14:tracePt t="54766" x="11447463" y="3454400"/>
          <p14:tracePt t="54775" x="11371263" y="3497263"/>
          <p14:tracePt t="54781" x="11269663" y="3538538"/>
          <p14:tracePt t="54791" x="11158538" y="3589338"/>
          <p14:tracePt t="54797" x="11099800" y="3598863"/>
          <p14:tracePt t="54808" x="10998200" y="3632200"/>
          <p14:tracePt t="54813" x="10888663" y="3657600"/>
          <p14:tracePt t="54825" x="10769600" y="3675063"/>
          <p14:tracePt t="54828" x="10668000" y="3690938"/>
          <p14:tracePt t="54841" x="10548938" y="3708400"/>
          <p14:tracePt t="54844" x="10431463" y="3708400"/>
          <p14:tracePt t="54858" x="10320338" y="3716338"/>
          <p14:tracePt t="54860" x="10236200" y="3716338"/>
          <p14:tracePt t="54875" x="10142538" y="3716338"/>
          <p14:tracePt t="54876" x="10066338" y="3716338"/>
          <p14:tracePt t="54891" x="9999663" y="3716338"/>
          <p14:tracePt t="54892" x="9906000" y="3716338"/>
          <p14:tracePt t="54908" x="9829800" y="3716338"/>
          <p14:tracePt t="54908" x="9753600" y="3716338"/>
          <p14:tracePt t="54915" x="9685338" y="3716338"/>
          <p14:tracePt t="54924" x="9618663" y="3708400"/>
          <p14:tracePt t="54931" x="9558338" y="3690938"/>
          <p14:tracePt t="54941" x="9517063" y="3675063"/>
          <p14:tracePt t="54947" x="9456738" y="3657600"/>
          <p14:tracePt t="54958" x="9415463" y="3632200"/>
          <p14:tracePt t="54962" x="9364663" y="3614738"/>
          <p14:tracePt t="54975" x="9339263" y="3589338"/>
          <p14:tracePt t="54978" x="9304338" y="3538538"/>
          <p14:tracePt t="54991" x="9278938" y="3497263"/>
          <p14:tracePt t="54994" x="9263063" y="3454400"/>
          <p14:tracePt t="55008" x="9245600" y="3395663"/>
          <p14:tracePt t="55010" x="9245600" y="3335338"/>
          <p14:tracePt t="55025" x="9245600" y="3268663"/>
          <p14:tracePt t="55025" x="9245600" y="3208338"/>
          <p14:tracePt t="55042" x="9245600" y="3141663"/>
          <p14:tracePt t="55042" x="9278938" y="3081338"/>
          <p14:tracePt t="55049" x="9304338" y="3005138"/>
          <p14:tracePt t="55058" x="9355138" y="2946400"/>
          <p14:tracePt t="55065" x="9415463" y="2895600"/>
          <p14:tracePt t="55075" x="9474200" y="2836863"/>
          <p14:tracePt t="55081" x="9593263" y="2760663"/>
          <p14:tracePt t="55092" x="9685338" y="2700338"/>
          <p14:tracePt t="55096" x="9804400" y="2659063"/>
          <p14:tracePt t="55108" x="9923463" y="2633663"/>
          <p14:tracePt t="55112" x="10058400" y="2598738"/>
          <p14:tracePt t="55125" x="10202863" y="2573338"/>
          <p14:tracePt t="55128" x="10371138" y="2557463"/>
          <p14:tracePt t="55141" x="10456863" y="2557463"/>
          <p14:tracePt t="55144" x="10710863" y="2540000"/>
          <p14:tracePt t="55158" x="10863263" y="2540000"/>
          <p14:tracePt t="55160" x="11015663" y="2540000"/>
          <p14:tracePt t="55175" x="11099800" y="2540000"/>
          <p14:tracePt t="55176" x="11218863" y="2540000"/>
          <p14:tracePt t="55191" x="11353800" y="2557463"/>
          <p14:tracePt t="55192" x="11463338" y="2582863"/>
          <p14:tracePt t="55199" x="11549063" y="2616200"/>
          <p14:tracePt t="55208" x="11641138" y="2641600"/>
          <p14:tracePt t="55215" x="11742738" y="2692400"/>
          <p14:tracePt t="55225" x="11803063" y="2717800"/>
          <p14:tracePt t="55231" x="11836400" y="2735263"/>
          <p14:tracePt t="55241" x="11879263" y="2751138"/>
          <p14:tracePt t="55246" x="11920538" y="2776538"/>
          <p14:tracePt t="55258" x="11955463" y="2794000"/>
          <p14:tracePt t="55262" x="11971338" y="2794000"/>
          <p14:tracePt t="55275" x="11980863" y="2811463"/>
          <p14:tracePt t="55286" x="11996738" y="2827338"/>
          <p14:tracePt t="55309" x="11996738" y="2836863"/>
          <p14:tracePt t="55412" x="11996738" y="2852738"/>
          <p14:tracePt t="55436" x="11996738" y="2870200"/>
          <p14:tracePt t="55444" x="11996738" y="2887663"/>
          <p14:tracePt t="55451" x="11996738" y="2913063"/>
          <p14:tracePt t="55461" x="11980863" y="2946400"/>
          <p14:tracePt t="55467" x="11980863" y="2971800"/>
          <p14:tracePt t="55475" x="11955463" y="3014663"/>
          <p14:tracePt t="55483" x="11938000" y="3065463"/>
          <p14:tracePt t="55492" x="11895138" y="3106738"/>
          <p14:tracePt t="55498" x="11861800" y="3149600"/>
          <p14:tracePt t="55508" x="11836400" y="3208338"/>
          <p14:tracePt t="55514" x="11785600" y="3268663"/>
          <p14:tracePt t="55525" x="11726863" y="3344863"/>
          <p14:tracePt t="55530" x="11666538" y="3403600"/>
          <p14:tracePt t="55538" x="11607800" y="3479800"/>
          <p14:tracePt t="55546" x="11531600" y="3573463"/>
          <p14:tracePt t="55554" x="11463338" y="3649663"/>
          <p14:tracePt t="55562" x="11387138" y="3716338"/>
          <p14:tracePt t="55569" x="11295063" y="3792538"/>
          <p14:tracePt t="55577" x="11218863" y="3868738"/>
          <p14:tracePt t="55586" x="11117263" y="3929063"/>
          <p14:tracePt t="55593" x="11023600" y="3970338"/>
          <p14:tracePt t="55601" x="10879138" y="4046538"/>
          <p14:tracePt t="55609" x="10820400" y="4064000"/>
          <p14:tracePt t="55617" x="10701338" y="4081463"/>
          <p14:tracePt t="55625" x="10609263" y="4081463"/>
          <p14:tracePt t="55633" x="10515600" y="4081463"/>
          <p14:tracePt t="55641" x="10414000" y="4081463"/>
          <p14:tracePt t="55649" x="10320338" y="4081463"/>
          <p14:tracePt t="55658" x="10253663" y="4046538"/>
          <p14:tracePt t="55664" x="10160000" y="4021138"/>
          <p14:tracePt t="55675" x="10083800" y="3970338"/>
          <p14:tracePt t="55680" x="10007600" y="3929063"/>
          <p14:tracePt t="55692" x="9948863" y="3886200"/>
          <p14:tracePt t="55696" x="9872663" y="3843338"/>
          <p14:tracePt t="55708" x="9829800" y="3792538"/>
          <p14:tracePt t="55711" x="9786938" y="3751263"/>
          <p14:tracePt t="55725" x="9745663" y="3708400"/>
          <p14:tracePt t="55727" x="9710738" y="3657600"/>
          <p14:tracePt t="55741" x="9685338" y="3598863"/>
          <p14:tracePt t="55743" x="9652000" y="3556000"/>
          <p14:tracePt t="55758" x="9634538" y="3497263"/>
          <p14:tracePt t="55759" x="9618663" y="3479800"/>
          <p14:tracePt t="55775" x="9609138" y="3436938"/>
          <p14:tracePt t="55775" x="9609138" y="3395663"/>
          <p14:tracePt t="55783" x="9609138" y="3378200"/>
          <p14:tracePt t="55791" x="9609138" y="3335338"/>
          <p14:tracePt t="55798" x="9609138" y="3302000"/>
          <p14:tracePt t="55808" x="9609138" y="3284538"/>
          <p14:tracePt t="55814" x="9634538" y="3259138"/>
          <p14:tracePt t="55825" x="9685338" y="3225800"/>
          <p14:tracePt t="55830" x="9745663" y="3208338"/>
          <p14:tracePt t="55841" x="9804400" y="3182938"/>
          <p14:tracePt t="55845" x="9888538" y="3167063"/>
          <p14:tracePt t="55858" x="9982200" y="3124200"/>
          <p14:tracePt t="55861" x="10083800" y="3106738"/>
          <p14:tracePt t="55875" x="10261600" y="3065463"/>
          <p14:tracePt t="55877" x="10396538" y="3048000"/>
          <p14:tracePt t="55891" x="10515600" y="3014663"/>
          <p14:tracePt t="55893" x="10591800" y="3005138"/>
          <p14:tracePt t="55908" x="10726738" y="2989263"/>
          <p14:tracePt t="55909" x="10845800" y="2971800"/>
          <p14:tracePt t="55925" x="10964863" y="2954338"/>
          <p14:tracePt t="55925" x="11074400" y="2954338"/>
          <p14:tracePt t="55932" x="11176000" y="2954338"/>
          <p14:tracePt t="55941" x="11269663" y="2954338"/>
          <p14:tracePt t="55948" x="11295063" y="2954338"/>
          <p14:tracePt t="55958" x="11353800" y="2954338"/>
          <p14:tracePt t="55964" x="11396663" y="2954338"/>
          <p14:tracePt t="55975" x="11430000" y="2954338"/>
          <p14:tracePt t="55980" x="11463338" y="2954338"/>
          <p14:tracePt t="55990" x="11472863" y="2954338"/>
          <p14:tracePt t="56003" x="11488738" y="2954338"/>
          <p14:tracePt t="56618" x="11506200" y="2954338"/>
          <p14:tracePt t="56626" x="11564938" y="2946400"/>
          <p14:tracePt t="56634" x="11684000" y="2913063"/>
          <p14:tracePt t="56642" x="11818938" y="2887663"/>
          <p14:tracePt t="56650" x="11996738" y="28527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CE4A-DA90-5841-ACF7-F0D5A576C0CE}"/>
              </a:ext>
            </a:extLst>
          </p:cNvPr>
          <p:cNvSpPr>
            <a:spLocks noGrp="1"/>
          </p:cNvSpPr>
          <p:nvPr>
            <p:ph type="title"/>
          </p:nvPr>
        </p:nvSpPr>
        <p:spPr>
          <a:xfrm>
            <a:off x="143124" y="413762"/>
            <a:ext cx="7730837" cy="509934"/>
          </a:xfrm>
        </p:spPr>
        <p:txBody>
          <a:bodyPr>
            <a:normAutofit fontScale="90000"/>
          </a:bodyPr>
          <a:lstStyle/>
          <a:p>
            <a:pPr algn="ctr"/>
            <a:r>
              <a:rPr lang="en-US" sz="3600" dirty="0">
                <a:latin typeface="Arial" panose="020B0604020202020204" pitchFamily="34" charset="0"/>
                <a:cs typeface="Arial" panose="020B0604020202020204" pitchFamily="34" charset="0"/>
              </a:rPr>
              <a:t>Oxygen Content in Labrador Sea Water</a:t>
            </a:r>
          </a:p>
        </p:txBody>
      </p:sp>
      <p:grpSp>
        <p:nvGrpSpPr>
          <p:cNvPr id="3" name="Group 2">
            <a:extLst>
              <a:ext uri="{FF2B5EF4-FFF2-40B4-BE49-F238E27FC236}">
                <a16:creationId xmlns:a16="http://schemas.microsoft.com/office/drawing/2014/main" id="{71B1C9AC-88A2-2E4B-A0DC-360FB82DA879}"/>
              </a:ext>
            </a:extLst>
          </p:cNvPr>
          <p:cNvGrpSpPr/>
          <p:nvPr/>
        </p:nvGrpSpPr>
        <p:grpSpPr>
          <a:xfrm>
            <a:off x="-1" y="1477694"/>
            <a:ext cx="7100176" cy="5269469"/>
            <a:chOff x="-1" y="1501254"/>
            <a:chExt cx="6702343" cy="4794316"/>
          </a:xfrm>
        </p:grpSpPr>
        <p:pic>
          <p:nvPicPr>
            <p:cNvPr id="14" name="Picture 13">
              <a:extLst>
                <a:ext uri="{FF2B5EF4-FFF2-40B4-BE49-F238E27FC236}">
                  <a16:creationId xmlns:a16="http://schemas.microsoft.com/office/drawing/2014/main" id="{6D2F2DDD-121C-FB4D-8205-EE4D58FE1999}"/>
                </a:ext>
              </a:extLst>
            </p:cNvPr>
            <p:cNvPicPr>
              <a:picLocks noChangeAspect="1"/>
            </p:cNvPicPr>
            <p:nvPr/>
          </p:nvPicPr>
          <p:blipFill rotWithShape="1">
            <a:blip r:embed="rId3"/>
            <a:srcRect t="10890" b="20116"/>
            <a:stretch/>
          </p:blipFill>
          <p:spPr>
            <a:xfrm>
              <a:off x="0" y="1501254"/>
              <a:ext cx="6702342" cy="3959746"/>
            </a:xfrm>
            <a:prstGeom prst="rect">
              <a:avLst/>
            </a:prstGeom>
          </p:spPr>
        </p:pic>
        <p:pic>
          <p:nvPicPr>
            <p:cNvPr id="15" name="Picture 14">
              <a:extLst>
                <a:ext uri="{FF2B5EF4-FFF2-40B4-BE49-F238E27FC236}">
                  <a16:creationId xmlns:a16="http://schemas.microsoft.com/office/drawing/2014/main" id="{3C4732C1-076B-1E4A-AAEC-A57A72BF9229}"/>
                </a:ext>
              </a:extLst>
            </p:cNvPr>
            <p:cNvPicPr>
              <a:picLocks noChangeAspect="1"/>
            </p:cNvPicPr>
            <p:nvPr/>
          </p:nvPicPr>
          <p:blipFill rotWithShape="1">
            <a:blip r:embed="rId3"/>
            <a:srcRect t="83246"/>
            <a:stretch/>
          </p:blipFill>
          <p:spPr>
            <a:xfrm>
              <a:off x="-1" y="5334000"/>
              <a:ext cx="6702342" cy="961570"/>
            </a:xfrm>
            <a:prstGeom prst="rect">
              <a:avLst/>
            </a:prstGeom>
          </p:spPr>
        </p:pic>
      </p:grpSp>
      <p:sp>
        <p:nvSpPr>
          <p:cNvPr id="6" name="TextBox 5">
            <a:extLst>
              <a:ext uri="{FF2B5EF4-FFF2-40B4-BE49-F238E27FC236}">
                <a16:creationId xmlns:a16="http://schemas.microsoft.com/office/drawing/2014/main" id="{EEDC3F47-C451-554A-B56B-6EDAAAECC8CA}"/>
              </a:ext>
            </a:extLst>
          </p:cNvPr>
          <p:cNvSpPr txBox="1"/>
          <p:nvPr/>
        </p:nvSpPr>
        <p:spPr>
          <a:xfrm>
            <a:off x="678313" y="1108362"/>
            <a:ext cx="6110414" cy="369332"/>
          </a:xfrm>
          <a:prstGeom prst="rect">
            <a:avLst/>
          </a:prstGeom>
          <a:noFill/>
        </p:spPr>
        <p:txBody>
          <a:bodyPr wrap="square" rtlCol="0">
            <a:spAutoFit/>
          </a:bodyPr>
          <a:lstStyle/>
          <a:p>
            <a:r>
              <a:rPr lang="en-GB" dirty="0"/>
              <a:t>2009-2011 mean vertically integrated oxygen (100-2000 m)</a:t>
            </a:r>
          </a:p>
        </p:txBody>
      </p:sp>
      <p:sp>
        <p:nvSpPr>
          <p:cNvPr id="16" name="Rectangle 15">
            <a:extLst>
              <a:ext uri="{FF2B5EF4-FFF2-40B4-BE49-F238E27FC236}">
                <a16:creationId xmlns:a16="http://schemas.microsoft.com/office/drawing/2014/main" id="{79B72C24-DA30-AD49-9C9F-946AD5B94D40}"/>
              </a:ext>
            </a:extLst>
          </p:cNvPr>
          <p:cNvSpPr/>
          <p:nvPr/>
        </p:nvSpPr>
        <p:spPr>
          <a:xfrm>
            <a:off x="7100174" y="1919180"/>
            <a:ext cx="4249852" cy="2031325"/>
          </a:xfrm>
          <a:prstGeom prst="rect">
            <a:avLst/>
          </a:prstGeom>
        </p:spPr>
        <p:txBody>
          <a:bodyPr wrap="square">
            <a:spAutoFit/>
          </a:bodyPr>
          <a:lstStyle/>
          <a:p>
            <a:r>
              <a:rPr lang="de-DE" dirty="0">
                <a:latin typeface="Arial" panose="020B0604020202020204" pitchFamily="34" charset="0"/>
                <a:cs typeface="Arial" panose="020B0604020202020204" pitchFamily="34" charset="0"/>
              </a:rPr>
              <a:t>Oxygen-</a:t>
            </a:r>
            <a:r>
              <a:rPr lang="de-DE" dirty="0" err="1">
                <a:latin typeface="Arial" panose="020B0604020202020204" pitchFamily="34" charset="0"/>
                <a:cs typeface="Arial" panose="020B0604020202020204" pitchFamily="34" charset="0"/>
              </a:rPr>
              <a:t>saturated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surface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waters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mixed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with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low</a:t>
            </a:r>
            <a:r>
              <a:rPr lang="de-DE" dirty="0">
                <a:latin typeface="Arial" panose="020B0604020202020204" pitchFamily="34" charset="0"/>
                <a:cs typeface="Arial" panose="020B0604020202020204" pitchFamily="34" charset="0"/>
              </a:rPr>
              <a:t>-oxygen </a:t>
            </a:r>
            <a:r>
              <a:rPr lang="de-DE" dirty="0" err="1">
                <a:latin typeface="Arial" panose="020B0604020202020204" pitchFamily="34" charset="0"/>
                <a:cs typeface="Arial" panose="020B0604020202020204" pitchFamily="34" charset="0"/>
              </a:rPr>
              <a:t>deep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waters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during</a:t>
            </a:r>
            <a:r>
              <a:rPr lang="de-DE" dirty="0">
                <a:latin typeface="Arial" panose="020B0604020202020204" pitchFamily="34" charset="0"/>
                <a:cs typeface="Arial" panose="020B0604020202020204" pitchFamily="34" charset="0"/>
              </a:rPr>
              <a:t> wintertime </a:t>
            </a:r>
            <a:r>
              <a:rPr lang="de-DE" dirty="0" err="1">
                <a:latin typeface="Arial" panose="020B0604020202020204" pitchFamily="34" charset="0"/>
                <a:cs typeface="Arial" panose="020B0604020202020204" pitchFamily="34" charset="0"/>
              </a:rPr>
              <a:t>deep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convection</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Labrador </a:t>
            </a:r>
            <a:r>
              <a:rPr lang="de-DE" dirty="0" err="1">
                <a:latin typeface="Arial" panose="020B0604020202020204" pitchFamily="34" charset="0"/>
                <a:cs typeface="Arial" panose="020B0604020202020204" pitchFamily="34" charset="0"/>
              </a:rPr>
              <a:t>Sea</a:t>
            </a:r>
            <a:r>
              <a:rPr lang="de-DE" dirty="0">
                <a:latin typeface="Arial" panose="020B0604020202020204" pitchFamily="34" charset="0"/>
                <a:cs typeface="Arial" panose="020B0604020202020204" pitchFamily="34" charset="0"/>
              </a:rPr>
              <a:t>.</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This </a:t>
            </a:r>
            <a:r>
              <a:rPr lang="de-DE" dirty="0" err="1">
                <a:latin typeface="Arial" panose="020B0604020202020204" pitchFamily="34" charset="0"/>
                <a:cs typeface="Arial" panose="020B0604020202020204" pitchFamily="34" charset="0"/>
              </a:rPr>
              <a:t>process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critically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contributes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ventilation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deep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ocean</a:t>
            </a:r>
            <a:r>
              <a:rPr lang="de-DE"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17579"/>
      </p:ext>
    </p:extLst>
  </p:cSld>
  <p:clrMapOvr>
    <a:masterClrMapping/>
  </p:clrMapOvr>
  <mc:AlternateContent xmlns:mc="http://schemas.openxmlformats.org/markup-compatibility/2006" xmlns:p14="http://schemas.microsoft.com/office/powerpoint/2010/main">
    <mc:Choice Requires="p14">
      <p:transition spd="slow" p14:dur="2000" advTm="36262"/>
    </mc:Choice>
    <mc:Fallback xmlns="">
      <p:transition spd="slow" advTm="36262"/>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9723</TotalTime>
  <Words>759</Words>
  <Application>Microsoft Macintosh PowerPoint</Application>
  <PresentationFormat>Widescreen</PresentationFormat>
  <Paragraphs>99</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Slack-Lato</vt:lpstr>
      <vt:lpstr>Arial</vt:lpstr>
      <vt:lpstr>Calibri</vt:lpstr>
      <vt:lpstr>Calibri Light</vt:lpstr>
      <vt:lpstr>Helvetica</vt:lpstr>
      <vt:lpstr>Office Theme</vt:lpstr>
      <vt:lpstr>An advanced coupled modelling system to study interactions among the circulation, sea ice, and biogeochemistry in the Northwest Atlantic Ocean</vt:lpstr>
      <vt:lpstr>Modelling system</vt:lpstr>
      <vt:lpstr>Model grid</vt:lpstr>
      <vt:lpstr>Inputs (physical component)</vt:lpstr>
      <vt:lpstr>Daily-mean fields from prognostic simulation, Sep. 2013-Feb. 2014 (Simulation initialized on 1 September 2013)</vt:lpstr>
      <vt:lpstr>Monthly-mean simulated temperature across Davis Strait</vt:lpstr>
      <vt:lpstr>Monthly-mean simulated salinity across Davis Strait</vt:lpstr>
      <vt:lpstr>Simulated biogeochemistry</vt:lpstr>
      <vt:lpstr>Oxygen Content in Labrador Sea Water</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coupled circulation-sea ice modelling system for eastern Canadian waters using ROMS and CICE</dc:title>
  <dc:creator>Kyoko Ohashi</dc:creator>
  <cp:lastModifiedBy>Kyoko Ohashi</cp:lastModifiedBy>
  <cp:revision>1213</cp:revision>
  <cp:lastPrinted>2022-05-22T19:49:33Z</cp:lastPrinted>
  <dcterms:created xsi:type="dcterms:W3CDTF">2020-04-01T20:25:06Z</dcterms:created>
  <dcterms:modified xsi:type="dcterms:W3CDTF">2022-05-24T12:13:24Z</dcterms:modified>
</cp:coreProperties>
</file>