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3" r:id="rId2"/>
    <p:sldId id="379" r:id="rId3"/>
    <p:sldId id="413" r:id="rId4"/>
    <p:sldId id="408" r:id="rId5"/>
    <p:sldId id="411" r:id="rId6"/>
    <p:sldId id="410" r:id="rId7"/>
    <p:sldId id="377" r:id="rId8"/>
  </p:sldIdLst>
  <p:sldSz cx="12192000" cy="6858000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2F7"/>
    <a:srgbClr val="FA1223"/>
    <a:srgbClr val="FFFFFF"/>
    <a:srgbClr val="6ED4EC"/>
    <a:srgbClr val="1C6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662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489F9-B0C7-41E8-8C7F-D233A7CBF29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81298D-B0B7-4612-B297-87941D6420EA}">
      <dgm:prSet phldrT="[Κείμενο]"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Define Showcaves Management Bodies &amp; Stakeholders</a:t>
          </a:r>
          <a:endParaRPr lang="el-GR" sz="2000" b="1" dirty="0">
            <a:solidFill>
              <a:schemeClr val="tx1"/>
            </a:solidFill>
          </a:endParaRPr>
        </a:p>
      </dgm:t>
    </dgm:pt>
    <dgm:pt modelId="{F4829E37-FEA1-4DEE-A82F-CA7FA301EA53}" type="parTrans" cxnId="{20C6A48D-6ECB-4710-8697-37B67B1D4C16}">
      <dgm:prSet/>
      <dgm:spPr/>
      <dgm:t>
        <a:bodyPr/>
        <a:lstStyle/>
        <a:p>
          <a:endParaRPr lang="el-GR"/>
        </a:p>
      </dgm:t>
    </dgm:pt>
    <dgm:pt modelId="{8B598E34-29B5-4509-9E46-C0693F98CD11}" type="sibTrans" cxnId="{20C6A48D-6ECB-4710-8697-37B67B1D4C16}">
      <dgm:prSet/>
      <dgm:spPr>
        <a:solidFill>
          <a:schemeClr val="accent2"/>
        </a:solidFill>
      </dgm:spPr>
      <dgm:t>
        <a:bodyPr/>
        <a:lstStyle/>
        <a:p>
          <a:endParaRPr lang="el-GR"/>
        </a:p>
      </dgm:t>
    </dgm:pt>
    <dgm:pt modelId="{099C84EC-9E09-4A0C-A39E-08F35B38549B}">
      <dgm:prSet phldrT="[Κείμενο]"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Implement Specific Monitoring Procedures and Applications </a:t>
          </a:r>
          <a:endParaRPr lang="el-GR" sz="2000" b="1" dirty="0">
            <a:solidFill>
              <a:schemeClr val="tx1"/>
            </a:solidFill>
          </a:endParaRPr>
        </a:p>
      </dgm:t>
    </dgm:pt>
    <dgm:pt modelId="{FDF7A74E-03C1-4D5C-B5B0-52C0797B4792}" type="parTrans" cxnId="{4CB00301-B10E-499E-9F8A-5AF4606E9975}">
      <dgm:prSet/>
      <dgm:spPr/>
      <dgm:t>
        <a:bodyPr/>
        <a:lstStyle/>
        <a:p>
          <a:endParaRPr lang="el-GR"/>
        </a:p>
      </dgm:t>
    </dgm:pt>
    <dgm:pt modelId="{565FD89B-BBA2-4275-A6C3-17F7F34BD3C3}" type="sibTrans" cxnId="{4CB00301-B10E-499E-9F8A-5AF4606E9975}">
      <dgm:prSet/>
      <dgm:spPr/>
      <dgm:t>
        <a:bodyPr/>
        <a:lstStyle/>
        <a:p>
          <a:endParaRPr lang="el-GR"/>
        </a:p>
      </dgm:t>
    </dgm:pt>
    <dgm:pt modelId="{E93E637E-6DCB-4ED8-836A-A135C41613F3}">
      <dgm:prSet phldrT="[Κείμενο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Mandatory implementation of good practices</a:t>
          </a:r>
          <a:endParaRPr lang="el-GR" b="1" dirty="0">
            <a:solidFill>
              <a:schemeClr val="tx1"/>
            </a:solidFill>
          </a:endParaRPr>
        </a:p>
        <a:p>
          <a:r>
            <a:rPr lang="en-US" b="0" dirty="0">
              <a:solidFill>
                <a:schemeClr val="tx1"/>
              </a:solidFill>
            </a:rPr>
            <a:t>Mitigation of degradation</a:t>
          </a:r>
          <a:r>
            <a:rPr lang="el-GR" b="0" dirty="0">
              <a:solidFill>
                <a:schemeClr val="tx1"/>
              </a:solidFill>
            </a:rPr>
            <a:t>,</a:t>
          </a:r>
          <a:r>
            <a:rPr lang="en-US" b="0" dirty="0">
              <a:solidFill>
                <a:schemeClr val="tx1"/>
              </a:solidFill>
            </a:rPr>
            <a:t>  good management practices     </a:t>
          </a:r>
          <a:endParaRPr lang="en-US" b="1" dirty="0">
            <a:solidFill>
              <a:schemeClr val="tx1"/>
            </a:solidFill>
          </a:endParaRPr>
        </a:p>
      </dgm:t>
    </dgm:pt>
    <dgm:pt modelId="{121452DB-AAC1-492F-8831-DA09E8E581A5}" type="parTrans" cxnId="{5FAB8810-AD83-41E1-962E-3615449A1008}">
      <dgm:prSet/>
      <dgm:spPr/>
      <dgm:t>
        <a:bodyPr/>
        <a:lstStyle/>
        <a:p>
          <a:endParaRPr lang="el-GR"/>
        </a:p>
      </dgm:t>
    </dgm:pt>
    <dgm:pt modelId="{33F4BDE0-651B-472E-A8C3-7031B661DC2C}" type="sibTrans" cxnId="{5FAB8810-AD83-41E1-962E-3615449A1008}">
      <dgm:prSet/>
      <dgm:spPr/>
      <dgm:t>
        <a:bodyPr/>
        <a:lstStyle/>
        <a:p>
          <a:endParaRPr lang="el-GR"/>
        </a:p>
      </dgm:t>
    </dgm:pt>
    <dgm:pt modelId="{73ADBE51-6DCA-4BDB-80DF-B1103BA21D6A}">
      <dgm:prSet phldrT="[Κείμενο]"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European and National Legislation</a:t>
          </a:r>
          <a:r>
            <a:rPr lang="el-GR" sz="20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alignment</a:t>
          </a:r>
          <a:endParaRPr lang="el-GR" sz="2000" b="1" dirty="0">
            <a:solidFill>
              <a:schemeClr val="tx1"/>
            </a:solidFill>
          </a:endParaRPr>
        </a:p>
      </dgm:t>
    </dgm:pt>
    <dgm:pt modelId="{84325D8A-9CDA-4DDA-A640-3B6CAAFB259E}" type="parTrans" cxnId="{B7CC9048-86AF-4A58-8E84-0EC6F44FD8DC}">
      <dgm:prSet/>
      <dgm:spPr/>
      <dgm:t>
        <a:bodyPr/>
        <a:lstStyle/>
        <a:p>
          <a:endParaRPr lang="el-GR"/>
        </a:p>
      </dgm:t>
    </dgm:pt>
    <dgm:pt modelId="{33A72E56-396D-4E3F-B0CE-163967D8B20C}" type="sibTrans" cxnId="{B7CC9048-86AF-4A58-8E84-0EC6F44FD8DC}">
      <dgm:prSet/>
      <dgm:spPr/>
      <dgm:t>
        <a:bodyPr/>
        <a:lstStyle/>
        <a:p>
          <a:endParaRPr lang="el-GR"/>
        </a:p>
      </dgm:t>
    </dgm:pt>
    <dgm:pt modelId="{D4341096-2050-438B-81CD-95F943F8A0D3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Develop Scientific Methods and Tools, Conduct Evaluations and Assessments</a:t>
          </a:r>
          <a:endParaRPr lang="el-GR" sz="2000" dirty="0"/>
        </a:p>
      </dgm:t>
    </dgm:pt>
    <dgm:pt modelId="{C2B64634-A5E3-47A5-88A6-9A4F39CA0862}" type="parTrans" cxnId="{11706959-4421-42BF-BB32-D48BA4421C07}">
      <dgm:prSet/>
      <dgm:spPr/>
      <dgm:t>
        <a:bodyPr/>
        <a:lstStyle/>
        <a:p>
          <a:endParaRPr lang="el-GR"/>
        </a:p>
      </dgm:t>
    </dgm:pt>
    <dgm:pt modelId="{475769B5-34E6-4E53-BA4B-4494C30412BE}" type="sibTrans" cxnId="{11706959-4421-42BF-BB32-D48BA4421C07}">
      <dgm:prSet/>
      <dgm:spPr/>
      <dgm:t>
        <a:bodyPr/>
        <a:lstStyle/>
        <a:p>
          <a:endParaRPr lang="el-GR"/>
        </a:p>
      </dgm:t>
    </dgm:pt>
    <dgm:pt modelId="{62848D71-E385-4AE2-8A3B-970D41F11639}" type="pres">
      <dgm:prSet presAssocID="{021489F9-B0C7-41E8-8C7F-D233A7CBF295}" presName="Name0" presStyleCnt="0">
        <dgm:presLayoutVars>
          <dgm:dir/>
          <dgm:resizeHandles val="exact"/>
        </dgm:presLayoutVars>
      </dgm:prSet>
      <dgm:spPr/>
    </dgm:pt>
    <dgm:pt modelId="{C369B58D-CF29-4F99-A767-8487936025ED}" type="pres">
      <dgm:prSet presAssocID="{021489F9-B0C7-41E8-8C7F-D233A7CBF295}" presName="cycle" presStyleCnt="0"/>
      <dgm:spPr/>
    </dgm:pt>
    <dgm:pt modelId="{E407560A-A779-41AE-823C-05C0BDC5D63B}" type="pres">
      <dgm:prSet presAssocID="{4481298D-B0B7-4612-B297-87941D6420EA}" presName="nodeFirstNode" presStyleLbl="node1" presStyleIdx="0" presStyleCnt="5">
        <dgm:presLayoutVars>
          <dgm:bulletEnabled val="1"/>
        </dgm:presLayoutVars>
      </dgm:prSet>
      <dgm:spPr/>
    </dgm:pt>
    <dgm:pt modelId="{CC189521-8D8A-47DD-94F8-365282B48F94}" type="pres">
      <dgm:prSet presAssocID="{8B598E34-29B5-4509-9E46-C0693F98CD11}" presName="sibTransFirstNode" presStyleLbl="bgShp" presStyleIdx="0" presStyleCnt="1"/>
      <dgm:spPr/>
    </dgm:pt>
    <dgm:pt modelId="{186B90B1-EA7D-4E99-928A-8CDBEDB5BA88}" type="pres">
      <dgm:prSet presAssocID="{099C84EC-9E09-4A0C-A39E-08F35B38549B}" presName="nodeFollowingNodes" presStyleLbl="node1" presStyleIdx="1" presStyleCnt="5" custRadScaleRad="99537" custRadScaleInc="1400">
        <dgm:presLayoutVars>
          <dgm:bulletEnabled val="1"/>
        </dgm:presLayoutVars>
      </dgm:prSet>
      <dgm:spPr/>
    </dgm:pt>
    <dgm:pt modelId="{CAE9C19B-2D16-4F8D-AD38-435A93F89ABB}" type="pres">
      <dgm:prSet presAssocID="{D4341096-2050-438B-81CD-95F943F8A0D3}" presName="nodeFollowingNodes" presStyleLbl="node1" presStyleIdx="2" presStyleCnt="5">
        <dgm:presLayoutVars>
          <dgm:bulletEnabled val="1"/>
        </dgm:presLayoutVars>
      </dgm:prSet>
      <dgm:spPr/>
    </dgm:pt>
    <dgm:pt modelId="{018A3D60-2515-420E-9342-EDC82EF75F58}" type="pres">
      <dgm:prSet presAssocID="{E93E637E-6DCB-4ED8-836A-A135C41613F3}" presName="nodeFollowingNodes" presStyleLbl="node1" presStyleIdx="3" presStyleCnt="5" custRadScaleRad="123181" custRadScaleInc="26713">
        <dgm:presLayoutVars>
          <dgm:bulletEnabled val="1"/>
        </dgm:presLayoutVars>
      </dgm:prSet>
      <dgm:spPr/>
    </dgm:pt>
    <dgm:pt modelId="{14C9AE29-2587-4767-A1DE-B67FD9B81AB4}" type="pres">
      <dgm:prSet presAssocID="{73ADBE51-6DCA-4BDB-80DF-B1103BA21D6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CB00301-B10E-499E-9F8A-5AF4606E9975}" srcId="{021489F9-B0C7-41E8-8C7F-D233A7CBF295}" destId="{099C84EC-9E09-4A0C-A39E-08F35B38549B}" srcOrd="1" destOrd="0" parTransId="{FDF7A74E-03C1-4D5C-B5B0-52C0797B4792}" sibTransId="{565FD89B-BBA2-4275-A6C3-17F7F34BD3C3}"/>
    <dgm:cxn modelId="{5FAB8810-AD83-41E1-962E-3615449A1008}" srcId="{021489F9-B0C7-41E8-8C7F-D233A7CBF295}" destId="{E93E637E-6DCB-4ED8-836A-A135C41613F3}" srcOrd="3" destOrd="0" parTransId="{121452DB-AAC1-492F-8831-DA09E8E581A5}" sibTransId="{33F4BDE0-651B-472E-A8C3-7031B661DC2C}"/>
    <dgm:cxn modelId="{9A014322-EB4D-42F6-B5EC-A1FA4FF50526}" type="presOf" srcId="{099C84EC-9E09-4A0C-A39E-08F35B38549B}" destId="{186B90B1-EA7D-4E99-928A-8CDBEDB5BA88}" srcOrd="0" destOrd="0" presId="urn:microsoft.com/office/officeart/2005/8/layout/cycle3"/>
    <dgm:cxn modelId="{B7CC9048-86AF-4A58-8E84-0EC6F44FD8DC}" srcId="{021489F9-B0C7-41E8-8C7F-D233A7CBF295}" destId="{73ADBE51-6DCA-4BDB-80DF-B1103BA21D6A}" srcOrd="4" destOrd="0" parTransId="{84325D8A-9CDA-4DDA-A640-3B6CAAFB259E}" sibTransId="{33A72E56-396D-4E3F-B0CE-163967D8B20C}"/>
    <dgm:cxn modelId="{11706959-4421-42BF-BB32-D48BA4421C07}" srcId="{021489F9-B0C7-41E8-8C7F-D233A7CBF295}" destId="{D4341096-2050-438B-81CD-95F943F8A0D3}" srcOrd="2" destOrd="0" parTransId="{C2B64634-A5E3-47A5-88A6-9A4F39CA0862}" sibTransId="{475769B5-34E6-4E53-BA4B-4494C30412BE}"/>
    <dgm:cxn modelId="{6F64F77B-062E-421B-AD1D-E607762AC420}" type="presOf" srcId="{E93E637E-6DCB-4ED8-836A-A135C41613F3}" destId="{018A3D60-2515-420E-9342-EDC82EF75F58}" srcOrd="0" destOrd="0" presId="urn:microsoft.com/office/officeart/2005/8/layout/cycle3"/>
    <dgm:cxn modelId="{20C6A48D-6ECB-4710-8697-37B67B1D4C16}" srcId="{021489F9-B0C7-41E8-8C7F-D233A7CBF295}" destId="{4481298D-B0B7-4612-B297-87941D6420EA}" srcOrd="0" destOrd="0" parTransId="{F4829E37-FEA1-4DEE-A82F-CA7FA301EA53}" sibTransId="{8B598E34-29B5-4509-9E46-C0693F98CD11}"/>
    <dgm:cxn modelId="{81163B8F-AA7C-4475-BF41-2D62E189D648}" type="presOf" srcId="{73ADBE51-6DCA-4BDB-80DF-B1103BA21D6A}" destId="{14C9AE29-2587-4767-A1DE-B67FD9B81AB4}" srcOrd="0" destOrd="0" presId="urn:microsoft.com/office/officeart/2005/8/layout/cycle3"/>
    <dgm:cxn modelId="{CDAAA095-BE2B-4162-A2F8-A632DCB97A5C}" type="presOf" srcId="{D4341096-2050-438B-81CD-95F943F8A0D3}" destId="{CAE9C19B-2D16-4F8D-AD38-435A93F89ABB}" srcOrd="0" destOrd="0" presId="urn:microsoft.com/office/officeart/2005/8/layout/cycle3"/>
    <dgm:cxn modelId="{0689BDAE-125F-43B1-BFB3-B62BC2107024}" type="presOf" srcId="{8B598E34-29B5-4509-9E46-C0693F98CD11}" destId="{CC189521-8D8A-47DD-94F8-365282B48F94}" srcOrd="0" destOrd="0" presId="urn:microsoft.com/office/officeart/2005/8/layout/cycle3"/>
    <dgm:cxn modelId="{44C2ADEF-D84E-4E85-90C1-AE1B6B6E23D4}" type="presOf" srcId="{4481298D-B0B7-4612-B297-87941D6420EA}" destId="{E407560A-A779-41AE-823C-05C0BDC5D63B}" srcOrd="0" destOrd="0" presId="urn:microsoft.com/office/officeart/2005/8/layout/cycle3"/>
    <dgm:cxn modelId="{F71204FB-82A7-48CA-9167-64366A710B25}" type="presOf" srcId="{021489F9-B0C7-41E8-8C7F-D233A7CBF295}" destId="{62848D71-E385-4AE2-8A3B-970D41F11639}" srcOrd="0" destOrd="0" presId="urn:microsoft.com/office/officeart/2005/8/layout/cycle3"/>
    <dgm:cxn modelId="{9643FBDF-0AA1-4C01-8830-2C839FF391C2}" type="presParOf" srcId="{62848D71-E385-4AE2-8A3B-970D41F11639}" destId="{C369B58D-CF29-4F99-A767-8487936025ED}" srcOrd="0" destOrd="0" presId="urn:microsoft.com/office/officeart/2005/8/layout/cycle3"/>
    <dgm:cxn modelId="{D86264A9-60FA-4F4F-BC4A-4D493946C038}" type="presParOf" srcId="{C369B58D-CF29-4F99-A767-8487936025ED}" destId="{E407560A-A779-41AE-823C-05C0BDC5D63B}" srcOrd="0" destOrd="0" presId="urn:microsoft.com/office/officeart/2005/8/layout/cycle3"/>
    <dgm:cxn modelId="{86D516B7-5776-48C7-BD1F-94036D8E6713}" type="presParOf" srcId="{C369B58D-CF29-4F99-A767-8487936025ED}" destId="{CC189521-8D8A-47DD-94F8-365282B48F94}" srcOrd="1" destOrd="0" presId="urn:microsoft.com/office/officeart/2005/8/layout/cycle3"/>
    <dgm:cxn modelId="{E9229922-E85F-47ED-A656-ECB533AA6029}" type="presParOf" srcId="{C369B58D-CF29-4F99-A767-8487936025ED}" destId="{186B90B1-EA7D-4E99-928A-8CDBEDB5BA88}" srcOrd="2" destOrd="0" presId="urn:microsoft.com/office/officeart/2005/8/layout/cycle3"/>
    <dgm:cxn modelId="{03991B36-6BA1-42E2-87CC-8D86B952E16E}" type="presParOf" srcId="{C369B58D-CF29-4F99-A767-8487936025ED}" destId="{CAE9C19B-2D16-4F8D-AD38-435A93F89ABB}" srcOrd="3" destOrd="0" presId="urn:microsoft.com/office/officeart/2005/8/layout/cycle3"/>
    <dgm:cxn modelId="{40DFEE6A-0603-4A6A-ADF0-775FEBBEED66}" type="presParOf" srcId="{C369B58D-CF29-4F99-A767-8487936025ED}" destId="{018A3D60-2515-420E-9342-EDC82EF75F58}" srcOrd="4" destOrd="0" presId="urn:microsoft.com/office/officeart/2005/8/layout/cycle3"/>
    <dgm:cxn modelId="{A4994418-B0C9-47EC-A196-EEB207D2E9B4}" type="presParOf" srcId="{C369B58D-CF29-4F99-A767-8487936025ED}" destId="{14C9AE29-2587-4767-A1DE-B67FD9B81AB4}" srcOrd="5" destOrd="0" presId="urn:microsoft.com/office/officeart/2005/8/layout/cycle3"/>
  </dgm:cxnLst>
  <dgm:bg>
    <a:blipFill>
      <a:blip xmlns:r="http://schemas.openxmlformats.org/officeDocument/2006/relationships" r:embed="rId1">
        <a:alphaModFix amt="20000"/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89521-8D8A-47DD-94F8-365282B48F94}">
      <dsp:nvSpPr>
        <dsp:cNvPr id="0" name=""/>
        <dsp:cNvSpPr/>
      </dsp:nvSpPr>
      <dsp:spPr>
        <a:xfrm>
          <a:off x="2704930" y="-47070"/>
          <a:ext cx="6782139" cy="6782139"/>
        </a:xfrm>
        <a:prstGeom prst="circularArrow">
          <a:avLst>
            <a:gd name="adj1" fmla="val 5544"/>
            <a:gd name="adj2" fmla="val 330680"/>
            <a:gd name="adj3" fmla="val 13721250"/>
            <a:gd name="adj4" fmla="val 17419330"/>
            <a:gd name="adj5" fmla="val 5757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560A-A779-41AE-823C-05C0BDC5D63B}">
      <dsp:nvSpPr>
        <dsp:cNvPr id="0" name=""/>
        <dsp:cNvSpPr/>
      </dsp:nvSpPr>
      <dsp:spPr>
        <a:xfrm>
          <a:off x="4470796" y="405"/>
          <a:ext cx="3250406" cy="16252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Define Showcaves Management Bodies &amp; Stakeholders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4550132" y="79741"/>
        <a:ext cx="3091734" cy="1466531"/>
      </dsp:txXfrm>
    </dsp:sp>
    <dsp:sp modelId="{186B90B1-EA7D-4E99-928A-8CDBEDB5BA88}">
      <dsp:nvSpPr>
        <dsp:cNvPr id="0" name=""/>
        <dsp:cNvSpPr/>
      </dsp:nvSpPr>
      <dsp:spPr>
        <a:xfrm>
          <a:off x="7221426" y="2043217"/>
          <a:ext cx="3250406" cy="16252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Implement Specific Monitoring Procedures and Applications 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7300762" y="2122553"/>
        <a:ext cx="3091734" cy="1466531"/>
      </dsp:txXfrm>
    </dsp:sp>
    <dsp:sp modelId="{CAE9C19B-2D16-4F8D-AD38-435A93F89ABB}">
      <dsp:nvSpPr>
        <dsp:cNvPr id="0" name=""/>
        <dsp:cNvSpPr/>
      </dsp:nvSpPr>
      <dsp:spPr>
        <a:xfrm>
          <a:off x="6170772" y="5232391"/>
          <a:ext cx="3250406" cy="16252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Develop Scientific Methods and Tools, Conduct Evaluations and Assessments</a:t>
          </a:r>
          <a:endParaRPr lang="el-GR" sz="2000" kern="1200" dirty="0"/>
        </a:p>
      </dsp:txBody>
      <dsp:txXfrm>
        <a:off x="6250108" y="5311727"/>
        <a:ext cx="3091734" cy="1466531"/>
      </dsp:txXfrm>
    </dsp:sp>
    <dsp:sp modelId="{018A3D60-2515-420E-9342-EDC82EF75F58}">
      <dsp:nvSpPr>
        <dsp:cNvPr id="0" name=""/>
        <dsp:cNvSpPr/>
      </dsp:nvSpPr>
      <dsp:spPr>
        <a:xfrm>
          <a:off x="1662362" y="5084572"/>
          <a:ext cx="3250406" cy="16252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Mandatory implementation of good practices</a:t>
          </a:r>
          <a:endParaRPr lang="el-GR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Mitigation of degradation</a:t>
          </a:r>
          <a:r>
            <a:rPr lang="el-GR" sz="2000" b="0" kern="1200" dirty="0">
              <a:solidFill>
                <a:schemeClr val="tx1"/>
              </a:solidFill>
            </a:rPr>
            <a:t>,</a:t>
          </a:r>
          <a:r>
            <a:rPr lang="en-US" sz="2000" b="0" kern="1200" dirty="0">
              <a:solidFill>
                <a:schemeClr val="tx1"/>
              </a:solidFill>
            </a:rPr>
            <a:t>  good management practices    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741698" y="5163908"/>
        <a:ext cx="3091734" cy="1466531"/>
      </dsp:txXfrm>
    </dsp:sp>
    <dsp:sp modelId="{14C9AE29-2587-4767-A1DE-B67FD9B81AB4}">
      <dsp:nvSpPr>
        <dsp:cNvPr id="0" name=""/>
        <dsp:cNvSpPr/>
      </dsp:nvSpPr>
      <dsp:spPr>
        <a:xfrm>
          <a:off x="1720179" y="1998846"/>
          <a:ext cx="3250406" cy="16252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European and National Legislation</a:t>
          </a:r>
          <a:r>
            <a:rPr lang="el-GR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alignment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1799515" y="2078182"/>
        <a:ext cx="3091734" cy="146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3E2EDC-3235-41C5-94A5-D86677EA12C9}" type="datetimeFigureOut">
              <a:rPr lang="id-ID"/>
              <a:pPr>
                <a:defRPr/>
              </a:pPr>
              <a:t>20/05/2022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54AEAC-F5E8-4B9A-B1AB-498C567D8FC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923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15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847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latin typeface="+mn-lt"/>
            </a:endParaRPr>
          </a:p>
          <a:p>
            <a:pPr marL="5715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09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959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6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58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4AEAC-F5E8-4B9A-B1AB-498C567D8FC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99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/>
          <p:cNvSpPr/>
          <p:nvPr userDrawn="1"/>
        </p:nvSpPr>
        <p:spPr>
          <a:xfrm>
            <a:off x="2679700" y="1971675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" name="Parallelogram 18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5" name="Oval 7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6" name="Oval 21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22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23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24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0" name="Straight Connector 9"/>
            <p:cNvCxnSpPr>
              <a:stCxn id="25" idx="5"/>
              <a:endCxn id="22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>
              <a:stCxn id="8" idx="3"/>
              <a:endCxn id="25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"/>
            <p:cNvCxnSpPr>
              <a:stCxn id="25" idx="6"/>
              <a:endCxn id="23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>
              <a:stCxn id="22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0"/>
            <p:cNvCxnSpPr>
              <a:stCxn id="25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7"/>
            <p:cNvCxnSpPr>
              <a:stCxn id="8" idx="1"/>
              <a:endCxn id="24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9"/>
            <p:cNvCxnSpPr>
              <a:stCxn id="8" idx="5"/>
              <a:endCxn id="22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1"/>
            <p:cNvCxnSpPr>
              <a:endCxn id="24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3"/>
            <p:cNvCxnSpPr>
              <a:endCxn id="23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stCxn id="23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8"/>
            <p:cNvCxnSpPr>
              <a:endCxn id="24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2"/>
            <p:cNvCxnSpPr>
              <a:stCxn id="22" idx="6"/>
              <a:endCxn id="24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/>
            <p:cNvCxnSpPr>
              <a:stCxn id="24" idx="6"/>
              <a:endCxn id="23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5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5" name="Parallelogram 26"/>
          <p:cNvSpPr/>
          <p:nvPr userDrawn="1"/>
        </p:nvSpPr>
        <p:spPr>
          <a:xfrm>
            <a:off x="11518900" y="4165600"/>
            <a:ext cx="1874838" cy="14097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7" name="Group 62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8" name="Oval 63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64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65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66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67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3" name="Straight Connector 68"/>
            <p:cNvCxnSpPr>
              <a:stCxn id="68" idx="5"/>
              <a:endCxn id="65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9"/>
            <p:cNvCxnSpPr>
              <a:stCxn id="64" idx="3"/>
              <a:endCxn id="68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0"/>
            <p:cNvCxnSpPr>
              <a:stCxn id="68" idx="6"/>
              <a:endCxn id="66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1"/>
            <p:cNvCxnSpPr>
              <a:stCxn id="65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2"/>
            <p:cNvCxnSpPr>
              <a:stCxn id="68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3"/>
            <p:cNvCxnSpPr>
              <a:stCxn id="64" idx="1"/>
              <a:endCxn id="67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4"/>
            <p:cNvCxnSpPr>
              <a:stCxn id="64" idx="5"/>
              <a:endCxn id="65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5"/>
            <p:cNvCxnSpPr>
              <a:endCxn id="67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6"/>
            <p:cNvCxnSpPr>
              <a:endCxn id="66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7"/>
            <p:cNvCxnSpPr>
              <a:stCxn id="66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8"/>
            <p:cNvCxnSpPr>
              <a:endCxn id="67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9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0"/>
            <p:cNvCxnSpPr>
              <a:stCxn id="65" idx="6"/>
              <a:endCxn id="67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81"/>
            <p:cNvCxnSpPr>
              <a:stCxn id="67" idx="6"/>
              <a:endCxn id="66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2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8" name="Parallelogram 83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84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85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3BDE79-89D1-4E9B-AC93-8CA7F6EBFB54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Parallelogram 86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2191587"/>
            <a:ext cx="12192000" cy="3717758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4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92925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8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9" name="Group 34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10" name="Oval 36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7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38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3" name="Oval 41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4" name="Oval 42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5" name="Straight Connector 43"/>
            <p:cNvCxnSpPr>
              <a:stCxn id="43" idx="5"/>
              <a:endCxn id="38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4"/>
            <p:cNvCxnSpPr>
              <a:stCxn id="37" idx="3"/>
              <a:endCxn id="43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5"/>
            <p:cNvCxnSpPr>
              <a:stCxn id="43" idx="6"/>
              <a:endCxn id="39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6"/>
            <p:cNvCxnSpPr>
              <a:stCxn id="38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7"/>
            <p:cNvCxnSpPr>
              <a:stCxn id="43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8"/>
            <p:cNvCxnSpPr>
              <a:stCxn id="37" idx="1"/>
              <a:endCxn id="42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9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0"/>
            <p:cNvCxnSpPr>
              <a:endCxn id="42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1"/>
            <p:cNvCxnSpPr>
              <a:endCxn id="39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2"/>
            <p:cNvCxnSpPr>
              <a:stCxn id="39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3"/>
            <p:cNvCxnSpPr>
              <a:endCxn id="42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4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5"/>
            <p:cNvCxnSpPr>
              <a:stCxn id="38" idx="6"/>
              <a:endCxn id="42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6"/>
            <p:cNvCxnSpPr>
              <a:stCxn id="42" idx="6"/>
              <a:endCxn id="39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7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30" name="Parallelogram 58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1" name="Parallelogram 59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TextBox 60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9482F98-6822-4E64-905A-B4312CEBAB8D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3" name="Parallelogram 61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413829" y="2175004"/>
            <a:ext cx="3364342" cy="250633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72934" y="2188913"/>
            <a:ext cx="3364342" cy="250633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2591" y="2175005"/>
            <a:ext cx="3364342" cy="250633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4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9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8" name="Oval 40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41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42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43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44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3" name="Straight Connector 45"/>
            <p:cNvCxnSpPr>
              <a:stCxn id="45" idx="5"/>
              <a:endCxn id="42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6"/>
            <p:cNvCxnSpPr>
              <a:stCxn id="41" idx="3"/>
              <a:endCxn id="45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7"/>
            <p:cNvCxnSpPr>
              <a:stCxn id="45" idx="6"/>
              <a:endCxn id="43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42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9"/>
            <p:cNvCxnSpPr>
              <a:stCxn id="45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0"/>
            <p:cNvCxnSpPr>
              <a:stCxn id="41" idx="1"/>
              <a:endCxn id="44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1"/>
            <p:cNvCxnSpPr>
              <a:stCxn id="41" idx="5"/>
              <a:endCxn id="42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2"/>
            <p:cNvCxnSpPr>
              <a:endCxn id="44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3"/>
            <p:cNvCxnSpPr>
              <a:endCxn id="43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4"/>
            <p:cNvCxnSpPr>
              <a:stCxn id="43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5"/>
            <p:cNvCxnSpPr>
              <a:endCxn id="44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6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7"/>
            <p:cNvCxnSpPr>
              <a:stCxn id="42" idx="6"/>
              <a:endCxn id="44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8"/>
            <p:cNvCxnSpPr>
              <a:stCxn id="44" idx="6"/>
              <a:endCxn id="43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59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8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Rectangle 37"/>
          <p:cNvSpPr/>
          <p:nvPr userDrawn="1"/>
        </p:nvSpPr>
        <p:spPr>
          <a:xfrm>
            <a:off x="911225" y="2146300"/>
            <a:ext cx="2427288" cy="3627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aleway" panose="020B0604020202020204" charset="0"/>
            </a:endParaRPr>
          </a:p>
        </p:txBody>
      </p:sp>
      <p:sp>
        <p:nvSpPr>
          <p:cNvPr id="31" name="Parallelogram 60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Parallelogram 61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3" name="TextBox 62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9FCD786-1DBC-4109-B61E-93DF570AFC00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8" name="Parallelogram 63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39097" y="2145645"/>
            <a:ext cx="2652793" cy="3627535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91890" y="2145645"/>
            <a:ext cx="2652793" cy="3627535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644683" y="2145645"/>
            <a:ext cx="2652793" cy="3627535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6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2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7" name="Oval 33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4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5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6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7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38"/>
            <p:cNvCxnSpPr>
              <a:stCxn id="38" idx="5"/>
              <a:endCxn id="35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9"/>
            <p:cNvCxnSpPr>
              <a:stCxn id="34" idx="3"/>
              <a:endCxn id="38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0"/>
            <p:cNvCxnSpPr>
              <a:stCxn id="38" idx="6"/>
              <a:endCxn id="36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1"/>
            <p:cNvCxnSpPr>
              <a:stCxn id="35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2"/>
            <p:cNvCxnSpPr>
              <a:stCxn id="38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3"/>
            <p:cNvCxnSpPr>
              <a:stCxn id="34" idx="1"/>
              <a:endCxn id="37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4"/>
            <p:cNvCxnSpPr>
              <a:stCxn id="34" idx="5"/>
              <a:endCxn id="35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5"/>
            <p:cNvCxnSpPr>
              <a:endCxn id="37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6"/>
            <p:cNvCxnSpPr>
              <a:endCxn id="36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7"/>
            <p:cNvCxnSpPr>
              <a:stCxn id="36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8"/>
            <p:cNvCxnSpPr>
              <a:endCxn id="37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9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0"/>
            <p:cNvCxnSpPr>
              <a:stCxn id="35" idx="6"/>
              <a:endCxn id="37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1"/>
            <p:cNvCxnSpPr>
              <a:stCxn id="37" idx="6"/>
              <a:endCxn id="36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2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3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5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Parallelogram 57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3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55FF678-6A40-449D-985B-E84834338F51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479843" y="0"/>
            <a:ext cx="6712157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838199" y="1575638"/>
            <a:ext cx="3690257" cy="116657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8199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" name="Parallelogram 53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8" name="Parallelogram 55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0" name="Parallelogram 57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1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A4E0478-E1E1-4376-A2A6-C4777DB6925D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grpSp>
        <p:nvGrpSpPr>
          <p:cNvPr id="12" name="Group 59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13" name="Oval 60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4" name="Oval 61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5" name="Oval 62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6" name="Oval 63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7" name="Oval 64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8" name="Straight Connector 65"/>
            <p:cNvCxnSpPr>
              <a:stCxn id="65" idx="5"/>
              <a:endCxn id="62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6"/>
            <p:cNvCxnSpPr>
              <a:stCxn id="61" idx="3"/>
              <a:endCxn id="65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7"/>
            <p:cNvCxnSpPr>
              <a:stCxn id="65" idx="6"/>
              <a:endCxn id="63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8"/>
            <p:cNvCxnSpPr>
              <a:stCxn id="62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9"/>
            <p:cNvCxnSpPr>
              <a:stCxn id="65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0"/>
            <p:cNvCxnSpPr>
              <a:stCxn id="61" idx="1"/>
              <a:endCxn id="64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1"/>
            <p:cNvCxnSpPr>
              <a:stCxn id="61" idx="5"/>
              <a:endCxn id="62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2"/>
            <p:cNvCxnSpPr>
              <a:endCxn id="64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3"/>
            <p:cNvCxnSpPr>
              <a:endCxn id="63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4"/>
            <p:cNvCxnSpPr>
              <a:stCxn id="63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5"/>
            <p:cNvCxnSpPr>
              <a:endCxn id="64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6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7"/>
            <p:cNvCxnSpPr>
              <a:stCxn id="62" idx="6"/>
              <a:endCxn id="64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8"/>
            <p:cNvCxnSpPr>
              <a:stCxn id="64" idx="6"/>
              <a:endCxn id="63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79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72857" y="0"/>
            <a:ext cx="8419144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3" name="Title 110"/>
          <p:cNvSpPr>
            <a:spLocks noGrp="1"/>
          </p:cNvSpPr>
          <p:nvPr>
            <p:ph type="title"/>
          </p:nvPr>
        </p:nvSpPr>
        <p:spPr>
          <a:xfrm>
            <a:off x="838199" y="1575638"/>
            <a:ext cx="3690257" cy="116657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8199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" name="Parallelogram 53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8" name="Parallelogram 55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0" name="Parallelogram 57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1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72DFAE-4549-4A7B-A3AF-41B826C7B49D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grpSp>
        <p:nvGrpSpPr>
          <p:cNvPr id="12" name="Group 59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13" name="Oval 60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4" name="Oval 61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5" name="Oval 62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6" name="Oval 63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7" name="Oval 64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8" name="Straight Connector 65"/>
            <p:cNvCxnSpPr>
              <a:stCxn id="65" idx="5"/>
              <a:endCxn id="62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6"/>
            <p:cNvCxnSpPr>
              <a:stCxn id="61" idx="3"/>
              <a:endCxn id="65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7"/>
            <p:cNvCxnSpPr>
              <a:stCxn id="65" idx="6"/>
              <a:endCxn id="63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8"/>
            <p:cNvCxnSpPr>
              <a:stCxn id="62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9"/>
            <p:cNvCxnSpPr>
              <a:stCxn id="65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0"/>
            <p:cNvCxnSpPr>
              <a:stCxn id="61" idx="1"/>
              <a:endCxn id="64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1"/>
            <p:cNvCxnSpPr>
              <a:stCxn id="61" idx="5"/>
              <a:endCxn id="62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2"/>
            <p:cNvCxnSpPr>
              <a:endCxn id="64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3"/>
            <p:cNvCxnSpPr>
              <a:endCxn id="63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4"/>
            <p:cNvCxnSpPr>
              <a:stCxn id="63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5"/>
            <p:cNvCxnSpPr>
              <a:endCxn id="64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6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7"/>
            <p:cNvCxnSpPr>
              <a:stCxn id="62" idx="6"/>
              <a:endCxn id="64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8"/>
            <p:cNvCxnSpPr>
              <a:stCxn id="64" idx="6"/>
              <a:endCxn id="63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79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38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2554365" y="-19050"/>
            <a:ext cx="9656685" cy="6878297"/>
          </a:xfrm>
          <a:custGeom>
            <a:avLst/>
            <a:gdLst>
              <a:gd name="connsiteX0" fmla="*/ 9656685 w 9656685"/>
              <a:gd name="connsiteY0" fmla="*/ 0 h 6878297"/>
              <a:gd name="connsiteX1" fmla="*/ 9644761 w 9656685"/>
              <a:gd name="connsiteY1" fmla="*/ 6878297 h 6878297"/>
              <a:gd name="connsiteX2" fmla="*/ 0 w 9656685"/>
              <a:gd name="connsiteY2" fmla="*/ 6859247 h 6878297"/>
              <a:gd name="connsiteX3" fmla="*/ 4602974 w 9656685"/>
              <a:gd name="connsiteY3" fmla="*/ 19050 h 687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6685" h="6878297">
                <a:moveTo>
                  <a:pt x="9656685" y="0"/>
                </a:moveTo>
                <a:cubicBezTo>
                  <a:pt x="9652710" y="2292766"/>
                  <a:pt x="9648736" y="4585531"/>
                  <a:pt x="9644761" y="6878297"/>
                </a:cubicBezTo>
                <a:lnTo>
                  <a:pt x="0" y="6859247"/>
                </a:lnTo>
                <a:lnTo>
                  <a:pt x="4602974" y="19050"/>
                </a:lnTo>
                <a:close/>
              </a:path>
            </a:pathLst>
          </a:custGeom>
          <a:solidFill>
            <a:srgbClr val="6ED4EC"/>
          </a:solidFill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3" name="Title 110"/>
          <p:cNvSpPr>
            <a:spLocks noGrp="1"/>
          </p:cNvSpPr>
          <p:nvPr>
            <p:ph type="title"/>
          </p:nvPr>
        </p:nvSpPr>
        <p:spPr>
          <a:xfrm>
            <a:off x="838199" y="1575638"/>
            <a:ext cx="3690257" cy="116657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8199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7" name="Oval 34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5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6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7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8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39"/>
            <p:cNvCxnSpPr>
              <a:stCxn id="39" idx="5"/>
              <a:endCxn id="36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0"/>
            <p:cNvCxnSpPr>
              <a:stCxn id="35" idx="3"/>
              <a:endCxn id="39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>
              <a:stCxn id="39" idx="6"/>
              <a:endCxn id="37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/>
            <p:cNvCxnSpPr>
              <a:stCxn id="36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3"/>
            <p:cNvCxnSpPr>
              <a:stCxn id="39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4"/>
            <p:cNvCxnSpPr>
              <a:stCxn id="35" idx="1"/>
              <a:endCxn id="38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/>
            <p:cNvCxnSpPr>
              <a:stCxn id="35" idx="5"/>
              <a:endCxn id="36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endCxn id="38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/>
            <p:cNvCxnSpPr>
              <a:endCxn id="37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8"/>
            <p:cNvCxnSpPr>
              <a:stCxn id="37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>
              <a:endCxn id="38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/>
            <p:cNvCxnSpPr>
              <a:stCxn id="36" idx="6"/>
              <a:endCxn id="38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2"/>
            <p:cNvCxnSpPr>
              <a:stCxn id="38" idx="6"/>
              <a:endCxn id="37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3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5"/>
          <p:cNvSpPr/>
          <p:nvPr userDrawn="1"/>
        </p:nvSpPr>
        <p:spPr>
          <a:xfrm>
            <a:off x="1038225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57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EBA901-5312-4326-A114-6E1614FBCD98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712157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7607219" y="1575638"/>
            <a:ext cx="3690257" cy="1166576"/>
          </a:xfrm>
          <a:prstGeom prst="rect">
            <a:avLst/>
          </a:prstGeom>
        </p:spPr>
        <p:txBody>
          <a:bodyPr anchor="t"/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166641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7" name="Oval 34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5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6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7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8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39"/>
            <p:cNvCxnSpPr>
              <a:stCxn id="39" idx="5"/>
              <a:endCxn id="36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0"/>
            <p:cNvCxnSpPr>
              <a:stCxn id="35" idx="3"/>
              <a:endCxn id="39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>
              <a:stCxn id="39" idx="6"/>
              <a:endCxn id="37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/>
            <p:cNvCxnSpPr>
              <a:stCxn id="36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3"/>
            <p:cNvCxnSpPr>
              <a:stCxn id="39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4"/>
            <p:cNvCxnSpPr>
              <a:stCxn id="35" idx="1"/>
              <a:endCxn id="38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/>
            <p:cNvCxnSpPr>
              <a:stCxn id="35" idx="5"/>
              <a:endCxn id="36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endCxn id="38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/>
            <p:cNvCxnSpPr>
              <a:endCxn id="37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8"/>
            <p:cNvCxnSpPr>
              <a:stCxn id="37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>
              <a:endCxn id="38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/>
            <p:cNvCxnSpPr>
              <a:stCxn id="36" idx="6"/>
              <a:endCxn id="38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2"/>
            <p:cNvCxnSpPr>
              <a:stCxn id="38" idx="6"/>
              <a:endCxn id="37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3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5"/>
          <p:cNvSpPr/>
          <p:nvPr userDrawn="1"/>
        </p:nvSpPr>
        <p:spPr>
          <a:xfrm>
            <a:off x="1038225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57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987039D-BD22-406A-A497-13E01E5FF63E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712157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itle 110"/>
          <p:cNvSpPr>
            <a:spLocks noGrp="1"/>
          </p:cNvSpPr>
          <p:nvPr>
            <p:ph type="title"/>
          </p:nvPr>
        </p:nvSpPr>
        <p:spPr>
          <a:xfrm>
            <a:off x="7607219" y="2071688"/>
            <a:ext cx="3690257" cy="670526"/>
          </a:xfrm>
          <a:prstGeom prst="rect">
            <a:avLst/>
          </a:prstGeom>
        </p:spPr>
        <p:txBody>
          <a:bodyPr anchor="t"/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166641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7" name="Oval 34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5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6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7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8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39"/>
            <p:cNvCxnSpPr>
              <a:stCxn id="39" idx="5"/>
              <a:endCxn id="36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0"/>
            <p:cNvCxnSpPr>
              <a:stCxn id="35" idx="3"/>
              <a:endCxn id="39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>
              <a:stCxn id="39" idx="6"/>
              <a:endCxn id="37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/>
            <p:cNvCxnSpPr>
              <a:stCxn id="36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3"/>
            <p:cNvCxnSpPr>
              <a:stCxn id="39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4"/>
            <p:cNvCxnSpPr>
              <a:stCxn id="35" idx="1"/>
              <a:endCxn id="38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/>
            <p:cNvCxnSpPr>
              <a:stCxn id="35" idx="5"/>
              <a:endCxn id="36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endCxn id="38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/>
            <p:cNvCxnSpPr>
              <a:endCxn id="37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8"/>
            <p:cNvCxnSpPr>
              <a:stCxn id="37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>
              <a:endCxn id="38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/>
            <p:cNvCxnSpPr>
              <a:stCxn id="36" idx="6"/>
              <a:endCxn id="38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2"/>
            <p:cNvCxnSpPr>
              <a:stCxn id="38" idx="6"/>
              <a:endCxn id="37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3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5"/>
          <p:cNvSpPr/>
          <p:nvPr userDrawn="1"/>
        </p:nvSpPr>
        <p:spPr>
          <a:xfrm>
            <a:off x="1038225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57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0BA086-EDCC-4A84-BB41-541AD05F7B54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" y="0"/>
            <a:ext cx="3028950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3701969" y="876047"/>
            <a:ext cx="5308681" cy="620335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701969" y="1496383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Chapter 2">
    <p:bg>
      <p:bgPr>
        <a:gradFill rotWithShape="1"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7" name="Parallelogram 8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8" name="Parallelogram 9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9" name="Parallelogram 10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0" name="Parallelogram 11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1" name="TextBox 34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75C08AC-70E5-4BD4-A520-8B583B0A6FA9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grpSp>
        <p:nvGrpSpPr>
          <p:cNvPr id="12" name="Group 44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13" name="Oval 45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4" name="Oval 46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5" name="Oval 47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6" name="Oval 48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7" name="Oval 49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8" name="Straight Connector 50"/>
            <p:cNvCxnSpPr>
              <a:stCxn id="50" idx="5"/>
              <a:endCxn id="47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1"/>
            <p:cNvCxnSpPr>
              <a:stCxn id="46" idx="3"/>
              <a:endCxn id="50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2"/>
            <p:cNvCxnSpPr>
              <a:stCxn id="50" idx="6"/>
              <a:endCxn id="48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3"/>
            <p:cNvCxnSpPr>
              <a:stCxn id="47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4"/>
            <p:cNvCxnSpPr>
              <a:stCxn id="50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5"/>
            <p:cNvCxnSpPr>
              <a:stCxn id="46" idx="1"/>
              <a:endCxn id="49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6"/>
            <p:cNvCxnSpPr>
              <a:stCxn id="46" idx="5"/>
              <a:endCxn id="47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7"/>
            <p:cNvCxnSpPr>
              <a:endCxn id="49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8"/>
            <p:cNvCxnSpPr>
              <a:endCxn id="48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9"/>
            <p:cNvCxnSpPr>
              <a:stCxn id="48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0"/>
            <p:cNvCxnSpPr>
              <a:endCxn id="49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1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2"/>
            <p:cNvCxnSpPr>
              <a:stCxn id="47" idx="6"/>
              <a:endCxn id="49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3"/>
            <p:cNvCxnSpPr>
              <a:stCxn id="49" idx="6"/>
              <a:endCxn id="48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64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3" name="Shape 266"/>
          <p:cNvSpPr>
            <a:spLocks noGrp="1"/>
          </p:cNvSpPr>
          <p:nvPr>
            <p:ph type="title"/>
          </p:nvPr>
        </p:nvSpPr>
        <p:spPr>
          <a:xfrm>
            <a:off x="1117391" y="1003141"/>
            <a:ext cx="2647272" cy="149805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117913" y="2567170"/>
            <a:ext cx="2646750" cy="3376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587808" y="990600"/>
            <a:ext cx="6689792" cy="4952999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7" name="Oval 34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5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6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7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8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39"/>
            <p:cNvCxnSpPr>
              <a:stCxn id="39" idx="5"/>
              <a:endCxn id="36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0"/>
            <p:cNvCxnSpPr>
              <a:stCxn id="35" idx="3"/>
              <a:endCxn id="39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>
              <a:stCxn id="39" idx="6"/>
              <a:endCxn id="37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/>
            <p:cNvCxnSpPr>
              <a:stCxn id="36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3"/>
            <p:cNvCxnSpPr>
              <a:stCxn id="39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4"/>
            <p:cNvCxnSpPr>
              <a:stCxn id="35" idx="1"/>
              <a:endCxn id="38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/>
            <p:cNvCxnSpPr>
              <a:stCxn id="35" idx="5"/>
              <a:endCxn id="36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endCxn id="38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/>
            <p:cNvCxnSpPr>
              <a:endCxn id="37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8"/>
            <p:cNvCxnSpPr>
              <a:stCxn id="37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>
              <a:endCxn id="38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/>
            <p:cNvCxnSpPr>
              <a:stCxn id="36" idx="6"/>
              <a:endCxn id="38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2"/>
            <p:cNvCxnSpPr>
              <a:stCxn id="38" idx="6"/>
              <a:endCxn id="37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3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5"/>
          <p:cNvSpPr/>
          <p:nvPr userDrawn="1"/>
        </p:nvSpPr>
        <p:spPr>
          <a:xfrm>
            <a:off x="1038225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6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57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2824DA-0729-4D61-B40F-22F3A73DBB4E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" y="0"/>
            <a:ext cx="12191999" cy="6883400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501569" y="876047"/>
            <a:ext cx="5308681" cy="620335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01569" y="1496383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8"/>
          <p:cNvSpPr/>
          <p:nvPr userDrawn="1"/>
        </p:nvSpPr>
        <p:spPr>
          <a:xfrm>
            <a:off x="7343775" y="35242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tx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7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8" name="Oval 35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6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7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8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39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3" name="Straight Connector 40"/>
            <p:cNvCxnSpPr>
              <a:stCxn id="40" idx="5"/>
              <a:endCxn id="37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>
              <a:stCxn id="36" idx="3"/>
              <a:endCxn id="40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/>
            <p:cNvCxnSpPr>
              <a:stCxn id="40" idx="6"/>
              <a:endCxn id="38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3"/>
            <p:cNvCxnSpPr>
              <a:stCxn id="37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4"/>
            <p:cNvCxnSpPr>
              <a:stCxn id="40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/>
            <p:cNvCxnSpPr>
              <a:stCxn id="36" idx="1"/>
              <a:endCxn id="39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6"/>
            <p:cNvCxnSpPr>
              <a:stCxn id="36" idx="5"/>
              <a:endCxn id="37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/>
            <p:cNvCxnSpPr>
              <a:endCxn id="39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8"/>
            <p:cNvCxnSpPr>
              <a:endCxn id="38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>
              <a:stCxn id="38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/>
            <p:cNvCxnSpPr>
              <a:endCxn id="39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2"/>
            <p:cNvCxnSpPr>
              <a:stCxn id="37" idx="6"/>
              <a:endCxn id="39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3"/>
            <p:cNvCxnSpPr>
              <a:stCxn id="39" idx="6"/>
              <a:endCxn id="38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54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8" name="Parallelogram 77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78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79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969757-A9E3-4045-8921-8FC6779BE530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2" name="Parallelogram 80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096000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7607219" y="1875485"/>
            <a:ext cx="3690257" cy="1166576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bg2"/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166641" y="3124909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10000"/>
              </a:lnSpc>
              <a:buNone/>
              <a:defRPr sz="1600">
                <a:solidFill>
                  <a:schemeClr val="bg2"/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/>
          <p:nvPr userDrawn="1"/>
        </p:nvSpPr>
        <p:spPr>
          <a:xfrm>
            <a:off x="1212215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-122238" y="3873500"/>
            <a:ext cx="5346701" cy="3973513"/>
            <a:chOff x="-121863" y="2958441"/>
            <a:chExt cx="5346078" cy="3974755"/>
          </a:xfrm>
        </p:grpSpPr>
        <p:sp>
          <p:nvSpPr>
            <p:cNvPr id="6" name="Oval 35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36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7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8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9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40"/>
            <p:cNvCxnSpPr>
              <a:stCxn id="40" idx="5"/>
              <a:endCxn id="37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1"/>
            <p:cNvCxnSpPr>
              <a:stCxn id="36" idx="3"/>
              <a:endCxn id="40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2"/>
            <p:cNvCxnSpPr>
              <a:stCxn id="40" idx="6"/>
              <a:endCxn id="38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3"/>
            <p:cNvCxnSpPr>
              <a:stCxn id="37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>
              <a:stCxn id="40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/>
            <p:cNvCxnSpPr>
              <a:stCxn id="36" idx="1"/>
              <a:endCxn id="39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6"/>
            <p:cNvCxnSpPr>
              <a:stCxn id="36" idx="5"/>
              <a:endCxn id="37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>
              <a:endCxn id="39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8"/>
            <p:cNvCxnSpPr>
              <a:endCxn id="38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9"/>
            <p:cNvCxnSpPr>
              <a:stCxn id="38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>
              <a:endCxn id="39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1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2"/>
            <p:cNvCxnSpPr>
              <a:stCxn id="37" idx="6"/>
              <a:endCxn id="39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3"/>
            <p:cNvCxnSpPr>
              <a:stCxn id="39" idx="6"/>
              <a:endCxn id="38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54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77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78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TextBox 79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DD7BB9-05DA-4DF0-8316-557BD73D6A44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096000" cy="688340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5" name="Oval 78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6" name="Oval 79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80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81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82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0" name="Straight Connector 83"/>
            <p:cNvCxnSpPr>
              <a:stCxn id="83" idx="5"/>
              <a:endCxn id="80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4"/>
            <p:cNvCxnSpPr>
              <a:stCxn id="79" idx="3"/>
              <a:endCxn id="83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5"/>
            <p:cNvCxnSpPr>
              <a:stCxn id="83" idx="6"/>
              <a:endCxn id="81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6"/>
            <p:cNvCxnSpPr>
              <a:stCxn id="80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7"/>
            <p:cNvCxnSpPr>
              <a:stCxn id="83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8"/>
            <p:cNvCxnSpPr>
              <a:stCxn id="79" idx="1"/>
              <a:endCxn id="82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9"/>
            <p:cNvCxnSpPr>
              <a:stCxn id="79" idx="5"/>
              <a:endCxn id="80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/>
            <p:cNvCxnSpPr>
              <a:endCxn id="82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1"/>
            <p:cNvCxnSpPr>
              <a:endCxn id="81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2"/>
            <p:cNvCxnSpPr>
              <a:stCxn id="81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3"/>
            <p:cNvCxnSpPr>
              <a:endCxn id="82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4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5"/>
            <p:cNvCxnSpPr>
              <a:stCxn id="80" idx="6"/>
              <a:endCxn id="82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6"/>
            <p:cNvCxnSpPr>
              <a:stCxn id="82" idx="6"/>
              <a:endCxn id="81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97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5" name="Parallelogram 98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6" name="Parallelogram 99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100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101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102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103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0F03E7F-9B67-4ABE-8E51-8DB74885D73F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Rectangle 28"/>
          <p:cNvSpPr/>
          <p:nvPr userDrawn="1"/>
        </p:nvSpPr>
        <p:spPr>
          <a:xfrm>
            <a:off x="0" y="2278063"/>
            <a:ext cx="5692775" cy="3194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838200" y="975310"/>
            <a:ext cx="10515600" cy="66128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92877" y="2278063"/>
            <a:ext cx="6499123" cy="3194050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5"/>
          <p:cNvSpPr/>
          <p:nvPr userDrawn="1"/>
        </p:nvSpPr>
        <p:spPr>
          <a:xfrm>
            <a:off x="1454150" y="3033713"/>
            <a:ext cx="80963" cy="793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50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7" name="Oval 52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54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59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60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61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62"/>
            <p:cNvCxnSpPr>
              <a:stCxn id="62" idx="5"/>
              <a:endCxn id="55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3"/>
            <p:cNvCxnSpPr>
              <a:stCxn id="53" idx="3"/>
              <a:endCxn id="62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4"/>
            <p:cNvCxnSpPr>
              <a:stCxn id="62" idx="6"/>
              <a:endCxn id="60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>
              <a:stCxn id="55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>
              <a:stCxn id="62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>
              <a:stCxn id="53" idx="1"/>
              <a:endCxn id="61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>
              <a:stCxn id="53" idx="5"/>
              <a:endCxn id="55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>
              <a:endCxn id="61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>
              <a:endCxn id="60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2"/>
            <p:cNvCxnSpPr>
              <a:stCxn id="60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3"/>
            <p:cNvCxnSpPr>
              <a:endCxn id="61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4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5"/>
            <p:cNvCxnSpPr>
              <a:stCxn id="55" idx="6"/>
              <a:endCxn id="61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6"/>
            <p:cNvCxnSpPr>
              <a:stCxn id="61" idx="6"/>
              <a:endCxn id="60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77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78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79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80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Parallelogram 81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1" name="Parallelogram 82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TextBox 83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0EB0834-26CC-42A8-A191-65EC304CF17A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609353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4" name="Title 110"/>
          <p:cNvSpPr>
            <a:spLocks noGrp="1"/>
          </p:cNvSpPr>
          <p:nvPr>
            <p:ph type="title"/>
          </p:nvPr>
        </p:nvSpPr>
        <p:spPr>
          <a:xfrm>
            <a:off x="838199" y="1575638"/>
            <a:ext cx="3690257" cy="116657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9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8199" y="2786962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2">
                    <a:lumMod val="90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5" name="Oval 43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6" name="Oval 46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50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52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54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0" name="Straight Connector 59"/>
            <p:cNvCxnSpPr>
              <a:stCxn id="55" idx="5"/>
              <a:endCxn id="47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>
              <a:stCxn id="44" idx="3"/>
              <a:endCxn id="55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>
              <a:stCxn id="55" idx="6"/>
              <a:endCxn id="51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2"/>
            <p:cNvCxnSpPr>
              <a:stCxn id="47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3"/>
            <p:cNvCxnSpPr>
              <a:stCxn id="55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4"/>
            <p:cNvCxnSpPr>
              <a:stCxn id="44" idx="1"/>
              <a:endCxn id="53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6"/>
            <p:cNvCxnSpPr>
              <a:stCxn id="44" idx="5"/>
              <a:endCxn id="47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7"/>
            <p:cNvCxnSpPr>
              <a:endCxn id="53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8"/>
            <p:cNvCxnSpPr>
              <a:endCxn id="51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9"/>
            <p:cNvCxnSpPr>
              <a:stCxn id="51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0"/>
            <p:cNvCxnSpPr>
              <a:endCxn id="53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1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2"/>
            <p:cNvCxnSpPr>
              <a:stCxn id="47" idx="6"/>
              <a:endCxn id="53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3"/>
            <p:cNvCxnSpPr>
              <a:stCxn id="53" idx="6"/>
              <a:endCxn id="51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74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5" name="Parallelogram 75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6" name="Parallelogram 76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77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78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79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80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79CF19A-3D02-42A1-A76B-ADE138E9BEFE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609353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w Chapter 2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28"/>
          <p:cNvSpPr/>
          <p:nvPr userDrawn="1"/>
        </p:nvSpPr>
        <p:spPr>
          <a:xfrm>
            <a:off x="-382588" y="2063750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6" name="Oval 30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33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41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43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46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48"/>
            <p:cNvCxnSpPr>
              <a:stCxn id="47" idx="5"/>
              <a:endCxn id="34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0"/>
            <p:cNvCxnSpPr>
              <a:stCxn id="31" idx="3"/>
              <a:endCxn id="47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2"/>
            <p:cNvCxnSpPr>
              <a:stCxn id="47" idx="6"/>
              <a:endCxn id="42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4"/>
            <p:cNvCxnSpPr>
              <a:stCxn id="34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3"/>
            <p:cNvCxnSpPr>
              <a:stCxn id="47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4"/>
            <p:cNvCxnSpPr>
              <a:stCxn id="31" idx="1"/>
              <a:endCxn id="44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5"/>
            <p:cNvCxnSpPr>
              <a:stCxn id="31" idx="5"/>
              <a:endCxn id="34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6"/>
            <p:cNvCxnSpPr>
              <a:endCxn id="44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7"/>
            <p:cNvCxnSpPr>
              <a:endCxn id="42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8"/>
            <p:cNvCxnSpPr>
              <a:stCxn id="42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9"/>
            <p:cNvCxnSpPr>
              <a:endCxn id="44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0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1"/>
            <p:cNvCxnSpPr>
              <a:stCxn id="34" idx="6"/>
              <a:endCxn id="44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2"/>
            <p:cNvCxnSpPr>
              <a:stCxn id="44" idx="6"/>
              <a:endCxn id="42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73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74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75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TextBox 76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0A00FF7-13BF-45CA-9FEA-D16FDCC8D032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9" name="Parallelogram 77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Shape 266"/>
          <p:cNvSpPr>
            <a:spLocks noGrp="1"/>
          </p:cNvSpPr>
          <p:nvPr>
            <p:ph type="title"/>
          </p:nvPr>
        </p:nvSpPr>
        <p:spPr>
          <a:xfrm>
            <a:off x="952500" y="990261"/>
            <a:ext cx="2647272" cy="2089855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953022" y="3146086"/>
            <a:ext cx="2646750" cy="3376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77"/>
          <p:cNvSpPr/>
          <p:nvPr userDrawn="1"/>
        </p:nvSpPr>
        <p:spPr>
          <a:xfrm>
            <a:off x="-382588" y="2063750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78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6" name="Oval 79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80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81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82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83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84"/>
            <p:cNvCxnSpPr>
              <a:stCxn id="84" idx="5"/>
              <a:endCxn id="81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5"/>
            <p:cNvCxnSpPr>
              <a:stCxn id="80" idx="3"/>
              <a:endCxn id="84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6"/>
            <p:cNvCxnSpPr>
              <a:stCxn id="84" idx="6"/>
              <a:endCxn id="82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7"/>
            <p:cNvCxnSpPr>
              <a:stCxn id="81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8"/>
            <p:cNvCxnSpPr>
              <a:stCxn id="84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9"/>
            <p:cNvCxnSpPr>
              <a:stCxn id="80" idx="1"/>
              <a:endCxn id="83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/>
            <p:cNvCxnSpPr>
              <a:stCxn id="80" idx="5"/>
              <a:endCxn id="81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1"/>
            <p:cNvCxnSpPr>
              <a:endCxn id="83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2"/>
            <p:cNvCxnSpPr>
              <a:endCxn id="82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3"/>
            <p:cNvCxnSpPr>
              <a:stCxn id="82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4"/>
            <p:cNvCxnSpPr>
              <a:endCxn id="83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5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6"/>
            <p:cNvCxnSpPr>
              <a:stCxn id="81" idx="6"/>
              <a:endCxn id="83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97"/>
            <p:cNvCxnSpPr>
              <a:stCxn id="83" idx="6"/>
              <a:endCxn id="82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98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99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100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101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C05646-5A27-4AC6-A213-8E5834629D7A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Parallelogram 102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32" name="Group 1"/>
          <p:cNvGrpSpPr>
            <a:grpSpLocks/>
          </p:cNvGrpSpPr>
          <p:nvPr userDrawn="1"/>
        </p:nvGrpSpPr>
        <p:grpSpPr bwMode="auto">
          <a:xfrm>
            <a:off x="2617788" y="0"/>
            <a:ext cx="254000" cy="1790700"/>
            <a:chOff x="2618487" y="0"/>
            <a:chExt cx="252768" cy="1791015"/>
          </a:xfrm>
        </p:grpSpPr>
        <p:cxnSp>
          <p:nvCxnSpPr>
            <p:cNvPr id="33" name="Straight Connector 29"/>
            <p:cNvCxnSpPr/>
            <p:nvPr userDrawn="1"/>
          </p:nvCxnSpPr>
          <p:spPr>
            <a:xfrm>
              <a:off x="2744871" y="0"/>
              <a:ext cx="0" cy="179101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0"/>
            <p:cNvSpPr/>
            <p:nvPr userDrawn="1"/>
          </p:nvSpPr>
          <p:spPr>
            <a:xfrm>
              <a:off x="2618487" y="1382956"/>
              <a:ext cx="252768" cy="2524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Raleway" panose="020B0604020202020204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33775" y="1517904"/>
            <a:ext cx="3822192" cy="3822192"/>
          </a:xfrm>
          <a:prstGeom prst="donut">
            <a:avLst/>
          </a:prstGeom>
          <a:solidFill>
            <a:srgbClr val="6ED4EC"/>
          </a:solid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Raleway" panose="020B0604020202020204" charset="0"/>
                <a:ea typeface="Raleway" panose="020B0604020202020204" charset="0"/>
                <a:cs typeface="Raleway" panose="020B060402020202020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Title 110"/>
          <p:cNvSpPr>
            <a:spLocks noGrp="1"/>
          </p:cNvSpPr>
          <p:nvPr>
            <p:ph type="title"/>
          </p:nvPr>
        </p:nvSpPr>
        <p:spPr>
          <a:xfrm>
            <a:off x="5144025" y="1332719"/>
            <a:ext cx="5420502" cy="918370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77"/>
          <p:cNvSpPr/>
          <p:nvPr userDrawn="1"/>
        </p:nvSpPr>
        <p:spPr>
          <a:xfrm>
            <a:off x="-382588" y="2063750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78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6" name="Oval 79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80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81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82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83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84"/>
            <p:cNvCxnSpPr>
              <a:stCxn id="84" idx="5"/>
              <a:endCxn id="81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5"/>
            <p:cNvCxnSpPr>
              <a:stCxn id="80" idx="3"/>
              <a:endCxn id="84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6"/>
            <p:cNvCxnSpPr>
              <a:stCxn id="84" idx="6"/>
              <a:endCxn id="82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7"/>
            <p:cNvCxnSpPr>
              <a:stCxn id="81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8"/>
            <p:cNvCxnSpPr>
              <a:stCxn id="84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9"/>
            <p:cNvCxnSpPr>
              <a:stCxn id="80" idx="1"/>
              <a:endCxn id="83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/>
            <p:cNvCxnSpPr>
              <a:stCxn id="80" idx="5"/>
              <a:endCxn id="81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1"/>
            <p:cNvCxnSpPr>
              <a:endCxn id="83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2"/>
            <p:cNvCxnSpPr>
              <a:endCxn id="82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3"/>
            <p:cNvCxnSpPr>
              <a:stCxn id="82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4"/>
            <p:cNvCxnSpPr>
              <a:endCxn id="83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5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6"/>
            <p:cNvCxnSpPr>
              <a:stCxn id="81" idx="6"/>
              <a:endCxn id="83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97"/>
            <p:cNvCxnSpPr>
              <a:stCxn id="83" idx="6"/>
              <a:endCxn id="82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98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99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100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101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FF59395-7D57-4807-B96F-DA0B6C70696F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Parallelogram 102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33775" y="1517904"/>
            <a:ext cx="3822192" cy="3822192"/>
          </a:xfrm>
          <a:prstGeom prst="donut">
            <a:avLst/>
          </a:prstGeom>
          <a:solidFill>
            <a:srgbClr val="6ED4EC"/>
          </a:solid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Raleway" panose="020B0604020202020204" charset="0"/>
                <a:ea typeface="Raleway" panose="020B0604020202020204" charset="0"/>
                <a:cs typeface="Raleway" panose="020B060402020202020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Title 110"/>
          <p:cNvSpPr>
            <a:spLocks noGrp="1"/>
          </p:cNvSpPr>
          <p:nvPr>
            <p:ph type="title"/>
          </p:nvPr>
        </p:nvSpPr>
        <p:spPr>
          <a:xfrm>
            <a:off x="5144025" y="1332719"/>
            <a:ext cx="5420502" cy="918370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62"/>
          <p:cNvSpPr/>
          <p:nvPr userDrawn="1"/>
        </p:nvSpPr>
        <p:spPr>
          <a:xfrm>
            <a:off x="-382588" y="2063750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72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6" name="Oval 73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74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75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76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77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78"/>
            <p:cNvCxnSpPr>
              <a:stCxn id="78" idx="5"/>
              <a:endCxn id="75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9"/>
            <p:cNvCxnSpPr>
              <a:stCxn id="74" idx="3"/>
              <a:endCxn id="78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0"/>
            <p:cNvCxnSpPr>
              <a:stCxn id="78" idx="6"/>
              <a:endCxn id="76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1"/>
            <p:cNvCxnSpPr>
              <a:stCxn id="75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2"/>
            <p:cNvCxnSpPr>
              <a:stCxn id="78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3"/>
            <p:cNvCxnSpPr>
              <a:stCxn id="74" idx="1"/>
              <a:endCxn id="77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4"/>
            <p:cNvCxnSpPr>
              <a:stCxn id="74" idx="5"/>
              <a:endCxn id="75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5"/>
            <p:cNvCxnSpPr>
              <a:endCxn id="77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6"/>
            <p:cNvCxnSpPr>
              <a:endCxn id="76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7"/>
            <p:cNvCxnSpPr>
              <a:stCxn id="76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8"/>
            <p:cNvCxnSpPr>
              <a:endCxn id="77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9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0"/>
            <p:cNvCxnSpPr>
              <a:stCxn id="75" idx="6"/>
              <a:endCxn id="77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91"/>
            <p:cNvCxnSpPr>
              <a:stCxn id="77" idx="6"/>
              <a:endCxn id="76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92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93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94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TextBox 95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17C5E9D-2491-4749-A2F2-E83E8B65E8BF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0" name="Parallelogram 96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31" name="Group 1"/>
          <p:cNvGrpSpPr>
            <a:grpSpLocks/>
          </p:cNvGrpSpPr>
          <p:nvPr userDrawn="1"/>
        </p:nvGrpSpPr>
        <p:grpSpPr bwMode="auto">
          <a:xfrm>
            <a:off x="2617788" y="0"/>
            <a:ext cx="254000" cy="1776413"/>
            <a:chOff x="2618487" y="0"/>
            <a:chExt cx="252768" cy="177627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744871" y="0"/>
              <a:ext cx="0" cy="1636589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618487" y="1523884"/>
              <a:ext cx="252768" cy="252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Raleway" panose="020B0604020202020204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5" name="Group 2"/>
          <p:cNvGrpSpPr>
            <a:grpSpLocks/>
          </p:cNvGrpSpPr>
          <p:nvPr userDrawn="1"/>
        </p:nvGrpSpPr>
        <p:grpSpPr bwMode="auto">
          <a:xfrm>
            <a:off x="2633663" y="5233988"/>
            <a:ext cx="252412" cy="1639887"/>
            <a:chOff x="2632901" y="5234512"/>
            <a:chExt cx="252768" cy="1638602"/>
          </a:xfrm>
        </p:grpSpPr>
        <p:cxnSp>
          <p:nvCxnSpPr>
            <p:cNvPr id="36" name="Straight Connector 30"/>
            <p:cNvCxnSpPr/>
            <p:nvPr/>
          </p:nvCxnSpPr>
          <p:spPr>
            <a:xfrm>
              <a:off x="2744183" y="5236098"/>
              <a:ext cx="0" cy="1637016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4"/>
            <p:cNvSpPr/>
            <p:nvPr/>
          </p:nvSpPr>
          <p:spPr>
            <a:xfrm>
              <a:off x="2632901" y="5234512"/>
              <a:ext cx="252768" cy="2522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Raleway" panose="020B0604020202020204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762000" y="1366326"/>
            <a:ext cx="3994570" cy="3994570"/>
          </a:xfrm>
          <a:custGeom>
            <a:avLst/>
            <a:gdLst>
              <a:gd name="connsiteX0" fmla="*/ 2399372 w 4798744"/>
              <a:gd name="connsiteY0" fmla="*/ 0 h 4798744"/>
              <a:gd name="connsiteX1" fmla="*/ 2917182 w 4798744"/>
              <a:gd name="connsiteY1" fmla="*/ 214484 h 4798744"/>
              <a:gd name="connsiteX2" fmla="*/ 4584260 w 4798744"/>
              <a:gd name="connsiteY2" fmla="*/ 1881562 h 4798744"/>
              <a:gd name="connsiteX3" fmla="*/ 4584260 w 4798744"/>
              <a:gd name="connsiteY3" fmla="*/ 2917182 h 4798744"/>
              <a:gd name="connsiteX4" fmla="*/ 2917182 w 4798744"/>
              <a:gd name="connsiteY4" fmla="*/ 4584260 h 4798744"/>
              <a:gd name="connsiteX5" fmla="*/ 1881562 w 4798744"/>
              <a:gd name="connsiteY5" fmla="*/ 4584260 h 4798744"/>
              <a:gd name="connsiteX6" fmla="*/ 214484 w 4798744"/>
              <a:gd name="connsiteY6" fmla="*/ 2917182 h 4798744"/>
              <a:gd name="connsiteX7" fmla="*/ 214484 w 4798744"/>
              <a:gd name="connsiteY7" fmla="*/ 1881562 h 4798744"/>
              <a:gd name="connsiteX8" fmla="*/ 1881562 w 4798744"/>
              <a:gd name="connsiteY8" fmla="*/ 214484 h 4798744"/>
              <a:gd name="connsiteX9" fmla="*/ 2399372 w 4798744"/>
              <a:gd name="connsiteY9" fmla="*/ 0 h 47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744" h="4798744">
                <a:moveTo>
                  <a:pt x="2399372" y="0"/>
                </a:moveTo>
                <a:cubicBezTo>
                  <a:pt x="2586783" y="0"/>
                  <a:pt x="2774193" y="71495"/>
                  <a:pt x="2917182" y="214484"/>
                </a:cubicBezTo>
                <a:lnTo>
                  <a:pt x="4584260" y="1881562"/>
                </a:lnTo>
                <a:cubicBezTo>
                  <a:pt x="4870239" y="2167541"/>
                  <a:pt x="4870239" y="2631203"/>
                  <a:pt x="4584260" y="2917182"/>
                </a:cubicBezTo>
                <a:lnTo>
                  <a:pt x="2917182" y="4584260"/>
                </a:lnTo>
                <a:cubicBezTo>
                  <a:pt x="2631204" y="4870239"/>
                  <a:pt x="2167541" y="4870239"/>
                  <a:pt x="1881562" y="4584260"/>
                </a:cubicBezTo>
                <a:lnTo>
                  <a:pt x="214484" y="2917182"/>
                </a:lnTo>
                <a:cubicBezTo>
                  <a:pt x="-71494" y="2631203"/>
                  <a:pt x="-71494" y="2167541"/>
                  <a:pt x="214484" y="1881562"/>
                </a:cubicBezTo>
                <a:lnTo>
                  <a:pt x="1881562" y="214484"/>
                </a:lnTo>
                <a:cubicBezTo>
                  <a:pt x="2024552" y="71495"/>
                  <a:pt x="2211962" y="0"/>
                  <a:pt x="2399372" y="0"/>
                </a:cubicBezTo>
                <a:close/>
              </a:path>
            </a:pathLst>
          </a:custGeom>
          <a:solidFill>
            <a:srgbClr val="6ED4EC"/>
          </a:solidFill>
        </p:spPr>
        <p:txBody>
          <a:bodyPr wrap="square">
            <a:noAutofit/>
          </a:bodyPr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9" name="Title 110"/>
          <p:cNvSpPr>
            <a:spLocks noGrp="1"/>
          </p:cNvSpPr>
          <p:nvPr>
            <p:ph type="title"/>
          </p:nvPr>
        </p:nvSpPr>
        <p:spPr>
          <a:xfrm>
            <a:off x="5144024" y="1332719"/>
            <a:ext cx="6438375" cy="918370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ew Chapter 2">
    <p:bg>
      <p:bgPr>
        <a:gradFill rotWithShape="0"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7" name="Oval 36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7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8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9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40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41"/>
            <p:cNvCxnSpPr>
              <a:stCxn id="41" idx="5"/>
              <a:endCxn id="38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2"/>
            <p:cNvCxnSpPr>
              <a:stCxn id="37" idx="3"/>
              <a:endCxn id="41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3"/>
            <p:cNvCxnSpPr>
              <a:stCxn id="41" idx="6"/>
              <a:endCxn id="39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>
              <a:stCxn id="38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/>
            <p:cNvCxnSpPr>
              <a:stCxn id="41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6"/>
            <p:cNvCxnSpPr>
              <a:stCxn id="37" idx="1"/>
              <a:endCxn id="40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8"/>
            <p:cNvCxnSpPr>
              <a:endCxn id="40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9"/>
            <p:cNvCxnSpPr>
              <a:endCxn id="39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>
              <a:stCxn id="39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1"/>
            <p:cNvCxnSpPr>
              <a:endCxn id="40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2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3"/>
            <p:cNvCxnSpPr>
              <a:stCxn id="38" idx="6"/>
              <a:endCxn id="40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4"/>
            <p:cNvCxnSpPr>
              <a:stCxn id="40" idx="6"/>
              <a:endCxn id="39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5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6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7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8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Parallelogram 59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1" name="Parallelogram 60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TextBox 61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A1BEEE9-F853-46CF-8F74-694DDD776750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" name="Shape 266"/>
          <p:cNvSpPr>
            <a:spLocks noGrp="1"/>
          </p:cNvSpPr>
          <p:nvPr>
            <p:ph type="title"/>
          </p:nvPr>
        </p:nvSpPr>
        <p:spPr>
          <a:xfrm>
            <a:off x="8344189" y="1003141"/>
            <a:ext cx="2647272" cy="1498059"/>
          </a:xfrm>
          <a:prstGeom prst="rect">
            <a:avLst/>
          </a:prstGeom>
        </p:spPr>
        <p:txBody>
          <a:bodyPr anchor="b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44711" y="2567170"/>
            <a:ext cx="2646750" cy="3376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52500" y="990600"/>
            <a:ext cx="6689792" cy="4952999"/>
          </a:xfrm>
          <a:prstGeom prst="rect">
            <a:avLst/>
          </a:prstGeom>
          <a:solidFill>
            <a:srgbClr val="6ED4EC"/>
          </a:solidFill>
        </p:spPr>
        <p:txBody>
          <a:bodyPr/>
          <a:lstStyle>
            <a:lvl1pPr>
              <a:defRPr>
                <a:latin typeface="Raleway" panose="020B0604020202020204" charset="0"/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Slide 1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67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6" name="Oval 68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69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70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71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72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73"/>
            <p:cNvCxnSpPr>
              <a:stCxn id="73" idx="5"/>
              <a:endCxn id="70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4"/>
            <p:cNvCxnSpPr>
              <a:stCxn id="69" idx="3"/>
              <a:endCxn id="73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5"/>
            <p:cNvCxnSpPr>
              <a:stCxn id="73" idx="6"/>
              <a:endCxn id="71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6"/>
            <p:cNvCxnSpPr>
              <a:stCxn id="70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7"/>
            <p:cNvCxnSpPr>
              <a:stCxn id="73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8"/>
            <p:cNvCxnSpPr>
              <a:stCxn id="69" idx="1"/>
              <a:endCxn id="72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9"/>
            <p:cNvCxnSpPr>
              <a:stCxn id="69" idx="5"/>
              <a:endCxn id="70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0"/>
            <p:cNvCxnSpPr>
              <a:endCxn id="72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1"/>
            <p:cNvCxnSpPr>
              <a:endCxn id="71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2"/>
            <p:cNvCxnSpPr>
              <a:stCxn id="71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/>
            <p:cNvCxnSpPr>
              <a:endCxn id="72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4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5"/>
            <p:cNvCxnSpPr>
              <a:stCxn id="70" idx="6"/>
              <a:endCxn id="72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86"/>
            <p:cNvCxnSpPr>
              <a:stCxn id="72" idx="6"/>
              <a:endCxn id="71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87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88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89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TextBox 90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97F50B9-2137-41F7-896B-727CA803D567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9" name="Parallelogram 91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Parallelogram 92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5" name="Title 110"/>
          <p:cNvSpPr>
            <a:spLocks noGrp="1"/>
          </p:cNvSpPr>
          <p:nvPr>
            <p:ph type="title"/>
          </p:nvPr>
        </p:nvSpPr>
        <p:spPr>
          <a:xfrm>
            <a:off x="969389" y="941275"/>
            <a:ext cx="8937054" cy="65404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969389" y="1638857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1371" y="714356"/>
            <a:ext cx="11151029" cy="7032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1371" y="1714488"/>
            <a:ext cx="11151029" cy="4411675"/>
          </a:xfrm>
          <a:prstGeom prst="rect">
            <a:avLst/>
          </a:prstGeom>
        </p:spPr>
        <p:txBody>
          <a:bodyPr/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BDAF7C-DC0F-4AC0-A4BE-3ABFA927A72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 userDrawn="1"/>
        </p:nvSpPr>
        <p:spPr>
          <a:xfrm>
            <a:off x="0" y="0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5" name="Group 32"/>
          <p:cNvGrpSpPr>
            <a:grpSpLocks/>
          </p:cNvGrpSpPr>
          <p:nvPr userDrawn="1"/>
        </p:nvGrpSpPr>
        <p:grpSpPr bwMode="auto">
          <a:xfrm>
            <a:off x="-122238" y="2959100"/>
            <a:ext cx="5346701" cy="3973513"/>
            <a:chOff x="-121863" y="2958441"/>
            <a:chExt cx="5346078" cy="3974755"/>
          </a:xfrm>
        </p:grpSpPr>
        <p:sp>
          <p:nvSpPr>
            <p:cNvPr id="6" name="Oval 33"/>
            <p:cNvSpPr/>
            <p:nvPr userDrawn="1"/>
          </p:nvSpPr>
          <p:spPr>
            <a:xfrm>
              <a:off x="225759" y="4498797"/>
              <a:ext cx="79366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7" name="Oval 35"/>
            <p:cNvSpPr/>
            <p:nvPr userDrawn="1"/>
          </p:nvSpPr>
          <p:spPr>
            <a:xfrm>
              <a:off x="1506723" y="6853796"/>
              <a:ext cx="80953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6"/>
            <p:cNvSpPr/>
            <p:nvPr userDrawn="1"/>
          </p:nvSpPr>
          <p:spPr>
            <a:xfrm>
              <a:off x="5143261" y="6629888"/>
              <a:ext cx="80954" cy="79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7"/>
            <p:cNvSpPr/>
            <p:nvPr userDrawn="1"/>
          </p:nvSpPr>
          <p:spPr>
            <a:xfrm>
              <a:off x="2640066" y="5913702"/>
              <a:ext cx="80953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8"/>
            <p:cNvSpPr/>
            <p:nvPr userDrawn="1"/>
          </p:nvSpPr>
          <p:spPr>
            <a:xfrm>
              <a:off x="-121863" y="5861298"/>
              <a:ext cx="80954" cy="80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1" name="Straight Connector 39"/>
            <p:cNvCxnSpPr>
              <a:stCxn id="39" idx="5"/>
              <a:endCxn id="36" idx="1"/>
            </p:cNvCxnSpPr>
            <p:nvPr userDrawn="1"/>
          </p:nvCxnSpPr>
          <p:spPr>
            <a:xfrm>
              <a:off x="-53608" y="5929582"/>
              <a:ext cx="1573030" cy="93532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0"/>
            <p:cNvCxnSpPr>
              <a:stCxn id="34" idx="3"/>
              <a:endCxn id="39" idx="7"/>
            </p:cNvCxnSpPr>
            <p:nvPr userDrawn="1"/>
          </p:nvCxnSpPr>
          <p:spPr>
            <a:xfrm flipH="1">
              <a:off x="-53608" y="4567082"/>
              <a:ext cx="290479" cy="1306920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1"/>
            <p:cNvCxnSpPr>
              <a:stCxn id="39" idx="6"/>
              <a:endCxn id="37" idx="2"/>
            </p:cNvCxnSpPr>
            <p:nvPr userDrawn="1"/>
          </p:nvCxnSpPr>
          <p:spPr>
            <a:xfrm>
              <a:off x="-40909" y="5902586"/>
              <a:ext cx="5184171" cy="76700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2"/>
            <p:cNvCxnSpPr>
              <a:stCxn id="36" idx="0"/>
            </p:cNvCxnSpPr>
            <p:nvPr userDrawn="1"/>
          </p:nvCxnSpPr>
          <p:spPr>
            <a:xfrm flipH="1" flipV="1">
              <a:off x="1468628" y="3069601"/>
              <a:ext cx="79366" cy="378419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3"/>
            <p:cNvCxnSpPr>
              <a:stCxn id="39" idx="1"/>
            </p:cNvCxnSpPr>
            <p:nvPr userDrawn="1"/>
          </p:nvCxnSpPr>
          <p:spPr>
            <a:xfrm flipV="1">
              <a:off x="-110751" y="3069601"/>
              <a:ext cx="1579379" cy="28044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4"/>
            <p:cNvCxnSpPr>
              <a:stCxn id="34" idx="1"/>
              <a:endCxn id="38" idx="1"/>
            </p:cNvCxnSpPr>
            <p:nvPr userDrawn="1"/>
          </p:nvCxnSpPr>
          <p:spPr>
            <a:xfrm>
              <a:off x="236871" y="4509914"/>
              <a:ext cx="2414306" cy="141649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5"/>
            <p:cNvCxnSpPr>
              <a:stCxn id="34" idx="5"/>
              <a:endCxn id="36" idx="0"/>
            </p:cNvCxnSpPr>
            <p:nvPr userDrawn="1"/>
          </p:nvCxnSpPr>
          <p:spPr>
            <a:xfrm>
              <a:off x="294015" y="4567082"/>
              <a:ext cx="1253979" cy="2286715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6"/>
            <p:cNvCxnSpPr>
              <a:endCxn id="38" idx="2"/>
            </p:cNvCxnSpPr>
            <p:nvPr userDrawn="1"/>
          </p:nvCxnSpPr>
          <p:spPr>
            <a:xfrm>
              <a:off x="186077" y="5875591"/>
              <a:ext cx="2453989" cy="7781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7"/>
            <p:cNvCxnSpPr>
              <a:endCxn id="37" idx="4"/>
            </p:cNvCxnSpPr>
            <p:nvPr userDrawn="1"/>
          </p:nvCxnSpPr>
          <p:spPr>
            <a:xfrm flipV="1">
              <a:off x="1628946" y="6709288"/>
              <a:ext cx="3555586" cy="15244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8"/>
            <p:cNvCxnSpPr>
              <a:stCxn id="37" idx="2"/>
            </p:cNvCxnSpPr>
            <p:nvPr userDrawn="1"/>
          </p:nvCxnSpPr>
          <p:spPr>
            <a:xfrm flipH="1" flipV="1">
              <a:off x="1468628" y="3069601"/>
              <a:ext cx="3674634" cy="359998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9"/>
            <p:cNvCxnSpPr>
              <a:endCxn id="38" idx="7"/>
            </p:cNvCxnSpPr>
            <p:nvPr userDrawn="1"/>
          </p:nvCxnSpPr>
          <p:spPr>
            <a:xfrm>
              <a:off x="1468628" y="3069601"/>
              <a:ext cx="1239693" cy="2856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0"/>
            <p:cNvCxnSpPr/>
            <p:nvPr userDrawn="1"/>
          </p:nvCxnSpPr>
          <p:spPr>
            <a:xfrm flipH="1">
              <a:off x="294015" y="2958441"/>
              <a:ext cx="1285725" cy="155147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1"/>
            <p:cNvCxnSpPr>
              <a:stCxn id="36" idx="6"/>
              <a:endCxn id="38" idx="4"/>
            </p:cNvCxnSpPr>
            <p:nvPr userDrawn="1"/>
          </p:nvCxnSpPr>
          <p:spPr>
            <a:xfrm flipV="1">
              <a:off x="1587676" y="5994690"/>
              <a:ext cx="1092073" cy="89880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2"/>
            <p:cNvCxnSpPr>
              <a:stCxn id="38" idx="6"/>
              <a:endCxn id="37" idx="2"/>
            </p:cNvCxnSpPr>
            <p:nvPr userDrawn="1"/>
          </p:nvCxnSpPr>
          <p:spPr>
            <a:xfrm>
              <a:off x="2721019" y="5953402"/>
              <a:ext cx="2422243" cy="7161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53"/>
            <p:cNvSpPr/>
            <p:nvPr userDrawn="1"/>
          </p:nvSpPr>
          <p:spPr>
            <a:xfrm>
              <a:off x="1454341" y="3033077"/>
              <a:ext cx="80954" cy="809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6" name="Parallelogram 54"/>
          <p:cNvSpPr/>
          <p:nvPr userDrawn="1"/>
        </p:nvSpPr>
        <p:spPr>
          <a:xfrm>
            <a:off x="8261350" y="99060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7" name="Parallelogram 55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6"/>
          <p:cNvSpPr/>
          <p:nvPr userDrawn="1"/>
        </p:nvSpPr>
        <p:spPr>
          <a:xfrm>
            <a:off x="952500" y="0"/>
            <a:ext cx="1216025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7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Parallelogram 58"/>
          <p:cNvSpPr/>
          <p:nvPr userDrawn="1"/>
        </p:nvSpPr>
        <p:spPr>
          <a:xfrm>
            <a:off x="9896475" y="24574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TextBox 59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57F6F7F-552A-43CC-A863-F9F9CBF97EB8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838199" y="1290874"/>
            <a:ext cx="3690257" cy="116657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38199" y="2502198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5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7" name="Oval 36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7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8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9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40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41"/>
            <p:cNvCxnSpPr>
              <a:stCxn id="41" idx="5"/>
              <a:endCxn id="38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2"/>
            <p:cNvCxnSpPr>
              <a:stCxn id="37" idx="3"/>
              <a:endCxn id="41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3"/>
            <p:cNvCxnSpPr>
              <a:stCxn id="41" idx="6"/>
              <a:endCxn id="39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>
              <a:stCxn id="38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/>
            <p:cNvCxnSpPr>
              <a:stCxn id="41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6"/>
            <p:cNvCxnSpPr>
              <a:stCxn id="37" idx="1"/>
              <a:endCxn id="40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8"/>
            <p:cNvCxnSpPr>
              <a:endCxn id="40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9"/>
            <p:cNvCxnSpPr>
              <a:endCxn id="39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>
              <a:stCxn id="39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1"/>
            <p:cNvCxnSpPr>
              <a:endCxn id="40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2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3"/>
            <p:cNvCxnSpPr>
              <a:stCxn id="38" idx="6"/>
              <a:endCxn id="40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4"/>
            <p:cNvCxnSpPr>
              <a:stCxn id="40" idx="6"/>
              <a:endCxn id="39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5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6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7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08B0783-F844-41BA-92B7-42BA6AEC1B91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0" name="Parallelogram 59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8" name="Oval 36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7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8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39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40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3" name="Straight Connector 41"/>
            <p:cNvCxnSpPr>
              <a:stCxn id="41" idx="5"/>
              <a:endCxn id="38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2"/>
            <p:cNvCxnSpPr>
              <a:stCxn id="37" idx="3"/>
              <a:endCxn id="41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3"/>
            <p:cNvCxnSpPr>
              <a:stCxn id="41" idx="6"/>
              <a:endCxn id="39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4"/>
            <p:cNvCxnSpPr>
              <a:stCxn id="38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5"/>
            <p:cNvCxnSpPr>
              <a:stCxn id="41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6"/>
            <p:cNvCxnSpPr>
              <a:stCxn id="37" idx="1"/>
              <a:endCxn id="40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7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8"/>
            <p:cNvCxnSpPr>
              <a:endCxn id="40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9"/>
            <p:cNvCxnSpPr>
              <a:endCxn id="39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0"/>
            <p:cNvCxnSpPr>
              <a:stCxn id="39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1"/>
            <p:cNvCxnSpPr>
              <a:endCxn id="40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2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3"/>
            <p:cNvCxnSpPr>
              <a:stCxn id="38" idx="6"/>
              <a:endCxn id="40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4"/>
            <p:cNvCxnSpPr>
              <a:stCxn id="40" idx="6"/>
              <a:endCxn id="39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55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8" name="Parallelogram 56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Parallelogram 57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0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001DBD-87A2-4AEE-9464-587970E75D0C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Parallelogram 59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3" name="Picture Placeholder 62"/>
          <p:cNvSpPr>
            <a:spLocks noGrp="1"/>
          </p:cNvSpPr>
          <p:nvPr>
            <p:ph type="pic" sz="quarter" idx="24"/>
          </p:nvPr>
        </p:nvSpPr>
        <p:spPr>
          <a:xfrm>
            <a:off x="6270728" y="1365050"/>
            <a:ext cx="5542336" cy="4600182"/>
          </a:xfrm>
          <a:custGeom>
            <a:avLst/>
            <a:gdLst>
              <a:gd name="connsiteX0" fmla="*/ 612776 w 5542336"/>
              <a:gd name="connsiteY0" fmla="*/ 4236698 h 4600182"/>
              <a:gd name="connsiteX1" fmla="*/ 612778 w 5542336"/>
              <a:gd name="connsiteY1" fmla="*/ 4236700 h 4600182"/>
              <a:gd name="connsiteX2" fmla="*/ 612778 w 5542336"/>
              <a:gd name="connsiteY2" fmla="*/ 4236700 h 4600182"/>
              <a:gd name="connsiteX3" fmla="*/ 5193870 w 5542336"/>
              <a:gd name="connsiteY3" fmla="*/ 1106254 h 4600182"/>
              <a:gd name="connsiteX4" fmla="*/ 5470182 w 5542336"/>
              <a:gd name="connsiteY4" fmla="*/ 1221808 h 4600182"/>
              <a:gd name="connsiteX5" fmla="*/ 5470181 w 5542336"/>
              <a:gd name="connsiteY5" fmla="*/ 1221809 h 4600182"/>
              <a:gd name="connsiteX6" fmla="*/ 5425433 w 5542336"/>
              <a:gd name="connsiteY6" fmla="*/ 1670592 h 4600182"/>
              <a:gd name="connsiteX7" fmla="*/ 1935060 w 5542336"/>
              <a:gd name="connsiteY7" fmla="*/ 4528027 h 4600182"/>
              <a:gd name="connsiteX8" fmla="*/ 1486277 w 5542336"/>
              <a:gd name="connsiteY8" fmla="*/ 4483279 h 4600182"/>
              <a:gd name="connsiteX9" fmla="*/ 1486277 w 5542336"/>
              <a:gd name="connsiteY9" fmla="*/ 4483280 h 4600182"/>
              <a:gd name="connsiteX10" fmla="*/ 1531025 w 5542336"/>
              <a:gd name="connsiteY10" fmla="*/ 4034497 h 4600182"/>
              <a:gd name="connsiteX11" fmla="*/ 5021399 w 5542336"/>
              <a:gd name="connsiteY11" fmla="*/ 1177060 h 4600182"/>
              <a:gd name="connsiteX12" fmla="*/ 5193870 w 5542336"/>
              <a:gd name="connsiteY12" fmla="*/ 1106254 h 4600182"/>
              <a:gd name="connsiteX13" fmla="*/ 4469052 w 5542336"/>
              <a:gd name="connsiteY13" fmla="*/ 737952 h 4600182"/>
              <a:gd name="connsiteX14" fmla="*/ 4745365 w 5542336"/>
              <a:gd name="connsiteY14" fmla="*/ 853507 h 4600182"/>
              <a:gd name="connsiteX15" fmla="*/ 4745364 w 5542336"/>
              <a:gd name="connsiteY15" fmla="*/ 853507 h 4600182"/>
              <a:gd name="connsiteX16" fmla="*/ 4700616 w 5542336"/>
              <a:gd name="connsiteY16" fmla="*/ 1302290 h 4600182"/>
              <a:gd name="connsiteX17" fmla="*/ 1061560 w 5542336"/>
              <a:gd name="connsiteY17" fmla="*/ 4281447 h 4600182"/>
              <a:gd name="connsiteX18" fmla="*/ 658503 w 5542336"/>
              <a:gd name="connsiteY18" fmla="*/ 4282326 h 4600182"/>
              <a:gd name="connsiteX19" fmla="*/ 612778 w 5542336"/>
              <a:gd name="connsiteY19" fmla="*/ 4236700 h 4600182"/>
              <a:gd name="connsiteX20" fmla="*/ 577078 w 5542336"/>
              <a:gd name="connsiteY20" fmla="*/ 4182864 h 4600182"/>
              <a:gd name="connsiteX21" fmla="*/ 657525 w 5542336"/>
              <a:gd name="connsiteY21" fmla="*/ 3787917 h 4600182"/>
              <a:gd name="connsiteX22" fmla="*/ 4296581 w 5542336"/>
              <a:gd name="connsiteY22" fmla="*/ 808758 h 4600182"/>
              <a:gd name="connsiteX23" fmla="*/ 4469052 w 5542336"/>
              <a:gd name="connsiteY23" fmla="*/ 737952 h 4600182"/>
              <a:gd name="connsiteX24" fmla="*/ 3744237 w 5542336"/>
              <a:gd name="connsiteY24" fmla="*/ 369651 h 4600182"/>
              <a:gd name="connsiteX25" fmla="*/ 4020550 w 5542336"/>
              <a:gd name="connsiteY25" fmla="*/ 485205 h 4600182"/>
              <a:gd name="connsiteX26" fmla="*/ 4020549 w 5542336"/>
              <a:gd name="connsiteY26" fmla="*/ 485205 h 4600182"/>
              <a:gd name="connsiteX27" fmla="*/ 3975801 w 5542336"/>
              <a:gd name="connsiteY27" fmla="*/ 933988 h 4600182"/>
              <a:gd name="connsiteX28" fmla="*/ 1459208 w 5542336"/>
              <a:gd name="connsiteY28" fmla="*/ 2994227 h 4600182"/>
              <a:gd name="connsiteX29" fmla="*/ 1056151 w 5542336"/>
              <a:gd name="connsiteY29" fmla="*/ 2995106 h 4600182"/>
              <a:gd name="connsiteX30" fmla="*/ 1010425 w 5542336"/>
              <a:gd name="connsiteY30" fmla="*/ 2949479 h 4600182"/>
              <a:gd name="connsiteX31" fmla="*/ 974725 w 5542336"/>
              <a:gd name="connsiteY31" fmla="*/ 2895643 h 4600182"/>
              <a:gd name="connsiteX32" fmla="*/ 1055173 w 5542336"/>
              <a:gd name="connsiteY32" fmla="*/ 2500696 h 4600182"/>
              <a:gd name="connsiteX33" fmla="*/ 3571767 w 5542336"/>
              <a:gd name="connsiteY33" fmla="*/ 440457 h 4600182"/>
              <a:gd name="connsiteX34" fmla="*/ 3744237 w 5542336"/>
              <a:gd name="connsiteY34" fmla="*/ 369651 h 4600182"/>
              <a:gd name="connsiteX35" fmla="*/ 3019419 w 5542336"/>
              <a:gd name="connsiteY35" fmla="*/ 1349 h 4600182"/>
              <a:gd name="connsiteX36" fmla="*/ 3295732 w 5542336"/>
              <a:gd name="connsiteY36" fmla="*/ 116903 h 4600182"/>
              <a:gd name="connsiteX37" fmla="*/ 3295731 w 5542336"/>
              <a:gd name="connsiteY37" fmla="*/ 116904 h 4600182"/>
              <a:gd name="connsiteX38" fmla="*/ 3250983 w 5542336"/>
              <a:gd name="connsiteY38" fmla="*/ 565687 h 4600182"/>
              <a:gd name="connsiteX39" fmla="*/ 520938 w 5542336"/>
              <a:gd name="connsiteY39" fmla="*/ 2800670 h 4600182"/>
              <a:gd name="connsiteX40" fmla="*/ 117882 w 5542336"/>
              <a:gd name="connsiteY40" fmla="*/ 2801550 h 4600182"/>
              <a:gd name="connsiteX41" fmla="*/ 72155 w 5542336"/>
              <a:gd name="connsiteY41" fmla="*/ 2755922 h 4600182"/>
              <a:gd name="connsiteX42" fmla="*/ 36455 w 5542336"/>
              <a:gd name="connsiteY42" fmla="*/ 2702086 h 4600182"/>
              <a:gd name="connsiteX43" fmla="*/ 116904 w 5542336"/>
              <a:gd name="connsiteY43" fmla="*/ 2307140 h 4600182"/>
              <a:gd name="connsiteX44" fmla="*/ 2846949 w 5542336"/>
              <a:gd name="connsiteY44" fmla="*/ 72155 h 4600182"/>
              <a:gd name="connsiteX45" fmla="*/ 3019419 w 5542336"/>
              <a:gd name="connsiteY45" fmla="*/ 1349 h 460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42336" h="4600182">
                <a:moveTo>
                  <a:pt x="612776" y="4236698"/>
                </a:moveTo>
                <a:lnTo>
                  <a:pt x="612778" y="4236700"/>
                </a:lnTo>
                <a:lnTo>
                  <a:pt x="612778" y="4236700"/>
                </a:lnTo>
                <a:close/>
                <a:moveTo>
                  <a:pt x="5193870" y="1106254"/>
                </a:moveTo>
                <a:cubicBezTo>
                  <a:pt x="5295814" y="1096863"/>
                  <a:pt x="5400450" y="1136630"/>
                  <a:pt x="5470182" y="1221808"/>
                </a:cubicBezTo>
                <a:lnTo>
                  <a:pt x="5470181" y="1221809"/>
                </a:lnTo>
                <a:cubicBezTo>
                  <a:pt x="5581753" y="1358094"/>
                  <a:pt x="5561718" y="1559020"/>
                  <a:pt x="5425433" y="1670592"/>
                </a:cubicBezTo>
                <a:lnTo>
                  <a:pt x="1935060" y="4528027"/>
                </a:lnTo>
                <a:cubicBezTo>
                  <a:pt x="1798775" y="4639598"/>
                  <a:pt x="1597848" y="4619564"/>
                  <a:pt x="1486277" y="4483279"/>
                </a:cubicBezTo>
                <a:lnTo>
                  <a:pt x="1486277" y="4483280"/>
                </a:lnTo>
                <a:cubicBezTo>
                  <a:pt x="1374706" y="4346995"/>
                  <a:pt x="1394740" y="4146068"/>
                  <a:pt x="1531025" y="4034497"/>
                </a:cubicBezTo>
                <a:lnTo>
                  <a:pt x="5021399" y="1177060"/>
                </a:lnTo>
                <a:cubicBezTo>
                  <a:pt x="5072506" y="1135221"/>
                  <a:pt x="5132703" y="1111889"/>
                  <a:pt x="5193870" y="1106254"/>
                </a:cubicBezTo>
                <a:close/>
                <a:moveTo>
                  <a:pt x="4469052" y="737952"/>
                </a:moveTo>
                <a:cubicBezTo>
                  <a:pt x="4570997" y="728560"/>
                  <a:pt x="4675632" y="768328"/>
                  <a:pt x="4745365" y="853507"/>
                </a:cubicBezTo>
                <a:lnTo>
                  <a:pt x="4745364" y="853507"/>
                </a:lnTo>
                <a:cubicBezTo>
                  <a:pt x="4856936" y="989792"/>
                  <a:pt x="4836901" y="1190718"/>
                  <a:pt x="4700616" y="1302290"/>
                </a:cubicBezTo>
                <a:lnTo>
                  <a:pt x="1061560" y="4281447"/>
                </a:lnTo>
                <a:cubicBezTo>
                  <a:pt x="942311" y="4379072"/>
                  <a:pt x="773570" y="4375936"/>
                  <a:pt x="658503" y="4282326"/>
                </a:cubicBezTo>
                <a:lnTo>
                  <a:pt x="612778" y="4236700"/>
                </a:lnTo>
                <a:lnTo>
                  <a:pt x="577078" y="4182864"/>
                </a:lnTo>
                <a:cubicBezTo>
                  <a:pt x="508031" y="4051579"/>
                  <a:pt x="538276" y="3885542"/>
                  <a:pt x="657525" y="3787917"/>
                </a:cubicBezTo>
                <a:lnTo>
                  <a:pt x="4296581" y="808758"/>
                </a:lnTo>
                <a:cubicBezTo>
                  <a:pt x="4347689" y="766919"/>
                  <a:pt x="4407886" y="743587"/>
                  <a:pt x="4469052" y="737952"/>
                </a:cubicBezTo>
                <a:close/>
                <a:moveTo>
                  <a:pt x="3744237" y="369651"/>
                </a:moveTo>
                <a:cubicBezTo>
                  <a:pt x="3846181" y="360259"/>
                  <a:pt x="3950818" y="400027"/>
                  <a:pt x="4020550" y="485205"/>
                </a:cubicBezTo>
                <a:lnTo>
                  <a:pt x="4020549" y="485205"/>
                </a:lnTo>
                <a:cubicBezTo>
                  <a:pt x="4132120" y="621490"/>
                  <a:pt x="4112086" y="822417"/>
                  <a:pt x="3975801" y="933988"/>
                </a:cubicBezTo>
                <a:lnTo>
                  <a:pt x="1459208" y="2994227"/>
                </a:lnTo>
                <a:cubicBezTo>
                  <a:pt x="1339958" y="3091852"/>
                  <a:pt x="1171217" y="3088716"/>
                  <a:pt x="1056151" y="2995106"/>
                </a:cubicBezTo>
                <a:lnTo>
                  <a:pt x="1010425" y="2949479"/>
                </a:lnTo>
                <a:lnTo>
                  <a:pt x="974725" y="2895643"/>
                </a:lnTo>
                <a:cubicBezTo>
                  <a:pt x="905678" y="2764359"/>
                  <a:pt x="935924" y="2598322"/>
                  <a:pt x="1055173" y="2500696"/>
                </a:cubicBezTo>
                <a:lnTo>
                  <a:pt x="3571767" y="440457"/>
                </a:lnTo>
                <a:cubicBezTo>
                  <a:pt x="3622874" y="398617"/>
                  <a:pt x="3683071" y="375285"/>
                  <a:pt x="3744237" y="369651"/>
                </a:cubicBezTo>
                <a:close/>
                <a:moveTo>
                  <a:pt x="3019419" y="1349"/>
                </a:moveTo>
                <a:cubicBezTo>
                  <a:pt x="3121363" y="-8042"/>
                  <a:pt x="3225998" y="31725"/>
                  <a:pt x="3295732" y="116903"/>
                </a:cubicBezTo>
                <a:lnTo>
                  <a:pt x="3295731" y="116904"/>
                </a:lnTo>
                <a:cubicBezTo>
                  <a:pt x="3407302" y="253189"/>
                  <a:pt x="3387268" y="454115"/>
                  <a:pt x="3250983" y="565687"/>
                </a:cubicBezTo>
                <a:lnTo>
                  <a:pt x="520938" y="2800670"/>
                </a:lnTo>
                <a:cubicBezTo>
                  <a:pt x="401689" y="2898295"/>
                  <a:pt x="232948" y="2895159"/>
                  <a:pt x="117882" y="2801550"/>
                </a:cubicBezTo>
                <a:lnTo>
                  <a:pt x="72155" y="2755922"/>
                </a:lnTo>
                <a:lnTo>
                  <a:pt x="36455" y="2702086"/>
                </a:lnTo>
                <a:cubicBezTo>
                  <a:pt x="-32591" y="2570802"/>
                  <a:pt x="-2346" y="2404765"/>
                  <a:pt x="116904" y="2307140"/>
                </a:cubicBezTo>
                <a:lnTo>
                  <a:pt x="2846949" y="72155"/>
                </a:lnTo>
                <a:cubicBezTo>
                  <a:pt x="2898056" y="30316"/>
                  <a:pt x="2958253" y="6984"/>
                  <a:pt x="3019419" y="1349"/>
                </a:cubicBezTo>
                <a:close/>
              </a:path>
            </a:pathLst>
          </a:custGeom>
          <a:solidFill>
            <a:srgbClr val="6ED4EC"/>
          </a:solidFill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4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New Chapter 2"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5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7" name="Oval 36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8" name="Oval 37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9" name="Oval 38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0" name="Oval 39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1" name="Oval 40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2" name="Straight Connector 41"/>
            <p:cNvCxnSpPr>
              <a:stCxn id="41" idx="5"/>
              <a:endCxn id="38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2"/>
            <p:cNvCxnSpPr>
              <a:stCxn id="37" idx="3"/>
              <a:endCxn id="41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3"/>
            <p:cNvCxnSpPr>
              <a:stCxn id="41" idx="6"/>
              <a:endCxn id="39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>
              <a:stCxn id="38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/>
            <p:cNvCxnSpPr>
              <a:stCxn id="41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6"/>
            <p:cNvCxnSpPr>
              <a:stCxn id="37" idx="1"/>
              <a:endCxn id="40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8"/>
            <p:cNvCxnSpPr>
              <a:endCxn id="40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9"/>
            <p:cNvCxnSpPr>
              <a:endCxn id="39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>
              <a:stCxn id="39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1"/>
            <p:cNvCxnSpPr>
              <a:endCxn id="40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2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3"/>
            <p:cNvCxnSpPr>
              <a:stCxn id="38" idx="6"/>
              <a:endCxn id="40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4"/>
            <p:cNvCxnSpPr>
              <a:stCxn id="40" idx="6"/>
              <a:endCxn id="39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5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7" name="Parallelogram 56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" name="Parallelogram 57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9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64809A3-22F5-4696-8F96-F230DB5421F1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0" name="Parallelogram 59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4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ew Chapter 2"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14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15" name="Group 39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16" name="Oval 40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7" name="Oval 41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8" name="Oval 42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9" name="Oval 43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20" name="Oval 44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21" name="Straight Connector 45"/>
            <p:cNvCxnSpPr>
              <a:stCxn id="45" idx="5"/>
              <a:endCxn id="42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6"/>
            <p:cNvCxnSpPr>
              <a:stCxn id="41" idx="3"/>
              <a:endCxn id="45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>
              <a:stCxn id="45" idx="6"/>
              <a:endCxn id="43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8"/>
            <p:cNvCxnSpPr>
              <a:stCxn id="42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9"/>
            <p:cNvCxnSpPr>
              <a:stCxn id="45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0"/>
            <p:cNvCxnSpPr>
              <a:stCxn id="41" idx="1"/>
              <a:endCxn id="44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1"/>
            <p:cNvCxnSpPr>
              <a:stCxn id="41" idx="5"/>
              <a:endCxn id="42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2"/>
            <p:cNvCxnSpPr>
              <a:endCxn id="44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3"/>
            <p:cNvCxnSpPr>
              <a:endCxn id="43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4"/>
            <p:cNvCxnSpPr>
              <a:stCxn id="43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5"/>
            <p:cNvCxnSpPr>
              <a:endCxn id="44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6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7"/>
            <p:cNvCxnSpPr>
              <a:stCxn id="42" idx="6"/>
              <a:endCxn id="44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8"/>
            <p:cNvCxnSpPr>
              <a:stCxn id="44" idx="6"/>
              <a:endCxn id="43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59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36" name="Parallelogram 60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7" name="Parallelogram 61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8" name="TextBox 62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C45EEB-A9E5-4B28-9AD6-055F2490E991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9" name="Parallelogram 63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71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964369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4369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64369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69208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69208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9208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774046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8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7774046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7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774046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solidFill>
            <a:srgbClr val="6ED4EC"/>
          </a:solidFill>
        </p:spPr>
      </p:sp>
      <p:sp>
        <p:nvSpPr>
          <p:cNvPr id="65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ew Chapter 2"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/>
          <p:nvPr userDrawn="1"/>
        </p:nvSpPr>
        <p:spPr>
          <a:xfrm>
            <a:off x="12122150" y="4454525"/>
            <a:ext cx="69850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9" name="Parallelogram 32"/>
          <p:cNvSpPr/>
          <p:nvPr userDrawn="1"/>
        </p:nvSpPr>
        <p:spPr>
          <a:xfrm>
            <a:off x="-382588" y="549275"/>
            <a:ext cx="1216026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grpSp>
        <p:nvGrpSpPr>
          <p:cNvPr id="10" name="Group 34"/>
          <p:cNvGrpSpPr>
            <a:grpSpLocks/>
          </p:cNvGrpSpPr>
          <p:nvPr userDrawn="1"/>
        </p:nvGrpSpPr>
        <p:grpSpPr bwMode="auto">
          <a:xfrm>
            <a:off x="-122238" y="3363913"/>
            <a:ext cx="5346701" cy="3975100"/>
            <a:chOff x="-121863" y="2958441"/>
            <a:chExt cx="5346078" cy="3974755"/>
          </a:xfrm>
        </p:grpSpPr>
        <p:sp>
          <p:nvSpPr>
            <p:cNvPr id="11" name="Oval 36"/>
            <p:cNvSpPr/>
            <p:nvPr userDrawn="1"/>
          </p:nvSpPr>
          <p:spPr>
            <a:xfrm>
              <a:off x="225759" y="4498182"/>
              <a:ext cx="79366" cy="809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2" name="Oval 37"/>
            <p:cNvSpPr/>
            <p:nvPr userDrawn="1"/>
          </p:nvSpPr>
          <p:spPr>
            <a:xfrm>
              <a:off x="1506723" y="6852240"/>
              <a:ext cx="80953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3" name="Oval 38"/>
            <p:cNvSpPr/>
            <p:nvPr userDrawn="1"/>
          </p:nvSpPr>
          <p:spPr>
            <a:xfrm>
              <a:off x="5143261" y="6630009"/>
              <a:ext cx="80954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4" name="Oval 39"/>
            <p:cNvSpPr/>
            <p:nvPr userDrawn="1"/>
          </p:nvSpPr>
          <p:spPr>
            <a:xfrm>
              <a:off x="2640066" y="5914109"/>
              <a:ext cx="80953" cy="793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sp>
          <p:nvSpPr>
            <p:cNvPr id="15" name="Oval 40"/>
            <p:cNvSpPr/>
            <p:nvPr userDrawn="1"/>
          </p:nvSpPr>
          <p:spPr>
            <a:xfrm>
              <a:off x="-121863" y="5861726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  <p:cxnSp>
          <p:nvCxnSpPr>
            <p:cNvPr id="16" name="Straight Connector 41"/>
            <p:cNvCxnSpPr>
              <a:stCxn id="41" idx="5"/>
              <a:endCxn id="38" idx="1"/>
            </p:cNvCxnSpPr>
            <p:nvPr userDrawn="1"/>
          </p:nvCxnSpPr>
          <p:spPr>
            <a:xfrm>
              <a:off x="-53608" y="5929983"/>
              <a:ext cx="1573030" cy="93495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2"/>
            <p:cNvCxnSpPr>
              <a:stCxn id="37" idx="3"/>
              <a:endCxn id="41" idx="7"/>
            </p:cNvCxnSpPr>
            <p:nvPr userDrawn="1"/>
          </p:nvCxnSpPr>
          <p:spPr>
            <a:xfrm flipH="1">
              <a:off x="-53608" y="4566438"/>
              <a:ext cx="290479" cy="1307986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3"/>
            <p:cNvCxnSpPr>
              <a:stCxn id="41" idx="6"/>
              <a:endCxn id="39" idx="2"/>
            </p:cNvCxnSpPr>
            <p:nvPr userDrawn="1"/>
          </p:nvCxnSpPr>
          <p:spPr>
            <a:xfrm>
              <a:off x="-40909" y="5901411"/>
              <a:ext cx="5184171" cy="768283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4"/>
            <p:cNvCxnSpPr>
              <a:stCxn id="38" idx="0"/>
            </p:cNvCxnSpPr>
            <p:nvPr userDrawn="1"/>
          </p:nvCxnSpPr>
          <p:spPr>
            <a:xfrm flipH="1" flipV="1">
              <a:off x="1468628" y="3069556"/>
              <a:ext cx="79366" cy="378268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5"/>
            <p:cNvCxnSpPr>
              <a:stCxn id="41" idx="1"/>
            </p:cNvCxnSpPr>
            <p:nvPr userDrawn="1"/>
          </p:nvCxnSpPr>
          <p:spPr>
            <a:xfrm flipV="1">
              <a:off x="-110751" y="3069556"/>
              <a:ext cx="1579379" cy="2804869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6"/>
            <p:cNvCxnSpPr>
              <a:stCxn id="37" idx="1"/>
              <a:endCxn id="40" idx="1"/>
            </p:cNvCxnSpPr>
            <p:nvPr userDrawn="1"/>
          </p:nvCxnSpPr>
          <p:spPr>
            <a:xfrm>
              <a:off x="236871" y="4509293"/>
              <a:ext cx="2414306" cy="141592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7"/>
            <p:cNvCxnSpPr>
              <a:stCxn id="37" idx="5"/>
              <a:endCxn id="38" idx="0"/>
            </p:cNvCxnSpPr>
            <p:nvPr userDrawn="1"/>
          </p:nvCxnSpPr>
          <p:spPr>
            <a:xfrm>
              <a:off x="294015" y="4566438"/>
              <a:ext cx="1253979" cy="228580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8"/>
            <p:cNvCxnSpPr>
              <a:endCxn id="40" idx="2"/>
            </p:cNvCxnSpPr>
            <p:nvPr userDrawn="1"/>
          </p:nvCxnSpPr>
          <p:spPr>
            <a:xfrm>
              <a:off x="186077" y="5874425"/>
              <a:ext cx="2453989" cy="7936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9"/>
            <p:cNvCxnSpPr>
              <a:endCxn id="39" idx="4"/>
            </p:cNvCxnSpPr>
            <p:nvPr userDrawn="1"/>
          </p:nvCxnSpPr>
          <p:spPr>
            <a:xfrm flipV="1">
              <a:off x="1628946" y="6709377"/>
              <a:ext cx="3555586" cy="152387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0"/>
            <p:cNvCxnSpPr>
              <a:stCxn id="39" idx="2"/>
            </p:cNvCxnSpPr>
            <p:nvPr userDrawn="1"/>
          </p:nvCxnSpPr>
          <p:spPr>
            <a:xfrm flipH="1" flipV="1">
              <a:off x="1468628" y="3069556"/>
              <a:ext cx="3674634" cy="3600138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1"/>
            <p:cNvCxnSpPr>
              <a:endCxn id="40" idx="7"/>
            </p:cNvCxnSpPr>
            <p:nvPr userDrawn="1"/>
          </p:nvCxnSpPr>
          <p:spPr>
            <a:xfrm>
              <a:off x="1468628" y="3069556"/>
              <a:ext cx="1239693" cy="285566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2"/>
            <p:cNvCxnSpPr/>
            <p:nvPr userDrawn="1"/>
          </p:nvCxnSpPr>
          <p:spPr>
            <a:xfrm flipH="1">
              <a:off x="294015" y="2958441"/>
              <a:ext cx="1285725" cy="1550852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3"/>
            <p:cNvCxnSpPr>
              <a:stCxn id="38" idx="6"/>
              <a:endCxn id="40" idx="4"/>
            </p:cNvCxnSpPr>
            <p:nvPr userDrawn="1"/>
          </p:nvCxnSpPr>
          <p:spPr>
            <a:xfrm flipV="1">
              <a:off x="1587676" y="5993478"/>
              <a:ext cx="1092073" cy="900034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4"/>
            <p:cNvCxnSpPr>
              <a:stCxn id="40" idx="6"/>
              <a:endCxn id="39" idx="2"/>
            </p:cNvCxnSpPr>
            <p:nvPr userDrawn="1"/>
          </p:nvCxnSpPr>
          <p:spPr>
            <a:xfrm>
              <a:off x="2721019" y="5953793"/>
              <a:ext cx="2422243" cy="715901"/>
            </a:xfrm>
            <a:prstGeom prst="line">
              <a:avLst/>
            </a:prstGeom>
            <a:solidFill>
              <a:schemeClr val="accent1">
                <a:alpha val="53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55"/>
            <p:cNvSpPr/>
            <p:nvPr userDrawn="1"/>
          </p:nvSpPr>
          <p:spPr>
            <a:xfrm>
              <a:off x="1454341" y="3033047"/>
              <a:ext cx="80954" cy="809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85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31" name="Parallelogram 56"/>
          <p:cNvSpPr/>
          <p:nvPr userDrawn="1"/>
        </p:nvSpPr>
        <p:spPr>
          <a:xfrm>
            <a:off x="10588625" y="61341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2" name="Parallelogram 57"/>
          <p:cNvSpPr/>
          <p:nvPr userDrawn="1"/>
        </p:nvSpPr>
        <p:spPr>
          <a:xfrm>
            <a:off x="9855200" y="635000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33" name="TextBox 58"/>
          <p:cNvSpPr txBox="1"/>
          <p:nvPr userDrawn="1"/>
        </p:nvSpPr>
        <p:spPr>
          <a:xfrm>
            <a:off x="10606088" y="6321425"/>
            <a:ext cx="622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8561631-131C-49C4-B8C4-7830023263A0}" type="slidenum"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604020202020204" charset="0"/>
                <a:ea typeface="Roboto Condensed Light" panose="02000000000000000000" pitchFamily="2" charset="0"/>
                <a:cs typeface="Lato" panose="020F050202020403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604020202020204" charset="0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4" name="Parallelogram 59"/>
          <p:cNvSpPr/>
          <p:nvPr userDrawn="1"/>
        </p:nvSpPr>
        <p:spPr>
          <a:xfrm>
            <a:off x="10048875" y="2609850"/>
            <a:ext cx="709613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67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solidFill>
            <a:srgbClr val="6ED4EC"/>
          </a:solidFill>
        </p:spPr>
      </p:sp>
      <p:sp>
        <p:nvSpPr>
          <p:cNvPr id="6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solidFill>
            <a:srgbClr val="6ED4EC"/>
          </a:solidFill>
        </p:spPr>
      </p:sp>
      <p:sp>
        <p:nvSpPr>
          <p:cNvPr id="6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solidFill>
            <a:srgbClr val="6ED4EC"/>
          </a:solidFill>
        </p:spPr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solidFill>
            <a:srgbClr val="6ED4EC"/>
          </a:solidFill>
        </p:spPr>
      </p:sp>
      <p:sp>
        <p:nvSpPr>
          <p:cNvPr id="36" name="Title 110"/>
          <p:cNvSpPr>
            <a:spLocks noGrp="1"/>
          </p:cNvSpPr>
          <p:nvPr>
            <p:ph type="title"/>
          </p:nvPr>
        </p:nvSpPr>
        <p:spPr>
          <a:xfrm>
            <a:off x="1627474" y="581484"/>
            <a:ext cx="8937054" cy="65404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Raleway" panose="020B0604020202020204" charset="0"/>
              </a:defRPr>
            </a:lvl1pPr>
          </a:lstStyle>
          <a:p>
            <a:endParaRPr lang="id-ID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30583" y="1279066"/>
            <a:ext cx="3130835" cy="3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>
                    <a:lumMod val="65000"/>
                    <a:lumOff val="35000"/>
                    <a:alpha val="35000"/>
                  </a:schemeClr>
                </a:solidFill>
                <a:latin typeface="Raleway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70463" y="6483350"/>
            <a:ext cx="22510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WWW.M</a:t>
            </a:r>
            <a:r>
              <a:rPr lang="en-US" sz="7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ETRICA.GR</a:t>
            </a:r>
            <a:endParaRPr lang="id-ID" sz="700" spc="3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Lato" panose="020F0502020204030203" pitchFamily="34" charset="0"/>
            </a:endParaRPr>
          </a:p>
        </p:txBody>
      </p:sp>
      <p:pic>
        <p:nvPicPr>
          <p:cNvPr id="1027" name="Picture 3" descr="Z:\MARKETING METRICA\METRICA\Logos-Images\METRICA_LOGO\METRICA_ΑΕ_1000.png"/>
          <p:cNvPicPr>
            <a:picLocks noChangeAspect="1" noChangeArrowheads="1"/>
          </p:cNvPicPr>
          <p:nvPr userDrawn="1"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0656888" y="88900"/>
            <a:ext cx="14287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5987" y="1063112"/>
            <a:ext cx="5715738" cy="907528"/>
          </a:xfrm>
        </p:spPr>
        <p:txBody>
          <a:bodyPr/>
          <a:lstStyle/>
          <a:p>
            <a:pPr fontAlgn="auto">
              <a:lnSpc>
                <a:spcPts val="2700"/>
              </a:lnSpc>
              <a:spcAft>
                <a:spcPts val="0"/>
              </a:spcAft>
              <a:defRPr/>
            </a:pP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Showcaves: </a:t>
            </a:r>
            <a:r>
              <a:rPr lang="en-US" sz="2000" i="0" dirty="0">
                <a:solidFill>
                  <a:schemeClr val="tx1"/>
                </a:solidFill>
                <a:effectLst/>
                <a:latin typeface="+mn-lt"/>
              </a:rPr>
              <a:t>A modern geo-conservation approach utilizing geo-ethics and heritage management principles through sustainable monitoring technology</a:t>
            </a:r>
            <a:endParaRPr lang="el-G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Θέση εικόνας 8" descr="Εικόνα που περιέχει υπαίθριος, σπηλιά, φύση, βουνό&#10;&#10;Περιγραφή που δημιουργήθηκε αυτόματα">
            <a:extLst>
              <a:ext uri="{FF2B5EF4-FFF2-40B4-BE49-F238E27FC236}">
                <a16:creationId xmlns:a16="http://schemas.microsoft.com/office/drawing/2014/main" id="{A5ED3D72-0CE5-4D38-811E-28773403AA4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2512"/>
          <a:stretch>
            <a:fillRect/>
          </a:stretch>
        </p:blipFill>
        <p:spPr>
          <a:xfrm>
            <a:off x="2535315" y="0"/>
            <a:ext cx="9656685" cy="68782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BED1A-C375-4678-88AC-3EA40AE54CE5}"/>
              </a:ext>
            </a:extLst>
          </p:cNvPr>
          <p:cNvSpPr txBox="1"/>
          <p:nvPr/>
        </p:nvSpPr>
        <p:spPr>
          <a:xfrm>
            <a:off x="25987" y="2462259"/>
            <a:ext cx="551303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FranklinGothic-MediumCond"/>
              </a:rPr>
              <a:t>George Kontostavlos: </a:t>
            </a:r>
            <a:r>
              <a:rPr lang="en-US" sz="1300" dirty="0">
                <a:solidFill>
                  <a:srgbClr val="000000"/>
                </a:solidFill>
                <a:latin typeface="FranklinGothic-MediumCond"/>
              </a:rPr>
              <a:t>Geologist MSc / Speleologist, </a:t>
            </a:r>
            <a:r>
              <a:rPr lang="el-GR" sz="1300" dirty="0">
                <a:solidFill>
                  <a:srgbClr val="000000"/>
                </a:solidFill>
                <a:latin typeface="FranklinGothic-MediumCond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FranklinGothic-MediumCond"/>
              </a:rPr>
              <a:t>Member of the Hellenic </a:t>
            </a:r>
          </a:p>
          <a:p>
            <a:r>
              <a:rPr lang="en-US" sz="1300" dirty="0">
                <a:solidFill>
                  <a:srgbClr val="000000"/>
                </a:solidFill>
                <a:latin typeface="FranklinGothic-MediumCond"/>
              </a:rPr>
              <a:t>	               Speleological Society</a:t>
            </a:r>
          </a:p>
          <a:p>
            <a:r>
              <a:rPr lang="en-US" sz="1300" b="1" i="0" dirty="0">
                <a:solidFill>
                  <a:srgbClr val="000000"/>
                </a:solidFill>
                <a:effectLst/>
                <a:latin typeface="FranklinGothic-MediumCond"/>
              </a:rPr>
              <a:t>Emmanuel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FranklinGothic-MediumCond"/>
              </a:rPr>
              <a:t>Vassilakis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FranklinGothic-MediumCond"/>
              </a:rPr>
              <a:t>: 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Assoc. Professor, National and </a:t>
            </a:r>
            <a:r>
              <a:rPr lang="en-US" sz="1300" i="0" dirty="0" err="1">
                <a:solidFill>
                  <a:srgbClr val="000000"/>
                </a:solidFill>
                <a:effectLst/>
                <a:latin typeface="FranklinGothic-MediumCond"/>
              </a:rPr>
              <a:t>Kapodistrian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 </a:t>
            </a:r>
          </a:p>
          <a:p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	                University of Athens</a:t>
            </a:r>
          </a:p>
          <a:p>
            <a:r>
              <a:rPr lang="en-US" sz="1300" b="1" dirty="0">
                <a:solidFill>
                  <a:srgbClr val="000000"/>
                </a:solidFill>
                <a:latin typeface="FranklinGothic-MediumCond"/>
              </a:rPr>
              <a:t>Maria </a:t>
            </a:r>
            <a:r>
              <a:rPr lang="en-US" sz="1300" b="1" dirty="0" err="1">
                <a:solidFill>
                  <a:srgbClr val="000000"/>
                </a:solidFill>
                <a:latin typeface="FranklinGothic-MediumCond"/>
              </a:rPr>
              <a:t>Triantaphyllou</a:t>
            </a:r>
            <a:r>
              <a:rPr lang="en-US" sz="1300" b="1" dirty="0">
                <a:solidFill>
                  <a:srgbClr val="000000"/>
                </a:solidFill>
                <a:latin typeface="FranklinGothic-MediumCond"/>
              </a:rPr>
              <a:t>: 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Professor, National and </a:t>
            </a:r>
            <a:r>
              <a:rPr lang="en-US" sz="1300" i="0" dirty="0" err="1">
                <a:solidFill>
                  <a:srgbClr val="000000"/>
                </a:solidFill>
                <a:effectLst/>
                <a:latin typeface="FranklinGothic-MediumCond"/>
              </a:rPr>
              <a:t>Kapodistrian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 </a:t>
            </a:r>
          </a:p>
          <a:p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	             University of Athens</a:t>
            </a:r>
          </a:p>
          <a:p>
            <a:r>
              <a:rPr lang="en-US" sz="1300" b="1" i="0" dirty="0">
                <a:solidFill>
                  <a:srgbClr val="000000"/>
                </a:solidFill>
                <a:effectLst/>
                <a:latin typeface="FranklinGothic-MediumCond"/>
              </a:rPr>
              <a:t>Aliki Konsolaki: 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Geologist MSc, </a:t>
            </a:r>
            <a:r>
              <a:rPr lang="en-US" sz="1300" i="0" dirty="0" err="1">
                <a:solidFill>
                  <a:srgbClr val="000000"/>
                </a:solidFill>
                <a:effectLst/>
                <a:latin typeface="FranklinGothic-MediumCond"/>
              </a:rPr>
              <a:t>Phd</a:t>
            </a:r>
            <a:r>
              <a:rPr lang="en-US" sz="1300" i="0" dirty="0">
                <a:solidFill>
                  <a:srgbClr val="000000"/>
                </a:solidFill>
                <a:effectLst/>
                <a:latin typeface="FranklinGothic-MediumCond"/>
              </a:rPr>
              <a:t> Candidate, National and 	             	     Kapodistrian University of Athens</a:t>
            </a:r>
          </a:p>
          <a:p>
            <a:endParaRPr lang="el-GR" sz="1300" i="0" dirty="0">
              <a:solidFill>
                <a:srgbClr val="000000"/>
              </a:solidFill>
              <a:effectLst/>
              <a:latin typeface="FranklinGothic-MediumCond"/>
            </a:endParaRPr>
          </a:p>
          <a:p>
            <a:endParaRPr lang="el-GR" sz="1300" b="1" dirty="0">
              <a:solidFill>
                <a:srgbClr val="000000"/>
              </a:solidFill>
              <a:latin typeface="FranklinGothic-MediumCond"/>
            </a:endParaRPr>
          </a:p>
          <a:p>
            <a:br>
              <a:rPr lang="el-GR" sz="1300" b="1" i="0" dirty="0">
                <a:solidFill>
                  <a:srgbClr val="000000"/>
                </a:solidFill>
                <a:effectLst/>
                <a:latin typeface="FranklinGothic-MediumCond"/>
              </a:rPr>
            </a:br>
            <a:br>
              <a:rPr lang="el-GR" sz="1200" b="0" i="0" dirty="0">
                <a:solidFill>
                  <a:srgbClr val="000000"/>
                </a:solidFill>
                <a:effectLst/>
                <a:latin typeface="FranklinGothic-MediumCond"/>
              </a:rPr>
            </a:br>
            <a:br>
              <a:rPr lang="el-GR" sz="1200" dirty="0"/>
            </a:br>
            <a:endParaRPr lang="el-GR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DB190-AD0C-5429-E9CC-1135170BF4A5}"/>
              </a:ext>
            </a:extLst>
          </p:cNvPr>
          <p:cNvSpPr txBox="1"/>
          <p:nvPr/>
        </p:nvSpPr>
        <p:spPr>
          <a:xfrm>
            <a:off x="2912430" y="6462943"/>
            <a:ext cx="445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2"/>
                </a:solidFill>
                <a:latin typeface="+mn-lt"/>
              </a:rPr>
              <a:t>Koutouki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 Cave, Attica, Greece</a:t>
            </a:r>
            <a:endParaRPr lang="el-GR" sz="14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AEF033A-6AB1-5AF3-CFE0-27308BE022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0" y="-24900"/>
            <a:ext cx="1791254" cy="1234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94FEF-EBAF-A8AF-AC46-1D00DD326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168816"/>
            <a:ext cx="483665" cy="755941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4153706-5077-9549-9D9D-04D164829EA9}"/>
              </a:ext>
            </a:extLst>
          </p:cNvPr>
          <p:cNvSpPr txBox="1">
            <a:spLocks/>
          </p:cNvSpPr>
          <p:nvPr/>
        </p:nvSpPr>
        <p:spPr>
          <a:xfrm>
            <a:off x="753694" y="258897"/>
            <a:ext cx="3427689" cy="557992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 &amp; Kapodistrian University of Athens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School of sciences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Department of Geology &amp; </a:t>
            </a: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Geoenvironment</a:t>
            </a:r>
            <a:endParaRPr lang="el-G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υπαίθριος, βράχος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60BD8FBB-33E8-4796-96AB-A226C7FAB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/>
          <a:stretch/>
        </p:blipFill>
        <p:spPr>
          <a:xfrm>
            <a:off x="4084720" y="-16051"/>
            <a:ext cx="8074479" cy="6857990"/>
          </a:xfrm>
          <a:prstGeom prst="rect">
            <a:avLst/>
          </a:prstGeom>
        </p:spPr>
      </p:pic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BFBFA-C583-4397-AC2C-B98757CA2AA7}"/>
              </a:ext>
            </a:extLst>
          </p:cNvPr>
          <p:cNvSpPr txBox="1"/>
          <p:nvPr/>
        </p:nvSpPr>
        <p:spPr>
          <a:xfrm>
            <a:off x="137120" y="193196"/>
            <a:ext cx="4777779" cy="464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+mn-lt"/>
                <a:ea typeface="+mj-ea"/>
              </a:rPr>
              <a:t>Showcaves: Definition &amp; Principles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6E3E6-FDA8-4102-AE24-21ED7A3FDBA0}"/>
              </a:ext>
            </a:extLst>
          </p:cNvPr>
          <p:cNvSpPr txBox="1"/>
          <p:nvPr/>
        </p:nvSpPr>
        <p:spPr>
          <a:xfrm>
            <a:off x="181880" y="1574890"/>
            <a:ext cx="8733520" cy="3942746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wrap="square" bIns="0" rtlCol="0">
            <a:spAutoFit/>
          </a:bodyPr>
          <a:lstStyle>
            <a:defPPr>
              <a:defRPr lang="id-ID"/>
            </a:defPPr>
            <a:lvl1pPr>
              <a:spcBef>
                <a:spcPts val="600"/>
              </a:spcBef>
              <a:spcAft>
                <a:spcPts val="600"/>
              </a:spcAft>
              <a:defRPr b="1"/>
            </a:lvl1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Environmental / ecosystem values: 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Microclimate conservation, speleothems, air / water pollution, </a:t>
            </a:r>
            <a:r>
              <a:rPr lang="en-US" b="0" dirty="0" err="1">
                <a:latin typeface="+mn-lt"/>
              </a:rPr>
              <a:t>lampenflora</a:t>
            </a:r>
            <a:r>
              <a:rPr lang="en-US" b="0" dirty="0">
                <a:latin typeface="+mn-lt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800" b="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Cultural Values: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Caves related to mythology / history – folklore, aesthetic values and unique formations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800" b="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Biodiversity: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Ecosystem level, species level / population, fossils, geological formations landscape features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Social: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Leisure, themes, venues, infrastructure outside the cave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800" b="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Economic: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Tourism, land development, job vacancies in the region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800" b="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and Education: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+mn-lt"/>
              </a:rPr>
              <a:t>Places of reference, scientific research for universities / institutes, formal &amp; non-formal education for adults and minors, municipalities</a:t>
            </a:r>
            <a:endParaRPr lang="en-US" sz="1400" b="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34992-4E71-A40D-2281-F06971424799}"/>
              </a:ext>
            </a:extLst>
          </p:cNvPr>
          <p:cNvSpPr txBox="1"/>
          <p:nvPr/>
        </p:nvSpPr>
        <p:spPr>
          <a:xfrm>
            <a:off x="181879" y="5818267"/>
            <a:ext cx="11795441" cy="677108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wrap="square" bIns="0" rtlCol="0">
            <a:spAutoFit/>
          </a:bodyPr>
          <a:lstStyle>
            <a:defPPr>
              <a:defRPr lang="id-ID"/>
            </a:defPPr>
            <a:lvl1pPr>
              <a:spcBef>
                <a:spcPts val="600"/>
              </a:spcBef>
              <a:spcAft>
                <a:spcPts val="600"/>
              </a:spcAft>
              <a:defRPr b="1"/>
            </a:lvl1pPr>
          </a:lstStyle>
          <a:p>
            <a:r>
              <a:rPr lang="en-US" spc="-20" dirty="0"/>
              <a:t>Is it possible to maintain the aesthetic and scientific values of a cave when transforming it into a show cave?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possible to decelerate degradation or manage effectively show caves operating many decades now?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5FAF6-1067-9B3D-0FFC-611C0B74C297}"/>
              </a:ext>
            </a:extLst>
          </p:cNvPr>
          <p:cNvSpPr txBox="1"/>
          <p:nvPr/>
        </p:nvSpPr>
        <p:spPr>
          <a:xfrm>
            <a:off x="137121" y="793178"/>
            <a:ext cx="681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+mn-lt"/>
              </a:rPr>
              <a:t>Showcave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a cave for which the visitor pays a fee to visit and must meet safety and environmental requirements.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598A0-E88B-8532-F24A-7D68333C4A39}"/>
              </a:ext>
            </a:extLst>
          </p:cNvPr>
          <p:cNvSpPr txBox="1"/>
          <p:nvPr/>
        </p:nvSpPr>
        <p:spPr>
          <a:xfrm>
            <a:off x="9195980" y="0"/>
            <a:ext cx="363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Koutouki</a:t>
            </a:r>
            <a:r>
              <a:rPr lang="en-US" sz="1600" dirty="0"/>
              <a:t> Cave, Attica, Greece</a:t>
            </a:r>
          </a:p>
        </p:txBody>
      </p:sp>
    </p:spTree>
    <p:extLst>
      <p:ext uri="{BB962C8B-B14F-4D97-AF65-F5344CB8AC3E}">
        <p14:creationId xmlns:p14="http://schemas.microsoft.com/office/powerpoint/2010/main" val="34511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4774"/>
          <p:cNvSpPr/>
          <p:nvPr/>
        </p:nvSpPr>
        <p:spPr>
          <a:xfrm>
            <a:off x="11960225" y="7158038"/>
            <a:ext cx="465138" cy="48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2" y="17110"/>
                </a:moveTo>
                <a:cubicBezTo>
                  <a:pt x="3086" y="17191"/>
                  <a:pt x="3339" y="17272"/>
                  <a:pt x="3551" y="17393"/>
                </a:cubicBezTo>
                <a:cubicBezTo>
                  <a:pt x="3804" y="17555"/>
                  <a:pt x="4016" y="17717"/>
                  <a:pt x="4142" y="17919"/>
                </a:cubicBezTo>
                <a:cubicBezTo>
                  <a:pt x="4312" y="18081"/>
                  <a:pt x="4481" y="18283"/>
                  <a:pt x="4565" y="18526"/>
                </a:cubicBezTo>
                <a:cubicBezTo>
                  <a:pt x="4650" y="18809"/>
                  <a:pt x="4692" y="19052"/>
                  <a:pt x="4692" y="19335"/>
                </a:cubicBezTo>
                <a:cubicBezTo>
                  <a:pt x="4692" y="19658"/>
                  <a:pt x="4650" y="19942"/>
                  <a:pt x="4523" y="20184"/>
                </a:cubicBezTo>
                <a:cubicBezTo>
                  <a:pt x="4396" y="20467"/>
                  <a:pt x="4227" y="20710"/>
                  <a:pt x="4058" y="20912"/>
                </a:cubicBezTo>
                <a:cubicBezTo>
                  <a:pt x="3804" y="21115"/>
                  <a:pt x="3551" y="21276"/>
                  <a:pt x="3255" y="21398"/>
                </a:cubicBezTo>
                <a:cubicBezTo>
                  <a:pt x="2959" y="21519"/>
                  <a:pt x="2663" y="21600"/>
                  <a:pt x="2325" y="21600"/>
                </a:cubicBezTo>
                <a:cubicBezTo>
                  <a:pt x="2029" y="21600"/>
                  <a:pt x="1733" y="21519"/>
                  <a:pt x="1437" y="21398"/>
                </a:cubicBezTo>
                <a:cubicBezTo>
                  <a:pt x="1141" y="21276"/>
                  <a:pt x="888" y="21115"/>
                  <a:pt x="676" y="20912"/>
                </a:cubicBezTo>
                <a:cubicBezTo>
                  <a:pt x="507" y="20710"/>
                  <a:pt x="338" y="20467"/>
                  <a:pt x="211" y="20184"/>
                </a:cubicBezTo>
                <a:cubicBezTo>
                  <a:pt x="85" y="19942"/>
                  <a:pt x="0" y="19658"/>
                  <a:pt x="0" y="19335"/>
                </a:cubicBezTo>
                <a:cubicBezTo>
                  <a:pt x="0" y="19052"/>
                  <a:pt x="85" y="18809"/>
                  <a:pt x="169" y="18526"/>
                </a:cubicBezTo>
                <a:cubicBezTo>
                  <a:pt x="254" y="18283"/>
                  <a:pt x="380" y="18081"/>
                  <a:pt x="550" y="17919"/>
                </a:cubicBezTo>
                <a:cubicBezTo>
                  <a:pt x="719" y="17717"/>
                  <a:pt x="888" y="17555"/>
                  <a:pt x="1141" y="17393"/>
                </a:cubicBezTo>
                <a:cubicBezTo>
                  <a:pt x="1395" y="17272"/>
                  <a:pt x="1649" y="17191"/>
                  <a:pt x="1902" y="17110"/>
                </a:cubicBezTo>
                <a:cubicBezTo>
                  <a:pt x="1902" y="1780"/>
                  <a:pt x="1902" y="1780"/>
                  <a:pt x="1902" y="1780"/>
                </a:cubicBezTo>
                <a:cubicBezTo>
                  <a:pt x="2832" y="1780"/>
                  <a:pt x="2832" y="1780"/>
                  <a:pt x="2832" y="1780"/>
                </a:cubicBezTo>
                <a:lnTo>
                  <a:pt x="2832" y="17110"/>
                </a:lnTo>
                <a:close/>
                <a:moveTo>
                  <a:pt x="2325" y="20710"/>
                </a:moveTo>
                <a:cubicBezTo>
                  <a:pt x="2536" y="20710"/>
                  <a:pt x="2748" y="20670"/>
                  <a:pt x="2917" y="20589"/>
                </a:cubicBezTo>
                <a:cubicBezTo>
                  <a:pt x="3086" y="20548"/>
                  <a:pt x="3213" y="20427"/>
                  <a:pt x="3382" y="20265"/>
                </a:cubicBezTo>
                <a:cubicBezTo>
                  <a:pt x="3466" y="20184"/>
                  <a:pt x="3593" y="20022"/>
                  <a:pt x="3635" y="19861"/>
                </a:cubicBezTo>
                <a:cubicBezTo>
                  <a:pt x="3720" y="19699"/>
                  <a:pt x="3762" y="19497"/>
                  <a:pt x="3762" y="19335"/>
                </a:cubicBezTo>
                <a:cubicBezTo>
                  <a:pt x="3762" y="19173"/>
                  <a:pt x="3720" y="18971"/>
                  <a:pt x="3635" y="18809"/>
                </a:cubicBezTo>
                <a:cubicBezTo>
                  <a:pt x="3593" y="18647"/>
                  <a:pt x="3466" y="18485"/>
                  <a:pt x="3382" y="18404"/>
                </a:cubicBezTo>
                <a:cubicBezTo>
                  <a:pt x="3213" y="18283"/>
                  <a:pt x="3086" y="18202"/>
                  <a:pt x="2917" y="18081"/>
                </a:cubicBezTo>
                <a:cubicBezTo>
                  <a:pt x="2748" y="18000"/>
                  <a:pt x="2536" y="17960"/>
                  <a:pt x="2325" y="17960"/>
                </a:cubicBezTo>
                <a:cubicBezTo>
                  <a:pt x="2156" y="17960"/>
                  <a:pt x="1987" y="18000"/>
                  <a:pt x="1818" y="18081"/>
                </a:cubicBezTo>
                <a:cubicBezTo>
                  <a:pt x="1649" y="18202"/>
                  <a:pt x="1479" y="18283"/>
                  <a:pt x="1353" y="18404"/>
                </a:cubicBezTo>
                <a:cubicBezTo>
                  <a:pt x="1226" y="18485"/>
                  <a:pt x="1141" y="18647"/>
                  <a:pt x="1057" y="18809"/>
                </a:cubicBezTo>
                <a:cubicBezTo>
                  <a:pt x="972" y="18971"/>
                  <a:pt x="972" y="19173"/>
                  <a:pt x="972" y="19335"/>
                </a:cubicBezTo>
                <a:cubicBezTo>
                  <a:pt x="972" y="19497"/>
                  <a:pt x="972" y="19699"/>
                  <a:pt x="1057" y="19861"/>
                </a:cubicBezTo>
                <a:cubicBezTo>
                  <a:pt x="1141" y="20022"/>
                  <a:pt x="1226" y="20184"/>
                  <a:pt x="1353" y="20265"/>
                </a:cubicBezTo>
                <a:cubicBezTo>
                  <a:pt x="1479" y="20427"/>
                  <a:pt x="1649" y="20548"/>
                  <a:pt x="1818" y="20589"/>
                </a:cubicBezTo>
                <a:cubicBezTo>
                  <a:pt x="1987" y="20670"/>
                  <a:pt x="2156" y="20710"/>
                  <a:pt x="2325" y="20710"/>
                </a:cubicBezTo>
                <a:close/>
                <a:moveTo>
                  <a:pt x="11286" y="8575"/>
                </a:moveTo>
                <a:cubicBezTo>
                  <a:pt x="11540" y="8656"/>
                  <a:pt x="11793" y="8778"/>
                  <a:pt x="12005" y="8899"/>
                </a:cubicBezTo>
                <a:cubicBezTo>
                  <a:pt x="12258" y="9020"/>
                  <a:pt x="12427" y="9182"/>
                  <a:pt x="12639" y="9384"/>
                </a:cubicBezTo>
                <a:cubicBezTo>
                  <a:pt x="12766" y="9546"/>
                  <a:pt x="12892" y="9748"/>
                  <a:pt x="13019" y="10031"/>
                </a:cubicBezTo>
                <a:cubicBezTo>
                  <a:pt x="13104" y="10274"/>
                  <a:pt x="13188" y="10517"/>
                  <a:pt x="13188" y="10800"/>
                </a:cubicBezTo>
                <a:cubicBezTo>
                  <a:pt x="13188" y="11083"/>
                  <a:pt x="13104" y="11366"/>
                  <a:pt x="13019" y="11609"/>
                </a:cubicBezTo>
                <a:cubicBezTo>
                  <a:pt x="12892" y="11852"/>
                  <a:pt x="12766" y="12054"/>
                  <a:pt x="12639" y="12216"/>
                </a:cubicBezTo>
                <a:cubicBezTo>
                  <a:pt x="12427" y="12418"/>
                  <a:pt x="12258" y="12620"/>
                  <a:pt x="12005" y="12742"/>
                </a:cubicBezTo>
                <a:cubicBezTo>
                  <a:pt x="11793" y="12863"/>
                  <a:pt x="11540" y="12944"/>
                  <a:pt x="11286" y="13025"/>
                </a:cubicBezTo>
                <a:cubicBezTo>
                  <a:pt x="11286" y="19820"/>
                  <a:pt x="11286" y="19820"/>
                  <a:pt x="11286" y="19820"/>
                </a:cubicBezTo>
                <a:cubicBezTo>
                  <a:pt x="10314" y="19820"/>
                  <a:pt x="10314" y="19820"/>
                  <a:pt x="10314" y="19820"/>
                </a:cubicBezTo>
                <a:cubicBezTo>
                  <a:pt x="10314" y="13025"/>
                  <a:pt x="10314" y="13025"/>
                  <a:pt x="10314" y="13025"/>
                </a:cubicBezTo>
                <a:cubicBezTo>
                  <a:pt x="10060" y="12944"/>
                  <a:pt x="9807" y="12863"/>
                  <a:pt x="9595" y="12742"/>
                </a:cubicBezTo>
                <a:cubicBezTo>
                  <a:pt x="9384" y="12620"/>
                  <a:pt x="9173" y="12418"/>
                  <a:pt x="9004" y="12216"/>
                </a:cubicBezTo>
                <a:cubicBezTo>
                  <a:pt x="8834" y="12054"/>
                  <a:pt x="8708" y="11852"/>
                  <a:pt x="8623" y="11609"/>
                </a:cubicBezTo>
                <a:cubicBezTo>
                  <a:pt x="8496" y="11366"/>
                  <a:pt x="8454" y="11083"/>
                  <a:pt x="8454" y="10800"/>
                </a:cubicBezTo>
                <a:cubicBezTo>
                  <a:pt x="8454" y="10517"/>
                  <a:pt x="8496" y="10274"/>
                  <a:pt x="8623" y="10031"/>
                </a:cubicBezTo>
                <a:cubicBezTo>
                  <a:pt x="8708" y="9748"/>
                  <a:pt x="8834" y="9546"/>
                  <a:pt x="9004" y="9384"/>
                </a:cubicBezTo>
                <a:cubicBezTo>
                  <a:pt x="9173" y="9182"/>
                  <a:pt x="9384" y="9020"/>
                  <a:pt x="9595" y="8899"/>
                </a:cubicBezTo>
                <a:cubicBezTo>
                  <a:pt x="9807" y="8778"/>
                  <a:pt x="10060" y="8656"/>
                  <a:pt x="10314" y="8575"/>
                </a:cubicBezTo>
                <a:cubicBezTo>
                  <a:pt x="10314" y="1780"/>
                  <a:pt x="10314" y="1780"/>
                  <a:pt x="10314" y="1780"/>
                </a:cubicBezTo>
                <a:cubicBezTo>
                  <a:pt x="11286" y="1780"/>
                  <a:pt x="11286" y="1780"/>
                  <a:pt x="11286" y="1780"/>
                </a:cubicBezTo>
                <a:lnTo>
                  <a:pt x="11286" y="8575"/>
                </a:lnTo>
                <a:close/>
                <a:moveTo>
                  <a:pt x="10821" y="12175"/>
                </a:moveTo>
                <a:cubicBezTo>
                  <a:pt x="10990" y="12175"/>
                  <a:pt x="11159" y="12135"/>
                  <a:pt x="11371" y="12054"/>
                </a:cubicBezTo>
                <a:cubicBezTo>
                  <a:pt x="11540" y="12013"/>
                  <a:pt x="11709" y="11892"/>
                  <a:pt x="11793" y="11771"/>
                </a:cubicBezTo>
                <a:cubicBezTo>
                  <a:pt x="11962" y="11649"/>
                  <a:pt x="12047" y="11488"/>
                  <a:pt x="12132" y="11326"/>
                </a:cubicBezTo>
                <a:cubicBezTo>
                  <a:pt x="12216" y="11164"/>
                  <a:pt x="12258" y="10962"/>
                  <a:pt x="12258" y="10800"/>
                </a:cubicBezTo>
                <a:cubicBezTo>
                  <a:pt x="12258" y="10638"/>
                  <a:pt x="12216" y="10436"/>
                  <a:pt x="12132" y="10274"/>
                </a:cubicBezTo>
                <a:cubicBezTo>
                  <a:pt x="12047" y="10112"/>
                  <a:pt x="11962" y="9951"/>
                  <a:pt x="11793" y="9870"/>
                </a:cubicBezTo>
                <a:cubicBezTo>
                  <a:pt x="11709" y="9708"/>
                  <a:pt x="11540" y="9627"/>
                  <a:pt x="11371" y="9546"/>
                </a:cubicBezTo>
                <a:cubicBezTo>
                  <a:pt x="11159" y="9465"/>
                  <a:pt x="10990" y="9425"/>
                  <a:pt x="10821" y="9425"/>
                </a:cubicBezTo>
                <a:cubicBezTo>
                  <a:pt x="10610" y="9425"/>
                  <a:pt x="10441" y="9465"/>
                  <a:pt x="10272" y="9546"/>
                </a:cubicBezTo>
                <a:cubicBezTo>
                  <a:pt x="10060" y="9627"/>
                  <a:pt x="9933" y="9708"/>
                  <a:pt x="9807" y="9870"/>
                </a:cubicBezTo>
                <a:cubicBezTo>
                  <a:pt x="9680" y="9951"/>
                  <a:pt x="9553" y="10112"/>
                  <a:pt x="9468" y="10274"/>
                </a:cubicBezTo>
                <a:cubicBezTo>
                  <a:pt x="9426" y="10436"/>
                  <a:pt x="9384" y="10638"/>
                  <a:pt x="9384" y="10800"/>
                </a:cubicBezTo>
                <a:cubicBezTo>
                  <a:pt x="9384" y="10962"/>
                  <a:pt x="9426" y="11164"/>
                  <a:pt x="9468" y="11326"/>
                </a:cubicBezTo>
                <a:cubicBezTo>
                  <a:pt x="9553" y="11488"/>
                  <a:pt x="9680" y="11649"/>
                  <a:pt x="9807" y="11771"/>
                </a:cubicBezTo>
                <a:cubicBezTo>
                  <a:pt x="9933" y="11892"/>
                  <a:pt x="10060" y="12013"/>
                  <a:pt x="10272" y="12054"/>
                </a:cubicBezTo>
                <a:cubicBezTo>
                  <a:pt x="10441" y="12135"/>
                  <a:pt x="10610" y="12175"/>
                  <a:pt x="10821" y="12175"/>
                </a:cubicBezTo>
                <a:close/>
                <a:moveTo>
                  <a:pt x="21600" y="2265"/>
                </a:moveTo>
                <a:cubicBezTo>
                  <a:pt x="21600" y="2548"/>
                  <a:pt x="21558" y="2831"/>
                  <a:pt x="21473" y="3074"/>
                </a:cubicBezTo>
                <a:cubicBezTo>
                  <a:pt x="21346" y="3317"/>
                  <a:pt x="21220" y="3519"/>
                  <a:pt x="21050" y="3681"/>
                </a:cubicBezTo>
                <a:cubicBezTo>
                  <a:pt x="20881" y="3924"/>
                  <a:pt x="20712" y="4085"/>
                  <a:pt x="20459" y="4207"/>
                </a:cubicBezTo>
                <a:cubicBezTo>
                  <a:pt x="20247" y="4328"/>
                  <a:pt x="19994" y="4409"/>
                  <a:pt x="19740" y="4490"/>
                </a:cubicBezTo>
                <a:cubicBezTo>
                  <a:pt x="19740" y="19820"/>
                  <a:pt x="19740" y="19820"/>
                  <a:pt x="19740" y="19820"/>
                </a:cubicBezTo>
                <a:cubicBezTo>
                  <a:pt x="18768" y="19820"/>
                  <a:pt x="18768" y="19820"/>
                  <a:pt x="18768" y="19820"/>
                </a:cubicBezTo>
                <a:cubicBezTo>
                  <a:pt x="18768" y="4490"/>
                  <a:pt x="18768" y="4490"/>
                  <a:pt x="18768" y="4490"/>
                </a:cubicBezTo>
                <a:cubicBezTo>
                  <a:pt x="18514" y="4409"/>
                  <a:pt x="18303" y="4328"/>
                  <a:pt x="18049" y="4207"/>
                </a:cubicBezTo>
                <a:cubicBezTo>
                  <a:pt x="17796" y="4085"/>
                  <a:pt x="17627" y="3924"/>
                  <a:pt x="17458" y="3681"/>
                </a:cubicBezTo>
                <a:cubicBezTo>
                  <a:pt x="17288" y="3519"/>
                  <a:pt x="17162" y="3317"/>
                  <a:pt x="17035" y="3074"/>
                </a:cubicBezTo>
                <a:cubicBezTo>
                  <a:pt x="16950" y="2831"/>
                  <a:pt x="16908" y="2548"/>
                  <a:pt x="16908" y="2265"/>
                </a:cubicBezTo>
                <a:cubicBezTo>
                  <a:pt x="16908" y="1942"/>
                  <a:pt x="16993" y="1658"/>
                  <a:pt x="17119" y="1416"/>
                </a:cubicBezTo>
                <a:cubicBezTo>
                  <a:pt x="17246" y="1133"/>
                  <a:pt x="17373" y="890"/>
                  <a:pt x="17584" y="688"/>
                </a:cubicBezTo>
                <a:cubicBezTo>
                  <a:pt x="17796" y="485"/>
                  <a:pt x="18049" y="324"/>
                  <a:pt x="18345" y="202"/>
                </a:cubicBezTo>
                <a:cubicBezTo>
                  <a:pt x="18641" y="81"/>
                  <a:pt x="18937" y="0"/>
                  <a:pt x="19275" y="0"/>
                </a:cubicBezTo>
                <a:cubicBezTo>
                  <a:pt x="19571" y="0"/>
                  <a:pt x="19867" y="81"/>
                  <a:pt x="20163" y="202"/>
                </a:cubicBezTo>
                <a:cubicBezTo>
                  <a:pt x="20459" y="324"/>
                  <a:pt x="20712" y="485"/>
                  <a:pt x="20924" y="688"/>
                </a:cubicBezTo>
                <a:cubicBezTo>
                  <a:pt x="21135" y="890"/>
                  <a:pt x="21262" y="1133"/>
                  <a:pt x="21389" y="1416"/>
                </a:cubicBezTo>
                <a:cubicBezTo>
                  <a:pt x="21515" y="1658"/>
                  <a:pt x="21600" y="1942"/>
                  <a:pt x="21600" y="2265"/>
                </a:cubicBezTo>
                <a:close/>
                <a:moveTo>
                  <a:pt x="19275" y="3640"/>
                </a:moveTo>
                <a:cubicBezTo>
                  <a:pt x="19486" y="3640"/>
                  <a:pt x="19656" y="3600"/>
                  <a:pt x="19825" y="3519"/>
                </a:cubicBezTo>
                <a:cubicBezTo>
                  <a:pt x="19951" y="3438"/>
                  <a:pt x="20121" y="3317"/>
                  <a:pt x="20290" y="3236"/>
                </a:cubicBezTo>
                <a:cubicBezTo>
                  <a:pt x="20374" y="3115"/>
                  <a:pt x="20459" y="2993"/>
                  <a:pt x="20543" y="2791"/>
                </a:cubicBezTo>
                <a:cubicBezTo>
                  <a:pt x="20628" y="2629"/>
                  <a:pt x="20670" y="2427"/>
                  <a:pt x="20670" y="2265"/>
                </a:cubicBezTo>
                <a:cubicBezTo>
                  <a:pt x="20670" y="2103"/>
                  <a:pt x="20628" y="1901"/>
                  <a:pt x="20543" y="1739"/>
                </a:cubicBezTo>
                <a:cubicBezTo>
                  <a:pt x="20459" y="1578"/>
                  <a:pt x="20374" y="1416"/>
                  <a:pt x="20290" y="1335"/>
                </a:cubicBezTo>
                <a:cubicBezTo>
                  <a:pt x="20121" y="1173"/>
                  <a:pt x="19951" y="1092"/>
                  <a:pt x="19825" y="1011"/>
                </a:cubicBezTo>
                <a:cubicBezTo>
                  <a:pt x="19656" y="930"/>
                  <a:pt x="19486" y="890"/>
                  <a:pt x="19275" y="890"/>
                </a:cubicBezTo>
                <a:cubicBezTo>
                  <a:pt x="19064" y="890"/>
                  <a:pt x="18852" y="930"/>
                  <a:pt x="18726" y="1011"/>
                </a:cubicBezTo>
                <a:cubicBezTo>
                  <a:pt x="18557" y="1092"/>
                  <a:pt x="18387" y="1173"/>
                  <a:pt x="18218" y="1335"/>
                </a:cubicBezTo>
                <a:cubicBezTo>
                  <a:pt x="18134" y="1416"/>
                  <a:pt x="18049" y="1578"/>
                  <a:pt x="17965" y="1739"/>
                </a:cubicBezTo>
                <a:cubicBezTo>
                  <a:pt x="17880" y="1901"/>
                  <a:pt x="17838" y="2103"/>
                  <a:pt x="17838" y="2265"/>
                </a:cubicBezTo>
                <a:cubicBezTo>
                  <a:pt x="17838" y="2427"/>
                  <a:pt x="17880" y="2629"/>
                  <a:pt x="17965" y="2791"/>
                </a:cubicBezTo>
                <a:cubicBezTo>
                  <a:pt x="18049" y="2993"/>
                  <a:pt x="18134" y="3115"/>
                  <a:pt x="18218" y="3236"/>
                </a:cubicBezTo>
                <a:cubicBezTo>
                  <a:pt x="18387" y="3317"/>
                  <a:pt x="18557" y="3438"/>
                  <a:pt x="18726" y="3519"/>
                </a:cubicBezTo>
                <a:cubicBezTo>
                  <a:pt x="18852" y="3600"/>
                  <a:pt x="19064" y="3640"/>
                  <a:pt x="19275" y="3640"/>
                </a:cubicBezTo>
                <a:close/>
              </a:path>
            </a:pathLst>
          </a:custGeom>
          <a:solidFill>
            <a:schemeClr val="accent6">
              <a:hueOff val="-2214564"/>
              <a:satOff val="-18455"/>
              <a:lumOff val="-8293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6">
                  <a:hueOff val="-2214564"/>
                  <a:satOff val="-18455"/>
                  <a:lumOff val="-82930"/>
                </a:schemeClr>
              </a:solidFill>
              <a:latin typeface="Raleway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3BBC572F-42B6-BA7A-B54D-702CA6105DA3}"/>
              </a:ext>
            </a:extLst>
          </p:cNvPr>
          <p:cNvSpPr/>
          <p:nvPr/>
        </p:nvSpPr>
        <p:spPr>
          <a:xfrm>
            <a:off x="1283896" y="-879231"/>
            <a:ext cx="9624209" cy="9231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502E05-8167-F4FD-3105-65CB5F2DF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23168" y="864960"/>
            <a:ext cx="7155381" cy="4877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C3542-6EBB-653C-6F86-A53E7EE470F5}"/>
              </a:ext>
            </a:extLst>
          </p:cNvPr>
          <p:cNvSpPr txBox="1"/>
          <p:nvPr/>
        </p:nvSpPr>
        <p:spPr>
          <a:xfrm>
            <a:off x="0" y="5742895"/>
            <a:ext cx="608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3333"/>
                </a:solidFill>
                <a:latin typeface="+mn-lt"/>
              </a:rPr>
              <a:t>Cave of Antiparos Island (</a:t>
            </a:r>
            <a:r>
              <a:rPr lang="fr-FR" sz="1600" b="1" i="1" dirty="0" err="1">
                <a:solidFill>
                  <a:srgbClr val="333333"/>
                </a:solidFill>
                <a:effectLst/>
                <a:latin typeface="+mn-lt"/>
              </a:rPr>
              <a:t>Travels</a:t>
            </a:r>
            <a:r>
              <a:rPr lang="el-GR" sz="1600" b="1" i="1" dirty="0">
                <a:solidFill>
                  <a:srgbClr val="333333"/>
                </a:solidFill>
                <a:latin typeface="+mn-lt"/>
              </a:rPr>
              <a:t>,</a:t>
            </a:r>
            <a:r>
              <a:rPr lang="en-US" sz="1600" b="1" i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fr-FR" sz="1600" b="1" i="1" dirty="0">
                <a:solidFill>
                  <a:srgbClr val="333333"/>
                </a:solidFill>
                <a:effectLst/>
                <a:latin typeface="+mn-lt"/>
              </a:rPr>
              <a:t>Francis Moore, 1770)</a:t>
            </a:r>
            <a:endParaRPr lang="el-GR" sz="1600" dirty="0">
              <a:latin typeface="+mn-lt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FA49CF2-9DE0-6128-D529-5421BF37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867" y="741189"/>
            <a:ext cx="5025796" cy="5063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4AD62-F6ED-BE1F-978C-1C10C2EDD58B}"/>
              </a:ext>
            </a:extLst>
          </p:cNvPr>
          <p:cNvSpPr txBox="1"/>
          <p:nvPr/>
        </p:nvSpPr>
        <p:spPr>
          <a:xfrm>
            <a:off x="3583103" y="89810"/>
            <a:ext cx="5025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+mn-lt"/>
              </a:rPr>
              <a:t>Showcaves</a:t>
            </a:r>
            <a:r>
              <a:rPr lang="en-US" sz="3000" b="1" dirty="0">
                <a:latin typeface="+mn-lt"/>
              </a:rPr>
              <a:t> in Greece</a:t>
            </a:r>
            <a:endParaRPr lang="el-GR" sz="30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0B9D9-A330-435E-B541-941BAEB39C31}"/>
              </a:ext>
            </a:extLst>
          </p:cNvPr>
          <p:cNvSpPr txBox="1"/>
          <p:nvPr/>
        </p:nvSpPr>
        <p:spPr>
          <a:xfrm>
            <a:off x="1158341" y="6289380"/>
            <a:ext cx="9875318" cy="3416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effectLst/>
                <a:latin typeface="Open Sans" panose="020B0606030504020204" pitchFamily="34" charset="0"/>
              </a:rPr>
              <a:t>How can geosciences serve society in addressing global anthropogenic changes?</a:t>
            </a:r>
          </a:p>
        </p:txBody>
      </p:sp>
    </p:spTree>
    <p:extLst>
      <p:ext uri="{BB962C8B-B14F-4D97-AF65-F5344CB8AC3E}">
        <p14:creationId xmlns:p14="http://schemas.microsoft.com/office/powerpoint/2010/main" val="26325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5E4B7F7A-9B10-D036-BCB7-C5741BA07B02}"/>
              </a:ext>
            </a:extLst>
          </p:cNvPr>
          <p:cNvPicPr>
            <a:picLocks/>
          </p:cNvPicPr>
          <p:nvPr/>
        </p:nvPicPr>
        <p:blipFill>
          <a:blip r:embed="rId3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00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95FE5CF-AA5E-CF35-4206-746182B6E8AE}"/>
              </a:ext>
            </a:extLst>
          </p:cNvPr>
          <p:cNvSpPr/>
          <p:nvPr/>
        </p:nvSpPr>
        <p:spPr>
          <a:xfrm>
            <a:off x="6095999" y="973579"/>
            <a:ext cx="5660572" cy="2703995"/>
          </a:xfrm>
          <a:prstGeom prst="roundRect">
            <a:avLst/>
          </a:prstGeom>
          <a:solidFill>
            <a:schemeClr val="accent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How could geoscientists promote geo-ethical thinking?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Realize complexity / I</a:t>
            </a:r>
            <a:r>
              <a:rPr lang="en-US" sz="2000" i="0" dirty="0">
                <a:solidFill>
                  <a:schemeClr val="tx1"/>
                </a:solidFill>
                <a:effectLst/>
              </a:rPr>
              <a:t>ntersection of different knowledge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Identification of each stakeholder’s management method</a:t>
            </a:r>
            <a:r>
              <a:rPr lang="en-US" sz="2000" i="0" dirty="0">
                <a:solidFill>
                  <a:schemeClr val="tx1"/>
                </a:solidFill>
                <a:effectLst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Adopt common tools nationally and in European perspective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9D9ED-5979-7AB0-1313-888D9C0972B9}"/>
              </a:ext>
            </a:extLst>
          </p:cNvPr>
          <p:cNvSpPr txBox="1"/>
          <p:nvPr/>
        </p:nvSpPr>
        <p:spPr>
          <a:xfrm>
            <a:off x="4003221" y="205106"/>
            <a:ext cx="447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n-lt"/>
              </a:rPr>
              <a:t>Geo-ethical</a:t>
            </a:r>
            <a:r>
              <a:rPr lang="en-US" b="1" dirty="0"/>
              <a:t> </a:t>
            </a:r>
            <a:r>
              <a:rPr lang="en-US" sz="3000" b="1" dirty="0">
                <a:latin typeface="+mn-lt"/>
              </a:rPr>
              <a:t>Thinking</a:t>
            </a:r>
            <a:endParaRPr lang="el-GR" sz="3000" b="1" dirty="0">
              <a:latin typeface="+mn-lt"/>
            </a:endParaRP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D5883AAB-C5D3-40F0-B361-413D29B295B6}"/>
              </a:ext>
            </a:extLst>
          </p:cNvPr>
          <p:cNvSpPr/>
          <p:nvPr/>
        </p:nvSpPr>
        <p:spPr>
          <a:xfrm>
            <a:off x="201490" y="973579"/>
            <a:ext cx="5660572" cy="531613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0B041B51-6F64-5B3D-20D8-8C64261EC520}"/>
              </a:ext>
            </a:extLst>
          </p:cNvPr>
          <p:cNvGrpSpPr/>
          <p:nvPr/>
        </p:nvGrpSpPr>
        <p:grpSpPr>
          <a:xfrm>
            <a:off x="638751" y="1353696"/>
            <a:ext cx="4957737" cy="3688966"/>
            <a:chOff x="3261943" y="1372042"/>
            <a:chExt cx="4957737" cy="3688966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61F7B534-05D4-1349-0FD6-6914C04C4887}"/>
                </a:ext>
              </a:extLst>
            </p:cNvPr>
            <p:cNvGrpSpPr/>
            <p:nvPr/>
          </p:nvGrpSpPr>
          <p:grpSpPr>
            <a:xfrm>
              <a:off x="3393830" y="1686356"/>
              <a:ext cx="4560275" cy="3017655"/>
              <a:chOff x="3487616" y="2995247"/>
              <a:chExt cx="4560275" cy="3017655"/>
            </a:xfrm>
          </p:grpSpPr>
          <p:sp>
            <p:nvSpPr>
              <p:cNvPr id="8" name="Ισοσκελές τρίγωνο 7">
                <a:extLst>
                  <a:ext uri="{FF2B5EF4-FFF2-40B4-BE49-F238E27FC236}">
                    <a16:creationId xmlns:a16="http://schemas.microsoft.com/office/drawing/2014/main" id="{65D1D969-68E7-CB1C-0BC7-D89F5F03B4D9}"/>
                  </a:ext>
                </a:extLst>
              </p:cNvPr>
              <p:cNvSpPr/>
              <p:nvPr/>
            </p:nvSpPr>
            <p:spPr>
              <a:xfrm>
                <a:off x="3487616" y="2995247"/>
                <a:ext cx="4560275" cy="3017655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Οβάλ 9">
                <a:extLst>
                  <a:ext uri="{FF2B5EF4-FFF2-40B4-BE49-F238E27FC236}">
                    <a16:creationId xmlns:a16="http://schemas.microsoft.com/office/drawing/2014/main" id="{4CAF97D7-0545-0615-98A0-FB4A8AA1AE43}"/>
                  </a:ext>
                </a:extLst>
              </p:cNvPr>
              <p:cNvSpPr/>
              <p:nvPr/>
            </p:nvSpPr>
            <p:spPr>
              <a:xfrm>
                <a:off x="4724399" y="3903912"/>
                <a:ext cx="2086707" cy="2031878"/>
              </a:xfrm>
              <a:prstGeom prst="ellipse">
                <a:avLst/>
              </a:prstGeom>
              <a:solidFill>
                <a:srgbClr val="C9D2F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Showcaves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complexity</a:t>
                </a:r>
                <a:endParaRPr lang="el-G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101966-DE42-8219-23EE-156D888A12BB}"/>
                </a:ext>
              </a:extLst>
            </p:cNvPr>
            <p:cNvSpPr txBox="1"/>
            <p:nvPr/>
          </p:nvSpPr>
          <p:spPr>
            <a:xfrm>
              <a:off x="4611614" y="1372042"/>
              <a:ext cx="2086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Geosciences</a:t>
              </a:r>
              <a:endParaRPr lang="el-GR" dirty="0"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12909C-B1AB-6F5F-AD01-AD2BF9767B0D}"/>
                </a:ext>
              </a:extLst>
            </p:cNvPr>
            <p:cNvSpPr txBox="1"/>
            <p:nvPr/>
          </p:nvSpPr>
          <p:spPr>
            <a:xfrm>
              <a:off x="3261943" y="4691676"/>
              <a:ext cx="133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Humanities</a:t>
              </a:r>
              <a:endParaRPr lang="el-GR" dirty="0"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49F456-6EAB-FA50-D39F-AD7F6C53B98C}"/>
                </a:ext>
              </a:extLst>
            </p:cNvPr>
            <p:cNvSpPr txBox="1"/>
            <p:nvPr/>
          </p:nvSpPr>
          <p:spPr>
            <a:xfrm>
              <a:off x="6560864" y="4691676"/>
              <a:ext cx="165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Social sciences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0AD4C6E-B7F2-D08B-18CB-F0A9A67D81A6}"/>
              </a:ext>
            </a:extLst>
          </p:cNvPr>
          <p:cNvSpPr/>
          <p:nvPr/>
        </p:nvSpPr>
        <p:spPr>
          <a:xfrm>
            <a:off x="6443374" y="4742534"/>
            <a:ext cx="4777076" cy="19103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Goals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Managing </a:t>
            </a:r>
            <a:r>
              <a:rPr lang="en-US" sz="2000" dirty="0" err="1">
                <a:solidFill>
                  <a:schemeClr val="tx1"/>
                </a:solidFill>
              </a:rPr>
              <a:t>showcaves</a:t>
            </a:r>
            <a:r>
              <a:rPr lang="en-US" sz="2000" dirty="0">
                <a:solidFill>
                  <a:schemeClr val="tx1"/>
                </a:solidFill>
              </a:rPr>
              <a:t> as an entity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Synthesizing knowledge methods tools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Protection &amp; Preservation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FB4C1DA1-EBA8-DCAE-7CEA-77A31ABAFB76}"/>
              </a:ext>
            </a:extLst>
          </p:cNvPr>
          <p:cNvSpPr/>
          <p:nvPr/>
        </p:nvSpPr>
        <p:spPr>
          <a:xfrm>
            <a:off x="8482692" y="3677574"/>
            <a:ext cx="955222" cy="9957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EA4C7-0603-8785-B358-FE82293C0A3C}"/>
              </a:ext>
            </a:extLst>
          </p:cNvPr>
          <p:cNvSpPr txBox="1"/>
          <p:nvPr/>
        </p:nvSpPr>
        <p:spPr>
          <a:xfrm>
            <a:off x="9583514" y="0"/>
            <a:ext cx="373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Diros</a:t>
            </a:r>
            <a:r>
              <a:rPr lang="en-US" dirty="0">
                <a:latin typeface="+mn-lt"/>
              </a:rPr>
              <a:t> Caves, Mani, Greece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8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2EBD6B8D-1EEE-D41C-3EE8-94231D3B2BF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2C994-F960-16E6-0659-F63E60F70975}"/>
              </a:ext>
            </a:extLst>
          </p:cNvPr>
          <p:cNvSpPr txBox="1"/>
          <p:nvPr/>
        </p:nvSpPr>
        <p:spPr>
          <a:xfrm>
            <a:off x="2731477" y="83233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l-GR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1731EB43-9C1E-5839-2F11-AA6AD2962A4E}"/>
              </a:ext>
            </a:extLst>
          </p:cNvPr>
          <p:cNvSpPr/>
          <p:nvPr/>
        </p:nvSpPr>
        <p:spPr>
          <a:xfrm>
            <a:off x="876300" y="477001"/>
            <a:ext cx="10439400" cy="1961399"/>
          </a:xfrm>
          <a:prstGeom prst="round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Continuous environmental monitoring is the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key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Developing an understanding of the spatial and temporal variation in parameters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Developing a baseline of conditions for the identification of the changes affecting the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Historical Data</a:t>
            </a:r>
            <a:r>
              <a:rPr lang="el-GR" sz="2000" dirty="0">
                <a:solidFill>
                  <a:schemeClr val="tx1"/>
                </a:solidFill>
              </a:rPr>
              <a:t> – </a:t>
            </a:r>
            <a:r>
              <a:rPr lang="en-US" sz="2000" dirty="0">
                <a:solidFill>
                  <a:schemeClr val="tx1"/>
                </a:solidFill>
              </a:rPr>
              <a:t>extensive research on variations</a:t>
            </a:r>
            <a:endParaRPr lang="en-US" sz="2000" i="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ts val="34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</a:rPr>
              <a:t>Prerequisite is the legal obligation of monitoring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70CC81B-0FDD-44E8-3AF7-E97CB2401FD7}"/>
              </a:ext>
            </a:extLst>
          </p:cNvPr>
          <p:cNvSpPr/>
          <p:nvPr/>
        </p:nvSpPr>
        <p:spPr>
          <a:xfrm>
            <a:off x="1197428" y="2940235"/>
            <a:ext cx="9797144" cy="1547179"/>
          </a:xfrm>
          <a:prstGeom prst="roundRect">
            <a:avLst>
              <a:gd name="adj" fmla="val 50000"/>
            </a:avLst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could be monitored in a </a:t>
            </a:r>
            <a:r>
              <a:rPr lang="en-US" b="1" dirty="0" err="1">
                <a:solidFill>
                  <a:schemeClr val="tx1"/>
                </a:solidFill>
              </a:rPr>
              <a:t>showcave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CAVE METEOROLOGY</a:t>
            </a:r>
            <a:r>
              <a:rPr lang="en-US" dirty="0">
                <a:solidFill>
                  <a:schemeClr val="tx1"/>
                </a:solidFill>
              </a:rPr>
              <a:t>: temperature, relative humidity, carbon dioxide and airflow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RUNNING WATER PARAMETERS</a:t>
            </a:r>
            <a:r>
              <a:rPr lang="en-US" dirty="0">
                <a:solidFill>
                  <a:schemeClr val="tx1"/>
                </a:solidFill>
              </a:rPr>
              <a:t>: temperature, conductivity, pH, quality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NUMBER OF VISITORS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FAUNA / FLORA MONITORING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401BD529-B24C-E093-F315-3766382069F2}"/>
              </a:ext>
            </a:extLst>
          </p:cNvPr>
          <p:cNvSpPr/>
          <p:nvPr/>
        </p:nvSpPr>
        <p:spPr>
          <a:xfrm>
            <a:off x="1910024" y="4935984"/>
            <a:ext cx="8371952" cy="1547178"/>
          </a:xfrm>
          <a:prstGeom prst="roundRect">
            <a:avLst>
              <a:gd name="adj" fmla="val 50000"/>
            </a:avLst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   Identify if the changes are:</a:t>
            </a:r>
            <a:r>
              <a:rPr lang="en-US" b="1" dirty="0">
                <a:solidFill>
                  <a:schemeClr val="tx1"/>
                </a:solidFill>
              </a:rPr>
              <a:t>  		</a:t>
            </a:r>
            <a:r>
              <a:rPr lang="en-US" b="1" u="sng" dirty="0">
                <a:solidFill>
                  <a:schemeClr val="tx1"/>
                </a:solidFill>
              </a:rPr>
              <a:t>Decide conservation Status: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Result of cave processes			Take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Human impact 				Create guidelines / frameworks 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Management Actions			vulnerability maps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4D01B-1A22-D118-22CB-5E982EF6C59A}"/>
              </a:ext>
            </a:extLst>
          </p:cNvPr>
          <p:cNvSpPr txBox="1"/>
          <p:nvPr/>
        </p:nvSpPr>
        <p:spPr>
          <a:xfrm>
            <a:off x="9583514" y="0"/>
            <a:ext cx="373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Diros</a:t>
            </a:r>
            <a:r>
              <a:rPr lang="en-US" dirty="0">
                <a:latin typeface="+mn-lt"/>
              </a:rPr>
              <a:t> Caves, Mani, Greece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3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E668C83-1F56-E8C7-959D-EE5E0CD65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617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EDABEB-6B77-71A5-CFF9-FAC119B10DDE}"/>
              </a:ext>
            </a:extLst>
          </p:cNvPr>
          <p:cNvSpPr txBox="1"/>
          <p:nvPr/>
        </p:nvSpPr>
        <p:spPr>
          <a:xfrm>
            <a:off x="9235296" y="0"/>
            <a:ext cx="287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Antonof</a:t>
            </a:r>
            <a:r>
              <a:rPr lang="en-US" dirty="0">
                <a:latin typeface="+mn-lt"/>
              </a:rPr>
              <a:t> Cave, Attica, Greece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0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Θέση εικόνας 12" descr="Εικόνα που περιέχει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2DCAE873-A42D-43D4-9239-602C5EBD008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4284880" y="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Thank you for your time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3B650-EC14-925B-A6D0-B6C83CB8794F}"/>
              </a:ext>
            </a:extLst>
          </p:cNvPr>
          <p:cNvSpPr txBox="1"/>
          <p:nvPr/>
        </p:nvSpPr>
        <p:spPr>
          <a:xfrm>
            <a:off x="1185117" y="514169"/>
            <a:ext cx="373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Diros</a:t>
            </a:r>
            <a:r>
              <a:rPr lang="en-US" dirty="0">
                <a:latin typeface="+mn-lt"/>
              </a:rPr>
              <a:t> Caves, Mani, Greece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906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549</Words>
  <Application>Microsoft Office PowerPoint</Application>
  <PresentationFormat>Ευρεία οθόνη</PresentationFormat>
  <Paragraphs>88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FranklinGothic-MediumCond</vt:lpstr>
      <vt:lpstr>Open Sans</vt:lpstr>
      <vt:lpstr>Raleway</vt:lpstr>
      <vt:lpstr>Office Theme</vt:lpstr>
      <vt:lpstr>Showcaves: A modern geo-conservation approach utilizing geo-ethics and heritage management principles through sustainable monitoring technology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GALANG</dc:creator>
  <cp:lastModifiedBy>Georgios Kontostavlos</cp:lastModifiedBy>
  <cp:revision>368</cp:revision>
  <dcterms:created xsi:type="dcterms:W3CDTF">2016-11-16T10:39:53Z</dcterms:created>
  <dcterms:modified xsi:type="dcterms:W3CDTF">2022-05-20T17:14:36Z</dcterms:modified>
</cp:coreProperties>
</file>