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sldIdLst>
    <p:sldId id="259" r:id="rId2"/>
    <p:sldId id="270" r:id="rId3"/>
    <p:sldId id="256" r:id="rId4"/>
    <p:sldId id="264" r:id="rId5"/>
    <p:sldId id="267" r:id="rId6"/>
    <p:sldId id="268" r:id="rId7"/>
    <p:sldId id="269"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16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714" autoAdjust="0"/>
  </p:normalViewPr>
  <p:slideViewPr>
    <p:cSldViewPr snapToGrid="0">
      <p:cViewPr varScale="1">
        <p:scale>
          <a:sx n="102" d="100"/>
          <a:sy n="102" d="100"/>
        </p:scale>
        <p:origin x="126"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39FAAA-18FE-4889-8C98-6A9EF66D9FD1}" type="datetimeFigureOut">
              <a:rPr lang="fr-BE" smtClean="0"/>
              <a:t>21-05-22</a:t>
            </a:fld>
            <a:endParaRPr lang="fr-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15C61A-07E3-455F-9D2B-6A8635F09ED7}" type="slidenum">
              <a:rPr lang="fr-BE" smtClean="0"/>
              <a:t>‹#›</a:t>
            </a:fld>
            <a:endParaRPr lang="fr-BE"/>
          </a:p>
        </p:txBody>
      </p:sp>
    </p:spTree>
    <p:extLst>
      <p:ext uri="{BB962C8B-B14F-4D97-AF65-F5344CB8AC3E}">
        <p14:creationId xmlns:p14="http://schemas.microsoft.com/office/powerpoint/2010/main" val="2777024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24C70F-D4DF-4BFE-91E9-BAF4F9398A2A}" type="slidenum">
              <a:rPr lang="en-US" smtClean="0"/>
              <a:t>1</a:t>
            </a:fld>
            <a:endParaRPr lang="en-US"/>
          </a:p>
        </p:txBody>
      </p:sp>
    </p:spTree>
    <p:extLst>
      <p:ext uri="{BB962C8B-B14F-4D97-AF65-F5344CB8AC3E}">
        <p14:creationId xmlns:p14="http://schemas.microsoft.com/office/powerpoint/2010/main" val="3868015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imes New Roman" panose="02020603050405020304" pitchFamily="18" charset="0"/>
                <a:ea typeface="Calibri" panose="020F0502020204030204" pitchFamily="34" charset="0"/>
              </a:rPr>
              <a:t>Climate change poses a fundamental threat to agriculture within the Nile basin due to the magnitude of projected impacts and low adaptive capacity.  Clearly shown by research!</a:t>
            </a:r>
            <a:endParaRPr lang="en-US" dirty="0"/>
          </a:p>
        </p:txBody>
      </p:sp>
      <p:sp>
        <p:nvSpPr>
          <p:cNvPr id="4" name="Slide Number Placeholder 3"/>
          <p:cNvSpPr>
            <a:spLocks noGrp="1"/>
          </p:cNvSpPr>
          <p:nvPr>
            <p:ph type="sldNum" sz="quarter" idx="5"/>
          </p:nvPr>
        </p:nvSpPr>
        <p:spPr/>
        <p:txBody>
          <a:bodyPr/>
          <a:lstStyle/>
          <a:p>
            <a:fld id="{1515C61A-07E3-455F-9D2B-6A8635F09ED7}" type="slidenum">
              <a:rPr lang="fr-BE" smtClean="0"/>
              <a:t>2</a:t>
            </a:fld>
            <a:endParaRPr lang="fr-BE"/>
          </a:p>
        </p:txBody>
      </p:sp>
    </p:spTree>
    <p:extLst>
      <p:ext uri="{BB962C8B-B14F-4D97-AF65-F5344CB8AC3E}">
        <p14:creationId xmlns:p14="http://schemas.microsoft.com/office/powerpoint/2010/main" val="2293657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imes New Roman" panose="02020603050405020304" pitchFamily="18" charset="0"/>
                <a:ea typeface="Calibri" panose="020F0502020204030204" pitchFamily="34" charset="0"/>
              </a:rPr>
              <a:t>So far, climate change impacts on agriculture for the basin have mostly been assessed for single cropping systems, which may bias the results considering that the basin is dominated by different cropping systems, with about one third of the crop area under double cropping. </a:t>
            </a:r>
            <a:endParaRPr lang="fr-BE" dirty="0"/>
          </a:p>
        </p:txBody>
      </p:sp>
      <p:sp>
        <p:nvSpPr>
          <p:cNvPr id="4" name="Slide Number Placeholder 3"/>
          <p:cNvSpPr>
            <a:spLocks noGrp="1"/>
          </p:cNvSpPr>
          <p:nvPr>
            <p:ph type="sldNum" sz="quarter" idx="5"/>
          </p:nvPr>
        </p:nvSpPr>
        <p:spPr/>
        <p:txBody>
          <a:bodyPr/>
          <a:lstStyle/>
          <a:p>
            <a:fld id="{1515C61A-07E3-455F-9D2B-6A8635F09ED7}" type="slidenum">
              <a:rPr lang="fr-BE" smtClean="0"/>
              <a:t>3</a:t>
            </a:fld>
            <a:endParaRPr lang="fr-BE"/>
          </a:p>
        </p:txBody>
      </p:sp>
    </p:spTree>
    <p:extLst>
      <p:ext uri="{BB962C8B-B14F-4D97-AF65-F5344CB8AC3E}">
        <p14:creationId xmlns:p14="http://schemas.microsoft.com/office/powerpoint/2010/main" val="3383079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50000"/>
              </a:lnSpc>
              <a:spcBef>
                <a:spcPts val="0"/>
              </a:spcBef>
              <a:spcAft>
                <a:spcPts val="800"/>
              </a:spcAft>
            </a:pPr>
            <a:r>
              <a:rPr lang="en-GB"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In this study for the historical and future period, we simulate single and double cropping systems in the Nile basin and assess the climate change impacts on the different cropping systems under two scenarios i.e., ‘no adaptation’ and ‘adaptation to a late maturing cultivar’.  We simulate three important crops in the basin </a:t>
            </a:r>
            <a:r>
              <a:rPr lang="en-GB" sz="1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i.e</a:t>
            </a:r>
            <a:r>
              <a:rPr lang="en-GB"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wheat, maize and soybean. </a:t>
            </a:r>
            <a:endParaRPr lang="fr-BE"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515C61A-07E3-455F-9D2B-6A8635F09ED7}" type="slidenum">
              <a:rPr lang="fr-BE" smtClean="0"/>
              <a:t>4</a:t>
            </a:fld>
            <a:endParaRPr lang="fr-BE"/>
          </a:p>
        </p:txBody>
      </p:sp>
    </p:spTree>
    <p:extLst>
      <p:ext uri="{BB962C8B-B14F-4D97-AF65-F5344CB8AC3E}">
        <p14:creationId xmlns:p14="http://schemas.microsoft.com/office/powerpoint/2010/main" val="1247667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Times New Roman" panose="02020603050405020304" pitchFamily="18" charset="0"/>
                <a:ea typeface="Calibri" panose="020F0502020204030204" pitchFamily="34" charset="0"/>
              </a:rPr>
              <a:t>We find that the mean crop yields decrease by 12%  and 7% in single and double cropping systems respectively with future warming without cultivar adaptation. We attribute this to the shortening of the growing season due to increased temperature. </a:t>
            </a:r>
          </a:p>
          <a:p>
            <a:endParaRPr lang="en-GB" sz="1800" dirty="0">
              <a:solidFill>
                <a:srgbClr val="000000"/>
              </a:solidFill>
              <a:effectLst/>
              <a:latin typeface="Times New Roman" panose="02020603050405020304" pitchFamily="18" charset="0"/>
              <a:ea typeface="Calibri" panose="020F0502020204030204" pitchFamily="34" charset="0"/>
            </a:endParaRPr>
          </a:p>
          <a:p>
            <a:r>
              <a:rPr lang="en-GB" sz="1800" dirty="0">
                <a:solidFill>
                  <a:srgbClr val="000000"/>
                </a:solidFill>
                <a:effectLst/>
                <a:latin typeface="Times New Roman" panose="02020603050405020304" pitchFamily="18" charset="0"/>
                <a:ea typeface="Calibri" panose="020F0502020204030204" pitchFamily="34" charset="0"/>
              </a:rPr>
              <a:t>Also at local all local scale basins, The decrease signal is stronger in all single cropping systems than in double cropping systems under future warming without cultivar adaptation. The relative magnitude of yield reduction varies spatially with the greatest reduction in the northern part of the basin with strongest warming. In a scenario with cultivar adaptation, the increase signal is stronger in double cropping systems than single cropping systems. </a:t>
            </a:r>
            <a:endParaRPr lang="fr-BE" dirty="0"/>
          </a:p>
        </p:txBody>
      </p:sp>
      <p:sp>
        <p:nvSpPr>
          <p:cNvPr id="4" name="Slide Number Placeholder 3"/>
          <p:cNvSpPr>
            <a:spLocks noGrp="1"/>
          </p:cNvSpPr>
          <p:nvPr>
            <p:ph type="sldNum" sz="quarter" idx="5"/>
          </p:nvPr>
        </p:nvSpPr>
        <p:spPr/>
        <p:txBody>
          <a:bodyPr/>
          <a:lstStyle/>
          <a:p>
            <a:fld id="{1515C61A-07E3-455F-9D2B-6A8635F09ED7}" type="slidenum">
              <a:rPr lang="fr-BE" smtClean="0"/>
              <a:t>5</a:t>
            </a:fld>
            <a:endParaRPr lang="fr-BE"/>
          </a:p>
        </p:txBody>
      </p:sp>
    </p:spTree>
    <p:extLst>
      <p:ext uri="{BB962C8B-B14F-4D97-AF65-F5344CB8AC3E}">
        <p14:creationId xmlns:p14="http://schemas.microsoft.com/office/powerpoint/2010/main" val="1556606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Times New Roman" panose="02020603050405020304" pitchFamily="18" charset="0"/>
                <a:ea typeface="Calibri" panose="020F0502020204030204" pitchFamily="34" charset="0"/>
              </a:rPr>
              <a:t>-</a:t>
            </a:r>
            <a:r>
              <a:rPr lang="en-GB" sz="1800" dirty="0">
                <a:effectLst/>
                <a:latin typeface="Times New Roman" panose="02020603050405020304" pitchFamily="18" charset="0"/>
                <a:ea typeface="Calibri" panose="020F0502020204030204" pitchFamily="34" charset="0"/>
              </a:rPr>
              <a:t>as different cropping systems respond differently to future warming, agricultural assessments should consider different cropping systems as an integral part of input data used by models to simulate crop yields and other indicators related to agricultural production.</a:t>
            </a:r>
          </a:p>
          <a:p>
            <a:r>
              <a:rPr lang="en-GB" sz="1200" dirty="0">
                <a:effectLst/>
                <a:latin typeface="Times New Roman" panose="02020603050405020304" pitchFamily="18" charset="0"/>
                <a:ea typeface="Calibri" panose="020F0502020204030204" pitchFamily="34" charset="0"/>
              </a:rPr>
              <a:t>-</a:t>
            </a:r>
            <a:r>
              <a:rPr lang="en-GB" sz="1800" dirty="0">
                <a:effectLst/>
                <a:latin typeface="Times New Roman" panose="02020603050405020304" pitchFamily="18" charset="0"/>
                <a:ea typeface="Calibri" panose="020F0502020204030204" pitchFamily="34" charset="0"/>
              </a:rPr>
              <a:t>However, with double cropping systems and late maturing cultivars likely to be more resilient under climate change in the Nile basin, farmers should be aware of a trade-off between crop yields, production risks and resource availability</a:t>
            </a:r>
            <a:endParaRPr lang="fr-BE" dirty="0"/>
          </a:p>
        </p:txBody>
      </p:sp>
      <p:sp>
        <p:nvSpPr>
          <p:cNvPr id="4" name="Slide Number Placeholder 3"/>
          <p:cNvSpPr>
            <a:spLocks noGrp="1"/>
          </p:cNvSpPr>
          <p:nvPr>
            <p:ph type="sldNum" sz="quarter" idx="5"/>
          </p:nvPr>
        </p:nvSpPr>
        <p:spPr/>
        <p:txBody>
          <a:bodyPr/>
          <a:lstStyle/>
          <a:p>
            <a:fld id="{1515C61A-07E3-455F-9D2B-6A8635F09ED7}" type="slidenum">
              <a:rPr lang="fr-BE" smtClean="0"/>
              <a:t>6</a:t>
            </a:fld>
            <a:endParaRPr lang="fr-BE"/>
          </a:p>
        </p:txBody>
      </p:sp>
    </p:spTree>
    <p:extLst>
      <p:ext uri="{BB962C8B-B14F-4D97-AF65-F5344CB8AC3E}">
        <p14:creationId xmlns:p14="http://schemas.microsoft.com/office/powerpoint/2010/main" val="1218124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24C70F-D4DF-4BFE-91E9-BAF4F9398A2A}" type="slidenum">
              <a:rPr lang="en-US" smtClean="0"/>
              <a:t>7</a:t>
            </a:fld>
            <a:endParaRPr lang="en-US"/>
          </a:p>
        </p:txBody>
      </p:sp>
    </p:spTree>
    <p:extLst>
      <p:ext uri="{BB962C8B-B14F-4D97-AF65-F5344CB8AC3E}">
        <p14:creationId xmlns:p14="http://schemas.microsoft.com/office/powerpoint/2010/main" val="2099555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6CC7-5559-605E-BB73-EB3624573A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BE"/>
          </a:p>
        </p:txBody>
      </p:sp>
      <p:sp>
        <p:nvSpPr>
          <p:cNvPr id="3" name="Subtitle 2">
            <a:extLst>
              <a:ext uri="{FF2B5EF4-FFF2-40B4-BE49-F238E27FC236}">
                <a16:creationId xmlns:a16="http://schemas.microsoft.com/office/drawing/2014/main" id="{737D0C55-BAD5-BED2-5CA6-D9D3FBD025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BE"/>
          </a:p>
        </p:txBody>
      </p:sp>
      <p:sp>
        <p:nvSpPr>
          <p:cNvPr id="4" name="Date Placeholder 3">
            <a:extLst>
              <a:ext uri="{FF2B5EF4-FFF2-40B4-BE49-F238E27FC236}">
                <a16:creationId xmlns:a16="http://schemas.microsoft.com/office/drawing/2014/main" id="{E274785F-B3B2-A700-CAA9-86B9E7508662}"/>
              </a:ext>
            </a:extLst>
          </p:cNvPr>
          <p:cNvSpPr>
            <a:spLocks noGrp="1"/>
          </p:cNvSpPr>
          <p:nvPr>
            <p:ph type="dt" sz="half" idx="10"/>
          </p:nvPr>
        </p:nvSpPr>
        <p:spPr/>
        <p:txBody>
          <a:bodyPr/>
          <a:lstStyle/>
          <a:p>
            <a:fld id="{32CA7C0A-20EE-4776-A1A6-76D938979A22}" type="datetime1">
              <a:rPr lang="fr-BE" smtClean="0"/>
              <a:t>21-05-22</a:t>
            </a:fld>
            <a:endParaRPr lang="fr-BE"/>
          </a:p>
        </p:txBody>
      </p:sp>
      <p:sp>
        <p:nvSpPr>
          <p:cNvPr id="5" name="Footer Placeholder 4">
            <a:extLst>
              <a:ext uri="{FF2B5EF4-FFF2-40B4-BE49-F238E27FC236}">
                <a16:creationId xmlns:a16="http://schemas.microsoft.com/office/drawing/2014/main" id="{FE97BBFB-DFFB-CB3A-C6F4-B44119B9EC0D}"/>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EA2AB599-71BC-9150-3FB0-C1C8971AA48B}"/>
              </a:ext>
            </a:extLst>
          </p:cNvPr>
          <p:cNvSpPr>
            <a:spLocks noGrp="1"/>
          </p:cNvSpPr>
          <p:nvPr>
            <p:ph type="sldNum" sz="quarter" idx="12"/>
          </p:nvPr>
        </p:nvSpPr>
        <p:spPr/>
        <p:txBody>
          <a:bodyPr/>
          <a:lstStyle/>
          <a:p>
            <a:fld id="{15D68A00-A643-4E2F-BCAC-9414446B5DA2}" type="slidenum">
              <a:rPr lang="fr-BE" smtClean="0"/>
              <a:t>‹#›</a:t>
            </a:fld>
            <a:endParaRPr lang="fr-BE"/>
          </a:p>
        </p:txBody>
      </p:sp>
    </p:spTree>
    <p:extLst>
      <p:ext uri="{BB962C8B-B14F-4D97-AF65-F5344CB8AC3E}">
        <p14:creationId xmlns:p14="http://schemas.microsoft.com/office/powerpoint/2010/main" val="3786722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0178D-CB7D-1059-716F-6DF8B7049C63}"/>
              </a:ext>
            </a:extLst>
          </p:cNvPr>
          <p:cNvSpPr>
            <a:spLocks noGrp="1"/>
          </p:cNvSpPr>
          <p:nvPr>
            <p:ph type="title"/>
          </p:nvPr>
        </p:nvSpPr>
        <p:spPr/>
        <p:txBody>
          <a:bodyPr/>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E27B2078-1422-119D-6FBA-AEA51D80F2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5E28638A-84E0-D80D-2F16-6FE41A966E7A}"/>
              </a:ext>
            </a:extLst>
          </p:cNvPr>
          <p:cNvSpPr>
            <a:spLocks noGrp="1"/>
          </p:cNvSpPr>
          <p:nvPr>
            <p:ph type="dt" sz="half" idx="10"/>
          </p:nvPr>
        </p:nvSpPr>
        <p:spPr/>
        <p:txBody>
          <a:bodyPr/>
          <a:lstStyle/>
          <a:p>
            <a:fld id="{C7B56E4D-BD71-46C1-8CC5-7E15E09F32D2}" type="datetime1">
              <a:rPr lang="fr-BE" smtClean="0"/>
              <a:t>21-05-22</a:t>
            </a:fld>
            <a:endParaRPr lang="fr-BE"/>
          </a:p>
        </p:txBody>
      </p:sp>
      <p:sp>
        <p:nvSpPr>
          <p:cNvPr id="5" name="Footer Placeholder 4">
            <a:extLst>
              <a:ext uri="{FF2B5EF4-FFF2-40B4-BE49-F238E27FC236}">
                <a16:creationId xmlns:a16="http://schemas.microsoft.com/office/drawing/2014/main" id="{7B1A392B-0BEC-1161-31DA-5E2D295F7CCA}"/>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B3717A83-A667-466D-665C-0CC6D4613A10}"/>
              </a:ext>
            </a:extLst>
          </p:cNvPr>
          <p:cNvSpPr>
            <a:spLocks noGrp="1"/>
          </p:cNvSpPr>
          <p:nvPr>
            <p:ph type="sldNum" sz="quarter" idx="12"/>
          </p:nvPr>
        </p:nvSpPr>
        <p:spPr/>
        <p:txBody>
          <a:bodyPr/>
          <a:lstStyle/>
          <a:p>
            <a:fld id="{15D68A00-A643-4E2F-BCAC-9414446B5DA2}" type="slidenum">
              <a:rPr lang="fr-BE" smtClean="0"/>
              <a:t>‹#›</a:t>
            </a:fld>
            <a:endParaRPr lang="fr-BE"/>
          </a:p>
        </p:txBody>
      </p:sp>
    </p:spTree>
    <p:extLst>
      <p:ext uri="{BB962C8B-B14F-4D97-AF65-F5344CB8AC3E}">
        <p14:creationId xmlns:p14="http://schemas.microsoft.com/office/powerpoint/2010/main" val="38688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96366A-01DE-0B87-EB0A-2D96CE2336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612007F6-A69E-5ACA-058E-5EDCDEAEBB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F2FD560F-8E5B-2893-9513-914C868984A0}"/>
              </a:ext>
            </a:extLst>
          </p:cNvPr>
          <p:cNvSpPr>
            <a:spLocks noGrp="1"/>
          </p:cNvSpPr>
          <p:nvPr>
            <p:ph type="dt" sz="half" idx="10"/>
          </p:nvPr>
        </p:nvSpPr>
        <p:spPr/>
        <p:txBody>
          <a:bodyPr/>
          <a:lstStyle/>
          <a:p>
            <a:fld id="{238144F6-2E69-43BD-9F58-CBF871013B18}" type="datetime1">
              <a:rPr lang="fr-BE" smtClean="0"/>
              <a:t>21-05-22</a:t>
            </a:fld>
            <a:endParaRPr lang="fr-BE"/>
          </a:p>
        </p:txBody>
      </p:sp>
      <p:sp>
        <p:nvSpPr>
          <p:cNvPr id="5" name="Footer Placeholder 4">
            <a:extLst>
              <a:ext uri="{FF2B5EF4-FFF2-40B4-BE49-F238E27FC236}">
                <a16:creationId xmlns:a16="http://schemas.microsoft.com/office/drawing/2014/main" id="{564A7BEF-43FF-6EAC-0007-A036F8D47FD5}"/>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9E27F9A3-9608-71A4-A742-063FF872DA9C}"/>
              </a:ext>
            </a:extLst>
          </p:cNvPr>
          <p:cNvSpPr>
            <a:spLocks noGrp="1"/>
          </p:cNvSpPr>
          <p:nvPr>
            <p:ph type="sldNum" sz="quarter" idx="12"/>
          </p:nvPr>
        </p:nvSpPr>
        <p:spPr/>
        <p:txBody>
          <a:bodyPr/>
          <a:lstStyle/>
          <a:p>
            <a:fld id="{15D68A00-A643-4E2F-BCAC-9414446B5DA2}" type="slidenum">
              <a:rPr lang="fr-BE" smtClean="0"/>
              <a:t>‹#›</a:t>
            </a:fld>
            <a:endParaRPr lang="fr-BE"/>
          </a:p>
        </p:txBody>
      </p:sp>
    </p:spTree>
    <p:extLst>
      <p:ext uri="{BB962C8B-B14F-4D97-AF65-F5344CB8AC3E}">
        <p14:creationId xmlns:p14="http://schemas.microsoft.com/office/powerpoint/2010/main" val="3088840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D3FA1-CEE8-0E52-751D-69DCDF6D19E4}"/>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3B6F01D2-B802-0EE0-AE03-FFBD062511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165300E5-B882-E357-89C8-CC5E60A95C77}"/>
              </a:ext>
            </a:extLst>
          </p:cNvPr>
          <p:cNvSpPr>
            <a:spLocks noGrp="1"/>
          </p:cNvSpPr>
          <p:nvPr>
            <p:ph type="dt" sz="half" idx="10"/>
          </p:nvPr>
        </p:nvSpPr>
        <p:spPr/>
        <p:txBody>
          <a:bodyPr/>
          <a:lstStyle/>
          <a:p>
            <a:fld id="{B14DDFC3-A96A-4B91-AF8A-DFE4EEFC2F1E}" type="datetime1">
              <a:rPr lang="fr-BE" smtClean="0"/>
              <a:t>21-05-22</a:t>
            </a:fld>
            <a:endParaRPr lang="fr-BE"/>
          </a:p>
        </p:txBody>
      </p:sp>
      <p:sp>
        <p:nvSpPr>
          <p:cNvPr id="5" name="Footer Placeholder 4">
            <a:extLst>
              <a:ext uri="{FF2B5EF4-FFF2-40B4-BE49-F238E27FC236}">
                <a16:creationId xmlns:a16="http://schemas.microsoft.com/office/drawing/2014/main" id="{4730B041-0B00-3274-BE5D-F0BEB5613576}"/>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A15FA160-2137-0E4A-C591-F6DAB632338A}"/>
              </a:ext>
            </a:extLst>
          </p:cNvPr>
          <p:cNvSpPr>
            <a:spLocks noGrp="1"/>
          </p:cNvSpPr>
          <p:nvPr>
            <p:ph type="sldNum" sz="quarter" idx="12"/>
          </p:nvPr>
        </p:nvSpPr>
        <p:spPr/>
        <p:txBody>
          <a:bodyPr/>
          <a:lstStyle/>
          <a:p>
            <a:fld id="{15D68A00-A643-4E2F-BCAC-9414446B5DA2}" type="slidenum">
              <a:rPr lang="fr-BE" smtClean="0"/>
              <a:t>‹#›</a:t>
            </a:fld>
            <a:endParaRPr lang="fr-BE"/>
          </a:p>
        </p:txBody>
      </p:sp>
    </p:spTree>
    <p:extLst>
      <p:ext uri="{BB962C8B-B14F-4D97-AF65-F5344CB8AC3E}">
        <p14:creationId xmlns:p14="http://schemas.microsoft.com/office/powerpoint/2010/main" val="2508221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16C01-4D8B-B47B-197D-87283DC6C5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BE"/>
          </a:p>
        </p:txBody>
      </p:sp>
      <p:sp>
        <p:nvSpPr>
          <p:cNvPr id="3" name="Text Placeholder 2">
            <a:extLst>
              <a:ext uri="{FF2B5EF4-FFF2-40B4-BE49-F238E27FC236}">
                <a16:creationId xmlns:a16="http://schemas.microsoft.com/office/drawing/2014/main" id="{2D7C5A77-306B-48DE-751E-E27B39F009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A80FE6-305C-1F80-438B-40A9BB7BE22A}"/>
              </a:ext>
            </a:extLst>
          </p:cNvPr>
          <p:cNvSpPr>
            <a:spLocks noGrp="1"/>
          </p:cNvSpPr>
          <p:nvPr>
            <p:ph type="dt" sz="half" idx="10"/>
          </p:nvPr>
        </p:nvSpPr>
        <p:spPr/>
        <p:txBody>
          <a:bodyPr/>
          <a:lstStyle/>
          <a:p>
            <a:fld id="{32BD022E-895A-4D2E-8171-917CFF8FD214}" type="datetime1">
              <a:rPr lang="fr-BE" smtClean="0"/>
              <a:t>21-05-22</a:t>
            </a:fld>
            <a:endParaRPr lang="fr-BE"/>
          </a:p>
        </p:txBody>
      </p:sp>
      <p:sp>
        <p:nvSpPr>
          <p:cNvPr id="5" name="Footer Placeholder 4">
            <a:extLst>
              <a:ext uri="{FF2B5EF4-FFF2-40B4-BE49-F238E27FC236}">
                <a16:creationId xmlns:a16="http://schemas.microsoft.com/office/drawing/2014/main" id="{02ECBB33-7DD9-9D53-D819-50D56AC03FF7}"/>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01600131-4DCF-40BE-0A28-17C34765706F}"/>
              </a:ext>
            </a:extLst>
          </p:cNvPr>
          <p:cNvSpPr>
            <a:spLocks noGrp="1"/>
          </p:cNvSpPr>
          <p:nvPr>
            <p:ph type="sldNum" sz="quarter" idx="12"/>
          </p:nvPr>
        </p:nvSpPr>
        <p:spPr/>
        <p:txBody>
          <a:bodyPr/>
          <a:lstStyle/>
          <a:p>
            <a:fld id="{15D68A00-A643-4E2F-BCAC-9414446B5DA2}" type="slidenum">
              <a:rPr lang="fr-BE" smtClean="0"/>
              <a:t>‹#›</a:t>
            </a:fld>
            <a:endParaRPr lang="fr-BE"/>
          </a:p>
        </p:txBody>
      </p:sp>
    </p:spTree>
    <p:extLst>
      <p:ext uri="{BB962C8B-B14F-4D97-AF65-F5344CB8AC3E}">
        <p14:creationId xmlns:p14="http://schemas.microsoft.com/office/powerpoint/2010/main" val="691852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5090D-D3EB-B5A2-E924-DA41BB00CBE5}"/>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DF7577E5-497B-0997-EFFB-0B34F6FBA6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a:extLst>
              <a:ext uri="{FF2B5EF4-FFF2-40B4-BE49-F238E27FC236}">
                <a16:creationId xmlns:a16="http://schemas.microsoft.com/office/drawing/2014/main" id="{90C1F6F6-D9A9-A491-0F89-2DDFF9ACD1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a:extLst>
              <a:ext uri="{FF2B5EF4-FFF2-40B4-BE49-F238E27FC236}">
                <a16:creationId xmlns:a16="http://schemas.microsoft.com/office/drawing/2014/main" id="{8DEC9586-B0AC-C69D-CD75-05E894D3D068}"/>
              </a:ext>
            </a:extLst>
          </p:cNvPr>
          <p:cNvSpPr>
            <a:spLocks noGrp="1"/>
          </p:cNvSpPr>
          <p:nvPr>
            <p:ph type="dt" sz="half" idx="10"/>
          </p:nvPr>
        </p:nvSpPr>
        <p:spPr/>
        <p:txBody>
          <a:bodyPr/>
          <a:lstStyle/>
          <a:p>
            <a:fld id="{06EEB940-06D7-40F9-97FC-317589BF277C}" type="datetime1">
              <a:rPr lang="fr-BE" smtClean="0"/>
              <a:t>21-05-22</a:t>
            </a:fld>
            <a:endParaRPr lang="fr-BE"/>
          </a:p>
        </p:txBody>
      </p:sp>
      <p:sp>
        <p:nvSpPr>
          <p:cNvPr id="6" name="Footer Placeholder 5">
            <a:extLst>
              <a:ext uri="{FF2B5EF4-FFF2-40B4-BE49-F238E27FC236}">
                <a16:creationId xmlns:a16="http://schemas.microsoft.com/office/drawing/2014/main" id="{A661D12A-04D7-52B8-A289-1F47ACD8AA79}"/>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18D8AC77-A427-D97C-967E-D1C559F19DB6}"/>
              </a:ext>
            </a:extLst>
          </p:cNvPr>
          <p:cNvSpPr>
            <a:spLocks noGrp="1"/>
          </p:cNvSpPr>
          <p:nvPr>
            <p:ph type="sldNum" sz="quarter" idx="12"/>
          </p:nvPr>
        </p:nvSpPr>
        <p:spPr/>
        <p:txBody>
          <a:bodyPr/>
          <a:lstStyle/>
          <a:p>
            <a:fld id="{15D68A00-A643-4E2F-BCAC-9414446B5DA2}" type="slidenum">
              <a:rPr lang="fr-BE" smtClean="0"/>
              <a:t>‹#›</a:t>
            </a:fld>
            <a:endParaRPr lang="fr-BE"/>
          </a:p>
        </p:txBody>
      </p:sp>
    </p:spTree>
    <p:extLst>
      <p:ext uri="{BB962C8B-B14F-4D97-AF65-F5344CB8AC3E}">
        <p14:creationId xmlns:p14="http://schemas.microsoft.com/office/powerpoint/2010/main" val="4251421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C0E56-FC11-577C-90E2-7FFFABA7B846}"/>
              </a:ext>
            </a:extLst>
          </p:cNvPr>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a:extLst>
              <a:ext uri="{FF2B5EF4-FFF2-40B4-BE49-F238E27FC236}">
                <a16:creationId xmlns:a16="http://schemas.microsoft.com/office/drawing/2014/main" id="{DD2D0E1C-AB3B-9500-21FE-8A763FF78F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7DBA3A-F0F0-6A7B-D605-ADD23EF859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a:extLst>
              <a:ext uri="{FF2B5EF4-FFF2-40B4-BE49-F238E27FC236}">
                <a16:creationId xmlns:a16="http://schemas.microsoft.com/office/drawing/2014/main" id="{3D31CB8E-3039-00E8-A3F2-54C109DE58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D0832B-E931-BAAE-19DE-C372C8D791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a:extLst>
              <a:ext uri="{FF2B5EF4-FFF2-40B4-BE49-F238E27FC236}">
                <a16:creationId xmlns:a16="http://schemas.microsoft.com/office/drawing/2014/main" id="{114362EA-4FEE-08FF-EF3D-357766337530}"/>
              </a:ext>
            </a:extLst>
          </p:cNvPr>
          <p:cNvSpPr>
            <a:spLocks noGrp="1"/>
          </p:cNvSpPr>
          <p:nvPr>
            <p:ph type="dt" sz="half" idx="10"/>
          </p:nvPr>
        </p:nvSpPr>
        <p:spPr/>
        <p:txBody>
          <a:bodyPr/>
          <a:lstStyle/>
          <a:p>
            <a:fld id="{B5DB4582-FA54-4A73-8C44-EF6C6708FD2D}" type="datetime1">
              <a:rPr lang="fr-BE" smtClean="0"/>
              <a:t>21-05-22</a:t>
            </a:fld>
            <a:endParaRPr lang="fr-BE"/>
          </a:p>
        </p:txBody>
      </p:sp>
      <p:sp>
        <p:nvSpPr>
          <p:cNvPr id="8" name="Footer Placeholder 7">
            <a:extLst>
              <a:ext uri="{FF2B5EF4-FFF2-40B4-BE49-F238E27FC236}">
                <a16:creationId xmlns:a16="http://schemas.microsoft.com/office/drawing/2014/main" id="{9AA32346-FF71-FEC6-D790-81B470A00CEF}"/>
              </a:ext>
            </a:extLst>
          </p:cNvPr>
          <p:cNvSpPr>
            <a:spLocks noGrp="1"/>
          </p:cNvSpPr>
          <p:nvPr>
            <p:ph type="ftr" sz="quarter" idx="11"/>
          </p:nvPr>
        </p:nvSpPr>
        <p:spPr/>
        <p:txBody>
          <a:bodyPr/>
          <a:lstStyle/>
          <a:p>
            <a:endParaRPr lang="fr-BE"/>
          </a:p>
        </p:txBody>
      </p:sp>
      <p:sp>
        <p:nvSpPr>
          <p:cNvPr id="9" name="Slide Number Placeholder 8">
            <a:extLst>
              <a:ext uri="{FF2B5EF4-FFF2-40B4-BE49-F238E27FC236}">
                <a16:creationId xmlns:a16="http://schemas.microsoft.com/office/drawing/2014/main" id="{75865EB5-A62E-2233-FE4B-E75AB9C68039}"/>
              </a:ext>
            </a:extLst>
          </p:cNvPr>
          <p:cNvSpPr>
            <a:spLocks noGrp="1"/>
          </p:cNvSpPr>
          <p:nvPr>
            <p:ph type="sldNum" sz="quarter" idx="12"/>
          </p:nvPr>
        </p:nvSpPr>
        <p:spPr/>
        <p:txBody>
          <a:bodyPr/>
          <a:lstStyle/>
          <a:p>
            <a:fld id="{15D68A00-A643-4E2F-BCAC-9414446B5DA2}" type="slidenum">
              <a:rPr lang="fr-BE" smtClean="0"/>
              <a:t>‹#›</a:t>
            </a:fld>
            <a:endParaRPr lang="fr-BE"/>
          </a:p>
        </p:txBody>
      </p:sp>
    </p:spTree>
    <p:extLst>
      <p:ext uri="{BB962C8B-B14F-4D97-AF65-F5344CB8AC3E}">
        <p14:creationId xmlns:p14="http://schemas.microsoft.com/office/powerpoint/2010/main" val="810008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659DF-198C-6796-8F9A-7EC0AB565C04}"/>
              </a:ext>
            </a:extLst>
          </p:cNvPr>
          <p:cNvSpPr>
            <a:spLocks noGrp="1"/>
          </p:cNvSpPr>
          <p:nvPr>
            <p:ph type="title"/>
          </p:nvPr>
        </p:nvSpPr>
        <p:spPr/>
        <p:txBody>
          <a:bodyPr/>
          <a:lstStyle/>
          <a:p>
            <a:r>
              <a:rPr lang="en-US"/>
              <a:t>Click to edit Master title style</a:t>
            </a:r>
            <a:endParaRPr lang="fr-BE"/>
          </a:p>
        </p:txBody>
      </p:sp>
      <p:sp>
        <p:nvSpPr>
          <p:cNvPr id="3" name="Date Placeholder 2">
            <a:extLst>
              <a:ext uri="{FF2B5EF4-FFF2-40B4-BE49-F238E27FC236}">
                <a16:creationId xmlns:a16="http://schemas.microsoft.com/office/drawing/2014/main" id="{3663227F-23B1-1105-9822-5DE525024588}"/>
              </a:ext>
            </a:extLst>
          </p:cNvPr>
          <p:cNvSpPr>
            <a:spLocks noGrp="1"/>
          </p:cNvSpPr>
          <p:nvPr>
            <p:ph type="dt" sz="half" idx="10"/>
          </p:nvPr>
        </p:nvSpPr>
        <p:spPr/>
        <p:txBody>
          <a:bodyPr/>
          <a:lstStyle/>
          <a:p>
            <a:fld id="{AAAC5FDB-D135-45C0-9499-2709F9E10190}" type="datetime1">
              <a:rPr lang="fr-BE" smtClean="0"/>
              <a:t>21-05-22</a:t>
            </a:fld>
            <a:endParaRPr lang="fr-BE"/>
          </a:p>
        </p:txBody>
      </p:sp>
      <p:sp>
        <p:nvSpPr>
          <p:cNvPr id="4" name="Footer Placeholder 3">
            <a:extLst>
              <a:ext uri="{FF2B5EF4-FFF2-40B4-BE49-F238E27FC236}">
                <a16:creationId xmlns:a16="http://schemas.microsoft.com/office/drawing/2014/main" id="{096D6AAD-DDE7-2AD0-07D6-F95D821B78BE}"/>
              </a:ext>
            </a:extLst>
          </p:cNvPr>
          <p:cNvSpPr>
            <a:spLocks noGrp="1"/>
          </p:cNvSpPr>
          <p:nvPr>
            <p:ph type="ftr" sz="quarter" idx="11"/>
          </p:nvPr>
        </p:nvSpPr>
        <p:spPr/>
        <p:txBody>
          <a:bodyPr/>
          <a:lstStyle/>
          <a:p>
            <a:endParaRPr lang="fr-BE"/>
          </a:p>
        </p:txBody>
      </p:sp>
      <p:sp>
        <p:nvSpPr>
          <p:cNvPr id="5" name="Slide Number Placeholder 4">
            <a:extLst>
              <a:ext uri="{FF2B5EF4-FFF2-40B4-BE49-F238E27FC236}">
                <a16:creationId xmlns:a16="http://schemas.microsoft.com/office/drawing/2014/main" id="{509082A6-29F6-9E09-D8E6-52925BFA3E99}"/>
              </a:ext>
            </a:extLst>
          </p:cNvPr>
          <p:cNvSpPr>
            <a:spLocks noGrp="1"/>
          </p:cNvSpPr>
          <p:nvPr>
            <p:ph type="sldNum" sz="quarter" idx="12"/>
          </p:nvPr>
        </p:nvSpPr>
        <p:spPr/>
        <p:txBody>
          <a:bodyPr/>
          <a:lstStyle/>
          <a:p>
            <a:fld id="{15D68A00-A643-4E2F-BCAC-9414446B5DA2}" type="slidenum">
              <a:rPr lang="fr-BE" smtClean="0"/>
              <a:t>‹#›</a:t>
            </a:fld>
            <a:endParaRPr lang="fr-BE"/>
          </a:p>
        </p:txBody>
      </p:sp>
    </p:spTree>
    <p:extLst>
      <p:ext uri="{BB962C8B-B14F-4D97-AF65-F5344CB8AC3E}">
        <p14:creationId xmlns:p14="http://schemas.microsoft.com/office/powerpoint/2010/main" val="420051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07986D-495C-D5FE-AD9B-BE7B7D30F251}"/>
              </a:ext>
            </a:extLst>
          </p:cNvPr>
          <p:cNvSpPr>
            <a:spLocks noGrp="1"/>
          </p:cNvSpPr>
          <p:nvPr>
            <p:ph type="dt" sz="half" idx="10"/>
          </p:nvPr>
        </p:nvSpPr>
        <p:spPr/>
        <p:txBody>
          <a:bodyPr/>
          <a:lstStyle/>
          <a:p>
            <a:fld id="{2A0C7C9B-2B87-4B13-9BB6-97500F27C771}" type="datetime1">
              <a:rPr lang="fr-BE" smtClean="0"/>
              <a:t>21-05-22</a:t>
            </a:fld>
            <a:endParaRPr lang="fr-BE"/>
          </a:p>
        </p:txBody>
      </p:sp>
      <p:sp>
        <p:nvSpPr>
          <p:cNvPr id="3" name="Footer Placeholder 2">
            <a:extLst>
              <a:ext uri="{FF2B5EF4-FFF2-40B4-BE49-F238E27FC236}">
                <a16:creationId xmlns:a16="http://schemas.microsoft.com/office/drawing/2014/main" id="{CC628C44-22CA-8234-D20C-45B12258F0BE}"/>
              </a:ext>
            </a:extLst>
          </p:cNvPr>
          <p:cNvSpPr>
            <a:spLocks noGrp="1"/>
          </p:cNvSpPr>
          <p:nvPr>
            <p:ph type="ftr" sz="quarter" idx="11"/>
          </p:nvPr>
        </p:nvSpPr>
        <p:spPr/>
        <p:txBody>
          <a:bodyPr/>
          <a:lstStyle/>
          <a:p>
            <a:endParaRPr lang="fr-BE"/>
          </a:p>
        </p:txBody>
      </p:sp>
      <p:sp>
        <p:nvSpPr>
          <p:cNvPr id="4" name="Slide Number Placeholder 3">
            <a:extLst>
              <a:ext uri="{FF2B5EF4-FFF2-40B4-BE49-F238E27FC236}">
                <a16:creationId xmlns:a16="http://schemas.microsoft.com/office/drawing/2014/main" id="{CE90C0CB-5F2D-FA9A-A556-6C3EE8F39C8D}"/>
              </a:ext>
            </a:extLst>
          </p:cNvPr>
          <p:cNvSpPr>
            <a:spLocks noGrp="1"/>
          </p:cNvSpPr>
          <p:nvPr>
            <p:ph type="sldNum" sz="quarter" idx="12"/>
          </p:nvPr>
        </p:nvSpPr>
        <p:spPr/>
        <p:txBody>
          <a:bodyPr/>
          <a:lstStyle/>
          <a:p>
            <a:fld id="{15D68A00-A643-4E2F-BCAC-9414446B5DA2}" type="slidenum">
              <a:rPr lang="fr-BE" smtClean="0"/>
              <a:t>‹#›</a:t>
            </a:fld>
            <a:endParaRPr lang="fr-BE"/>
          </a:p>
        </p:txBody>
      </p:sp>
    </p:spTree>
    <p:extLst>
      <p:ext uri="{BB962C8B-B14F-4D97-AF65-F5344CB8AC3E}">
        <p14:creationId xmlns:p14="http://schemas.microsoft.com/office/powerpoint/2010/main" val="2603738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3CEDA-C620-EEB0-892F-65992BA360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a:extLst>
              <a:ext uri="{FF2B5EF4-FFF2-40B4-BE49-F238E27FC236}">
                <a16:creationId xmlns:a16="http://schemas.microsoft.com/office/drawing/2014/main" id="{0AE78412-2CC1-FAD2-5B9E-44A92942B6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a:extLst>
              <a:ext uri="{FF2B5EF4-FFF2-40B4-BE49-F238E27FC236}">
                <a16:creationId xmlns:a16="http://schemas.microsoft.com/office/drawing/2014/main" id="{DBF46E1E-7E6D-467E-53CE-7395919B09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CD8BC0-6621-69F4-58FE-90B8FD179549}"/>
              </a:ext>
            </a:extLst>
          </p:cNvPr>
          <p:cNvSpPr>
            <a:spLocks noGrp="1"/>
          </p:cNvSpPr>
          <p:nvPr>
            <p:ph type="dt" sz="half" idx="10"/>
          </p:nvPr>
        </p:nvSpPr>
        <p:spPr/>
        <p:txBody>
          <a:bodyPr/>
          <a:lstStyle/>
          <a:p>
            <a:fld id="{08391837-D151-41CF-A1F0-399AF6B6C54C}" type="datetime1">
              <a:rPr lang="fr-BE" smtClean="0"/>
              <a:t>21-05-22</a:t>
            </a:fld>
            <a:endParaRPr lang="fr-BE"/>
          </a:p>
        </p:txBody>
      </p:sp>
      <p:sp>
        <p:nvSpPr>
          <p:cNvPr id="6" name="Footer Placeholder 5">
            <a:extLst>
              <a:ext uri="{FF2B5EF4-FFF2-40B4-BE49-F238E27FC236}">
                <a16:creationId xmlns:a16="http://schemas.microsoft.com/office/drawing/2014/main" id="{C2FB03B8-3677-3C74-2D35-2C08D9B4FD37}"/>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92B1541A-DFD9-336F-4690-5461CB8339A9}"/>
              </a:ext>
            </a:extLst>
          </p:cNvPr>
          <p:cNvSpPr>
            <a:spLocks noGrp="1"/>
          </p:cNvSpPr>
          <p:nvPr>
            <p:ph type="sldNum" sz="quarter" idx="12"/>
          </p:nvPr>
        </p:nvSpPr>
        <p:spPr/>
        <p:txBody>
          <a:bodyPr/>
          <a:lstStyle/>
          <a:p>
            <a:fld id="{15D68A00-A643-4E2F-BCAC-9414446B5DA2}" type="slidenum">
              <a:rPr lang="fr-BE" smtClean="0"/>
              <a:t>‹#›</a:t>
            </a:fld>
            <a:endParaRPr lang="fr-BE"/>
          </a:p>
        </p:txBody>
      </p:sp>
    </p:spTree>
    <p:extLst>
      <p:ext uri="{BB962C8B-B14F-4D97-AF65-F5344CB8AC3E}">
        <p14:creationId xmlns:p14="http://schemas.microsoft.com/office/powerpoint/2010/main" val="62617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F95A3-9ED1-AE96-27A8-EEFEA78D52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a:extLst>
              <a:ext uri="{FF2B5EF4-FFF2-40B4-BE49-F238E27FC236}">
                <a16:creationId xmlns:a16="http://schemas.microsoft.com/office/drawing/2014/main" id="{B403CFB8-C019-AA8F-4DA6-90ECA54E0C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a:extLst>
              <a:ext uri="{FF2B5EF4-FFF2-40B4-BE49-F238E27FC236}">
                <a16:creationId xmlns:a16="http://schemas.microsoft.com/office/drawing/2014/main" id="{F8FEDAD8-0C6E-0B7A-5245-B197740E73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16E255-3EBC-2E47-1A0A-CDF3C7BD97D4}"/>
              </a:ext>
            </a:extLst>
          </p:cNvPr>
          <p:cNvSpPr>
            <a:spLocks noGrp="1"/>
          </p:cNvSpPr>
          <p:nvPr>
            <p:ph type="dt" sz="half" idx="10"/>
          </p:nvPr>
        </p:nvSpPr>
        <p:spPr/>
        <p:txBody>
          <a:bodyPr/>
          <a:lstStyle/>
          <a:p>
            <a:fld id="{7EAA496D-18E4-4C63-9025-DE45CD34C056}" type="datetime1">
              <a:rPr lang="fr-BE" smtClean="0"/>
              <a:t>21-05-22</a:t>
            </a:fld>
            <a:endParaRPr lang="fr-BE"/>
          </a:p>
        </p:txBody>
      </p:sp>
      <p:sp>
        <p:nvSpPr>
          <p:cNvPr id="6" name="Footer Placeholder 5">
            <a:extLst>
              <a:ext uri="{FF2B5EF4-FFF2-40B4-BE49-F238E27FC236}">
                <a16:creationId xmlns:a16="http://schemas.microsoft.com/office/drawing/2014/main" id="{D294018E-9B3D-3656-CC55-433FAE7020EE}"/>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35EA1EBC-5996-2E89-79F3-20266CCD6BD6}"/>
              </a:ext>
            </a:extLst>
          </p:cNvPr>
          <p:cNvSpPr>
            <a:spLocks noGrp="1"/>
          </p:cNvSpPr>
          <p:nvPr>
            <p:ph type="sldNum" sz="quarter" idx="12"/>
          </p:nvPr>
        </p:nvSpPr>
        <p:spPr/>
        <p:txBody>
          <a:bodyPr/>
          <a:lstStyle/>
          <a:p>
            <a:fld id="{15D68A00-A643-4E2F-BCAC-9414446B5DA2}" type="slidenum">
              <a:rPr lang="fr-BE" smtClean="0"/>
              <a:t>‹#›</a:t>
            </a:fld>
            <a:endParaRPr lang="fr-BE"/>
          </a:p>
        </p:txBody>
      </p:sp>
    </p:spTree>
    <p:extLst>
      <p:ext uri="{BB962C8B-B14F-4D97-AF65-F5344CB8AC3E}">
        <p14:creationId xmlns:p14="http://schemas.microsoft.com/office/powerpoint/2010/main" val="2536162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A963D-0116-0530-4222-837929D1A6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a:extLst>
              <a:ext uri="{FF2B5EF4-FFF2-40B4-BE49-F238E27FC236}">
                <a16:creationId xmlns:a16="http://schemas.microsoft.com/office/drawing/2014/main" id="{4BBA49F1-CE56-E2F1-6BF3-39579A24EA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8C06CBD2-27D9-55B3-85BE-90532B2131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152283-5574-47DA-8282-4B72A6761871}" type="datetime1">
              <a:rPr lang="fr-BE" smtClean="0"/>
              <a:t>21-05-22</a:t>
            </a:fld>
            <a:endParaRPr lang="fr-BE"/>
          </a:p>
        </p:txBody>
      </p:sp>
      <p:sp>
        <p:nvSpPr>
          <p:cNvPr id="5" name="Footer Placeholder 4">
            <a:extLst>
              <a:ext uri="{FF2B5EF4-FFF2-40B4-BE49-F238E27FC236}">
                <a16:creationId xmlns:a16="http://schemas.microsoft.com/office/drawing/2014/main" id="{6B11307A-9F9C-FAAB-84CB-FB6D4A8BAF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a:extLst>
              <a:ext uri="{FF2B5EF4-FFF2-40B4-BE49-F238E27FC236}">
                <a16:creationId xmlns:a16="http://schemas.microsoft.com/office/drawing/2014/main" id="{A39EBBB5-2FF3-BF6B-9020-B91A99E360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68A00-A643-4E2F-BCAC-9414446B5DA2}" type="slidenum">
              <a:rPr lang="fr-BE" smtClean="0"/>
              <a:t>‹#›</a:t>
            </a:fld>
            <a:endParaRPr lang="fr-BE"/>
          </a:p>
        </p:txBody>
      </p:sp>
    </p:spTree>
    <p:extLst>
      <p:ext uri="{BB962C8B-B14F-4D97-AF65-F5344CB8AC3E}">
        <p14:creationId xmlns:p14="http://schemas.microsoft.com/office/powerpoint/2010/main" val="40326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mailto:nkwasa.albert@gmail.com" TargetMode="External"/><Relationship Id="rId3" Type="http://schemas.openxmlformats.org/officeDocument/2006/relationships/image" Target="../media/image1.png"/><Relationship Id="rId7" Type="http://schemas.openxmlformats.org/officeDocument/2006/relationships/hyperlink" Target="mailto:albert.nkwasa@vub.be" TargetMode="External"/><Relationship Id="rId12"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4.png"/><Relationship Id="rId5" Type="http://schemas.openxmlformats.org/officeDocument/2006/relationships/image" Target="../media/image3.png"/><Relationship Id="rId10"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52F22259-C114-4577-B3AF-7D8E9A0805BC}"/>
              </a:ext>
            </a:extLst>
          </p:cNvPr>
          <p:cNvCxnSpPr/>
          <p:nvPr/>
        </p:nvCxnSpPr>
        <p:spPr>
          <a:xfrm>
            <a:off x="1179138" y="3252831"/>
            <a:ext cx="9172876" cy="0"/>
          </a:xfrm>
          <a:prstGeom prst="line">
            <a:avLst/>
          </a:prstGeom>
          <a:ln w="19050">
            <a:solidFill>
              <a:srgbClr val="FF990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8EE146F-7A2C-4A4A-984F-30D87F71EE05}"/>
              </a:ext>
            </a:extLst>
          </p:cNvPr>
          <p:cNvPicPr>
            <a:picLocks noChangeAspect="1"/>
          </p:cNvPicPr>
          <p:nvPr/>
        </p:nvPicPr>
        <p:blipFill>
          <a:blip r:embed="rId3"/>
          <a:stretch>
            <a:fillRect/>
          </a:stretch>
        </p:blipFill>
        <p:spPr>
          <a:xfrm>
            <a:off x="92291" y="66400"/>
            <a:ext cx="2165717" cy="763908"/>
          </a:xfrm>
          <a:prstGeom prst="rect">
            <a:avLst/>
          </a:prstGeom>
        </p:spPr>
      </p:pic>
      <p:pic>
        <p:nvPicPr>
          <p:cNvPr id="8" name="Picture 7">
            <a:extLst>
              <a:ext uri="{FF2B5EF4-FFF2-40B4-BE49-F238E27FC236}">
                <a16:creationId xmlns:a16="http://schemas.microsoft.com/office/drawing/2014/main" id="{9D76E0CE-8997-470D-9324-863C0304175C}"/>
              </a:ext>
            </a:extLst>
          </p:cNvPr>
          <p:cNvPicPr>
            <a:picLocks noChangeAspect="1"/>
          </p:cNvPicPr>
          <p:nvPr/>
        </p:nvPicPr>
        <p:blipFill>
          <a:blip r:embed="rId4"/>
          <a:stretch>
            <a:fillRect/>
          </a:stretch>
        </p:blipFill>
        <p:spPr>
          <a:xfrm>
            <a:off x="10768542" y="62270"/>
            <a:ext cx="1331167" cy="1327991"/>
          </a:xfrm>
          <a:prstGeom prst="rect">
            <a:avLst/>
          </a:prstGeom>
        </p:spPr>
      </p:pic>
      <p:sp>
        <p:nvSpPr>
          <p:cNvPr id="9" name="Subtitle 1">
            <a:extLst>
              <a:ext uri="{FF2B5EF4-FFF2-40B4-BE49-F238E27FC236}">
                <a16:creationId xmlns:a16="http://schemas.microsoft.com/office/drawing/2014/main" id="{ABBCA74C-9E50-4C7F-BB75-FF6532603D0B}"/>
              </a:ext>
            </a:extLst>
          </p:cNvPr>
          <p:cNvSpPr>
            <a:spLocks noGrp="1"/>
          </p:cNvSpPr>
          <p:nvPr>
            <p:ph type="subTitle" idx="1"/>
          </p:nvPr>
        </p:nvSpPr>
        <p:spPr>
          <a:xfrm>
            <a:off x="1474713" y="3827939"/>
            <a:ext cx="8877301" cy="379556"/>
          </a:xfrm>
        </p:spPr>
        <p:txBody>
          <a:bodyPr>
            <a:normAutofit/>
          </a:bodyPr>
          <a:lstStyle/>
          <a:p>
            <a:r>
              <a:rPr lang="en-AU" sz="1200" dirty="0">
                <a:latin typeface="Arial" panose="020B0604020202020204" pitchFamily="34" charset="0"/>
                <a:cs typeface="Arial" panose="020B0604020202020204" pitchFamily="34" charset="0"/>
              </a:rPr>
              <a:t>Albert Nkwasa</a:t>
            </a:r>
            <a:r>
              <a:rPr lang="nb-NO" sz="1200" baseline="30000" dirty="0">
                <a:latin typeface="Arial" panose="020B0604020202020204" pitchFamily="34" charset="0"/>
                <a:cs typeface="Arial" panose="020B0604020202020204" pitchFamily="34" charset="0"/>
              </a:rPr>
              <a:t>1</a:t>
            </a:r>
            <a:r>
              <a:rPr lang="en-AU" sz="1200" dirty="0">
                <a:latin typeface="Arial" panose="020B0604020202020204" pitchFamily="34" charset="0"/>
                <a:cs typeface="Arial" panose="020B0604020202020204" pitchFamily="34" charset="0"/>
              </a:rPr>
              <a:t>, </a:t>
            </a:r>
            <a:r>
              <a:rPr lang="de-DE" sz="1200" dirty="0">
                <a:latin typeface="Arial" panose="020B0604020202020204" pitchFamily="34" charset="0"/>
                <a:cs typeface="Arial" panose="020B0604020202020204" pitchFamily="34" charset="0"/>
              </a:rPr>
              <a:t>Katharina </a:t>
            </a:r>
            <a:r>
              <a:rPr lang="de-DE" sz="1200" dirty="0" err="1">
                <a:latin typeface="Arial" panose="020B0604020202020204" pitchFamily="34" charset="0"/>
                <a:cs typeface="Arial" panose="020B0604020202020204" pitchFamily="34" charset="0"/>
              </a:rPr>
              <a:t>Waha</a:t>
            </a:r>
            <a:r>
              <a:rPr lang="nb-NO" sz="1200" baseline="30000" dirty="0">
                <a:latin typeface="Arial" panose="020B0604020202020204" pitchFamily="34" charset="0"/>
                <a:cs typeface="Arial" panose="020B0604020202020204" pitchFamily="34" charset="0"/>
              </a:rPr>
              <a:t>2</a:t>
            </a:r>
            <a:r>
              <a:rPr lang="nl-BE" sz="1200" dirty="0">
                <a:latin typeface="Arial" panose="020B0604020202020204" pitchFamily="34" charset="0"/>
                <a:cs typeface="Arial" panose="020B0604020202020204" pitchFamily="34" charset="0"/>
              </a:rPr>
              <a:t>,</a:t>
            </a:r>
            <a:r>
              <a:rPr lang="en-AU" sz="1200" dirty="0">
                <a:latin typeface="Arial" panose="020B0604020202020204" pitchFamily="34" charset="0"/>
                <a:cs typeface="Arial" panose="020B0604020202020204" pitchFamily="34" charset="0"/>
              </a:rPr>
              <a:t> Ann van </a:t>
            </a:r>
            <a:r>
              <a:rPr lang="en-AU" sz="1200" dirty="0" err="1">
                <a:latin typeface="Arial" panose="020B0604020202020204" pitchFamily="34" charset="0"/>
                <a:cs typeface="Arial" panose="020B0604020202020204" pitchFamily="34" charset="0"/>
              </a:rPr>
              <a:t>Griensven</a:t>
            </a:r>
            <a:r>
              <a:rPr lang="nb-NO" sz="1200" baseline="30000" dirty="0">
                <a:latin typeface="Arial" panose="020B0604020202020204" pitchFamily="34" charset="0"/>
                <a:cs typeface="Arial" panose="020B0604020202020204" pitchFamily="34" charset="0"/>
              </a:rPr>
              <a:t>1,3</a:t>
            </a:r>
            <a:endParaRPr lang="en-AU" sz="1200" baseline="300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1FBA43A-01F9-4B18-A324-BAACE7BC0DE5}"/>
              </a:ext>
            </a:extLst>
          </p:cNvPr>
          <p:cNvSpPr txBox="1"/>
          <p:nvPr/>
        </p:nvSpPr>
        <p:spPr>
          <a:xfrm>
            <a:off x="2998015" y="4308162"/>
            <a:ext cx="6783198" cy="877163"/>
          </a:xfrm>
          <a:prstGeom prst="rect">
            <a:avLst/>
          </a:prstGeom>
          <a:noFill/>
        </p:spPr>
        <p:txBody>
          <a:bodyPr wrap="square">
            <a:spAutoFit/>
          </a:bodyPr>
          <a:lstStyle/>
          <a:p>
            <a:pPr>
              <a:lnSpc>
                <a:spcPct val="150000"/>
              </a:lnSpc>
            </a:pPr>
            <a:r>
              <a:rPr lang="en-US" sz="900" baseline="30000" dirty="0">
                <a:latin typeface="Arial" panose="020B0604020202020204" pitchFamily="34" charset="0"/>
                <a:cs typeface="Arial" panose="020B0604020202020204" pitchFamily="34" charset="0"/>
              </a:rPr>
              <a:t>1 </a:t>
            </a:r>
            <a:r>
              <a:rPr lang="en-US" sz="900" dirty="0">
                <a:latin typeface="Arial" panose="020B0604020202020204" pitchFamily="34" charset="0"/>
                <a:cs typeface="Arial" panose="020B0604020202020204" pitchFamily="34" charset="0"/>
              </a:rPr>
              <a:t>Hydrology and Hydraulic Engineering Department, Vrije Universiteit Brussel (VUB), 1050 Brussel, Belgium</a:t>
            </a:r>
          </a:p>
          <a:p>
            <a:pPr>
              <a:lnSpc>
                <a:spcPct val="150000"/>
              </a:lnSpc>
            </a:pPr>
            <a:r>
              <a:rPr lang="de-DE" sz="900" baseline="30000" dirty="0">
                <a:latin typeface="Arial" panose="020B0604020202020204" pitchFamily="34" charset="0"/>
                <a:cs typeface="Arial" panose="020B0604020202020204" pitchFamily="34" charset="0"/>
              </a:rPr>
              <a:t>2</a:t>
            </a:r>
            <a:r>
              <a:rPr lang="de-DE" sz="900" dirty="0">
                <a:latin typeface="Arial" panose="020B0604020202020204" pitchFamily="34" charset="0"/>
                <a:cs typeface="Arial" panose="020B0604020202020204" pitchFamily="34" charset="0"/>
              </a:rPr>
              <a:t>CSIRO, </a:t>
            </a:r>
            <a:r>
              <a:rPr lang="de-DE" sz="900" dirty="0" err="1">
                <a:latin typeface="Arial" panose="020B0604020202020204" pitchFamily="34" charset="0"/>
                <a:cs typeface="Arial" panose="020B0604020202020204" pitchFamily="34" charset="0"/>
              </a:rPr>
              <a:t>Agriculture</a:t>
            </a:r>
            <a:r>
              <a:rPr lang="de-DE" sz="900" dirty="0">
                <a:latin typeface="Arial" panose="020B0604020202020204" pitchFamily="34" charset="0"/>
                <a:cs typeface="Arial" panose="020B0604020202020204" pitchFamily="34" charset="0"/>
              </a:rPr>
              <a:t> &amp; Food, 306 </a:t>
            </a:r>
            <a:r>
              <a:rPr lang="de-DE" sz="900" dirty="0" err="1">
                <a:latin typeface="Arial" panose="020B0604020202020204" pitchFamily="34" charset="0"/>
                <a:cs typeface="Arial" panose="020B0604020202020204" pitchFamily="34" charset="0"/>
              </a:rPr>
              <a:t>Carmody</a:t>
            </a:r>
            <a:r>
              <a:rPr lang="de-DE" sz="900" dirty="0">
                <a:latin typeface="Arial" panose="020B0604020202020204" pitchFamily="34" charset="0"/>
                <a:cs typeface="Arial" panose="020B0604020202020204" pitchFamily="34" charset="0"/>
              </a:rPr>
              <a:t> </a:t>
            </a:r>
            <a:r>
              <a:rPr lang="de-DE" sz="900" dirty="0" err="1">
                <a:latin typeface="Arial" panose="020B0604020202020204" pitchFamily="34" charset="0"/>
                <a:cs typeface="Arial" panose="020B0604020202020204" pitchFamily="34" charset="0"/>
              </a:rPr>
              <a:t>Rd</a:t>
            </a:r>
            <a:r>
              <a:rPr lang="de-DE" sz="900" dirty="0">
                <a:latin typeface="Arial" panose="020B0604020202020204" pitchFamily="34" charset="0"/>
                <a:cs typeface="Arial" panose="020B0604020202020204" pitchFamily="34" charset="0"/>
              </a:rPr>
              <a:t>, St Lucia, QLD, Australia </a:t>
            </a:r>
            <a:endParaRPr lang="en-US" sz="900" dirty="0">
              <a:latin typeface="Arial" panose="020B0604020202020204" pitchFamily="34" charset="0"/>
              <a:cs typeface="Arial" panose="020B0604020202020204" pitchFamily="34" charset="0"/>
            </a:endParaRPr>
          </a:p>
          <a:p>
            <a:pPr>
              <a:lnSpc>
                <a:spcPct val="150000"/>
              </a:lnSpc>
            </a:pPr>
            <a:r>
              <a:rPr lang="en-US" sz="900" baseline="30000" dirty="0">
                <a:latin typeface="Arial" panose="020B0604020202020204" pitchFamily="34" charset="0"/>
                <a:cs typeface="Arial" panose="020B0604020202020204" pitchFamily="34" charset="0"/>
              </a:rPr>
              <a:t>3</a:t>
            </a:r>
            <a:r>
              <a:rPr lang="en-US" sz="900" dirty="0">
                <a:latin typeface="Arial" panose="020B0604020202020204" pitchFamily="34" charset="0"/>
                <a:cs typeface="Arial" panose="020B0604020202020204" pitchFamily="34" charset="0"/>
              </a:rPr>
              <a:t>Water Science &amp; Engineering Department, IHE Delft Institute for Water Education, 2611 AX Delft, The Netherlands</a:t>
            </a:r>
          </a:p>
          <a:p>
            <a:endParaRPr lang="en-US" sz="105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8D80C79-ADD2-61B5-CF04-9714ACE9F3A9}"/>
              </a:ext>
            </a:extLst>
          </p:cNvPr>
          <p:cNvSpPr txBox="1"/>
          <p:nvPr/>
        </p:nvSpPr>
        <p:spPr>
          <a:xfrm>
            <a:off x="1474713" y="2387330"/>
            <a:ext cx="8227444" cy="830997"/>
          </a:xfrm>
          <a:prstGeom prst="rect">
            <a:avLst/>
          </a:prstGeom>
          <a:noFill/>
        </p:spPr>
        <p:txBody>
          <a:bodyPr wrap="square">
            <a:spAutoFit/>
          </a:bodyPr>
          <a:lstStyle>
            <a:defPPr>
              <a:defRPr lang="fr-FR"/>
            </a:defPPr>
            <a:lvl1pPr algn="ctr">
              <a:defRPr sz="2400">
                <a:latin typeface="Arial" panose="020B0604020202020204" pitchFamily="34" charset="0"/>
                <a:cs typeface="Arial" panose="020B0604020202020204" pitchFamily="34" charset="0"/>
              </a:defRPr>
            </a:lvl1pPr>
          </a:lstStyle>
          <a:p>
            <a:r>
              <a:rPr lang="en-GB" dirty="0"/>
              <a:t>Cropping systems under climate change and adaptation in the Nile basin</a:t>
            </a:r>
            <a:endParaRPr lang="fr-BE" dirty="0"/>
          </a:p>
        </p:txBody>
      </p:sp>
      <p:pic>
        <p:nvPicPr>
          <p:cNvPr id="14" name="Picture 13">
            <a:extLst>
              <a:ext uri="{FF2B5EF4-FFF2-40B4-BE49-F238E27FC236}">
                <a16:creationId xmlns:a16="http://schemas.microsoft.com/office/drawing/2014/main" id="{A4969D46-0CDC-AC38-2998-C70AB9BEF33B}"/>
              </a:ext>
            </a:extLst>
          </p:cNvPr>
          <p:cNvPicPr>
            <a:picLocks noChangeAspect="1"/>
          </p:cNvPicPr>
          <p:nvPr/>
        </p:nvPicPr>
        <p:blipFill>
          <a:blip r:embed="rId5"/>
          <a:stretch>
            <a:fillRect/>
          </a:stretch>
        </p:blipFill>
        <p:spPr>
          <a:xfrm>
            <a:off x="4930896" y="185403"/>
            <a:ext cx="2668976" cy="644905"/>
          </a:xfrm>
          <a:prstGeom prst="rect">
            <a:avLst/>
          </a:prstGeom>
        </p:spPr>
      </p:pic>
      <p:pic>
        <p:nvPicPr>
          <p:cNvPr id="3074" name="Picture 2">
            <a:extLst>
              <a:ext uri="{FF2B5EF4-FFF2-40B4-BE49-F238E27FC236}">
                <a16:creationId xmlns:a16="http://schemas.microsoft.com/office/drawing/2014/main" id="{BC1561AF-E1CF-E457-9A00-977B2B60D2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86950" y="5642113"/>
            <a:ext cx="912759" cy="121588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CE55F124-0617-773D-BE73-8D5869F1BB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91" y="5575712"/>
            <a:ext cx="868572" cy="1215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939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9959EB5B-AF4E-A860-F24D-511122AE1BA7}"/>
              </a:ext>
            </a:extLst>
          </p:cNvPr>
          <p:cNvCxnSpPr>
            <a:cxnSpLocks/>
          </p:cNvCxnSpPr>
          <p:nvPr/>
        </p:nvCxnSpPr>
        <p:spPr>
          <a:xfrm>
            <a:off x="137749" y="610026"/>
            <a:ext cx="7564313" cy="0"/>
          </a:xfrm>
          <a:prstGeom prst="line">
            <a:avLst/>
          </a:prstGeom>
        </p:spPr>
        <p:style>
          <a:lnRef idx="1">
            <a:schemeClr val="accent2"/>
          </a:lnRef>
          <a:fillRef idx="0">
            <a:schemeClr val="accent2"/>
          </a:fillRef>
          <a:effectRef idx="0">
            <a:schemeClr val="accent2"/>
          </a:effectRef>
          <a:fontRef idx="minor">
            <a:schemeClr val="tx1"/>
          </a:fontRef>
        </p:style>
      </p:cxnSp>
      <p:sp>
        <p:nvSpPr>
          <p:cNvPr id="20" name="TextBox 19">
            <a:extLst>
              <a:ext uri="{FF2B5EF4-FFF2-40B4-BE49-F238E27FC236}">
                <a16:creationId xmlns:a16="http://schemas.microsoft.com/office/drawing/2014/main" id="{4DF80BEE-820C-3E84-DF4F-80164680F7C8}"/>
              </a:ext>
            </a:extLst>
          </p:cNvPr>
          <p:cNvSpPr txBox="1"/>
          <p:nvPr/>
        </p:nvSpPr>
        <p:spPr>
          <a:xfrm>
            <a:off x="213655" y="94116"/>
            <a:ext cx="7647112" cy="461665"/>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Atlas of agriculture under Climate Change – Nile basin</a:t>
            </a:r>
          </a:p>
        </p:txBody>
      </p:sp>
      <p:sp>
        <p:nvSpPr>
          <p:cNvPr id="24" name="Slide Number Placeholder 10">
            <a:extLst>
              <a:ext uri="{FF2B5EF4-FFF2-40B4-BE49-F238E27FC236}">
                <a16:creationId xmlns:a16="http://schemas.microsoft.com/office/drawing/2014/main" id="{EDB5E2E8-A24C-3243-DB38-09E59E04122F}"/>
              </a:ext>
            </a:extLst>
          </p:cNvPr>
          <p:cNvSpPr>
            <a:spLocks noGrp="1"/>
          </p:cNvSpPr>
          <p:nvPr>
            <p:ph type="sldNum" sz="quarter" idx="12"/>
          </p:nvPr>
        </p:nvSpPr>
        <p:spPr>
          <a:xfrm>
            <a:off x="8610600" y="6356350"/>
            <a:ext cx="2743200" cy="365125"/>
          </a:xfrm>
        </p:spPr>
        <p:txBody>
          <a:bodyPr/>
          <a:lstStyle/>
          <a:p>
            <a:fld id="{15D68A00-A643-4E2F-BCAC-9414446B5DA2}" type="slidenum">
              <a:rPr lang="fr-BE" smtClean="0">
                <a:solidFill>
                  <a:schemeClr val="tx1"/>
                </a:solidFill>
                <a:latin typeface="Arial" panose="020B0604020202020204" pitchFamily="34" charset="0"/>
                <a:cs typeface="Arial" panose="020B0604020202020204" pitchFamily="34" charset="0"/>
              </a:rPr>
              <a:t>2</a:t>
            </a:fld>
            <a:endParaRPr lang="fr-BE" dirty="0">
              <a:solidFill>
                <a:schemeClr val="tx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43318F9D-2FC8-907B-DC4D-BF170D7FF7B0}"/>
              </a:ext>
            </a:extLst>
          </p:cNvPr>
          <p:cNvSpPr txBox="1"/>
          <p:nvPr/>
        </p:nvSpPr>
        <p:spPr>
          <a:xfrm>
            <a:off x="565736" y="2428828"/>
            <a:ext cx="3949150" cy="707886"/>
          </a:xfrm>
          <a:prstGeom prst="rect">
            <a:avLst/>
          </a:prstGeom>
          <a:noFill/>
        </p:spPr>
        <p:txBody>
          <a:bodyPr wrap="square">
            <a:spAutoFit/>
          </a:bodyPr>
          <a:lstStyle>
            <a:defPPr>
              <a:defRPr lang="fr-FR"/>
            </a:defPPr>
            <a:lvl1pPr>
              <a:defRPr sz="1600">
                <a:latin typeface="Arial" panose="020B0604020202020204" pitchFamily="34" charset="0"/>
                <a:cs typeface="Arial" panose="020B0604020202020204" pitchFamily="34" charset="0"/>
              </a:defRPr>
            </a:lvl1pPr>
          </a:lstStyle>
          <a:p>
            <a:r>
              <a:rPr lang="fr-FR" sz="2000" dirty="0"/>
              <a:t>Overall negative effects on yields of major cereal crops</a:t>
            </a:r>
          </a:p>
        </p:txBody>
      </p:sp>
      <p:cxnSp>
        <p:nvCxnSpPr>
          <p:cNvPr id="22" name="Connecteur droit avec flèche 5">
            <a:extLst>
              <a:ext uri="{FF2B5EF4-FFF2-40B4-BE49-F238E27FC236}">
                <a16:creationId xmlns:a16="http://schemas.microsoft.com/office/drawing/2014/main" id="{5DB6EA5A-1887-5EEF-55F8-7314A25402DA}"/>
              </a:ext>
            </a:extLst>
          </p:cNvPr>
          <p:cNvCxnSpPr>
            <a:cxnSpLocks/>
          </p:cNvCxnSpPr>
          <p:nvPr/>
        </p:nvCxnSpPr>
        <p:spPr>
          <a:xfrm>
            <a:off x="67603" y="2428828"/>
            <a:ext cx="996266" cy="1483749"/>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4025923E-0802-DEC2-554B-A3AE30A3D24F}"/>
              </a:ext>
            </a:extLst>
          </p:cNvPr>
          <p:cNvPicPr>
            <a:picLocks noChangeAspect="1"/>
          </p:cNvPicPr>
          <p:nvPr/>
        </p:nvPicPr>
        <p:blipFill>
          <a:blip r:embed="rId3"/>
          <a:stretch>
            <a:fillRect/>
          </a:stretch>
        </p:blipFill>
        <p:spPr>
          <a:xfrm>
            <a:off x="6151685" y="776347"/>
            <a:ext cx="4917830" cy="2481713"/>
          </a:xfrm>
          <a:prstGeom prst="rect">
            <a:avLst/>
          </a:prstGeom>
          <a:effectLst>
            <a:outerShdw blurRad="50800" dist="38100" algn="l" rotWithShape="0">
              <a:prstClr val="black">
                <a:alpha val="40000"/>
              </a:prstClr>
            </a:outerShdw>
          </a:effectLst>
        </p:spPr>
      </p:pic>
      <p:pic>
        <p:nvPicPr>
          <p:cNvPr id="25" name="Picture 24">
            <a:extLst>
              <a:ext uri="{FF2B5EF4-FFF2-40B4-BE49-F238E27FC236}">
                <a16:creationId xmlns:a16="http://schemas.microsoft.com/office/drawing/2014/main" id="{55DC0C80-2C76-60B7-D7AE-1A9BEF07BB3B}"/>
              </a:ext>
            </a:extLst>
          </p:cNvPr>
          <p:cNvPicPr>
            <a:picLocks noChangeAspect="1"/>
          </p:cNvPicPr>
          <p:nvPr/>
        </p:nvPicPr>
        <p:blipFill>
          <a:blip r:embed="rId4"/>
          <a:stretch>
            <a:fillRect/>
          </a:stretch>
        </p:blipFill>
        <p:spPr>
          <a:xfrm>
            <a:off x="4895324" y="2062368"/>
            <a:ext cx="4535812" cy="2826851"/>
          </a:xfrm>
          <a:prstGeom prst="rect">
            <a:avLst/>
          </a:prstGeom>
          <a:effectLst>
            <a:outerShdw blurRad="50800" dist="38100" algn="l" rotWithShape="0">
              <a:prstClr val="black">
                <a:alpha val="40000"/>
              </a:prstClr>
            </a:outerShdw>
          </a:effectLst>
        </p:spPr>
      </p:pic>
      <p:pic>
        <p:nvPicPr>
          <p:cNvPr id="27" name="Picture 26">
            <a:extLst>
              <a:ext uri="{FF2B5EF4-FFF2-40B4-BE49-F238E27FC236}">
                <a16:creationId xmlns:a16="http://schemas.microsoft.com/office/drawing/2014/main" id="{9202BA8B-F36F-DB8D-3C00-A4C9753BFA66}"/>
              </a:ext>
            </a:extLst>
          </p:cNvPr>
          <p:cNvPicPr>
            <a:picLocks noChangeAspect="1"/>
          </p:cNvPicPr>
          <p:nvPr/>
        </p:nvPicPr>
        <p:blipFill>
          <a:blip r:embed="rId5"/>
          <a:stretch>
            <a:fillRect/>
          </a:stretch>
        </p:blipFill>
        <p:spPr>
          <a:xfrm>
            <a:off x="6895428" y="3609692"/>
            <a:ext cx="5071415" cy="2471961"/>
          </a:xfrm>
          <a:prstGeom prst="rect">
            <a:avLst/>
          </a:prstGeom>
          <a:effectLst>
            <a:outerShdw blurRad="50800" dist="38100" algn="l" rotWithShape="0">
              <a:prstClr val="black">
                <a:alpha val="40000"/>
              </a:prstClr>
            </a:outerShdw>
          </a:effectLst>
        </p:spPr>
      </p:pic>
      <p:pic>
        <p:nvPicPr>
          <p:cNvPr id="29" name="Picture 28">
            <a:extLst>
              <a:ext uri="{FF2B5EF4-FFF2-40B4-BE49-F238E27FC236}">
                <a16:creationId xmlns:a16="http://schemas.microsoft.com/office/drawing/2014/main" id="{88173175-269C-7371-D285-291CE76BC14A}"/>
              </a:ext>
            </a:extLst>
          </p:cNvPr>
          <p:cNvPicPr>
            <a:picLocks noChangeAspect="1"/>
          </p:cNvPicPr>
          <p:nvPr/>
        </p:nvPicPr>
        <p:blipFill>
          <a:blip r:embed="rId6"/>
          <a:stretch>
            <a:fillRect/>
          </a:stretch>
        </p:blipFill>
        <p:spPr>
          <a:xfrm>
            <a:off x="4032655" y="4202631"/>
            <a:ext cx="4084476" cy="2416850"/>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77915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249"/>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499"/>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749"/>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94275F3-A350-8717-7C0B-55A82C6D512D}"/>
              </a:ext>
            </a:extLst>
          </p:cNvPr>
          <p:cNvGrpSpPr/>
          <p:nvPr/>
        </p:nvGrpSpPr>
        <p:grpSpPr>
          <a:xfrm>
            <a:off x="1100794" y="1140590"/>
            <a:ext cx="3885271" cy="4675226"/>
            <a:chOff x="640717" y="1014401"/>
            <a:chExt cx="4681782" cy="5571067"/>
          </a:xfrm>
        </p:grpSpPr>
        <p:pic>
          <p:nvPicPr>
            <p:cNvPr id="4" name="Picture 3" descr="Map&#10;&#10;Description automatically generated">
              <a:extLst>
                <a:ext uri="{FF2B5EF4-FFF2-40B4-BE49-F238E27FC236}">
                  <a16:creationId xmlns:a16="http://schemas.microsoft.com/office/drawing/2014/main" id="{611FC68C-1524-939F-1EEE-7FEECBA4F1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021" r="54271" b="4210"/>
            <a:stretch/>
          </p:blipFill>
          <p:spPr bwMode="auto">
            <a:xfrm>
              <a:off x="640717" y="1014401"/>
              <a:ext cx="3965790" cy="5571067"/>
            </a:xfrm>
            <a:prstGeom prst="rect">
              <a:avLst/>
            </a:prstGeom>
            <a:noFill/>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E2A205F3-F6A8-B9C9-3151-60406A995144}"/>
                </a:ext>
              </a:extLst>
            </p:cNvPr>
            <p:cNvSpPr/>
            <p:nvPr/>
          </p:nvSpPr>
          <p:spPr>
            <a:xfrm>
              <a:off x="4580629" y="1362974"/>
              <a:ext cx="741870" cy="4968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nvGrpSpPr>
          <p:cNvPr id="9" name="Group 8">
            <a:extLst>
              <a:ext uri="{FF2B5EF4-FFF2-40B4-BE49-F238E27FC236}">
                <a16:creationId xmlns:a16="http://schemas.microsoft.com/office/drawing/2014/main" id="{94F0585B-8812-77D4-6927-9BA69882CE3F}"/>
              </a:ext>
            </a:extLst>
          </p:cNvPr>
          <p:cNvGrpSpPr/>
          <p:nvPr/>
        </p:nvGrpSpPr>
        <p:grpSpPr>
          <a:xfrm>
            <a:off x="7065038" y="1016784"/>
            <a:ext cx="3370564" cy="5089904"/>
            <a:chOff x="4488087" y="491067"/>
            <a:chExt cx="4015198" cy="5694711"/>
          </a:xfrm>
        </p:grpSpPr>
        <p:pic>
          <p:nvPicPr>
            <p:cNvPr id="10" name="Picture 9" descr="Map&#10;&#10;Description automatically generated">
              <a:extLst>
                <a:ext uri="{FF2B5EF4-FFF2-40B4-BE49-F238E27FC236}">
                  <a16:creationId xmlns:a16="http://schemas.microsoft.com/office/drawing/2014/main" id="{377A305F-94BF-BD89-B23D-8F8E098568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021" r="93860" b="4210"/>
            <a:stretch/>
          </p:blipFill>
          <p:spPr bwMode="auto">
            <a:xfrm>
              <a:off x="4488087" y="491067"/>
              <a:ext cx="532477" cy="5507802"/>
            </a:xfrm>
            <a:prstGeom prst="rect">
              <a:avLst/>
            </a:prstGeom>
            <a:noFill/>
            <a:extLst>
              <a:ext uri="{53640926-AAD7-44D8-BBD7-CCE9431645EC}">
                <a14:shadowObscured xmlns:a14="http://schemas.microsoft.com/office/drawing/2010/main"/>
              </a:ext>
            </a:extLst>
          </p:spPr>
        </p:pic>
        <p:pic>
          <p:nvPicPr>
            <p:cNvPr id="11" name="Picture 10" descr="Map&#10;&#10;Description automatically generated">
              <a:extLst>
                <a:ext uri="{FF2B5EF4-FFF2-40B4-BE49-F238E27FC236}">
                  <a16:creationId xmlns:a16="http://schemas.microsoft.com/office/drawing/2014/main" id="{26B5F192-0454-E8AB-0B2C-74F72B830D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159" t="4021" r="13583" b="4210"/>
            <a:stretch/>
          </p:blipFill>
          <p:spPr bwMode="auto">
            <a:xfrm>
              <a:off x="5011947" y="614711"/>
              <a:ext cx="3491338" cy="5571067"/>
            </a:xfrm>
            <a:prstGeom prst="rect">
              <a:avLst/>
            </a:prstGeom>
            <a:noFill/>
            <a:extLst>
              <a:ext uri="{53640926-AAD7-44D8-BBD7-CCE9431645EC}">
                <a14:shadowObscured xmlns:a14="http://schemas.microsoft.com/office/drawing/2010/main"/>
              </a:ext>
            </a:extLst>
          </p:spPr>
        </p:pic>
      </p:grpSp>
      <p:cxnSp>
        <p:nvCxnSpPr>
          <p:cNvPr id="13" name="Straight Connector 12">
            <a:extLst>
              <a:ext uri="{FF2B5EF4-FFF2-40B4-BE49-F238E27FC236}">
                <a16:creationId xmlns:a16="http://schemas.microsoft.com/office/drawing/2014/main" id="{FE6C611B-9681-93B8-3E7A-31CFEC34557D}"/>
              </a:ext>
            </a:extLst>
          </p:cNvPr>
          <p:cNvCxnSpPr/>
          <p:nvPr/>
        </p:nvCxnSpPr>
        <p:spPr>
          <a:xfrm>
            <a:off x="5795127" y="742369"/>
            <a:ext cx="0" cy="577107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EA3C2FF-8EDB-CAA4-9A5C-2CD50DADB9FD}"/>
              </a:ext>
            </a:extLst>
          </p:cNvPr>
          <p:cNvSpPr txBox="1"/>
          <p:nvPr/>
        </p:nvSpPr>
        <p:spPr>
          <a:xfrm>
            <a:off x="137748" y="1023032"/>
            <a:ext cx="1682257" cy="338554"/>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(a) Study area</a:t>
            </a:r>
            <a:endParaRPr lang="fr-BE" sz="1600" dirty="0"/>
          </a:p>
        </p:txBody>
      </p:sp>
      <p:sp>
        <p:nvSpPr>
          <p:cNvPr id="18" name="TextBox 17">
            <a:extLst>
              <a:ext uri="{FF2B5EF4-FFF2-40B4-BE49-F238E27FC236}">
                <a16:creationId xmlns:a16="http://schemas.microsoft.com/office/drawing/2014/main" id="{C53EAC1C-D6F4-4D3C-ED98-38D89A15D69F}"/>
              </a:ext>
            </a:extLst>
          </p:cNvPr>
          <p:cNvSpPr txBox="1"/>
          <p:nvPr/>
        </p:nvSpPr>
        <p:spPr>
          <a:xfrm>
            <a:off x="6063997" y="962176"/>
            <a:ext cx="2868988" cy="338554"/>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(b) Cropping systems</a:t>
            </a:r>
            <a:endParaRPr lang="fr-BE" sz="1600" dirty="0"/>
          </a:p>
        </p:txBody>
      </p:sp>
      <p:cxnSp>
        <p:nvCxnSpPr>
          <p:cNvPr id="19" name="Straight Connector 18">
            <a:extLst>
              <a:ext uri="{FF2B5EF4-FFF2-40B4-BE49-F238E27FC236}">
                <a16:creationId xmlns:a16="http://schemas.microsoft.com/office/drawing/2014/main" id="{9959EB5B-AF4E-A860-F24D-511122AE1BA7}"/>
              </a:ext>
            </a:extLst>
          </p:cNvPr>
          <p:cNvCxnSpPr>
            <a:cxnSpLocks/>
          </p:cNvCxnSpPr>
          <p:nvPr/>
        </p:nvCxnSpPr>
        <p:spPr>
          <a:xfrm>
            <a:off x="137749" y="610026"/>
            <a:ext cx="4685460" cy="0"/>
          </a:xfrm>
          <a:prstGeom prst="line">
            <a:avLst/>
          </a:prstGeom>
        </p:spPr>
        <p:style>
          <a:lnRef idx="1">
            <a:schemeClr val="accent2"/>
          </a:lnRef>
          <a:fillRef idx="0">
            <a:schemeClr val="accent2"/>
          </a:fillRef>
          <a:effectRef idx="0">
            <a:schemeClr val="accent2"/>
          </a:effectRef>
          <a:fontRef idx="minor">
            <a:schemeClr val="tx1"/>
          </a:fontRef>
        </p:style>
      </p:cxnSp>
      <p:sp>
        <p:nvSpPr>
          <p:cNvPr id="20" name="TextBox 19">
            <a:extLst>
              <a:ext uri="{FF2B5EF4-FFF2-40B4-BE49-F238E27FC236}">
                <a16:creationId xmlns:a16="http://schemas.microsoft.com/office/drawing/2014/main" id="{4DF80BEE-820C-3E84-DF4F-80164680F7C8}"/>
              </a:ext>
            </a:extLst>
          </p:cNvPr>
          <p:cNvSpPr txBox="1"/>
          <p:nvPr/>
        </p:nvSpPr>
        <p:spPr>
          <a:xfrm>
            <a:off x="213655" y="173244"/>
            <a:ext cx="7647112" cy="461665"/>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Nile basin at a glance</a:t>
            </a:r>
          </a:p>
        </p:txBody>
      </p:sp>
      <p:sp>
        <p:nvSpPr>
          <p:cNvPr id="23" name="TextBox 22">
            <a:extLst>
              <a:ext uri="{FF2B5EF4-FFF2-40B4-BE49-F238E27FC236}">
                <a16:creationId xmlns:a16="http://schemas.microsoft.com/office/drawing/2014/main" id="{A2425E03-9969-6EEC-B54C-A7C6F3739C3B}"/>
              </a:ext>
            </a:extLst>
          </p:cNvPr>
          <p:cNvSpPr txBox="1"/>
          <p:nvPr/>
        </p:nvSpPr>
        <p:spPr>
          <a:xfrm>
            <a:off x="5923035" y="6174887"/>
            <a:ext cx="6094324" cy="338554"/>
          </a:xfrm>
          <a:prstGeom prst="rect">
            <a:avLst/>
          </a:prstGeom>
          <a:noFill/>
        </p:spPr>
        <p:txBody>
          <a:bodyPr wrap="square">
            <a:spAutoFit/>
          </a:bodyPr>
          <a:lstStyle>
            <a:defPPr>
              <a:defRPr lang="fr-FR"/>
            </a:defPPr>
            <a:lvl1pPr>
              <a:defRPr sz="1600">
                <a:latin typeface="Arial" panose="020B0604020202020204" pitchFamily="34" charset="0"/>
                <a:cs typeface="Arial" panose="020B0604020202020204" pitchFamily="34" charset="0"/>
              </a:defRPr>
            </a:lvl1pPr>
          </a:lstStyle>
          <a:p>
            <a:r>
              <a:rPr lang="en-US" b="1" dirty="0"/>
              <a:t>36.3%</a:t>
            </a:r>
            <a:r>
              <a:rPr lang="en-US" dirty="0"/>
              <a:t> of the </a:t>
            </a:r>
            <a:r>
              <a:rPr lang="en-US" b="1" dirty="0"/>
              <a:t>crop area </a:t>
            </a:r>
            <a:r>
              <a:rPr lang="en-US" dirty="0"/>
              <a:t>is under </a:t>
            </a:r>
            <a:r>
              <a:rPr lang="en-US" b="1" dirty="0"/>
              <a:t>double cropping</a:t>
            </a:r>
            <a:endParaRPr lang="fr-BE" b="1" dirty="0"/>
          </a:p>
        </p:txBody>
      </p:sp>
      <p:sp>
        <p:nvSpPr>
          <p:cNvPr id="24" name="Slide Number Placeholder 10">
            <a:extLst>
              <a:ext uri="{FF2B5EF4-FFF2-40B4-BE49-F238E27FC236}">
                <a16:creationId xmlns:a16="http://schemas.microsoft.com/office/drawing/2014/main" id="{EDB5E2E8-A24C-3243-DB38-09E59E04122F}"/>
              </a:ext>
            </a:extLst>
          </p:cNvPr>
          <p:cNvSpPr>
            <a:spLocks noGrp="1"/>
          </p:cNvSpPr>
          <p:nvPr>
            <p:ph type="sldNum" sz="quarter" idx="12"/>
          </p:nvPr>
        </p:nvSpPr>
        <p:spPr>
          <a:xfrm>
            <a:off x="8610600" y="6356350"/>
            <a:ext cx="2743200" cy="365125"/>
          </a:xfrm>
        </p:spPr>
        <p:txBody>
          <a:bodyPr/>
          <a:lstStyle/>
          <a:p>
            <a:fld id="{15D68A00-A643-4E2F-BCAC-9414446B5DA2}" type="slidenum">
              <a:rPr lang="fr-BE" smtClean="0">
                <a:solidFill>
                  <a:schemeClr val="tx1"/>
                </a:solidFill>
                <a:latin typeface="Arial" panose="020B0604020202020204" pitchFamily="34" charset="0"/>
                <a:cs typeface="Arial" panose="020B0604020202020204" pitchFamily="34" charset="0"/>
              </a:rPr>
              <a:t>3</a:t>
            </a:fld>
            <a:endParaRPr lang="fr-BE"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9869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D67E77A-7EF1-4463-9098-93582FB0A648}"/>
              </a:ext>
            </a:extLst>
          </p:cNvPr>
          <p:cNvGrpSpPr/>
          <p:nvPr/>
        </p:nvGrpSpPr>
        <p:grpSpPr>
          <a:xfrm>
            <a:off x="4907781" y="3162648"/>
            <a:ext cx="1026731" cy="942275"/>
            <a:chOff x="2896304" y="4059342"/>
            <a:chExt cx="1026731" cy="942275"/>
          </a:xfrm>
        </p:grpSpPr>
        <p:pic>
          <p:nvPicPr>
            <p:cNvPr id="47" name="Graphic 46" descr="Sun">
              <a:extLst>
                <a:ext uri="{FF2B5EF4-FFF2-40B4-BE49-F238E27FC236}">
                  <a16:creationId xmlns:a16="http://schemas.microsoft.com/office/drawing/2014/main" id="{3EC054B8-5BD8-458C-B93F-78D2672600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93135" y="4059342"/>
              <a:ext cx="529900" cy="529900"/>
            </a:xfrm>
            <a:prstGeom prst="rect">
              <a:avLst/>
            </a:prstGeom>
          </p:spPr>
        </p:pic>
        <p:pic>
          <p:nvPicPr>
            <p:cNvPr id="53" name="Graphic 52" descr="Lightning">
              <a:extLst>
                <a:ext uri="{FF2B5EF4-FFF2-40B4-BE49-F238E27FC236}">
                  <a16:creationId xmlns:a16="http://schemas.microsoft.com/office/drawing/2014/main" id="{FF730D69-5BFA-4ABA-804B-C387DFE4A8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96304" y="4107836"/>
              <a:ext cx="893781" cy="893781"/>
            </a:xfrm>
            <a:prstGeom prst="rect">
              <a:avLst/>
            </a:prstGeom>
          </p:spPr>
        </p:pic>
      </p:grpSp>
      <p:sp>
        <p:nvSpPr>
          <p:cNvPr id="78" name="Rectangle 77">
            <a:extLst>
              <a:ext uri="{FF2B5EF4-FFF2-40B4-BE49-F238E27FC236}">
                <a16:creationId xmlns:a16="http://schemas.microsoft.com/office/drawing/2014/main" id="{F257008C-618A-4978-A409-F86503630D46}"/>
              </a:ext>
            </a:extLst>
          </p:cNvPr>
          <p:cNvSpPr/>
          <p:nvPr/>
        </p:nvSpPr>
        <p:spPr>
          <a:xfrm>
            <a:off x="399815" y="939916"/>
            <a:ext cx="2122252" cy="307777"/>
          </a:xfrm>
          <a:prstGeom prst="rect">
            <a:avLst/>
          </a:prstGeom>
        </p:spPr>
        <p:txBody>
          <a:bodyPr wrap="square">
            <a:spAutoFit/>
          </a:bodyPr>
          <a:lstStyle/>
          <a:p>
            <a:pPr algn="r"/>
            <a:r>
              <a:rPr lang="en-GB" sz="1400" dirty="0">
                <a:latin typeface="Arial" panose="020B0604020202020204" pitchFamily="34" charset="0"/>
                <a:cs typeface="Arial" panose="020B0604020202020204" pitchFamily="34" charset="0"/>
              </a:rPr>
              <a:t>Regionally calibrated</a:t>
            </a:r>
            <a:endParaRPr lang="en-GB" sz="1400" dirty="0">
              <a:solidFill>
                <a:schemeClr val="bg1">
                  <a:lumMod val="65000"/>
                </a:schemeClr>
              </a:solidFill>
              <a:latin typeface="Arial" panose="020B0604020202020204" pitchFamily="34" charset="0"/>
              <a:cs typeface="Arial" panose="020B0604020202020204" pitchFamily="34" charset="0"/>
            </a:endParaRPr>
          </a:p>
        </p:txBody>
      </p:sp>
      <p:pic>
        <p:nvPicPr>
          <p:cNvPr id="24" name="Picture 2">
            <a:extLst>
              <a:ext uri="{FF2B5EF4-FFF2-40B4-BE49-F238E27FC236}">
                <a16:creationId xmlns:a16="http://schemas.microsoft.com/office/drawing/2014/main" id="{6E49AC19-FA8C-A828-486F-AB4136D855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9494" y="1274439"/>
            <a:ext cx="672572" cy="67257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113FA667-4D94-1F1B-6AA4-69DCCD5F1FBA}"/>
              </a:ext>
            </a:extLst>
          </p:cNvPr>
          <p:cNvSpPr/>
          <p:nvPr/>
        </p:nvSpPr>
        <p:spPr>
          <a:xfrm rot="410987">
            <a:off x="516665" y="4477287"/>
            <a:ext cx="2542074" cy="2111604"/>
          </a:xfrm>
          <a:prstGeom prst="rect">
            <a:avLst/>
          </a:prstGeom>
          <a:solidFill>
            <a:schemeClr val="bg2"/>
          </a:solidFill>
          <a:ln w="57150">
            <a:noFill/>
          </a:ln>
          <a:effectLst>
            <a:outerShdw blurRad="50800" dist="38100" dir="2700000" algn="tl" rotWithShape="0">
              <a:prstClr val="black">
                <a:alpha val="40000"/>
              </a:prstClr>
            </a:outerShdw>
          </a:effectLst>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Verdana" panose="020B0604030504040204" pitchFamily="34" charset="0"/>
              <a:ea typeface="Verdana" panose="020B0604030504040204" pitchFamily="34" charset="0"/>
            </a:endParaRPr>
          </a:p>
        </p:txBody>
      </p:sp>
      <p:sp>
        <p:nvSpPr>
          <p:cNvPr id="32" name="Rectangle 31">
            <a:extLst>
              <a:ext uri="{FF2B5EF4-FFF2-40B4-BE49-F238E27FC236}">
                <a16:creationId xmlns:a16="http://schemas.microsoft.com/office/drawing/2014/main" id="{88E7454B-E7E1-2A94-ADD6-D8437BD2D405}"/>
              </a:ext>
            </a:extLst>
          </p:cNvPr>
          <p:cNvSpPr/>
          <p:nvPr/>
        </p:nvSpPr>
        <p:spPr>
          <a:xfrm rot="410987">
            <a:off x="555407" y="3813526"/>
            <a:ext cx="2542074" cy="2111604"/>
          </a:xfrm>
          <a:prstGeom prst="rect">
            <a:avLst/>
          </a:prstGeom>
          <a:solidFill>
            <a:schemeClr val="bg2"/>
          </a:solidFill>
          <a:ln w="57150">
            <a:noFill/>
          </a:ln>
          <a:effectLst>
            <a:outerShdw blurRad="50800" dist="38100" dir="2700000" algn="tl" rotWithShape="0">
              <a:prstClr val="black">
                <a:alpha val="40000"/>
              </a:prstClr>
            </a:outerShdw>
          </a:effectLst>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Verdana" panose="020B0604030504040204" pitchFamily="34" charset="0"/>
              <a:ea typeface="Verdana" panose="020B0604030504040204" pitchFamily="34" charset="0"/>
            </a:endParaRPr>
          </a:p>
        </p:txBody>
      </p:sp>
      <p:sp>
        <p:nvSpPr>
          <p:cNvPr id="33" name="Rectangle 32">
            <a:extLst>
              <a:ext uri="{FF2B5EF4-FFF2-40B4-BE49-F238E27FC236}">
                <a16:creationId xmlns:a16="http://schemas.microsoft.com/office/drawing/2014/main" id="{CEC00967-D1AE-F261-6C79-2AF3712B7841}"/>
              </a:ext>
            </a:extLst>
          </p:cNvPr>
          <p:cNvSpPr/>
          <p:nvPr/>
        </p:nvSpPr>
        <p:spPr>
          <a:xfrm rot="410987">
            <a:off x="555407" y="3156782"/>
            <a:ext cx="2542074" cy="2111604"/>
          </a:xfrm>
          <a:prstGeom prst="rect">
            <a:avLst/>
          </a:prstGeom>
          <a:solidFill>
            <a:schemeClr val="bg2"/>
          </a:solidFill>
          <a:ln w="57150">
            <a:noFill/>
          </a:ln>
          <a:effectLst>
            <a:outerShdw blurRad="50800" dist="38100" dir="2700000" algn="tl" rotWithShape="0">
              <a:prstClr val="black">
                <a:alpha val="40000"/>
              </a:prstClr>
            </a:outerShdw>
          </a:effectLst>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Verdana" panose="020B0604030504040204" pitchFamily="34" charset="0"/>
              <a:ea typeface="Verdana" panose="020B0604030504040204" pitchFamily="34" charset="0"/>
            </a:endParaRPr>
          </a:p>
        </p:txBody>
      </p:sp>
      <p:sp>
        <p:nvSpPr>
          <p:cNvPr id="34" name="TextBox 33">
            <a:extLst>
              <a:ext uri="{FF2B5EF4-FFF2-40B4-BE49-F238E27FC236}">
                <a16:creationId xmlns:a16="http://schemas.microsoft.com/office/drawing/2014/main" id="{19FA7AA2-F462-B1EB-6AF9-8017C5CF74D5}"/>
              </a:ext>
            </a:extLst>
          </p:cNvPr>
          <p:cNvSpPr txBox="1"/>
          <p:nvPr/>
        </p:nvSpPr>
        <p:spPr>
          <a:xfrm>
            <a:off x="1089080" y="5333350"/>
            <a:ext cx="2325764"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CO2 concentration </a:t>
            </a:r>
            <a:r>
              <a:rPr lang="en-GB" sz="1400" i="1" dirty="0">
                <a:latin typeface="Arial" panose="020B0604020202020204" pitchFamily="34" charset="0"/>
                <a:cs typeface="Arial" panose="020B0604020202020204" pitchFamily="34" charset="0"/>
              </a:rPr>
              <a:t>(Büchner &amp; </a:t>
            </a:r>
            <a:r>
              <a:rPr lang="en-GB" sz="1400" i="1" dirty="0" err="1">
                <a:latin typeface="Arial" panose="020B0604020202020204" pitchFamily="34" charset="0"/>
                <a:cs typeface="Arial" panose="020B0604020202020204" pitchFamily="34" charset="0"/>
              </a:rPr>
              <a:t>Reyer</a:t>
            </a:r>
            <a:r>
              <a:rPr lang="en-GB" sz="1400" i="1" dirty="0">
                <a:latin typeface="Arial" panose="020B0604020202020204" pitchFamily="34" charset="0"/>
                <a:cs typeface="Arial" panose="020B0604020202020204" pitchFamily="34" charset="0"/>
              </a:rPr>
              <a:t>, 2020)</a:t>
            </a:r>
            <a:endParaRPr lang="en-US" sz="1400" dirty="0">
              <a:latin typeface="Arial" panose="020B0604020202020204" pitchFamily="34" charset="0"/>
              <a:ea typeface="Verdana" panose="020B060403050404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E3012CF3-4DAB-6111-8B79-7B0D82F84394}"/>
              </a:ext>
            </a:extLst>
          </p:cNvPr>
          <p:cNvSpPr txBox="1"/>
          <p:nvPr/>
        </p:nvSpPr>
        <p:spPr>
          <a:xfrm>
            <a:off x="1149494" y="4001814"/>
            <a:ext cx="2122254" cy="523220"/>
          </a:xfrm>
          <a:prstGeom prst="rect">
            <a:avLst/>
          </a:prstGeom>
          <a:noFill/>
        </p:spPr>
        <p:txBody>
          <a:bodyPr wrap="square" rtlCol="0">
            <a:spAutoFit/>
          </a:bodyPr>
          <a:lstStyle/>
          <a:p>
            <a:r>
              <a:rPr lang="en-US" sz="1400" dirty="0">
                <a:latin typeface="Arial" panose="020B0604020202020204" pitchFamily="34" charset="0"/>
                <a:ea typeface="Verdana" panose="020B0604030504040204" pitchFamily="34" charset="0"/>
                <a:cs typeface="Arial" panose="020B0604020202020204" pitchFamily="34" charset="0"/>
              </a:rPr>
              <a:t>Plant/Harvest dates</a:t>
            </a:r>
          </a:p>
          <a:p>
            <a:r>
              <a:rPr lang="en-US" sz="1400" dirty="0">
                <a:latin typeface="Arial" panose="020B0604020202020204" pitchFamily="34" charset="0"/>
                <a:ea typeface="Verdana" panose="020B0604030504040204" pitchFamily="34" charset="0"/>
                <a:cs typeface="Arial" panose="020B0604020202020204" pitchFamily="34" charset="0"/>
              </a:rPr>
              <a:t>(</a:t>
            </a:r>
            <a:r>
              <a:rPr lang="en-US" sz="1400" dirty="0" err="1">
                <a:latin typeface="Arial" panose="020B0604020202020204" pitchFamily="34" charset="0"/>
                <a:ea typeface="Verdana" panose="020B0604030504040204" pitchFamily="34" charset="0"/>
                <a:cs typeface="Arial" panose="020B0604020202020204" pitchFamily="34" charset="0"/>
              </a:rPr>
              <a:t>Waha</a:t>
            </a:r>
            <a:r>
              <a:rPr lang="en-US" sz="1400" dirty="0">
                <a:latin typeface="Arial" panose="020B0604020202020204" pitchFamily="34" charset="0"/>
                <a:ea typeface="Verdana" panose="020B0604030504040204" pitchFamily="34" charset="0"/>
                <a:cs typeface="Arial" panose="020B0604020202020204" pitchFamily="34" charset="0"/>
              </a:rPr>
              <a:t> et al. 2020)</a:t>
            </a:r>
          </a:p>
        </p:txBody>
      </p:sp>
      <p:sp>
        <p:nvSpPr>
          <p:cNvPr id="39" name="Rectangle 38">
            <a:extLst>
              <a:ext uri="{FF2B5EF4-FFF2-40B4-BE49-F238E27FC236}">
                <a16:creationId xmlns:a16="http://schemas.microsoft.com/office/drawing/2014/main" id="{00BD7DFB-E2D5-FAB2-D8A8-A3A2D7F53DA5}"/>
              </a:ext>
            </a:extLst>
          </p:cNvPr>
          <p:cNvSpPr/>
          <p:nvPr/>
        </p:nvSpPr>
        <p:spPr>
          <a:xfrm rot="410987">
            <a:off x="551277" y="2437480"/>
            <a:ext cx="2542074" cy="2111604"/>
          </a:xfrm>
          <a:prstGeom prst="rect">
            <a:avLst/>
          </a:prstGeom>
          <a:solidFill>
            <a:schemeClr val="bg2"/>
          </a:solidFill>
          <a:ln w="57150">
            <a:noFill/>
          </a:ln>
          <a:effectLst>
            <a:outerShdw blurRad="50800" dist="38100" dir="2700000" algn="tl" rotWithShape="0">
              <a:prstClr val="black">
                <a:alpha val="40000"/>
              </a:prstClr>
            </a:outerShdw>
          </a:effectLst>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Verdana" panose="020B0604030504040204" pitchFamily="34" charset="0"/>
              <a:ea typeface="Verdana" panose="020B0604030504040204" pitchFamily="34" charset="0"/>
            </a:endParaRPr>
          </a:p>
        </p:txBody>
      </p:sp>
      <p:sp>
        <p:nvSpPr>
          <p:cNvPr id="40" name="TextBox 39">
            <a:extLst>
              <a:ext uri="{FF2B5EF4-FFF2-40B4-BE49-F238E27FC236}">
                <a16:creationId xmlns:a16="http://schemas.microsoft.com/office/drawing/2014/main" id="{E79DAB83-A885-0349-9A1C-0F7DC6A12B2F}"/>
              </a:ext>
            </a:extLst>
          </p:cNvPr>
          <p:cNvSpPr txBox="1"/>
          <p:nvPr/>
        </p:nvSpPr>
        <p:spPr>
          <a:xfrm>
            <a:off x="1046554" y="3207062"/>
            <a:ext cx="2410816" cy="523220"/>
          </a:xfrm>
          <a:prstGeom prst="rect">
            <a:avLst/>
          </a:prstGeom>
          <a:noFill/>
          <a:effectLst>
            <a:outerShdw blurRad="63500" sx="102000" sy="102000" algn="ctr" rotWithShape="0">
              <a:prstClr val="black">
                <a:alpha val="40000"/>
              </a:prstClr>
            </a:outerShdw>
          </a:effectLst>
        </p:spPr>
        <p:txBody>
          <a:bodyPr wrap="square" rtlCol="0">
            <a:spAutoFit/>
          </a:bodyPr>
          <a:lstStyle/>
          <a:p>
            <a:r>
              <a:rPr lang="en-US" sz="1400" dirty="0">
                <a:latin typeface="Arial" panose="020B0604020202020204" pitchFamily="34" charset="0"/>
                <a:ea typeface="Verdana" panose="020B0604030504040204" pitchFamily="34" charset="0"/>
                <a:cs typeface="Arial" panose="020B0604020202020204" pitchFamily="34" charset="0"/>
              </a:rPr>
              <a:t>Harmonized Land use</a:t>
            </a:r>
          </a:p>
          <a:p>
            <a:r>
              <a:rPr lang="en-US" sz="1400" dirty="0">
                <a:latin typeface="Arial" panose="020B0604020202020204" pitchFamily="34" charset="0"/>
                <a:ea typeface="Verdana" panose="020B0604030504040204" pitchFamily="34" charset="0"/>
                <a:cs typeface="Arial" panose="020B0604020202020204" pitchFamily="34" charset="0"/>
              </a:rPr>
              <a:t>(Hurtt et al. 2020)</a:t>
            </a:r>
          </a:p>
        </p:txBody>
      </p:sp>
      <p:sp>
        <p:nvSpPr>
          <p:cNvPr id="41" name="Oval 40">
            <a:extLst>
              <a:ext uri="{FF2B5EF4-FFF2-40B4-BE49-F238E27FC236}">
                <a16:creationId xmlns:a16="http://schemas.microsoft.com/office/drawing/2014/main" id="{4B12C898-3685-FD2B-B91C-1535E43045E4}"/>
              </a:ext>
            </a:extLst>
          </p:cNvPr>
          <p:cNvSpPr/>
          <p:nvPr/>
        </p:nvSpPr>
        <p:spPr>
          <a:xfrm>
            <a:off x="1064019" y="4195732"/>
            <a:ext cx="85475" cy="79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Verdana" panose="020B0604030504040204" pitchFamily="34" charset="0"/>
              <a:ea typeface="Verdana" panose="020B0604030504040204" pitchFamily="34" charset="0"/>
            </a:endParaRPr>
          </a:p>
        </p:txBody>
      </p:sp>
      <p:sp>
        <p:nvSpPr>
          <p:cNvPr id="42" name="Oval 41">
            <a:extLst>
              <a:ext uri="{FF2B5EF4-FFF2-40B4-BE49-F238E27FC236}">
                <a16:creationId xmlns:a16="http://schemas.microsoft.com/office/drawing/2014/main" id="{52BB8433-81FF-814B-4EEF-16E903BF2E36}"/>
              </a:ext>
            </a:extLst>
          </p:cNvPr>
          <p:cNvSpPr/>
          <p:nvPr/>
        </p:nvSpPr>
        <p:spPr>
          <a:xfrm>
            <a:off x="1092077" y="4898203"/>
            <a:ext cx="85475" cy="79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Verdana" panose="020B0604030504040204" pitchFamily="34" charset="0"/>
              <a:ea typeface="Verdana" panose="020B0604030504040204" pitchFamily="34" charset="0"/>
            </a:endParaRPr>
          </a:p>
        </p:txBody>
      </p:sp>
      <p:sp>
        <p:nvSpPr>
          <p:cNvPr id="54" name="Right Brace 53">
            <a:extLst>
              <a:ext uri="{FF2B5EF4-FFF2-40B4-BE49-F238E27FC236}">
                <a16:creationId xmlns:a16="http://schemas.microsoft.com/office/drawing/2014/main" id="{1ADD3186-75EF-FF4F-1691-9CE0D857EDC9}"/>
              </a:ext>
            </a:extLst>
          </p:cNvPr>
          <p:cNvSpPr/>
          <p:nvPr/>
        </p:nvSpPr>
        <p:spPr>
          <a:xfrm>
            <a:off x="7030035" y="1781076"/>
            <a:ext cx="785018" cy="4346118"/>
          </a:xfrm>
          <a:prstGeom prst="rightBrace">
            <a:avLst>
              <a:gd name="adj1" fmla="val 8333"/>
              <a:gd name="adj2" fmla="val 50028"/>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Verdana" panose="020B0604030504040204" pitchFamily="34" charset="0"/>
              <a:ea typeface="Verdana" panose="020B0604030504040204" pitchFamily="34" charset="0"/>
            </a:endParaRPr>
          </a:p>
        </p:txBody>
      </p:sp>
      <p:cxnSp>
        <p:nvCxnSpPr>
          <p:cNvPr id="56" name="Straight Arrow Connector 55">
            <a:extLst>
              <a:ext uri="{FF2B5EF4-FFF2-40B4-BE49-F238E27FC236}">
                <a16:creationId xmlns:a16="http://schemas.microsoft.com/office/drawing/2014/main" id="{324D2245-D649-FF36-A80E-2BD307137C70}"/>
              </a:ext>
            </a:extLst>
          </p:cNvPr>
          <p:cNvCxnSpPr>
            <a:cxnSpLocks/>
          </p:cNvCxnSpPr>
          <p:nvPr/>
        </p:nvCxnSpPr>
        <p:spPr>
          <a:xfrm>
            <a:off x="1330650" y="2092923"/>
            <a:ext cx="0" cy="692827"/>
          </a:xfrm>
          <a:prstGeom prst="straightConnector1">
            <a:avLst/>
          </a:prstGeom>
          <a:ln w="60325">
            <a:solidFill>
              <a:schemeClr val="accent2"/>
            </a:solidFill>
            <a:tailEnd type="stealth"/>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12F38EE3-F8D8-84B8-C6AE-8F87870BA558}"/>
              </a:ext>
            </a:extLst>
          </p:cNvPr>
          <p:cNvSpPr txBox="1"/>
          <p:nvPr/>
        </p:nvSpPr>
        <p:spPr>
          <a:xfrm>
            <a:off x="1212164" y="4645401"/>
            <a:ext cx="1866205" cy="523220"/>
          </a:xfrm>
          <a:prstGeom prst="rect">
            <a:avLst/>
          </a:prstGeom>
          <a:noFill/>
        </p:spPr>
        <p:txBody>
          <a:bodyPr wrap="square" rtlCol="0">
            <a:spAutoFit/>
          </a:bodyPr>
          <a:lstStyle/>
          <a:p>
            <a:pPr>
              <a:spcBef>
                <a:spcPts val="1200"/>
              </a:spcBef>
              <a:spcAft>
                <a:spcPts val="1200"/>
              </a:spcAft>
            </a:pPr>
            <a:r>
              <a:rPr lang="en-US" sz="1400" dirty="0">
                <a:latin typeface="Arial" panose="020B0604020202020204" pitchFamily="34" charset="0"/>
                <a:cs typeface="Arial" panose="020B0604020202020204" pitchFamily="34" charset="0"/>
              </a:rPr>
              <a:t>Irrigated areas </a:t>
            </a:r>
            <a:r>
              <a:rPr lang="en-US" sz="1400" i="1" dirty="0">
                <a:latin typeface="Arial" panose="020B0604020202020204" pitchFamily="34" charset="0"/>
                <a:cs typeface="Arial" panose="020B0604020202020204" pitchFamily="34" charset="0"/>
              </a:rPr>
              <a:t>(Siebert et al. 2013)</a:t>
            </a:r>
          </a:p>
        </p:txBody>
      </p:sp>
      <p:sp>
        <p:nvSpPr>
          <p:cNvPr id="61" name="TextBox 60">
            <a:extLst>
              <a:ext uri="{FF2B5EF4-FFF2-40B4-BE49-F238E27FC236}">
                <a16:creationId xmlns:a16="http://schemas.microsoft.com/office/drawing/2014/main" id="{D4128355-2450-1E21-5AF5-4F880B027DC8}"/>
              </a:ext>
            </a:extLst>
          </p:cNvPr>
          <p:cNvSpPr txBox="1"/>
          <p:nvPr/>
        </p:nvSpPr>
        <p:spPr>
          <a:xfrm>
            <a:off x="4460865" y="4058478"/>
            <a:ext cx="2973659" cy="523220"/>
          </a:xfrm>
          <a:prstGeom prst="rect">
            <a:avLst/>
          </a:prstGeom>
          <a:noFill/>
        </p:spPr>
        <p:txBody>
          <a:bodyPr wrap="square">
            <a:spAutoFit/>
          </a:bodyPr>
          <a:lstStyle/>
          <a:p>
            <a:pPr>
              <a:spcBef>
                <a:spcPts val="1200"/>
              </a:spcBef>
              <a:spcAft>
                <a:spcPts val="1200"/>
              </a:spcAft>
            </a:pPr>
            <a:r>
              <a:rPr lang="en-US" sz="1400" dirty="0">
                <a:latin typeface="Arial" panose="020B0604020202020204" pitchFamily="34" charset="0"/>
                <a:cs typeface="Arial" panose="020B0604020202020204" pitchFamily="34" charset="0"/>
              </a:rPr>
              <a:t>Climate forcing from 5 GCMs: ISIMIP 3b, CMIP6, SSP5-RCP8.5</a:t>
            </a:r>
          </a:p>
        </p:txBody>
      </p:sp>
      <p:sp>
        <p:nvSpPr>
          <p:cNvPr id="62" name="Oval 61">
            <a:extLst>
              <a:ext uri="{FF2B5EF4-FFF2-40B4-BE49-F238E27FC236}">
                <a16:creationId xmlns:a16="http://schemas.microsoft.com/office/drawing/2014/main" id="{4CD13099-2284-1999-2ED8-2DAD2F55E408}"/>
              </a:ext>
            </a:extLst>
          </p:cNvPr>
          <p:cNvSpPr/>
          <p:nvPr/>
        </p:nvSpPr>
        <p:spPr>
          <a:xfrm>
            <a:off x="1049339" y="5517080"/>
            <a:ext cx="85475" cy="79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Verdana" panose="020B0604030504040204" pitchFamily="34" charset="0"/>
              <a:ea typeface="Verdana" panose="020B0604030504040204" pitchFamily="34" charset="0"/>
            </a:endParaRPr>
          </a:p>
        </p:txBody>
      </p:sp>
      <p:sp>
        <p:nvSpPr>
          <p:cNvPr id="63" name="Oval 62">
            <a:extLst>
              <a:ext uri="{FF2B5EF4-FFF2-40B4-BE49-F238E27FC236}">
                <a16:creationId xmlns:a16="http://schemas.microsoft.com/office/drawing/2014/main" id="{DE99B909-E31C-E514-9669-F798957B36E1}"/>
              </a:ext>
            </a:extLst>
          </p:cNvPr>
          <p:cNvSpPr/>
          <p:nvPr/>
        </p:nvSpPr>
        <p:spPr>
          <a:xfrm>
            <a:off x="1033067" y="3415633"/>
            <a:ext cx="85475" cy="79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Verdana" panose="020B0604030504040204" pitchFamily="34" charset="0"/>
              <a:ea typeface="Verdana" panose="020B0604030504040204" pitchFamily="34" charset="0"/>
            </a:endParaRPr>
          </a:p>
        </p:txBody>
      </p:sp>
      <p:cxnSp>
        <p:nvCxnSpPr>
          <p:cNvPr id="64" name="Straight Connector 63">
            <a:extLst>
              <a:ext uri="{FF2B5EF4-FFF2-40B4-BE49-F238E27FC236}">
                <a16:creationId xmlns:a16="http://schemas.microsoft.com/office/drawing/2014/main" id="{8E3CCAE3-6AAB-A982-B7B2-6E15AA9D494E}"/>
              </a:ext>
            </a:extLst>
          </p:cNvPr>
          <p:cNvCxnSpPr>
            <a:cxnSpLocks/>
          </p:cNvCxnSpPr>
          <p:nvPr/>
        </p:nvCxnSpPr>
        <p:spPr>
          <a:xfrm>
            <a:off x="137749" y="610026"/>
            <a:ext cx="7167403" cy="0"/>
          </a:xfrm>
          <a:prstGeom prst="line">
            <a:avLst/>
          </a:prstGeom>
        </p:spPr>
        <p:style>
          <a:lnRef idx="1">
            <a:schemeClr val="accent2"/>
          </a:lnRef>
          <a:fillRef idx="0">
            <a:schemeClr val="accent2"/>
          </a:fillRef>
          <a:effectRef idx="0">
            <a:schemeClr val="accent2"/>
          </a:effectRef>
          <a:fontRef idx="minor">
            <a:schemeClr val="tx1"/>
          </a:fontRef>
        </p:style>
      </p:cxnSp>
      <p:sp>
        <p:nvSpPr>
          <p:cNvPr id="65" name="TextBox 64">
            <a:extLst>
              <a:ext uri="{FF2B5EF4-FFF2-40B4-BE49-F238E27FC236}">
                <a16:creationId xmlns:a16="http://schemas.microsoft.com/office/drawing/2014/main" id="{1A52A8C2-2101-8536-39A2-70D48BE8E177}"/>
              </a:ext>
            </a:extLst>
          </p:cNvPr>
          <p:cNvSpPr txBox="1"/>
          <p:nvPr/>
        </p:nvSpPr>
        <p:spPr>
          <a:xfrm>
            <a:off x="213655" y="173244"/>
            <a:ext cx="7647112" cy="461665"/>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Impact modelling (Single vs Multiple cropping)</a:t>
            </a:r>
          </a:p>
        </p:txBody>
      </p:sp>
      <p:pic>
        <p:nvPicPr>
          <p:cNvPr id="2050" name="Picture 2" descr="Plus sign Images, Stock Photos &amp; Vectors | Shutterstock">
            <a:extLst>
              <a:ext uri="{FF2B5EF4-FFF2-40B4-BE49-F238E27FC236}">
                <a16:creationId xmlns:a16="http://schemas.microsoft.com/office/drawing/2014/main" id="{67D90DC2-EE7E-F44E-60BF-BB26FC98CA92}"/>
              </a:ext>
            </a:extLst>
          </p:cNvPr>
          <p:cNvPicPr>
            <a:picLocks noChangeAspect="1" noChangeArrowheads="1"/>
          </p:cNvPicPr>
          <p:nvPr/>
        </p:nvPicPr>
        <p:blipFill rotWithShape="1">
          <a:blip r:embed="rId8">
            <a:clrChange>
              <a:clrFrom>
                <a:srgbClr val="F2F2F2"/>
              </a:clrFrom>
              <a:clrTo>
                <a:srgbClr val="F2F2F2">
                  <a:alpha val="0"/>
                </a:srgbClr>
              </a:clrTo>
            </a:clrChange>
            <a:extLst>
              <a:ext uri="{28A0092B-C50C-407E-A947-70E740481C1C}">
                <a14:useLocalDpi xmlns:a14="http://schemas.microsoft.com/office/drawing/2010/main" val="0"/>
              </a:ext>
            </a:extLst>
          </a:blip>
          <a:srcRect l="11961" t="9334" r="11622" b="20459"/>
          <a:stretch/>
        </p:blipFill>
        <p:spPr bwMode="auto">
          <a:xfrm>
            <a:off x="3979713" y="3997215"/>
            <a:ext cx="278216" cy="275267"/>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id="{B1AFD057-9E86-2968-EB2D-39390156A9BD}"/>
              </a:ext>
            </a:extLst>
          </p:cNvPr>
          <p:cNvSpPr txBox="1"/>
          <p:nvPr/>
        </p:nvSpPr>
        <p:spPr>
          <a:xfrm>
            <a:off x="8200914" y="4553683"/>
            <a:ext cx="3372426" cy="369332"/>
          </a:xfrm>
          <a:prstGeom prst="rect">
            <a:avLst/>
          </a:prstGeom>
          <a:solidFill>
            <a:schemeClr val="accent6">
              <a:lumMod val="40000"/>
              <a:lumOff val="60000"/>
            </a:schemeClr>
          </a:solidFill>
        </p:spPr>
        <p:txBody>
          <a:bodyPr wrap="square">
            <a:spAutoFit/>
          </a:bodyPr>
          <a:lstStyle/>
          <a:p>
            <a:r>
              <a:rPr lang="en-US" dirty="0">
                <a:latin typeface="Arial" panose="020B0604020202020204" pitchFamily="34" charset="0"/>
                <a:cs typeface="Arial" panose="020B0604020202020204" pitchFamily="34" charset="0"/>
              </a:rPr>
              <a:t>Cultivar adaptation </a:t>
            </a:r>
            <a:r>
              <a:rPr lang="en-US" sz="1600" i="1" dirty="0">
                <a:latin typeface="Arial" panose="020B0604020202020204" pitchFamily="34" charset="0"/>
                <a:cs typeface="Arial" panose="020B0604020202020204" pitchFamily="34" charset="0"/>
              </a:rPr>
              <a:t>(Scenario B)</a:t>
            </a:r>
            <a:endParaRPr lang="fr-BE" i="1" dirty="0"/>
          </a:p>
        </p:txBody>
      </p:sp>
      <p:sp>
        <p:nvSpPr>
          <p:cNvPr id="67" name="TextBox 66">
            <a:extLst>
              <a:ext uri="{FF2B5EF4-FFF2-40B4-BE49-F238E27FC236}">
                <a16:creationId xmlns:a16="http://schemas.microsoft.com/office/drawing/2014/main" id="{A1091E19-9360-DCFC-7A27-1A7DCE49F8FE}"/>
              </a:ext>
            </a:extLst>
          </p:cNvPr>
          <p:cNvSpPr txBox="1"/>
          <p:nvPr/>
        </p:nvSpPr>
        <p:spPr>
          <a:xfrm>
            <a:off x="8200914" y="2157063"/>
            <a:ext cx="3036142" cy="369332"/>
          </a:xfrm>
          <a:prstGeom prst="rect">
            <a:avLst/>
          </a:prstGeom>
          <a:solidFill>
            <a:schemeClr val="accent4">
              <a:lumMod val="40000"/>
              <a:lumOff val="60000"/>
            </a:schemeClr>
          </a:solidFill>
        </p:spPr>
        <p:txBody>
          <a:bodyPr wrap="square">
            <a:spAutoFit/>
          </a:bodyPr>
          <a:lstStyle/>
          <a:p>
            <a:r>
              <a:rPr lang="en-US" sz="1800" dirty="0">
                <a:latin typeface="Arial" panose="020B0604020202020204" pitchFamily="34" charset="0"/>
                <a:cs typeface="Arial" panose="020B0604020202020204" pitchFamily="34" charset="0"/>
              </a:rPr>
              <a:t>No adaptation </a:t>
            </a:r>
            <a:r>
              <a:rPr lang="en-US" sz="1600" i="1" dirty="0">
                <a:latin typeface="Arial" panose="020B0604020202020204" pitchFamily="34" charset="0"/>
                <a:cs typeface="Arial" panose="020B0604020202020204" pitchFamily="34" charset="0"/>
              </a:rPr>
              <a:t>(Scenario A)</a:t>
            </a:r>
            <a:endParaRPr lang="fr-BE" i="1" dirty="0"/>
          </a:p>
        </p:txBody>
      </p:sp>
      <p:pic>
        <p:nvPicPr>
          <p:cNvPr id="2052" name="Picture 4" descr="Vs : images, photos et images vectorielles de stock | Shutterstock">
            <a:extLst>
              <a:ext uri="{FF2B5EF4-FFF2-40B4-BE49-F238E27FC236}">
                <a16:creationId xmlns:a16="http://schemas.microsoft.com/office/drawing/2014/main" id="{5C566FFD-C495-9AC9-0A75-1A3742AC992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3848" t="7624" r="22265" b="10022"/>
          <a:stretch/>
        </p:blipFill>
        <p:spPr bwMode="auto">
          <a:xfrm>
            <a:off x="9571432" y="3162648"/>
            <a:ext cx="531536" cy="874821"/>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0">
            <a:extLst>
              <a:ext uri="{FF2B5EF4-FFF2-40B4-BE49-F238E27FC236}">
                <a16:creationId xmlns:a16="http://schemas.microsoft.com/office/drawing/2014/main" id="{6D3537C6-F4E1-F1D7-19A0-1010B4224517}"/>
              </a:ext>
            </a:extLst>
          </p:cNvPr>
          <p:cNvSpPr>
            <a:spLocks noGrp="1"/>
          </p:cNvSpPr>
          <p:nvPr>
            <p:ph type="sldNum" sz="quarter" idx="12"/>
          </p:nvPr>
        </p:nvSpPr>
        <p:spPr/>
        <p:txBody>
          <a:bodyPr/>
          <a:lstStyle/>
          <a:p>
            <a:fld id="{15D68A00-A643-4E2F-BCAC-9414446B5DA2}" type="slidenum">
              <a:rPr lang="fr-BE" smtClean="0">
                <a:solidFill>
                  <a:schemeClr val="tx1"/>
                </a:solidFill>
                <a:latin typeface="Arial" panose="020B0604020202020204" pitchFamily="34" charset="0"/>
                <a:cs typeface="Arial" panose="020B0604020202020204" pitchFamily="34" charset="0"/>
              </a:rPr>
              <a:t>4</a:t>
            </a:fld>
            <a:endParaRPr lang="fr-BE" dirty="0">
              <a:solidFill>
                <a:schemeClr val="tx1"/>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211990FA-C3C4-5FAC-AF2A-ACFE8BB6A7CA}"/>
              </a:ext>
            </a:extLst>
          </p:cNvPr>
          <p:cNvSpPr/>
          <p:nvPr/>
        </p:nvSpPr>
        <p:spPr>
          <a:xfrm>
            <a:off x="659265" y="1512596"/>
            <a:ext cx="3377946" cy="307777"/>
          </a:xfrm>
          <a:prstGeom prst="rect">
            <a:avLst/>
          </a:prstGeom>
        </p:spPr>
        <p:txBody>
          <a:bodyPr wrap="square">
            <a:spAutoFit/>
          </a:bodyPr>
          <a:lstStyle/>
          <a:p>
            <a:pPr algn="r"/>
            <a:r>
              <a:rPr lang="en-GB" sz="1400" dirty="0">
                <a:latin typeface="Arial" panose="020B0604020202020204" pitchFamily="34" charset="0"/>
                <a:cs typeface="Arial" panose="020B0604020202020204" pitchFamily="34" charset="0"/>
              </a:rPr>
              <a:t>(EPIC crop growth model)</a:t>
            </a:r>
            <a:endParaRPr lang="en-GB" sz="14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20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31" descr="Map&#10;&#10;Description automatically generated">
            <a:extLst>
              <a:ext uri="{FF2B5EF4-FFF2-40B4-BE49-F238E27FC236}">
                <a16:creationId xmlns:a16="http://schemas.microsoft.com/office/drawing/2014/main" id="{367DA1EB-CF6D-5785-9065-F3044B9BFE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772" y="1418732"/>
            <a:ext cx="3112014" cy="4285497"/>
          </a:xfrm>
          <a:prstGeom prst="rect">
            <a:avLst/>
          </a:prstGeom>
        </p:spPr>
      </p:pic>
      <p:cxnSp>
        <p:nvCxnSpPr>
          <p:cNvPr id="16" name="Straight Connector 15">
            <a:extLst>
              <a:ext uri="{FF2B5EF4-FFF2-40B4-BE49-F238E27FC236}">
                <a16:creationId xmlns:a16="http://schemas.microsoft.com/office/drawing/2014/main" id="{9DF90724-4F94-C308-5045-35726076F757}"/>
              </a:ext>
            </a:extLst>
          </p:cNvPr>
          <p:cNvCxnSpPr>
            <a:cxnSpLocks/>
          </p:cNvCxnSpPr>
          <p:nvPr/>
        </p:nvCxnSpPr>
        <p:spPr>
          <a:xfrm>
            <a:off x="137749" y="610026"/>
            <a:ext cx="7157354" cy="0"/>
          </a:xfrm>
          <a:prstGeom prst="line">
            <a:avLst/>
          </a:prstGeom>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3AC76B85-9E4A-4D56-7BCF-7625FFD26773}"/>
              </a:ext>
            </a:extLst>
          </p:cNvPr>
          <p:cNvSpPr txBox="1"/>
          <p:nvPr/>
        </p:nvSpPr>
        <p:spPr>
          <a:xfrm>
            <a:off x="137749" y="148361"/>
            <a:ext cx="6383584" cy="461665"/>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CC impact on crop yields &amp; cropping systems</a:t>
            </a:r>
          </a:p>
        </p:txBody>
      </p:sp>
      <p:pic>
        <p:nvPicPr>
          <p:cNvPr id="34" name="Picture 33" descr="Map&#10;&#10;Description automatically generated">
            <a:extLst>
              <a:ext uri="{FF2B5EF4-FFF2-40B4-BE49-F238E27FC236}">
                <a16:creationId xmlns:a16="http://schemas.microsoft.com/office/drawing/2014/main" id="{C57E0ECB-B2BE-1C9F-9CC3-5B5D225584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7872" y="1418731"/>
            <a:ext cx="3112014" cy="4285497"/>
          </a:xfrm>
          <a:prstGeom prst="rect">
            <a:avLst/>
          </a:prstGeom>
        </p:spPr>
      </p:pic>
      <p:grpSp>
        <p:nvGrpSpPr>
          <p:cNvPr id="4" name="Group 3">
            <a:extLst>
              <a:ext uri="{FF2B5EF4-FFF2-40B4-BE49-F238E27FC236}">
                <a16:creationId xmlns:a16="http://schemas.microsoft.com/office/drawing/2014/main" id="{46E187E6-DC40-21F5-8CAD-578DA2A76A3F}"/>
              </a:ext>
            </a:extLst>
          </p:cNvPr>
          <p:cNvGrpSpPr/>
          <p:nvPr/>
        </p:nvGrpSpPr>
        <p:grpSpPr>
          <a:xfrm>
            <a:off x="-1287655" y="5977190"/>
            <a:ext cx="6359810" cy="732449"/>
            <a:chOff x="2916095" y="5268735"/>
            <a:chExt cx="6359810" cy="732449"/>
          </a:xfrm>
        </p:grpSpPr>
        <p:pic>
          <p:nvPicPr>
            <p:cNvPr id="27" name="Picture 26" descr="A picture containing text, piano, silhouette, clipart&#10;&#10;Description automatically generated">
              <a:extLst>
                <a:ext uri="{FF2B5EF4-FFF2-40B4-BE49-F238E27FC236}">
                  <a16:creationId xmlns:a16="http://schemas.microsoft.com/office/drawing/2014/main" id="{A190C668-D376-C453-EB9F-7BD7B3C120D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7640"/>
            <a:stretch/>
          </p:blipFill>
          <p:spPr bwMode="auto">
            <a:xfrm>
              <a:off x="2916095" y="5268735"/>
              <a:ext cx="5665197" cy="732449"/>
            </a:xfrm>
            <a:prstGeom prst="rect">
              <a:avLst/>
            </a:prstGeom>
            <a:noFill/>
            <a:ln>
              <a:noFill/>
            </a:ln>
          </p:spPr>
        </p:pic>
        <p:sp>
          <p:nvSpPr>
            <p:cNvPr id="2" name="Rectangle 1">
              <a:extLst>
                <a:ext uri="{FF2B5EF4-FFF2-40B4-BE49-F238E27FC236}">
                  <a16:creationId xmlns:a16="http://schemas.microsoft.com/office/drawing/2014/main" id="{F696C3C8-3400-160D-EFAA-9BA8BB64D1FE}"/>
                </a:ext>
              </a:extLst>
            </p:cNvPr>
            <p:cNvSpPr/>
            <p:nvPr/>
          </p:nvSpPr>
          <p:spPr>
            <a:xfrm>
              <a:off x="5345723" y="5268735"/>
              <a:ext cx="2049864" cy="7324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TextBox 2">
              <a:extLst>
                <a:ext uri="{FF2B5EF4-FFF2-40B4-BE49-F238E27FC236}">
                  <a16:creationId xmlns:a16="http://schemas.microsoft.com/office/drawing/2014/main" id="{36459709-ACB8-74EA-AB1E-3E4596234F0D}"/>
                </a:ext>
              </a:extLst>
            </p:cNvPr>
            <p:cNvSpPr txBox="1"/>
            <p:nvPr/>
          </p:nvSpPr>
          <p:spPr>
            <a:xfrm>
              <a:off x="5345722" y="5268735"/>
              <a:ext cx="3054699" cy="261610"/>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Historical (1971 – 2000)</a:t>
              </a:r>
              <a:endParaRPr lang="fr-BE" sz="105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9C2D792-484F-39BC-17BB-826C3F4ECFDE}"/>
                </a:ext>
              </a:extLst>
            </p:cNvPr>
            <p:cNvSpPr txBox="1"/>
            <p:nvPr/>
          </p:nvSpPr>
          <p:spPr>
            <a:xfrm>
              <a:off x="5345721" y="5464768"/>
              <a:ext cx="3930184"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Future (2071 – 2100) –Scenario A (no adaptation)</a:t>
              </a:r>
              <a:endParaRPr lang="fr-BE" sz="105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B6837F1-98F5-2F40-4430-48D67A655ED7}"/>
                </a:ext>
              </a:extLst>
            </p:cNvPr>
            <p:cNvSpPr txBox="1"/>
            <p:nvPr/>
          </p:nvSpPr>
          <p:spPr>
            <a:xfrm>
              <a:off x="5345721" y="5636643"/>
              <a:ext cx="3930184"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Future (2071 – 2100) –Scenario B (cultivar adaptation)</a:t>
              </a:r>
              <a:endParaRPr lang="fr-BE" sz="1050" dirty="0">
                <a:latin typeface="Arial" panose="020B0604020202020204" pitchFamily="34" charset="0"/>
                <a:cs typeface="Arial" panose="020B0604020202020204" pitchFamily="34" charset="0"/>
              </a:endParaRPr>
            </a:p>
          </p:txBody>
        </p:sp>
      </p:grpSp>
      <p:pic>
        <p:nvPicPr>
          <p:cNvPr id="35" name="Picture 34" descr="A picture containing application&#10;&#10;Description automatically generated">
            <a:extLst>
              <a:ext uri="{FF2B5EF4-FFF2-40B4-BE49-F238E27FC236}">
                <a16:creationId xmlns:a16="http://schemas.microsoft.com/office/drawing/2014/main" id="{8A88FAE2-09B9-8E53-3C5F-0B7C498424A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0511" b="60348"/>
          <a:stretch/>
        </p:blipFill>
        <p:spPr bwMode="auto">
          <a:xfrm>
            <a:off x="228600" y="2637677"/>
            <a:ext cx="3626541" cy="1847606"/>
          </a:xfrm>
          <a:prstGeom prst="rect">
            <a:avLst/>
          </a:prstGeom>
          <a:noFill/>
          <a:ln>
            <a:noFill/>
          </a:ln>
        </p:spPr>
      </p:pic>
      <p:cxnSp>
        <p:nvCxnSpPr>
          <p:cNvPr id="21" name="Straight Arrow Connector 20">
            <a:extLst>
              <a:ext uri="{FF2B5EF4-FFF2-40B4-BE49-F238E27FC236}">
                <a16:creationId xmlns:a16="http://schemas.microsoft.com/office/drawing/2014/main" id="{64193EA8-55A3-EC71-160F-60848145083D}"/>
              </a:ext>
            </a:extLst>
          </p:cNvPr>
          <p:cNvCxnSpPr>
            <a:cxnSpLocks/>
          </p:cNvCxnSpPr>
          <p:nvPr/>
        </p:nvCxnSpPr>
        <p:spPr>
          <a:xfrm flipH="1">
            <a:off x="5695884" y="5153582"/>
            <a:ext cx="1833366" cy="0"/>
          </a:xfrm>
          <a:prstGeom prst="straightConnector1">
            <a:avLst/>
          </a:prstGeom>
          <a:ln w="952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4651242-52D0-6802-7D80-0460901125B2}"/>
              </a:ext>
            </a:extLst>
          </p:cNvPr>
          <p:cNvCxnSpPr>
            <a:cxnSpLocks/>
          </p:cNvCxnSpPr>
          <p:nvPr/>
        </p:nvCxnSpPr>
        <p:spPr>
          <a:xfrm flipH="1">
            <a:off x="6116510" y="3757735"/>
            <a:ext cx="2642603" cy="0"/>
          </a:xfrm>
          <a:prstGeom prst="straightConnector1">
            <a:avLst/>
          </a:prstGeom>
          <a:ln w="952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41986C0-3FF2-C513-F261-4EE1AFFAF65A}"/>
              </a:ext>
            </a:extLst>
          </p:cNvPr>
          <p:cNvCxnSpPr>
            <a:cxnSpLocks/>
          </p:cNvCxnSpPr>
          <p:nvPr/>
        </p:nvCxnSpPr>
        <p:spPr>
          <a:xfrm flipH="1">
            <a:off x="5418029" y="1769608"/>
            <a:ext cx="2206608" cy="0"/>
          </a:xfrm>
          <a:prstGeom prst="straightConnector1">
            <a:avLst/>
          </a:prstGeom>
          <a:ln w="952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23C29CB-6B09-E0CA-FFB9-AEE948FF2FB9}"/>
              </a:ext>
            </a:extLst>
          </p:cNvPr>
          <p:cNvSpPr txBox="1"/>
          <p:nvPr/>
        </p:nvSpPr>
        <p:spPr>
          <a:xfrm>
            <a:off x="5964382" y="2468004"/>
            <a:ext cx="220660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Cropping systems</a:t>
            </a:r>
            <a:endParaRPr lang="fr-BE" sz="1200"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A31FF93D-A1A0-8EE1-05C1-8C339D47563B}"/>
              </a:ext>
            </a:extLst>
          </p:cNvPr>
          <p:cNvSpPr txBox="1"/>
          <p:nvPr/>
        </p:nvSpPr>
        <p:spPr>
          <a:xfrm>
            <a:off x="6552505" y="2712891"/>
            <a:ext cx="220660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Single</a:t>
            </a:r>
            <a:endParaRPr lang="fr-BE" sz="1200"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6FF25EDC-0805-6E3F-6CE1-610D31930D4B}"/>
              </a:ext>
            </a:extLst>
          </p:cNvPr>
          <p:cNvSpPr txBox="1"/>
          <p:nvPr/>
        </p:nvSpPr>
        <p:spPr>
          <a:xfrm>
            <a:off x="6573498" y="2922440"/>
            <a:ext cx="220660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Double</a:t>
            </a:r>
            <a:endParaRPr lang="fr-BE" sz="1200" dirty="0">
              <a:latin typeface="Arial" panose="020B0604020202020204" pitchFamily="34" charset="0"/>
              <a:cs typeface="Arial" panose="020B0604020202020204" pitchFamily="34" charset="0"/>
            </a:endParaRPr>
          </a:p>
        </p:txBody>
      </p:sp>
      <p:pic>
        <p:nvPicPr>
          <p:cNvPr id="44" name="Picture 43" descr="A picture containing application&#10;&#10;Description automatically generated">
            <a:extLst>
              <a:ext uri="{FF2B5EF4-FFF2-40B4-BE49-F238E27FC236}">
                <a16:creationId xmlns:a16="http://schemas.microsoft.com/office/drawing/2014/main" id="{F72BC222-24A1-04E7-D1D4-AD8FD762235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630" t="660" b="59614"/>
          <a:stretch/>
        </p:blipFill>
        <p:spPr bwMode="auto">
          <a:xfrm>
            <a:off x="8759113" y="2933438"/>
            <a:ext cx="3194680" cy="1740280"/>
          </a:xfrm>
          <a:prstGeom prst="rect">
            <a:avLst/>
          </a:prstGeom>
          <a:noFill/>
          <a:ln>
            <a:noFill/>
          </a:ln>
        </p:spPr>
      </p:pic>
      <p:pic>
        <p:nvPicPr>
          <p:cNvPr id="45" name="Picture 44" descr="A picture containing application&#10;&#10;Description automatically generated">
            <a:extLst>
              <a:ext uri="{FF2B5EF4-FFF2-40B4-BE49-F238E27FC236}">
                <a16:creationId xmlns:a16="http://schemas.microsoft.com/office/drawing/2014/main" id="{3BAF7ADF-BBD0-62AF-C628-C67BA5BE496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2952" t="40844" b="15758"/>
          <a:stretch/>
        </p:blipFill>
        <p:spPr bwMode="auto">
          <a:xfrm>
            <a:off x="7690417" y="808647"/>
            <a:ext cx="2967139" cy="1740280"/>
          </a:xfrm>
          <a:prstGeom prst="rect">
            <a:avLst/>
          </a:prstGeom>
          <a:noFill/>
          <a:ln>
            <a:noFill/>
          </a:ln>
        </p:spPr>
      </p:pic>
      <p:pic>
        <p:nvPicPr>
          <p:cNvPr id="48" name="Picture 47" descr="A picture containing application&#10;&#10;Description automatically generated">
            <a:extLst>
              <a:ext uri="{FF2B5EF4-FFF2-40B4-BE49-F238E27FC236}">
                <a16:creationId xmlns:a16="http://schemas.microsoft.com/office/drawing/2014/main" id="{4F0894C6-02C6-8E2C-2A79-7BC617F319D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0055" r="51912" b="15758"/>
          <a:stretch/>
        </p:blipFill>
        <p:spPr bwMode="auto">
          <a:xfrm>
            <a:off x="7328786" y="4934918"/>
            <a:ext cx="3194679" cy="1866547"/>
          </a:xfrm>
          <a:prstGeom prst="rect">
            <a:avLst/>
          </a:prstGeom>
          <a:noFill/>
          <a:ln>
            <a:noFill/>
          </a:ln>
        </p:spPr>
      </p:pic>
      <p:sp>
        <p:nvSpPr>
          <p:cNvPr id="50" name="TextBox 49">
            <a:extLst>
              <a:ext uri="{FF2B5EF4-FFF2-40B4-BE49-F238E27FC236}">
                <a16:creationId xmlns:a16="http://schemas.microsoft.com/office/drawing/2014/main" id="{B352C739-CD35-EBA2-0395-0BF06B2B4645}"/>
              </a:ext>
            </a:extLst>
          </p:cNvPr>
          <p:cNvSpPr txBox="1"/>
          <p:nvPr/>
        </p:nvSpPr>
        <p:spPr>
          <a:xfrm>
            <a:off x="1093325" y="3068634"/>
            <a:ext cx="1004836" cy="261610"/>
          </a:xfrm>
          <a:prstGeom prst="rect">
            <a:avLst/>
          </a:prstGeom>
          <a:noFill/>
        </p:spPr>
        <p:txBody>
          <a:bodyPr wrap="square">
            <a:spAutoFit/>
          </a:bodyPr>
          <a:lstStyle/>
          <a:p>
            <a:r>
              <a:rPr lang="en-GB" sz="1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-12% </a:t>
            </a:r>
            <a:endParaRPr lang="fr-BE" sz="1100" b="1" dirty="0">
              <a:solidFill>
                <a:srgbClr val="FF0000"/>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37B6772D-71C3-A35A-892F-28369D30E63A}"/>
              </a:ext>
            </a:extLst>
          </p:cNvPr>
          <p:cNvSpPr txBox="1"/>
          <p:nvPr/>
        </p:nvSpPr>
        <p:spPr>
          <a:xfrm>
            <a:off x="2722333" y="2750296"/>
            <a:ext cx="1004836" cy="261610"/>
          </a:xfrm>
          <a:prstGeom prst="rect">
            <a:avLst/>
          </a:prstGeom>
          <a:noFill/>
        </p:spPr>
        <p:txBody>
          <a:bodyPr wrap="square">
            <a:spAutoFit/>
          </a:bodyPr>
          <a:lstStyle/>
          <a:p>
            <a:r>
              <a:rPr lang="en-GB" sz="1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-7% </a:t>
            </a:r>
            <a:endParaRPr lang="fr-BE" sz="1100" b="1" dirty="0">
              <a:solidFill>
                <a:srgbClr val="FF0000"/>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91C98FDF-7C45-32D5-1BF8-355010F44C64}"/>
              </a:ext>
            </a:extLst>
          </p:cNvPr>
          <p:cNvSpPr txBox="1"/>
          <p:nvPr/>
        </p:nvSpPr>
        <p:spPr>
          <a:xfrm>
            <a:off x="1454956" y="2989890"/>
            <a:ext cx="1004836" cy="261610"/>
          </a:xfrm>
          <a:prstGeom prst="rect">
            <a:avLst/>
          </a:prstGeom>
          <a:noFill/>
        </p:spPr>
        <p:txBody>
          <a:bodyPr wrap="square">
            <a:spAutoFit/>
          </a:bodyPr>
          <a:lstStyle/>
          <a:p>
            <a:r>
              <a:rPr lang="en-GB" sz="1100" b="1" dirty="0">
                <a:solidFill>
                  <a:srgbClr val="1016F8"/>
                </a:solidFill>
                <a:latin typeface="Arial" panose="020B0604020202020204" pitchFamily="34" charset="0"/>
                <a:ea typeface="Calibri" panose="020F0502020204030204" pitchFamily="34" charset="0"/>
                <a:cs typeface="Arial" panose="020B0604020202020204" pitchFamily="34" charset="0"/>
              </a:rPr>
              <a:t>+6</a:t>
            </a:r>
            <a:r>
              <a:rPr lang="en-GB" sz="1100" b="1" dirty="0">
                <a:solidFill>
                  <a:srgbClr val="1016F8"/>
                </a:solidFill>
                <a:effectLst/>
                <a:latin typeface="Arial" panose="020B0604020202020204" pitchFamily="34" charset="0"/>
                <a:ea typeface="Calibri" panose="020F0502020204030204" pitchFamily="34" charset="0"/>
                <a:cs typeface="Arial" panose="020B0604020202020204" pitchFamily="34" charset="0"/>
              </a:rPr>
              <a:t>% </a:t>
            </a:r>
            <a:endParaRPr lang="fr-BE" sz="1100" b="1" dirty="0">
              <a:solidFill>
                <a:srgbClr val="1016F8"/>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94B5B75D-570E-A755-EBCD-BFB2D19C7F23}"/>
              </a:ext>
            </a:extLst>
          </p:cNvPr>
          <p:cNvSpPr txBox="1"/>
          <p:nvPr/>
        </p:nvSpPr>
        <p:spPr>
          <a:xfrm>
            <a:off x="3030571" y="2531379"/>
            <a:ext cx="1004836" cy="261610"/>
          </a:xfrm>
          <a:prstGeom prst="rect">
            <a:avLst/>
          </a:prstGeom>
          <a:noFill/>
        </p:spPr>
        <p:txBody>
          <a:bodyPr wrap="square">
            <a:spAutoFit/>
          </a:bodyPr>
          <a:lstStyle/>
          <a:p>
            <a:r>
              <a:rPr lang="en-GB" sz="1100" b="1" dirty="0">
                <a:solidFill>
                  <a:srgbClr val="1016F8"/>
                </a:solidFill>
                <a:latin typeface="Arial" panose="020B0604020202020204" pitchFamily="34" charset="0"/>
                <a:ea typeface="Calibri" panose="020F0502020204030204" pitchFamily="34" charset="0"/>
                <a:cs typeface="Arial" panose="020B0604020202020204" pitchFamily="34" charset="0"/>
              </a:rPr>
              <a:t>+15</a:t>
            </a:r>
            <a:r>
              <a:rPr lang="en-GB" sz="1100" b="1" dirty="0">
                <a:solidFill>
                  <a:srgbClr val="1016F8"/>
                </a:solidFill>
                <a:effectLst/>
                <a:latin typeface="Arial" panose="020B0604020202020204" pitchFamily="34" charset="0"/>
                <a:ea typeface="Calibri" panose="020F0502020204030204" pitchFamily="34" charset="0"/>
                <a:cs typeface="Arial" panose="020B0604020202020204" pitchFamily="34" charset="0"/>
              </a:rPr>
              <a:t>% </a:t>
            </a:r>
            <a:endParaRPr lang="fr-BE" sz="1100" b="1" dirty="0">
              <a:solidFill>
                <a:srgbClr val="1016F8"/>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8945B5FB-4DCC-90D1-4A76-3F1D2F2446B5}"/>
              </a:ext>
            </a:extLst>
          </p:cNvPr>
          <p:cNvSpPr txBox="1"/>
          <p:nvPr/>
        </p:nvSpPr>
        <p:spPr>
          <a:xfrm>
            <a:off x="9588965" y="3182730"/>
            <a:ext cx="1004836" cy="261610"/>
          </a:xfrm>
          <a:prstGeom prst="rect">
            <a:avLst/>
          </a:prstGeom>
          <a:noFill/>
        </p:spPr>
        <p:txBody>
          <a:bodyPr wrap="square">
            <a:spAutoFit/>
          </a:bodyPr>
          <a:lstStyle/>
          <a:p>
            <a:r>
              <a:rPr lang="en-GB" sz="1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-3% </a:t>
            </a:r>
            <a:endParaRPr lang="fr-BE" sz="1100" b="1" dirty="0">
              <a:solidFill>
                <a:srgbClr val="FF0000"/>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D334F3E7-6F8D-3C73-1073-FE2489BB7329}"/>
              </a:ext>
            </a:extLst>
          </p:cNvPr>
          <p:cNvSpPr txBox="1"/>
          <p:nvPr/>
        </p:nvSpPr>
        <p:spPr>
          <a:xfrm>
            <a:off x="8085367" y="5797674"/>
            <a:ext cx="1004836" cy="261610"/>
          </a:xfrm>
          <a:prstGeom prst="rect">
            <a:avLst/>
          </a:prstGeom>
          <a:noFill/>
        </p:spPr>
        <p:txBody>
          <a:bodyPr wrap="square">
            <a:spAutoFit/>
          </a:bodyPr>
          <a:lstStyle/>
          <a:p>
            <a:r>
              <a:rPr lang="en-GB" sz="1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-19% </a:t>
            </a:r>
            <a:endParaRPr lang="fr-BE" sz="1100" b="1" dirty="0">
              <a:solidFill>
                <a:srgbClr val="FF0000"/>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B08A33F6-65F5-5E27-CC00-CBC85EA08221}"/>
              </a:ext>
            </a:extLst>
          </p:cNvPr>
          <p:cNvSpPr txBox="1"/>
          <p:nvPr/>
        </p:nvSpPr>
        <p:spPr>
          <a:xfrm>
            <a:off x="11063602" y="2989890"/>
            <a:ext cx="1004836" cy="261610"/>
          </a:xfrm>
          <a:prstGeom prst="rect">
            <a:avLst/>
          </a:prstGeom>
          <a:noFill/>
        </p:spPr>
        <p:txBody>
          <a:bodyPr wrap="square">
            <a:spAutoFit/>
          </a:bodyPr>
          <a:lstStyle/>
          <a:p>
            <a:r>
              <a:rPr lang="en-GB" sz="1100" b="1" dirty="0">
                <a:solidFill>
                  <a:srgbClr val="1016F8"/>
                </a:solidFill>
                <a:latin typeface="Arial" panose="020B0604020202020204" pitchFamily="34" charset="0"/>
                <a:ea typeface="Calibri" panose="020F0502020204030204" pitchFamily="34" charset="0"/>
                <a:cs typeface="Arial" panose="020B0604020202020204" pitchFamily="34" charset="0"/>
              </a:rPr>
              <a:t>+4</a:t>
            </a:r>
            <a:r>
              <a:rPr lang="en-GB" sz="1100" b="1" dirty="0">
                <a:solidFill>
                  <a:srgbClr val="1016F8"/>
                </a:solidFill>
                <a:effectLst/>
                <a:latin typeface="Arial" panose="020B0604020202020204" pitchFamily="34" charset="0"/>
                <a:ea typeface="Calibri" panose="020F0502020204030204" pitchFamily="34" charset="0"/>
                <a:cs typeface="Arial" panose="020B0604020202020204" pitchFamily="34" charset="0"/>
              </a:rPr>
              <a:t>% </a:t>
            </a:r>
            <a:endParaRPr lang="fr-BE" sz="1100" b="1" dirty="0">
              <a:solidFill>
                <a:srgbClr val="1016F8"/>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D61EA7B0-085E-E9C3-4F34-049D0A1885A3}"/>
              </a:ext>
            </a:extLst>
          </p:cNvPr>
          <p:cNvSpPr txBox="1"/>
          <p:nvPr/>
        </p:nvSpPr>
        <p:spPr>
          <a:xfrm>
            <a:off x="9538725" y="5222299"/>
            <a:ext cx="1004836" cy="261610"/>
          </a:xfrm>
          <a:prstGeom prst="rect">
            <a:avLst/>
          </a:prstGeom>
          <a:noFill/>
        </p:spPr>
        <p:txBody>
          <a:bodyPr wrap="square">
            <a:spAutoFit/>
          </a:bodyPr>
          <a:lstStyle/>
          <a:p>
            <a:r>
              <a:rPr lang="en-GB" sz="1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n-GB" sz="1100" b="1" dirty="0">
                <a:solidFill>
                  <a:srgbClr val="FF0000"/>
                </a:solidFill>
                <a:latin typeface="Arial" panose="020B0604020202020204" pitchFamily="34" charset="0"/>
                <a:ea typeface="Calibri" panose="020F0502020204030204" pitchFamily="34" charset="0"/>
                <a:cs typeface="Arial" panose="020B0604020202020204" pitchFamily="34" charset="0"/>
              </a:rPr>
              <a:t>10</a:t>
            </a:r>
            <a:r>
              <a:rPr lang="en-GB" sz="1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fr-BE" sz="1100" b="1" dirty="0">
              <a:solidFill>
                <a:srgbClr val="FF0000"/>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DBE0A1E0-A43C-8832-82D3-027B20CF6EC6}"/>
              </a:ext>
            </a:extLst>
          </p:cNvPr>
          <p:cNvSpPr txBox="1"/>
          <p:nvPr/>
        </p:nvSpPr>
        <p:spPr>
          <a:xfrm>
            <a:off x="11391948" y="2791635"/>
            <a:ext cx="1004836" cy="261610"/>
          </a:xfrm>
          <a:prstGeom prst="rect">
            <a:avLst/>
          </a:prstGeom>
          <a:noFill/>
        </p:spPr>
        <p:txBody>
          <a:bodyPr wrap="square">
            <a:spAutoFit/>
          </a:bodyPr>
          <a:lstStyle/>
          <a:p>
            <a:r>
              <a:rPr lang="en-GB" sz="1100" b="1" dirty="0">
                <a:solidFill>
                  <a:srgbClr val="1016F8"/>
                </a:solidFill>
                <a:latin typeface="Arial" panose="020B0604020202020204" pitchFamily="34" charset="0"/>
                <a:ea typeface="Calibri" panose="020F0502020204030204" pitchFamily="34" charset="0"/>
                <a:cs typeface="Arial" panose="020B0604020202020204" pitchFamily="34" charset="0"/>
              </a:rPr>
              <a:t>+12</a:t>
            </a:r>
            <a:r>
              <a:rPr lang="en-GB" sz="1100" b="1" dirty="0">
                <a:solidFill>
                  <a:srgbClr val="1016F8"/>
                </a:solidFill>
                <a:effectLst/>
                <a:latin typeface="Arial" panose="020B0604020202020204" pitchFamily="34" charset="0"/>
                <a:ea typeface="Calibri" panose="020F0502020204030204" pitchFamily="34" charset="0"/>
                <a:cs typeface="Arial" panose="020B0604020202020204" pitchFamily="34" charset="0"/>
              </a:rPr>
              <a:t>% </a:t>
            </a:r>
            <a:endParaRPr lang="fr-BE" sz="1100" b="1" dirty="0">
              <a:solidFill>
                <a:srgbClr val="1016F8"/>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24712E28-37FD-EC95-8387-E51FE2A361E5}"/>
              </a:ext>
            </a:extLst>
          </p:cNvPr>
          <p:cNvSpPr txBox="1"/>
          <p:nvPr/>
        </p:nvSpPr>
        <p:spPr>
          <a:xfrm>
            <a:off x="9798767" y="4902914"/>
            <a:ext cx="1004836" cy="261610"/>
          </a:xfrm>
          <a:prstGeom prst="rect">
            <a:avLst/>
          </a:prstGeom>
          <a:noFill/>
        </p:spPr>
        <p:txBody>
          <a:bodyPr wrap="square">
            <a:spAutoFit/>
          </a:bodyPr>
          <a:lstStyle/>
          <a:p>
            <a:r>
              <a:rPr lang="en-GB" sz="1100" b="1" dirty="0">
                <a:solidFill>
                  <a:srgbClr val="1016F8"/>
                </a:solidFill>
                <a:latin typeface="Arial" panose="020B0604020202020204" pitchFamily="34" charset="0"/>
                <a:ea typeface="Calibri" panose="020F0502020204030204" pitchFamily="34" charset="0"/>
                <a:cs typeface="Arial" panose="020B0604020202020204" pitchFamily="34" charset="0"/>
              </a:rPr>
              <a:t>+17</a:t>
            </a:r>
            <a:r>
              <a:rPr lang="en-GB" sz="1100" b="1" dirty="0">
                <a:solidFill>
                  <a:srgbClr val="1016F8"/>
                </a:solidFill>
                <a:effectLst/>
                <a:latin typeface="Arial" panose="020B0604020202020204" pitchFamily="34" charset="0"/>
                <a:ea typeface="Calibri" panose="020F0502020204030204" pitchFamily="34" charset="0"/>
                <a:cs typeface="Arial" panose="020B0604020202020204" pitchFamily="34" charset="0"/>
              </a:rPr>
              <a:t>% </a:t>
            </a:r>
            <a:endParaRPr lang="fr-BE" sz="1100" b="1" dirty="0">
              <a:solidFill>
                <a:srgbClr val="1016F8"/>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9F32C161-64BD-936F-786E-F49303746B02}"/>
              </a:ext>
            </a:extLst>
          </p:cNvPr>
          <p:cNvSpPr txBox="1"/>
          <p:nvPr/>
        </p:nvSpPr>
        <p:spPr>
          <a:xfrm>
            <a:off x="10031673" y="3100271"/>
            <a:ext cx="1004836" cy="261610"/>
          </a:xfrm>
          <a:prstGeom prst="rect">
            <a:avLst/>
          </a:prstGeom>
          <a:noFill/>
        </p:spPr>
        <p:txBody>
          <a:bodyPr wrap="square">
            <a:spAutoFit/>
          </a:bodyPr>
          <a:lstStyle/>
          <a:p>
            <a:r>
              <a:rPr lang="en-GB" sz="1100" b="1" dirty="0">
                <a:solidFill>
                  <a:srgbClr val="1016F8"/>
                </a:solidFill>
                <a:latin typeface="Arial" panose="020B0604020202020204" pitchFamily="34" charset="0"/>
                <a:ea typeface="Calibri" panose="020F0502020204030204" pitchFamily="34" charset="0"/>
                <a:cs typeface="Arial" panose="020B0604020202020204" pitchFamily="34" charset="0"/>
              </a:rPr>
              <a:t>+6</a:t>
            </a:r>
            <a:r>
              <a:rPr lang="en-GB" sz="1100" b="1" dirty="0">
                <a:solidFill>
                  <a:srgbClr val="1016F8"/>
                </a:solidFill>
                <a:effectLst/>
                <a:latin typeface="Arial" panose="020B0604020202020204" pitchFamily="34" charset="0"/>
                <a:ea typeface="Calibri" panose="020F0502020204030204" pitchFamily="34" charset="0"/>
                <a:cs typeface="Arial" panose="020B0604020202020204" pitchFamily="34" charset="0"/>
              </a:rPr>
              <a:t>% </a:t>
            </a:r>
            <a:endParaRPr lang="fr-BE" sz="1100" b="1" dirty="0">
              <a:solidFill>
                <a:srgbClr val="1016F8"/>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7400EED4-430A-10AC-3746-57AFBAA93768}"/>
              </a:ext>
            </a:extLst>
          </p:cNvPr>
          <p:cNvSpPr txBox="1"/>
          <p:nvPr/>
        </p:nvSpPr>
        <p:spPr>
          <a:xfrm>
            <a:off x="8423707" y="5688393"/>
            <a:ext cx="1004836" cy="261610"/>
          </a:xfrm>
          <a:prstGeom prst="rect">
            <a:avLst/>
          </a:prstGeom>
          <a:noFill/>
        </p:spPr>
        <p:txBody>
          <a:bodyPr wrap="square">
            <a:spAutoFit/>
          </a:bodyPr>
          <a:lstStyle/>
          <a:p>
            <a:r>
              <a:rPr lang="en-GB" sz="1100" b="1" dirty="0">
                <a:solidFill>
                  <a:srgbClr val="1016F8"/>
                </a:solidFill>
                <a:latin typeface="Arial" panose="020B0604020202020204" pitchFamily="34" charset="0"/>
                <a:ea typeface="Calibri" panose="020F0502020204030204" pitchFamily="34" charset="0"/>
                <a:cs typeface="Arial" panose="020B0604020202020204" pitchFamily="34" charset="0"/>
              </a:rPr>
              <a:t>+13</a:t>
            </a:r>
            <a:r>
              <a:rPr lang="en-GB" sz="1100" b="1" dirty="0">
                <a:solidFill>
                  <a:srgbClr val="1016F8"/>
                </a:solidFill>
                <a:effectLst/>
                <a:latin typeface="Arial" panose="020B0604020202020204" pitchFamily="34" charset="0"/>
                <a:ea typeface="Calibri" panose="020F0502020204030204" pitchFamily="34" charset="0"/>
                <a:cs typeface="Arial" panose="020B0604020202020204" pitchFamily="34" charset="0"/>
              </a:rPr>
              <a:t>% </a:t>
            </a:r>
            <a:endParaRPr lang="fr-BE" sz="1100" b="1" dirty="0">
              <a:solidFill>
                <a:srgbClr val="1016F8"/>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B91B2ED2-B499-0EA9-3248-518B0A9163E4}"/>
              </a:ext>
            </a:extLst>
          </p:cNvPr>
          <p:cNvSpPr txBox="1"/>
          <p:nvPr/>
        </p:nvSpPr>
        <p:spPr>
          <a:xfrm>
            <a:off x="9817225" y="1287926"/>
            <a:ext cx="1004836" cy="261610"/>
          </a:xfrm>
          <a:prstGeom prst="rect">
            <a:avLst/>
          </a:prstGeom>
          <a:noFill/>
        </p:spPr>
        <p:txBody>
          <a:bodyPr wrap="square">
            <a:spAutoFit/>
          </a:bodyPr>
          <a:lstStyle/>
          <a:p>
            <a:r>
              <a:rPr lang="en-GB" sz="1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-53% </a:t>
            </a:r>
            <a:endParaRPr lang="fr-BE" sz="1100" b="1" dirty="0">
              <a:solidFill>
                <a:srgbClr val="FF0000"/>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5CE051A8-4228-2614-FCF0-701FE7AACC61}"/>
              </a:ext>
            </a:extLst>
          </p:cNvPr>
          <p:cNvSpPr txBox="1"/>
          <p:nvPr/>
        </p:nvSpPr>
        <p:spPr>
          <a:xfrm>
            <a:off x="10070439" y="942900"/>
            <a:ext cx="1004836" cy="261610"/>
          </a:xfrm>
          <a:prstGeom prst="rect">
            <a:avLst/>
          </a:prstGeom>
          <a:noFill/>
        </p:spPr>
        <p:txBody>
          <a:bodyPr wrap="square">
            <a:spAutoFit/>
          </a:bodyPr>
          <a:lstStyle/>
          <a:p>
            <a:r>
              <a:rPr lang="en-GB" sz="1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-19% </a:t>
            </a:r>
            <a:endParaRPr lang="fr-BE" sz="1100" b="1" dirty="0">
              <a:solidFill>
                <a:srgbClr val="FF0000"/>
              </a:solidFill>
              <a:latin typeface="Arial" panose="020B0604020202020204" pitchFamily="34" charset="0"/>
              <a:cs typeface="Arial" panose="020B0604020202020204" pitchFamily="34" charset="0"/>
            </a:endParaRPr>
          </a:p>
        </p:txBody>
      </p:sp>
      <p:sp>
        <p:nvSpPr>
          <p:cNvPr id="64" name="Slide Number Placeholder 10">
            <a:extLst>
              <a:ext uri="{FF2B5EF4-FFF2-40B4-BE49-F238E27FC236}">
                <a16:creationId xmlns:a16="http://schemas.microsoft.com/office/drawing/2014/main" id="{F2A6C4D4-C3D0-EEFF-D207-DCA5CA8DAA45}"/>
              </a:ext>
            </a:extLst>
          </p:cNvPr>
          <p:cNvSpPr>
            <a:spLocks noGrp="1"/>
          </p:cNvSpPr>
          <p:nvPr>
            <p:ph type="sldNum" sz="quarter" idx="12"/>
          </p:nvPr>
        </p:nvSpPr>
        <p:spPr>
          <a:xfrm>
            <a:off x="8610600" y="6356350"/>
            <a:ext cx="2743200" cy="365125"/>
          </a:xfrm>
        </p:spPr>
        <p:txBody>
          <a:bodyPr/>
          <a:lstStyle/>
          <a:p>
            <a:fld id="{15D68A00-A643-4E2F-BCAC-9414446B5DA2}" type="slidenum">
              <a:rPr lang="fr-BE" smtClean="0">
                <a:solidFill>
                  <a:schemeClr val="tx1"/>
                </a:solidFill>
                <a:latin typeface="Arial" panose="020B0604020202020204" pitchFamily="34" charset="0"/>
                <a:cs typeface="Arial" panose="020B0604020202020204" pitchFamily="34" charset="0"/>
              </a:rPr>
              <a:t>5</a:t>
            </a:fld>
            <a:endParaRPr lang="fr-BE"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938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9DF90724-4F94-C308-5045-35726076F757}"/>
              </a:ext>
            </a:extLst>
          </p:cNvPr>
          <p:cNvCxnSpPr>
            <a:cxnSpLocks/>
          </p:cNvCxnSpPr>
          <p:nvPr/>
        </p:nvCxnSpPr>
        <p:spPr>
          <a:xfrm>
            <a:off x="137749" y="610026"/>
            <a:ext cx="2846611" cy="0"/>
          </a:xfrm>
          <a:prstGeom prst="line">
            <a:avLst/>
          </a:prstGeom>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3AC76B85-9E4A-4D56-7BCF-7625FFD26773}"/>
              </a:ext>
            </a:extLst>
          </p:cNvPr>
          <p:cNvSpPr txBox="1"/>
          <p:nvPr/>
        </p:nvSpPr>
        <p:spPr>
          <a:xfrm>
            <a:off x="137749" y="148361"/>
            <a:ext cx="6383584" cy="461665"/>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Summary</a:t>
            </a:r>
          </a:p>
        </p:txBody>
      </p:sp>
      <p:sp>
        <p:nvSpPr>
          <p:cNvPr id="24" name="TextBox 23">
            <a:extLst>
              <a:ext uri="{FF2B5EF4-FFF2-40B4-BE49-F238E27FC236}">
                <a16:creationId xmlns:a16="http://schemas.microsoft.com/office/drawing/2014/main" id="{FCECE059-91FA-4578-CECB-6E994D19167C}"/>
              </a:ext>
            </a:extLst>
          </p:cNvPr>
          <p:cNvSpPr txBox="1"/>
          <p:nvPr/>
        </p:nvSpPr>
        <p:spPr>
          <a:xfrm>
            <a:off x="1561054" y="4758864"/>
            <a:ext cx="7754814" cy="872034"/>
          </a:xfrm>
          <a:prstGeom prst="rect">
            <a:avLst/>
          </a:prstGeom>
          <a:noFill/>
        </p:spPr>
        <p:txBody>
          <a:bodyPr wrap="square">
            <a:spAutoFit/>
          </a:bodyPr>
          <a:lstStyle>
            <a:defPPr>
              <a:defRPr lang="fr-FR"/>
            </a:defPPr>
            <a:lvl1pPr>
              <a:defRPr sz="2400">
                <a:latin typeface="Arial" panose="020B0604020202020204" pitchFamily="34" charset="0"/>
                <a:cs typeface="Arial" panose="020B0604020202020204" pitchFamily="34" charset="0"/>
              </a:defRPr>
            </a:lvl1pPr>
          </a:lstStyle>
          <a:p>
            <a:pPr marL="285750" indent="-285750">
              <a:lnSpc>
                <a:spcPct val="150000"/>
              </a:lnSpc>
              <a:buFont typeface="Wingdings" panose="05000000000000000000" pitchFamily="2" charset="2"/>
              <a:buChar char="Ø"/>
            </a:pPr>
            <a:r>
              <a:rPr lang="en-GB" sz="1800" dirty="0"/>
              <a:t>Farmers could possibly benefit from </a:t>
            </a:r>
            <a:r>
              <a:rPr lang="en-GB" sz="1800" b="1" dirty="0"/>
              <a:t>increasing cropping intensities </a:t>
            </a:r>
            <a:r>
              <a:rPr lang="en-GB" sz="1800" dirty="0"/>
              <a:t>while adapting to </a:t>
            </a:r>
            <a:r>
              <a:rPr lang="en-GB" sz="1800" b="1" dirty="0"/>
              <a:t>late maturing cultivars</a:t>
            </a:r>
            <a:r>
              <a:rPr lang="en-GB" sz="1800" dirty="0"/>
              <a:t>. </a:t>
            </a:r>
            <a:endParaRPr lang="fr-BE" sz="1800" dirty="0"/>
          </a:p>
        </p:txBody>
      </p:sp>
      <p:sp>
        <p:nvSpPr>
          <p:cNvPr id="26" name="TextBox 25">
            <a:extLst>
              <a:ext uri="{FF2B5EF4-FFF2-40B4-BE49-F238E27FC236}">
                <a16:creationId xmlns:a16="http://schemas.microsoft.com/office/drawing/2014/main" id="{99A89F95-F65D-44A1-D99D-ECA2D5084E3F}"/>
              </a:ext>
            </a:extLst>
          </p:cNvPr>
          <p:cNvSpPr txBox="1"/>
          <p:nvPr/>
        </p:nvSpPr>
        <p:spPr>
          <a:xfrm>
            <a:off x="1470618" y="1755431"/>
            <a:ext cx="8679263" cy="457754"/>
          </a:xfrm>
          <a:prstGeom prst="rect">
            <a:avLst/>
          </a:prstGeom>
          <a:noFill/>
        </p:spPr>
        <p:txBody>
          <a:bodyPr wrap="square">
            <a:spAutoFit/>
          </a:bodyPr>
          <a:lstStyle>
            <a:defPPr>
              <a:defRPr lang="fr-FR"/>
            </a:defPPr>
            <a:lvl1pPr marL="285750" indent="-285750">
              <a:lnSpc>
                <a:spcPct val="150000"/>
              </a:lnSpc>
              <a:buFont typeface="Wingdings" panose="05000000000000000000" pitchFamily="2" charset="2"/>
              <a:buChar char="Ø"/>
              <a:defRPr>
                <a:latin typeface="Arial" panose="020B0604020202020204" pitchFamily="34" charset="0"/>
                <a:cs typeface="Arial" panose="020B0604020202020204" pitchFamily="34" charset="0"/>
              </a:defRPr>
            </a:lvl1pPr>
          </a:lstStyle>
          <a:p>
            <a:r>
              <a:rPr lang="en-GB" b="1" dirty="0"/>
              <a:t>Different cropping systems </a:t>
            </a:r>
            <a:r>
              <a:rPr lang="en-GB" dirty="0"/>
              <a:t>respond </a:t>
            </a:r>
            <a:r>
              <a:rPr lang="en-GB" b="1" dirty="0"/>
              <a:t>differently</a:t>
            </a:r>
            <a:r>
              <a:rPr lang="en-GB" dirty="0"/>
              <a:t> to future warming.</a:t>
            </a:r>
            <a:endParaRPr lang="fr-BE" dirty="0"/>
          </a:p>
        </p:txBody>
      </p:sp>
      <p:sp>
        <p:nvSpPr>
          <p:cNvPr id="30" name="TextBox 29">
            <a:extLst>
              <a:ext uri="{FF2B5EF4-FFF2-40B4-BE49-F238E27FC236}">
                <a16:creationId xmlns:a16="http://schemas.microsoft.com/office/drawing/2014/main" id="{901A2F32-79CC-55F9-1B8E-BA75D261F496}"/>
              </a:ext>
            </a:extLst>
          </p:cNvPr>
          <p:cNvSpPr txBox="1"/>
          <p:nvPr/>
        </p:nvSpPr>
        <p:spPr>
          <a:xfrm>
            <a:off x="1511335" y="3248722"/>
            <a:ext cx="7893922" cy="456535"/>
          </a:xfrm>
          <a:prstGeom prst="rect">
            <a:avLst/>
          </a:prstGeom>
          <a:noFill/>
        </p:spPr>
        <p:txBody>
          <a:bodyPr wrap="square">
            <a:spAutoFit/>
          </a:bodyPr>
          <a:lstStyle>
            <a:defPPr>
              <a:defRPr lang="fr-FR"/>
            </a:defPPr>
            <a:lvl1pPr marL="285750" indent="-285750">
              <a:lnSpc>
                <a:spcPct val="150000"/>
              </a:lnSpc>
              <a:buFont typeface="Wingdings" panose="05000000000000000000" pitchFamily="2" charset="2"/>
              <a:buChar char="Ø"/>
              <a:defRPr b="1">
                <a:latin typeface="Arial" panose="020B0604020202020204" pitchFamily="34" charset="0"/>
                <a:cs typeface="Arial" panose="020B0604020202020204" pitchFamily="34" charset="0"/>
              </a:defRPr>
            </a:lvl1pPr>
          </a:lstStyle>
          <a:p>
            <a:r>
              <a:rPr lang="en-GB" b="0" dirty="0"/>
              <a:t>Agricultural assessments should consider </a:t>
            </a:r>
            <a:r>
              <a:rPr lang="en-GB" dirty="0"/>
              <a:t>different cropping systems. </a:t>
            </a:r>
            <a:endParaRPr lang="fr-BE" dirty="0"/>
          </a:p>
        </p:txBody>
      </p:sp>
      <p:sp>
        <p:nvSpPr>
          <p:cNvPr id="31" name="Slide Number Placeholder 10">
            <a:extLst>
              <a:ext uri="{FF2B5EF4-FFF2-40B4-BE49-F238E27FC236}">
                <a16:creationId xmlns:a16="http://schemas.microsoft.com/office/drawing/2014/main" id="{4DD0E3E9-8B7E-9353-DAA2-D7D75CAF1769}"/>
              </a:ext>
            </a:extLst>
          </p:cNvPr>
          <p:cNvSpPr>
            <a:spLocks noGrp="1"/>
          </p:cNvSpPr>
          <p:nvPr>
            <p:ph type="sldNum" sz="quarter" idx="12"/>
          </p:nvPr>
        </p:nvSpPr>
        <p:spPr>
          <a:xfrm>
            <a:off x="8610600" y="6356350"/>
            <a:ext cx="2743200" cy="365125"/>
          </a:xfrm>
        </p:spPr>
        <p:txBody>
          <a:bodyPr/>
          <a:lstStyle/>
          <a:p>
            <a:fld id="{15D68A00-A643-4E2F-BCAC-9414446B5DA2}" type="slidenum">
              <a:rPr lang="fr-BE" smtClean="0">
                <a:solidFill>
                  <a:schemeClr val="tx1"/>
                </a:solidFill>
                <a:latin typeface="Arial" panose="020B0604020202020204" pitchFamily="34" charset="0"/>
                <a:cs typeface="Arial" panose="020B0604020202020204" pitchFamily="34" charset="0"/>
              </a:rPr>
              <a:t>6</a:t>
            </a:fld>
            <a:endParaRPr lang="fr-BE"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914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52F22259-C114-4577-B3AF-7D8E9A0805BC}"/>
              </a:ext>
            </a:extLst>
          </p:cNvPr>
          <p:cNvCxnSpPr/>
          <p:nvPr/>
        </p:nvCxnSpPr>
        <p:spPr>
          <a:xfrm>
            <a:off x="1179138" y="3252831"/>
            <a:ext cx="9172876" cy="0"/>
          </a:xfrm>
          <a:prstGeom prst="line">
            <a:avLst/>
          </a:prstGeom>
          <a:ln w="19050">
            <a:solidFill>
              <a:srgbClr val="FF990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8EE146F-7A2C-4A4A-984F-30D87F71EE05}"/>
              </a:ext>
            </a:extLst>
          </p:cNvPr>
          <p:cNvPicPr>
            <a:picLocks noChangeAspect="1"/>
          </p:cNvPicPr>
          <p:nvPr/>
        </p:nvPicPr>
        <p:blipFill>
          <a:blip r:embed="rId3"/>
          <a:stretch>
            <a:fillRect/>
          </a:stretch>
        </p:blipFill>
        <p:spPr>
          <a:xfrm>
            <a:off x="92291" y="66400"/>
            <a:ext cx="2165717" cy="763908"/>
          </a:xfrm>
          <a:prstGeom prst="rect">
            <a:avLst/>
          </a:prstGeom>
        </p:spPr>
      </p:pic>
      <p:pic>
        <p:nvPicPr>
          <p:cNvPr id="8" name="Picture 7">
            <a:extLst>
              <a:ext uri="{FF2B5EF4-FFF2-40B4-BE49-F238E27FC236}">
                <a16:creationId xmlns:a16="http://schemas.microsoft.com/office/drawing/2014/main" id="{9D76E0CE-8997-470D-9324-863C0304175C}"/>
              </a:ext>
            </a:extLst>
          </p:cNvPr>
          <p:cNvPicPr>
            <a:picLocks noChangeAspect="1"/>
          </p:cNvPicPr>
          <p:nvPr/>
        </p:nvPicPr>
        <p:blipFill>
          <a:blip r:embed="rId4"/>
          <a:stretch>
            <a:fillRect/>
          </a:stretch>
        </p:blipFill>
        <p:spPr>
          <a:xfrm>
            <a:off x="10768542" y="62270"/>
            <a:ext cx="1331167" cy="1327991"/>
          </a:xfrm>
          <a:prstGeom prst="rect">
            <a:avLst/>
          </a:prstGeom>
        </p:spPr>
      </p:pic>
      <p:sp>
        <p:nvSpPr>
          <p:cNvPr id="10" name="TextBox 9">
            <a:extLst>
              <a:ext uri="{FF2B5EF4-FFF2-40B4-BE49-F238E27FC236}">
                <a16:creationId xmlns:a16="http://schemas.microsoft.com/office/drawing/2014/main" id="{B8D80C79-ADD2-61B5-CF04-9714ACE9F3A9}"/>
              </a:ext>
            </a:extLst>
          </p:cNvPr>
          <p:cNvSpPr txBox="1"/>
          <p:nvPr/>
        </p:nvSpPr>
        <p:spPr>
          <a:xfrm>
            <a:off x="1474713" y="2387330"/>
            <a:ext cx="8227444" cy="830997"/>
          </a:xfrm>
          <a:prstGeom prst="rect">
            <a:avLst/>
          </a:prstGeom>
          <a:noFill/>
        </p:spPr>
        <p:txBody>
          <a:bodyPr wrap="square">
            <a:spAutoFit/>
          </a:bodyPr>
          <a:lstStyle>
            <a:defPPr>
              <a:defRPr lang="fr-FR"/>
            </a:defPPr>
            <a:lvl1pPr algn="ctr">
              <a:defRPr sz="2400">
                <a:latin typeface="Arial" panose="020B0604020202020204" pitchFamily="34" charset="0"/>
                <a:cs typeface="Arial" panose="020B0604020202020204" pitchFamily="34" charset="0"/>
              </a:defRPr>
            </a:lvl1pPr>
          </a:lstStyle>
          <a:p>
            <a:r>
              <a:rPr lang="en-GB" dirty="0"/>
              <a:t>Cropping systems under climate change and adaptation in the Nile basin</a:t>
            </a:r>
            <a:endParaRPr lang="fr-BE" dirty="0"/>
          </a:p>
        </p:txBody>
      </p:sp>
      <p:pic>
        <p:nvPicPr>
          <p:cNvPr id="14" name="Picture 13">
            <a:extLst>
              <a:ext uri="{FF2B5EF4-FFF2-40B4-BE49-F238E27FC236}">
                <a16:creationId xmlns:a16="http://schemas.microsoft.com/office/drawing/2014/main" id="{A4969D46-0CDC-AC38-2998-C70AB9BEF33B}"/>
              </a:ext>
            </a:extLst>
          </p:cNvPr>
          <p:cNvPicPr>
            <a:picLocks noChangeAspect="1"/>
          </p:cNvPicPr>
          <p:nvPr/>
        </p:nvPicPr>
        <p:blipFill>
          <a:blip r:embed="rId5"/>
          <a:stretch>
            <a:fillRect/>
          </a:stretch>
        </p:blipFill>
        <p:spPr>
          <a:xfrm>
            <a:off x="4930896" y="185403"/>
            <a:ext cx="2668976" cy="644905"/>
          </a:xfrm>
          <a:prstGeom prst="rect">
            <a:avLst/>
          </a:prstGeom>
        </p:spPr>
      </p:pic>
      <p:pic>
        <p:nvPicPr>
          <p:cNvPr id="3074" name="Picture 2">
            <a:extLst>
              <a:ext uri="{FF2B5EF4-FFF2-40B4-BE49-F238E27FC236}">
                <a16:creationId xmlns:a16="http://schemas.microsoft.com/office/drawing/2014/main" id="{BC1561AF-E1CF-E457-9A00-977B2B60D2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86950" y="5642113"/>
            <a:ext cx="912759" cy="1215887"/>
          </a:xfrm>
          <a:prstGeom prst="rect">
            <a:avLst/>
          </a:prstGeom>
          <a:noFill/>
          <a:extLst>
            <a:ext uri="{909E8E84-426E-40DD-AFC4-6F175D3DCCD1}">
              <a14:hiddenFill xmlns:a14="http://schemas.microsoft.com/office/drawing/2010/main">
                <a:solidFill>
                  <a:srgbClr val="FFFFFF"/>
                </a:solidFill>
              </a14:hiddenFill>
            </a:ext>
          </a:extLst>
        </p:spPr>
      </p:pic>
      <p:sp>
        <p:nvSpPr>
          <p:cNvPr id="15" name="Subtitle 1">
            <a:extLst>
              <a:ext uri="{FF2B5EF4-FFF2-40B4-BE49-F238E27FC236}">
                <a16:creationId xmlns:a16="http://schemas.microsoft.com/office/drawing/2014/main" id="{FEFC37D2-A770-B549-28B4-2BBD36CB79D6}"/>
              </a:ext>
            </a:extLst>
          </p:cNvPr>
          <p:cNvSpPr txBox="1">
            <a:spLocks/>
          </p:cNvSpPr>
          <p:nvPr/>
        </p:nvSpPr>
        <p:spPr>
          <a:xfrm>
            <a:off x="1326925" y="3287336"/>
            <a:ext cx="8877301" cy="3795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i="1" dirty="0">
                <a:latin typeface="Arial" panose="020B0604020202020204" pitchFamily="34" charset="0"/>
                <a:cs typeface="Arial" panose="020B0604020202020204" pitchFamily="34" charset="0"/>
              </a:rPr>
              <a:t>(In review: Regional Environmental Change)</a:t>
            </a:r>
            <a:endParaRPr lang="en-AU" sz="1200" i="1" baseline="30000" dirty="0">
              <a:latin typeface="Arial" panose="020B0604020202020204" pitchFamily="34" charset="0"/>
              <a:cs typeface="Arial" panose="020B0604020202020204" pitchFamily="34" charset="0"/>
            </a:endParaRPr>
          </a:p>
        </p:txBody>
      </p:sp>
      <p:sp>
        <p:nvSpPr>
          <p:cNvPr id="18" name="Rechthoek 2">
            <a:extLst>
              <a:ext uri="{FF2B5EF4-FFF2-40B4-BE49-F238E27FC236}">
                <a16:creationId xmlns:a16="http://schemas.microsoft.com/office/drawing/2014/main" id="{BD07E9CE-C035-1D28-A005-62A65313D116}"/>
              </a:ext>
            </a:extLst>
          </p:cNvPr>
          <p:cNvSpPr/>
          <p:nvPr/>
        </p:nvSpPr>
        <p:spPr>
          <a:xfrm>
            <a:off x="4955139" y="4008839"/>
            <a:ext cx="5943227" cy="1462452"/>
          </a:xfrm>
          <a:prstGeom prst="rect">
            <a:avLst/>
          </a:prstGeom>
        </p:spPr>
        <p:txBody>
          <a:bodyPr wrap="square">
            <a:spAutoFit/>
          </a:bodyPr>
          <a:lstStyle/>
          <a:p>
            <a:pPr defTabSz="914377">
              <a:lnSpc>
                <a:spcPct val="150000"/>
              </a:lnSpc>
              <a:spcBef>
                <a:spcPts val="600"/>
              </a:spcBef>
              <a:spcAft>
                <a:spcPts val="600"/>
              </a:spcAft>
            </a:pPr>
            <a:r>
              <a:rPr lang="nl-BE" sz="1600" dirty="0">
                <a:solidFill>
                  <a:srgbClr val="1016F8"/>
                </a:solidFill>
                <a:latin typeface="Arial" panose="020B0604020202020204" pitchFamily="34" charset="0"/>
                <a:ea typeface="Verdana" charset="0"/>
                <a:cs typeface="Arial" panose="020B0604020202020204" pitchFamily="34" charset="0"/>
                <a:hlinkClick r:id="rId7">
                  <a:extLst>
                    <a:ext uri="{A12FA001-AC4F-418D-AE19-62706E023703}">
                      <ahyp:hlinkClr xmlns:ahyp="http://schemas.microsoft.com/office/drawing/2018/hyperlinkcolor" val="tx"/>
                    </a:ext>
                  </a:extLst>
                </a:hlinkClick>
              </a:rPr>
              <a:t>albert.nkwasa@vub.be</a:t>
            </a:r>
            <a:r>
              <a:rPr lang="nl-BE" sz="1600" dirty="0">
                <a:solidFill>
                  <a:srgbClr val="1016F8"/>
                </a:solidFill>
                <a:latin typeface="Arial" panose="020B0604020202020204" pitchFamily="34" charset="0"/>
                <a:ea typeface="Verdana" charset="0"/>
                <a:cs typeface="Arial" panose="020B0604020202020204" pitchFamily="34" charset="0"/>
              </a:rPr>
              <a:t> / </a:t>
            </a:r>
            <a:r>
              <a:rPr lang="nl-BE" sz="1600" dirty="0">
                <a:solidFill>
                  <a:srgbClr val="1016F8"/>
                </a:solidFill>
                <a:latin typeface="Arial" panose="020B0604020202020204" pitchFamily="34" charset="0"/>
                <a:ea typeface="Verdana" charset="0"/>
                <a:cs typeface="Arial" panose="020B0604020202020204" pitchFamily="34" charset="0"/>
                <a:hlinkClick r:id="rId8">
                  <a:extLst>
                    <a:ext uri="{A12FA001-AC4F-418D-AE19-62706E023703}">
                      <ahyp:hlinkClr xmlns:ahyp="http://schemas.microsoft.com/office/drawing/2018/hyperlinkcolor" val="tx"/>
                    </a:ext>
                  </a:extLst>
                </a:hlinkClick>
              </a:rPr>
              <a:t>nkwasa.albert@gmail.com</a:t>
            </a:r>
            <a:r>
              <a:rPr lang="nl-BE" sz="1600" dirty="0">
                <a:solidFill>
                  <a:srgbClr val="1016F8"/>
                </a:solidFill>
                <a:latin typeface="Arial" panose="020B0604020202020204" pitchFamily="34" charset="0"/>
                <a:ea typeface="Verdana" charset="0"/>
                <a:cs typeface="Arial" panose="020B0604020202020204" pitchFamily="34" charset="0"/>
              </a:rPr>
              <a:t> </a:t>
            </a:r>
          </a:p>
          <a:p>
            <a:pPr defTabSz="914377">
              <a:lnSpc>
                <a:spcPct val="150000"/>
              </a:lnSpc>
              <a:spcBef>
                <a:spcPts val="600"/>
              </a:spcBef>
              <a:spcAft>
                <a:spcPts val="600"/>
              </a:spcAft>
            </a:pPr>
            <a:r>
              <a:rPr lang="nl-BE" sz="1600" dirty="0">
                <a:solidFill>
                  <a:srgbClr val="1016F8"/>
                </a:solidFill>
                <a:latin typeface="Arial" panose="020B0604020202020204" pitchFamily="34" charset="0"/>
                <a:ea typeface="Verdana" charset="0"/>
                <a:cs typeface="Arial" panose="020B0604020202020204" pitchFamily="34" charset="0"/>
              </a:rPr>
              <a:t>Albert Nkwasa</a:t>
            </a:r>
          </a:p>
          <a:p>
            <a:pPr defTabSz="914377">
              <a:lnSpc>
                <a:spcPct val="150000"/>
              </a:lnSpc>
              <a:spcBef>
                <a:spcPts val="600"/>
              </a:spcBef>
              <a:spcAft>
                <a:spcPts val="600"/>
              </a:spcAft>
            </a:pPr>
            <a:r>
              <a:rPr lang="nl-BE" sz="1600" dirty="0">
                <a:solidFill>
                  <a:srgbClr val="1016F8"/>
                </a:solidFill>
                <a:latin typeface="Arial" panose="020B0604020202020204" pitchFamily="34" charset="0"/>
                <a:ea typeface="Verdana" charset="0"/>
                <a:cs typeface="Arial" panose="020B0604020202020204" pitchFamily="34" charset="0"/>
              </a:rPr>
              <a:t>@nkwasa99</a:t>
            </a:r>
          </a:p>
        </p:txBody>
      </p:sp>
      <p:pic>
        <p:nvPicPr>
          <p:cNvPr id="19" name="Picture 2" descr="ícone De Email, Carta Clipart, ícones De E Mail, Endereço Imagem PNG e  Vetor Para Download Gratuito | Email icon, Ios icon, Instagram logo">
            <a:extLst>
              <a:ext uri="{FF2B5EF4-FFF2-40B4-BE49-F238E27FC236}">
                <a16:creationId xmlns:a16="http://schemas.microsoft.com/office/drawing/2014/main" id="{F7D472BC-7C5A-C14D-8A9C-8F85F30E09F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7633" t="17533" r="7518" b="18745"/>
          <a:stretch/>
        </p:blipFill>
        <p:spPr bwMode="auto">
          <a:xfrm>
            <a:off x="4523884" y="4143343"/>
            <a:ext cx="358823" cy="26948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Център за помощ">
            <a:extLst>
              <a:ext uri="{FF2B5EF4-FFF2-40B4-BE49-F238E27FC236}">
                <a16:creationId xmlns:a16="http://schemas.microsoft.com/office/drawing/2014/main" id="{381DC918-C16F-5894-485C-DFB8BF5A308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6857" t="22650" r="15058" b="22182"/>
          <a:stretch/>
        </p:blipFill>
        <p:spPr bwMode="auto">
          <a:xfrm>
            <a:off x="4523648" y="5144446"/>
            <a:ext cx="399848" cy="32399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LinkedIn Logo R | Vector Images Icon Sign And Symbols">
            <a:extLst>
              <a:ext uri="{FF2B5EF4-FFF2-40B4-BE49-F238E27FC236}">
                <a16:creationId xmlns:a16="http://schemas.microsoft.com/office/drawing/2014/main" id="{A54E7A18-B9DB-C278-8CD0-A61925E80B0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23885" y="4611023"/>
            <a:ext cx="323989" cy="3239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Qr code&#10;&#10;Description automatically generated">
            <a:extLst>
              <a:ext uri="{FF2B5EF4-FFF2-40B4-BE49-F238E27FC236}">
                <a16:creationId xmlns:a16="http://schemas.microsoft.com/office/drawing/2014/main" id="{49CD54E7-9450-7BE2-C5FF-1BA5C727103C}"/>
              </a:ext>
            </a:extLst>
          </p:cNvPr>
          <p:cNvPicPr>
            <a:picLocks noChangeAspect="1"/>
          </p:cNvPicPr>
          <p:nvPr/>
        </p:nvPicPr>
        <p:blipFill rotWithShape="1">
          <a:blip r:embed="rId12">
            <a:extLst>
              <a:ext uri="{28A0092B-C50C-407E-A947-70E740481C1C}">
                <a14:useLocalDpi xmlns:a14="http://schemas.microsoft.com/office/drawing/2010/main" val="0"/>
              </a:ext>
            </a:extLst>
          </a:blip>
          <a:srcRect b="18099"/>
          <a:stretch/>
        </p:blipFill>
        <p:spPr>
          <a:xfrm>
            <a:off x="95609" y="5227352"/>
            <a:ext cx="1436170" cy="1462452"/>
          </a:xfrm>
          <a:prstGeom prst="rect">
            <a:avLst/>
          </a:prstGeom>
        </p:spPr>
      </p:pic>
    </p:spTree>
    <p:extLst>
      <p:ext uri="{BB962C8B-B14F-4D97-AF65-F5344CB8AC3E}">
        <p14:creationId xmlns:p14="http://schemas.microsoft.com/office/powerpoint/2010/main" val="763822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709</Words>
  <Application>Microsoft Office PowerPoint</Application>
  <PresentationFormat>Widescreen</PresentationFormat>
  <Paragraphs>73</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Albert Nkwasa</dc:creator>
  <cp:lastModifiedBy>Albert Nkwasa</cp:lastModifiedBy>
  <cp:revision>6</cp:revision>
  <dcterms:created xsi:type="dcterms:W3CDTF">2022-05-10T07:34:33Z</dcterms:created>
  <dcterms:modified xsi:type="dcterms:W3CDTF">2022-05-21T21:35:54Z</dcterms:modified>
</cp:coreProperties>
</file>