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79" r:id="rId2"/>
    <p:sldId id="258" r:id="rId3"/>
    <p:sldId id="287" r:id="rId4"/>
    <p:sldId id="260" r:id="rId5"/>
    <p:sldId id="310" r:id="rId6"/>
    <p:sldId id="298" r:id="rId7"/>
    <p:sldId id="277" r:id="rId8"/>
    <p:sldId id="299" r:id="rId9"/>
    <p:sldId id="302" r:id="rId10"/>
    <p:sldId id="308" r:id="rId11"/>
    <p:sldId id="300" r:id="rId12"/>
    <p:sldId id="285" r:id="rId13"/>
    <p:sldId id="305" r:id="rId14"/>
    <p:sldId id="295" r:id="rId15"/>
    <p:sldId id="309" r:id="rId16"/>
    <p:sldId id="304" r:id="rId17"/>
    <p:sldId id="30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283" autoAdjust="0"/>
  </p:normalViewPr>
  <p:slideViewPr>
    <p:cSldViewPr snapToGrid="0">
      <p:cViewPr varScale="1">
        <p:scale>
          <a:sx n="63" d="100"/>
          <a:sy n="63" d="100"/>
        </p:scale>
        <p:origin x="58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5115E-F499-40D5-897A-97D55471B11A}" type="datetimeFigureOut">
              <a:rPr lang="en-US" smtClean="0"/>
              <a:t>5/23/2022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0A254-8044-4B09-8BF5-8CB088785E48}" type="slidenum">
              <a:rPr lang="en-US" smtClean="0"/>
              <a:t>‹#›</a:t>
            </a:fld>
            <a:endParaRPr lang="en-US"/>
          </a:p>
        </p:txBody>
      </p:sp>
    </p:spTree>
    <p:extLst>
      <p:ext uri="{BB962C8B-B14F-4D97-AF65-F5344CB8AC3E}">
        <p14:creationId xmlns:p14="http://schemas.microsoft.com/office/powerpoint/2010/main" val="8792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p>
          <a:p>
            <a:endParaRPr lang="en-US" dirty="0"/>
          </a:p>
          <a:p>
            <a:r>
              <a:rPr lang="en-US" dirty="0"/>
              <a:t>Thank you for joining me today.  My name is Samuel Bayuzick and I’ll be defending my thesis entitled “Unique Hydrologic, Chemical, and Physical, Properties of Relict Charcoal Hearths”</a:t>
            </a:r>
          </a:p>
          <a:p>
            <a:endParaRPr lang="en-US" dirty="0"/>
          </a:p>
        </p:txBody>
      </p:sp>
      <p:sp>
        <p:nvSpPr>
          <p:cNvPr id="4" name="Slide Number Placeholder 3"/>
          <p:cNvSpPr>
            <a:spLocks noGrp="1"/>
          </p:cNvSpPr>
          <p:nvPr>
            <p:ph type="sldNum" sz="quarter" idx="5"/>
          </p:nvPr>
        </p:nvSpPr>
        <p:spPr/>
        <p:txBody>
          <a:bodyPr/>
          <a:lstStyle/>
          <a:p>
            <a:fld id="{C8EDC8B0-D07C-4A72-9F46-C88A6A7D5368}" type="slidenum">
              <a:rPr lang="en-US" smtClean="0"/>
              <a:t>1</a:t>
            </a:fld>
            <a:endParaRPr lang="en-US"/>
          </a:p>
        </p:txBody>
      </p:sp>
    </p:spTree>
    <p:extLst>
      <p:ext uri="{BB962C8B-B14F-4D97-AF65-F5344CB8AC3E}">
        <p14:creationId xmlns:p14="http://schemas.microsoft.com/office/powerpoint/2010/main" val="361434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13</a:t>
            </a:fld>
            <a:endParaRPr lang="en-US"/>
          </a:p>
        </p:txBody>
      </p:sp>
    </p:spTree>
    <p:extLst>
      <p:ext uri="{BB962C8B-B14F-4D97-AF65-F5344CB8AC3E}">
        <p14:creationId xmlns:p14="http://schemas.microsoft.com/office/powerpoint/2010/main" val="3658102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Pennsylvania relief a challenging characteristic to overcome when manipulating landscapes for activities like hearth creation</a:t>
            </a:r>
          </a:p>
        </p:txBody>
      </p:sp>
      <p:sp>
        <p:nvSpPr>
          <p:cNvPr id="4" name="Slide Number Placeholder 3"/>
          <p:cNvSpPr>
            <a:spLocks noGrp="1"/>
          </p:cNvSpPr>
          <p:nvPr>
            <p:ph type="sldNum" sz="quarter" idx="5"/>
          </p:nvPr>
        </p:nvSpPr>
        <p:spPr/>
        <p:txBody>
          <a:bodyPr/>
          <a:lstStyle/>
          <a:p>
            <a:fld id="{3B80A254-8044-4B09-8BF5-8CB088785E48}" type="slidenum">
              <a:rPr lang="en-US" smtClean="0"/>
              <a:t>14</a:t>
            </a:fld>
            <a:endParaRPr lang="en-US"/>
          </a:p>
        </p:txBody>
      </p:sp>
    </p:spTree>
    <p:extLst>
      <p:ext uri="{BB962C8B-B14F-4D97-AF65-F5344CB8AC3E}">
        <p14:creationId xmlns:p14="http://schemas.microsoft.com/office/powerpoint/2010/main" val="275161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We examined soil stratigraphy across 8 hearths (and control soils) on different landforms near a 19</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century furnace complex (Greenwood Furnace, northcentral Appalachians USA).  Soils were analyzed for particle size, total and trace elements, and fertility.</a:t>
            </a:r>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15</a:t>
            </a:fld>
            <a:endParaRPr lang="en-US"/>
          </a:p>
        </p:txBody>
      </p:sp>
    </p:spTree>
    <p:extLst>
      <p:ext uri="{BB962C8B-B14F-4D97-AF65-F5344CB8AC3E}">
        <p14:creationId xmlns:p14="http://schemas.microsoft.com/office/powerpoint/2010/main" val="185909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RCH morphology found at Greenwood Furnace is most like the “Type 3b” RCH on a slope morphology described in Hirsch et al. (2020).  The RCHs at Greenwood Furnace, all on some type of sloped landform, had upslope material pulled downslope to create a flattened platform that wood was stacked upon. Unlike the RCHs described by Hirsch et al. (2020) or seen in Hirsch et al. (2017), </a:t>
            </a:r>
            <a:r>
              <a:rPr lang="en-US" sz="1200" kern="1200" dirty="0" err="1">
                <a:solidFill>
                  <a:schemeClr val="tx1"/>
                </a:solidFill>
                <a:effectLst/>
                <a:latin typeface="+mn-lt"/>
                <a:ea typeface="+mn-ea"/>
                <a:cs typeface="+mn-cs"/>
              </a:rPr>
              <a:t>Raab</a:t>
            </a:r>
            <a:r>
              <a:rPr lang="en-US" sz="1200" kern="1200" dirty="0">
                <a:solidFill>
                  <a:schemeClr val="tx1"/>
                </a:solidFill>
                <a:effectLst/>
                <a:latin typeface="+mn-lt"/>
                <a:ea typeface="+mn-ea"/>
                <a:cs typeface="+mn-cs"/>
              </a:rPr>
              <a:t> et al., (2017), and Donovan et al., (2021), there was no ditch that surrounded the downslope rim.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lack of a ditch in RCHs at Greenwood Furnace could indicate a cultural difference in the colliers in Pennsylvania, compared to elsewhere, or it is possible that the slopes were steep enough to shed water quickly without extinguishing the charcoal creation process. The RCHs found in the Greenwood Study area were not found to have boulders on the downslope side like those seen in RCHs studied by </a:t>
            </a:r>
            <a:r>
              <a:rPr lang="en-US" sz="1200" kern="1200" dirty="0" err="1">
                <a:solidFill>
                  <a:schemeClr val="tx1"/>
                </a:solidFill>
                <a:effectLst/>
                <a:latin typeface="+mn-lt"/>
                <a:ea typeface="+mn-ea"/>
                <a:cs typeface="+mn-cs"/>
              </a:rPr>
              <a:t>Raab</a:t>
            </a:r>
            <a:r>
              <a:rPr lang="en-US" sz="1200" kern="1200" dirty="0">
                <a:solidFill>
                  <a:schemeClr val="tx1"/>
                </a:solidFill>
                <a:effectLst/>
                <a:latin typeface="+mn-lt"/>
                <a:ea typeface="+mn-ea"/>
                <a:cs typeface="+mn-cs"/>
              </a:rPr>
              <a:t> et al. (2017). Boulders seen on downslope sides of RCHs in </a:t>
            </a:r>
            <a:r>
              <a:rPr lang="en-US" sz="1200" kern="1200" dirty="0" err="1">
                <a:solidFill>
                  <a:schemeClr val="tx1"/>
                </a:solidFill>
                <a:effectLst/>
                <a:latin typeface="+mn-lt"/>
                <a:ea typeface="+mn-ea"/>
                <a:cs typeface="+mn-cs"/>
              </a:rPr>
              <a:t>Raab</a:t>
            </a:r>
            <a:r>
              <a:rPr lang="en-US" sz="1200" kern="1200" dirty="0">
                <a:solidFill>
                  <a:schemeClr val="tx1"/>
                </a:solidFill>
                <a:effectLst/>
                <a:latin typeface="+mn-lt"/>
                <a:ea typeface="+mn-ea"/>
                <a:cs typeface="+mn-cs"/>
              </a:rPr>
              <a:t> et al. (2017) are believed to have been used during a second burn to increase stabilization on the downslope rim. Why boulders were not used in this manner at Greenwood Furnace is not known, but again could be a cultural difference between the colliers, an indication that the RCHs were not used multiple times, or a sign of simple erosional forces burying the boulders used to reinforce the downslope rim</a:t>
            </a:r>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16</a:t>
            </a:fld>
            <a:endParaRPr lang="en-US"/>
          </a:p>
        </p:txBody>
      </p:sp>
    </p:spTree>
    <p:extLst>
      <p:ext uri="{BB962C8B-B14F-4D97-AF65-F5344CB8AC3E}">
        <p14:creationId xmlns:p14="http://schemas.microsoft.com/office/powerpoint/2010/main" val="4243419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17</a:t>
            </a:fld>
            <a:endParaRPr lang="en-US"/>
          </a:p>
        </p:txBody>
      </p:sp>
    </p:spTree>
    <p:extLst>
      <p:ext uri="{BB962C8B-B14F-4D97-AF65-F5344CB8AC3E}">
        <p14:creationId xmlns:p14="http://schemas.microsoft.com/office/powerpoint/2010/main" val="99675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anatomy of an Appalachian charcoal hearth.  To create one, first the site is cleared and a platform is created by removing and transporting material.  </a:t>
            </a:r>
          </a:p>
          <a:p>
            <a:r>
              <a:rPr lang="en-US" dirty="0"/>
              <a:t>Wood is then stacked into a dome shape and is covered by soil.  The wood is then smoldered for 1 – 2 weeks.  Crack is then removed by raking after first removing the soil cover.</a:t>
            </a:r>
          </a:p>
        </p:txBody>
      </p:sp>
      <p:sp>
        <p:nvSpPr>
          <p:cNvPr id="4" name="Slide Number Placeholder 3"/>
          <p:cNvSpPr>
            <a:spLocks noGrp="1"/>
          </p:cNvSpPr>
          <p:nvPr>
            <p:ph type="sldNum" sz="quarter" idx="5"/>
          </p:nvPr>
        </p:nvSpPr>
        <p:spPr/>
        <p:txBody>
          <a:bodyPr/>
          <a:lstStyle/>
          <a:p>
            <a:fld id="{3B80A254-8044-4B09-8BF5-8CB088785E48}" type="slidenum">
              <a:rPr lang="en-US" smtClean="0"/>
              <a:t>2</a:t>
            </a:fld>
            <a:endParaRPr lang="en-US"/>
          </a:p>
        </p:txBody>
      </p:sp>
    </p:spTree>
    <p:extLst>
      <p:ext uri="{BB962C8B-B14F-4D97-AF65-F5344CB8AC3E}">
        <p14:creationId xmlns:p14="http://schemas.microsoft.com/office/powerpoint/2010/main" val="54259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Soils</a:t>
            </a:r>
            <a:r>
              <a:rPr lang="en-US" baseline="0" dirty="0"/>
              <a:t> and lithology of the 2 study areas</a:t>
            </a:r>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4</a:t>
            </a:fld>
            <a:endParaRPr lang="en-US"/>
          </a:p>
        </p:txBody>
      </p:sp>
    </p:spTree>
    <p:extLst>
      <p:ext uri="{BB962C8B-B14F-4D97-AF65-F5344CB8AC3E}">
        <p14:creationId xmlns:p14="http://schemas.microsoft.com/office/powerpoint/2010/main" val="196766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While the occurrence of RCHs in the vicinity of Greenwood Furnace has been known for decades, their number or extent has not been documented. Results from this study suggest there are over 1,200 RCHs in the Greenwood Furnace area and RCHs occur at an average study-wide density of 11.8 km</a:t>
            </a:r>
            <a:r>
              <a:rPr lang="en-US" sz="1800" baseline="30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Within 3 - 4 km of the Greenwood Furnace the density of RCH features increases to over 30 RCH per km</a:t>
            </a:r>
            <a:r>
              <a:rPr lang="en-US" sz="1800" baseline="30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A total of 4,140 RCHS were found in the vicinity of Pine Grove Furnace at an average density of 26.2 km</a:t>
            </a:r>
            <a:r>
              <a:rPr lang="en-US" sz="1800" baseline="30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Within 3 – 4 km of Pine Grove Furnace RCH density can be over 70 per km</a:t>
            </a:r>
            <a:r>
              <a:rPr lang="en-US" sz="1800" baseline="30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6</a:t>
            </a:fld>
            <a:endParaRPr lang="en-US"/>
          </a:p>
        </p:txBody>
      </p:sp>
    </p:spTree>
    <p:extLst>
      <p:ext uri="{BB962C8B-B14F-4D97-AF65-F5344CB8AC3E}">
        <p14:creationId xmlns:p14="http://schemas.microsoft.com/office/powerpoint/2010/main" val="218736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1.The results of the fertility analysis on the soil samples from the Greenwood field study  indicate that RCHs have significantly higher mean % Total Carbon compared to exterior areas. This is due to the increase in carbon content from charcoal enrichment of the soil. </a:t>
            </a:r>
          </a:p>
          <a:p>
            <a:endParaRPr lang="en-US" dirty="0"/>
          </a:p>
          <a:p>
            <a:r>
              <a:rPr lang="en-US" dirty="0"/>
              <a:t>2.Mean </a:t>
            </a:r>
            <a:r>
              <a:rPr lang="en-US" dirty="0" err="1"/>
              <a:t>Mehlich</a:t>
            </a:r>
            <a:r>
              <a:rPr lang="en-US" dirty="0"/>
              <a:t> III extractable Aluminum and Iron in RCH soils is significantly higher than exterior areas.</a:t>
            </a:r>
          </a:p>
          <a:p>
            <a:endParaRPr lang="en-US" dirty="0"/>
          </a:p>
          <a:p>
            <a:r>
              <a:rPr lang="en-US" dirty="0"/>
              <a:t>3. </a:t>
            </a:r>
            <a:r>
              <a:rPr lang="en-US" dirty="0" err="1"/>
              <a:t>Mehlich</a:t>
            </a:r>
            <a:r>
              <a:rPr lang="en-US" dirty="0"/>
              <a:t> III Phosphorus and Sulfur are significantly lower in RCH soils </a:t>
            </a:r>
          </a:p>
          <a:p>
            <a:r>
              <a:rPr lang="en-US" dirty="0"/>
              <a:t>4. but </a:t>
            </a:r>
            <a:r>
              <a:rPr lang="en-US" dirty="0" err="1"/>
              <a:t>Mehlich</a:t>
            </a:r>
            <a:r>
              <a:rPr lang="en-US" dirty="0"/>
              <a:t> III Calcium is significantly higher. </a:t>
            </a:r>
          </a:p>
          <a:p>
            <a:r>
              <a:rPr lang="en-US" dirty="0"/>
              <a:t>5. Soil acidity and CEC are significantly higher in RCH soils as compared to exterior areas but the % </a:t>
            </a:r>
            <a:r>
              <a:rPr lang="en-US" dirty="0" err="1"/>
              <a:t>Potasssium</a:t>
            </a:r>
            <a:r>
              <a:rPr lang="en-US" dirty="0"/>
              <a:t> on the exchange complex is significantly lower.  The increase in acidity of RCH soils cannot be attributed to hydrogen ions as there is no significant difference in pH between RCH and native soils.</a:t>
            </a:r>
          </a:p>
          <a:p>
            <a:r>
              <a:rPr lang="en-US" dirty="0"/>
              <a:t>6. This means that the increase in acidity on RCH soils must from an increase of bound Al ions bound to CEC sites.  The </a:t>
            </a:r>
            <a:r>
              <a:rPr lang="en-US" dirty="0" err="1"/>
              <a:t>Mehlich</a:t>
            </a:r>
            <a:r>
              <a:rPr lang="en-US" dirty="0"/>
              <a:t> III extractable Al in RCH soils of this study is significantly higher than the surrounding soils further substantiating an increase in active aluminum within the RCH soils from soil acidity results. Aluminum in RCH soils could, if high enough, limit some vegetation production by limiting root growth and inhibiting nutrient uptake</a:t>
            </a:r>
          </a:p>
        </p:txBody>
      </p:sp>
      <p:sp>
        <p:nvSpPr>
          <p:cNvPr id="4" name="Slide Number Placeholder 3"/>
          <p:cNvSpPr>
            <a:spLocks noGrp="1"/>
          </p:cNvSpPr>
          <p:nvPr>
            <p:ph type="sldNum" sz="quarter" idx="5"/>
          </p:nvPr>
        </p:nvSpPr>
        <p:spPr/>
        <p:txBody>
          <a:bodyPr/>
          <a:lstStyle/>
          <a:p>
            <a:fld id="{3B80A254-8044-4B09-8BF5-8CB088785E48}" type="slidenum">
              <a:rPr lang="en-US" smtClean="0"/>
              <a:t>7</a:t>
            </a:fld>
            <a:endParaRPr lang="en-US"/>
          </a:p>
        </p:txBody>
      </p:sp>
    </p:spTree>
    <p:extLst>
      <p:ext uri="{BB962C8B-B14F-4D97-AF65-F5344CB8AC3E}">
        <p14:creationId xmlns:p14="http://schemas.microsoft.com/office/powerpoint/2010/main" val="312388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Modeled wetness indexes indicate that RCH interiors are significantly wetter than RCH rim areas; RCHs are acting as a landscape moisture sink. Results also indicate that RCHs on slopes result in downslope drier conditions below RCHs. Field measured volumetric water content indicates that as distance from the center of the hearth increases, soil moisture significantly decreases. Geomorphic position was found to not be related to RCH wetness. Soil from RCHs, compared to nearby native soils, has significantly higher total C, a lower </a:t>
            </a:r>
            <a:r>
              <a:rPr lang="en-US" sz="1200" dirty="0" err="1">
                <a:effectLst/>
                <a:latin typeface="Times New Roman" panose="02020603050405020304" pitchFamily="18" charset="0"/>
                <a:ea typeface="Times New Roman" panose="02020603050405020304" pitchFamily="18" charset="0"/>
              </a:rPr>
              <a:t>Mehlich</a:t>
            </a:r>
            <a:r>
              <a:rPr lang="en-US" sz="1200" dirty="0">
                <a:effectLst/>
                <a:latin typeface="Times New Roman" panose="02020603050405020304" pitchFamily="18" charset="0"/>
                <a:ea typeface="Times New Roman" panose="02020603050405020304" pitchFamily="18" charset="0"/>
              </a:rPr>
              <a:t> 3 extractable acidity, higher Ca and P. No trend was evident with RCH soil chemistry and geomorphic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RCHs in this study had interior TWI and SWI values reflecting wetter conditions as compared to outside RCHs. In addition, TWI and SWI values indicate that the RCH rim is drier than the RCH interior. Results from this study highlight the unique hydrologic characteristics of RCHs over a short spatial extent but also point to a broader ecosystem effect given that the construction of RCHs was also shown to be affecting the overall landscape surface hydrology.  TWI and SWI ANOVA results of RCHs across geomorphic positions suggests that no matter what landscape position (see Figure 8 to see TWI values in high relief vs low relief landscape positions), RCH interiors are wetter. This trend indicates the stability in RCH construction despite erosional forces on differences in slopes. </a:t>
            </a:r>
            <a:endParaRPr lang="en-US" dirty="0"/>
          </a:p>
          <a:p>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8</a:t>
            </a:fld>
            <a:endParaRPr lang="en-US"/>
          </a:p>
        </p:txBody>
      </p:sp>
    </p:spTree>
    <p:extLst>
      <p:ext uri="{BB962C8B-B14F-4D97-AF65-F5344CB8AC3E}">
        <p14:creationId xmlns:p14="http://schemas.microsoft.com/office/powerpoint/2010/main" val="253128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We infer from the shapes of RCHs found in this study that RCHs influence wetness primarily because of (a) their morphology and (b) substrate properties. Steep RCH rims can quickly shed water into the RCH interior where it infiltrates; percolation may be limited by subsurface horizons with dissimilar particle sizes, or carbon contents, that result in water slowing at boundaries with below native soils. The water holding capacity in RCHs can be </a:t>
            </a:r>
            <a:r>
              <a:rPr lang="en-US" sz="1800" dirty="0" err="1">
                <a:effectLst/>
                <a:latin typeface="Times New Roman" panose="02020603050405020304" pitchFamily="18" charset="0"/>
                <a:ea typeface="Times New Roman" panose="02020603050405020304" pitchFamily="18" charset="0"/>
              </a:rPr>
              <a:t>be</a:t>
            </a:r>
            <a:r>
              <a:rPr lang="en-US" sz="1800" dirty="0">
                <a:effectLst/>
                <a:latin typeface="Times New Roman" panose="02020603050405020304" pitchFamily="18" charset="0"/>
                <a:ea typeface="Times New Roman" panose="02020603050405020304" pitchFamily="18" charset="0"/>
              </a:rPr>
              <a:t> further amplified by the typically higher total carbon contents in hearths (Hirsch et al., 2018a; Hardy et al., 2016, 2017; </a:t>
            </a:r>
            <a:r>
              <a:rPr lang="en-US" sz="1800" dirty="0" err="1">
                <a:effectLst/>
                <a:latin typeface="Times New Roman" panose="02020603050405020304" pitchFamily="18" charset="0"/>
                <a:ea typeface="Times New Roman" panose="02020603050405020304" pitchFamily="18" charset="0"/>
              </a:rPr>
              <a:t>Kerré</a:t>
            </a:r>
            <a:r>
              <a:rPr lang="en-US" sz="1800" dirty="0">
                <a:effectLst/>
                <a:latin typeface="Times New Roman" panose="02020603050405020304" pitchFamily="18" charset="0"/>
                <a:ea typeface="Times New Roman" panose="02020603050405020304" pitchFamily="18" charset="0"/>
              </a:rPr>
              <a:t> et al., 2016; </a:t>
            </a:r>
            <a:r>
              <a:rPr lang="en-US" sz="1800" dirty="0" err="1">
                <a:effectLst/>
                <a:latin typeface="Times New Roman" panose="02020603050405020304" pitchFamily="18" charset="0"/>
                <a:ea typeface="Times New Roman" panose="02020603050405020304" pitchFamily="18" charset="0"/>
              </a:rPr>
              <a:t>Borchard</a:t>
            </a:r>
            <a:r>
              <a:rPr lang="en-US" sz="1800" dirty="0">
                <a:effectLst/>
                <a:latin typeface="Times New Roman" panose="02020603050405020304" pitchFamily="18" charset="0"/>
                <a:ea typeface="Times New Roman" panose="02020603050405020304" pitchFamily="18" charset="0"/>
              </a:rPr>
              <a:t> et al., 2014; Bonhage et al., 2020b; Schneider et al., 2020b), which would further increase the soil’s water holding capacity in comparison to surrounding areas.  Results from this study also show that RCH VWC is variable across a lateral gradient of the RCH, and to the area outside the RCH, with soils becoming dryer towards the RCH rim.  This difference in VWC between the center of the RCH, the rim, and exterior area further indicate the effects of RCH surface morphology in area hydrology.  Previous research has noted that the soil water content of RCHs can be higher than surrounding reference soils but also variable across a singular RCH site or between multiple RCH sites (Schneider et al., 2020b).  Hearths, while having different VWCs (this study), have also been shown to drain quickly (Schneider, 2020b), potentially due to large porosity or preferential flow paths (Schneider al., 2020b).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9</a:t>
            </a:fld>
            <a:endParaRPr lang="en-US"/>
          </a:p>
        </p:txBody>
      </p:sp>
    </p:spTree>
    <p:extLst>
      <p:ext uri="{BB962C8B-B14F-4D97-AF65-F5344CB8AC3E}">
        <p14:creationId xmlns:p14="http://schemas.microsoft.com/office/powerpoint/2010/main" val="125266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Example</a:t>
            </a:r>
            <a:r>
              <a:rPr lang="en-US" sz="1200" baseline="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Field surveys with a </a:t>
            </a:r>
            <a:r>
              <a:rPr lang="en-US" sz="1200" kern="1200" dirty="0">
                <a:solidFill>
                  <a:schemeClr val="tx1"/>
                </a:solidFill>
                <a:effectLst/>
                <a:latin typeface="+mn-lt"/>
                <a:ea typeface="+mn-ea"/>
                <a:cs typeface="+mn-cs"/>
              </a:rPr>
              <a:t>transit, level and grade rod </a:t>
            </a:r>
            <a:r>
              <a:rPr lang="en-US" sz="1200" baseline="0" dirty="0">
                <a:effectLst/>
                <a:latin typeface="Times New Roman" panose="02020603050405020304" pitchFamily="18" charset="0"/>
                <a:ea typeface="Times New Roman" panose="02020603050405020304" pitchFamily="18" charset="0"/>
              </a:rPr>
              <a:t>revealed d</a:t>
            </a:r>
            <a:r>
              <a:rPr lang="en-US" sz="1200" dirty="0">
                <a:effectLst/>
                <a:latin typeface="Times New Roman" panose="02020603050405020304" pitchFamily="18" charset="0"/>
                <a:ea typeface="Times New Roman" panose="02020603050405020304" pitchFamily="18" charset="0"/>
              </a:rPr>
              <a:t>ifferences in RCH shape, which we hypothesize is due to inherent landscape geomorphic differences that drove hearth design. We examined soil stratigraphy across 8 hearths (and control soils) on different landforms near Greenwood Furnace.  Soils were analyzed for particle size, total and trace elements, and fertility.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Hearth soil morphology at Greenwood Furnace reflects the construction techniques and resulting </a:t>
            </a:r>
            <a:r>
              <a:rPr lang="en-US" sz="1200" kern="1200" dirty="0" err="1">
                <a:solidFill>
                  <a:schemeClr val="tx1"/>
                </a:solidFill>
                <a:effectLst/>
                <a:latin typeface="+mn-lt"/>
                <a:ea typeface="+mn-ea"/>
                <a:cs typeface="+mn-cs"/>
              </a:rPr>
              <a:t>pedogenic</a:t>
            </a:r>
            <a:r>
              <a:rPr lang="en-US" sz="1200" kern="1200" dirty="0">
                <a:solidFill>
                  <a:schemeClr val="tx1"/>
                </a:solidFill>
                <a:effectLst/>
                <a:latin typeface="+mn-lt"/>
                <a:ea typeface="+mn-ea"/>
                <a:cs typeface="+mn-cs"/>
              </a:rPr>
              <a:t> development.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Given the steeper landscape positions where RCHs were created on </a:t>
            </a:r>
            <a:r>
              <a:rPr lang="en-US" sz="1200" kern="1200" dirty="0" err="1">
                <a:solidFill>
                  <a:schemeClr val="tx1"/>
                </a:solidFill>
                <a:effectLst/>
                <a:latin typeface="+mn-lt"/>
                <a:ea typeface="+mn-ea"/>
                <a:cs typeface="+mn-cs"/>
              </a:rPr>
              <a:t>Inceptisols</a:t>
            </a:r>
            <a:r>
              <a:rPr lang="en-US" sz="1200" kern="1200" dirty="0">
                <a:solidFill>
                  <a:schemeClr val="tx1"/>
                </a:solidFill>
                <a:effectLst/>
                <a:latin typeface="+mn-lt"/>
                <a:ea typeface="+mn-ea"/>
                <a:cs typeface="+mn-cs"/>
              </a:rPr>
              <a:t>, larger volumes of soil material were moved, compared to </a:t>
            </a:r>
            <a:r>
              <a:rPr lang="en-US" sz="1200" kern="1200" dirty="0" err="1">
                <a:solidFill>
                  <a:schemeClr val="tx1"/>
                </a:solidFill>
                <a:effectLst/>
                <a:latin typeface="+mn-lt"/>
                <a:ea typeface="+mn-ea"/>
                <a:cs typeface="+mn-cs"/>
              </a:rPr>
              <a:t>Ultisol</a:t>
            </a:r>
            <a:r>
              <a:rPr lang="en-US" sz="1200" kern="1200" dirty="0">
                <a:solidFill>
                  <a:schemeClr val="tx1"/>
                </a:solidFill>
                <a:effectLst/>
                <a:latin typeface="+mn-lt"/>
                <a:ea typeface="+mn-ea"/>
                <a:cs typeface="+mn-cs"/>
              </a:rPr>
              <a:t> positions, to create a flat platform for charcoal production. During platform creation on steeper sloped areas, soils from upslope positions were mixed with subsurface materials on the downslope side. In comparison to native soils, Greenwood Furnace RCHs have a mixed matrix of both </a:t>
            </a:r>
            <a:r>
              <a:rPr lang="en-US" sz="1200" kern="1200" dirty="0" err="1">
                <a:solidFill>
                  <a:schemeClr val="tx1"/>
                </a:solidFill>
                <a:effectLst/>
                <a:latin typeface="+mn-lt"/>
                <a:ea typeface="+mn-ea"/>
                <a:cs typeface="+mn-cs"/>
              </a:rPr>
              <a:t>Bt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Bw</a:t>
            </a:r>
            <a:r>
              <a:rPr lang="en-US" sz="1200" kern="1200" dirty="0">
                <a:solidFill>
                  <a:schemeClr val="tx1"/>
                </a:solidFill>
                <a:effectLst/>
                <a:latin typeface="+mn-lt"/>
                <a:ea typeface="+mn-ea"/>
                <a:cs typeface="+mn-cs"/>
              </a:rPr>
              <a:t> horizons (indicated in Table 2 as a </a:t>
            </a:r>
            <a:r>
              <a:rPr lang="en-US" sz="1200" kern="1200" dirty="0" err="1">
                <a:solidFill>
                  <a:schemeClr val="tx1"/>
                </a:solidFill>
                <a:effectLst/>
                <a:latin typeface="+mn-lt"/>
                <a:ea typeface="+mn-ea"/>
                <a:cs typeface="+mn-cs"/>
              </a:rPr>
              <a:t>Bw</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Bt</a:t>
            </a:r>
            <a:r>
              <a:rPr lang="en-US" sz="1200" kern="1200" dirty="0">
                <a:solidFill>
                  <a:schemeClr val="tx1"/>
                </a:solidFill>
                <a:effectLst/>
                <a:latin typeface="+mn-lt"/>
                <a:ea typeface="+mn-ea"/>
                <a:cs typeface="+mn-cs"/>
              </a:rPr>
              <a:t>) and shallow </a:t>
            </a:r>
            <a:r>
              <a:rPr lang="en-US" sz="1200" kern="1200" dirty="0" err="1">
                <a:solidFill>
                  <a:schemeClr val="tx1"/>
                </a:solidFill>
                <a:effectLst/>
                <a:latin typeface="+mn-lt"/>
                <a:ea typeface="+mn-ea"/>
                <a:cs typeface="+mn-cs"/>
              </a:rPr>
              <a:t>Bt</a:t>
            </a:r>
            <a:r>
              <a:rPr lang="en-US" sz="1200" kern="1200" dirty="0">
                <a:solidFill>
                  <a:schemeClr val="tx1"/>
                </a:solidFill>
                <a:effectLst/>
                <a:latin typeface="+mn-lt"/>
                <a:ea typeface="+mn-ea"/>
                <a:cs typeface="+mn-cs"/>
              </a:rPr>
              <a:t> horizons (suggesting surface horizon removal).  The use of transported materials and mixed matrices soil stratigraphy (symbols ^ and / in Table 2) is often found in RCH soil profiles on steeper slopes (Sites 2, 27, 96, 100). The effect of having transported materials and mixed matrices can also be found on some shallower sloped RCHs in the E sampling position indicating a buildup of the downslope rim to finish the platform creation. The one layered nature of charcoal rich Ac (</a:t>
            </a:r>
            <a:r>
              <a:rPr lang="en-US" sz="1200" kern="1200" dirty="0" err="1">
                <a:solidFill>
                  <a:schemeClr val="tx1"/>
                </a:solidFill>
                <a:effectLst/>
                <a:latin typeface="+mn-lt"/>
                <a:ea typeface="+mn-ea"/>
                <a:cs typeface="+mn-cs"/>
              </a:rPr>
              <a:t>Auh</a:t>
            </a:r>
            <a:r>
              <a:rPr lang="en-US" sz="1200" kern="1200" dirty="0">
                <a:solidFill>
                  <a:schemeClr val="tx1"/>
                </a:solidFill>
                <a:effectLst/>
                <a:latin typeface="+mn-lt"/>
                <a:ea typeface="+mn-ea"/>
                <a:cs typeface="+mn-cs"/>
              </a:rPr>
              <a:t>) horizons supports the idea that Greenwood RCHs were not used more than once for charcoal manufacturing, since, unlike RCHs examined in Connecticut, USA by </a:t>
            </a:r>
            <a:r>
              <a:rPr lang="en-US" sz="1200" kern="1200" dirty="0" err="1">
                <a:solidFill>
                  <a:schemeClr val="tx1"/>
                </a:solidFill>
                <a:effectLst/>
                <a:latin typeface="+mn-lt"/>
                <a:ea typeface="+mn-ea"/>
                <a:cs typeface="+mn-cs"/>
              </a:rPr>
              <a:t>Bonhage</a:t>
            </a:r>
            <a:r>
              <a:rPr lang="en-US" sz="1200" kern="1200" dirty="0">
                <a:solidFill>
                  <a:schemeClr val="tx1"/>
                </a:solidFill>
                <a:effectLst/>
                <a:latin typeface="+mn-lt"/>
                <a:ea typeface="+mn-ea"/>
                <a:cs typeface="+mn-cs"/>
              </a:rPr>
              <a:t> et al. (2020), </a:t>
            </a:r>
            <a:r>
              <a:rPr lang="en-US" sz="1200" kern="1200" dirty="0" err="1">
                <a:solidFill>
                  <a:schemeClr val="tx1"/>
                </a:solidFill>
                <a:effectLst/>
                <a:latin typeface="+mn-lt"/>
                <a:ea typeface="+mn-ea"/>
                <a:cs typeface="+mn-cs"/>
              </a:rPr>
              <a:t>Raab</a:t>
            </a:r>
            <a:r>
              <a:rPr lang="en-US" sz="1200" kern="1200" dirty="0">
                <a:solidFill>
                  <a:schemeClr val="tx1"/>
                </a:solidFill>
                <a:effectLst/>
                <a:latin typeface="+mn-lt"/>
                <a:ea typeface="+mn-ea"/>
                <a:cs typeface="+mn-cs"/>
              </a:rPr>
              <a:t> et al. (2017) and Hirsch et al. (2017), or in </a:t>
            </a:r>
            <a:r>
              <a:rPr lang="en-US" sz="1200" kern="1200" dirty="0" err="1">
                <a:solidFill>
                  <a:schemeClr val="tx1"/>
                </a:solidFill>
                <a:effectLst/>
                <a:latin typeface="+mn-lt"/>
                <a:ea typeface="+mn-ea"/>
                <a:cs typeface="+mn-cs"/>
              </a:rPr>
              <a:t>Pfälzerwald</a:t>
            </a:r>
            <a:r>
              <a:rPr lang="en-US" sz="1200" kern="1200" dirty="0">
                <a:solidFill>
                  <a:schemeClr val="tx1"/>
                </a:solidFill>
                <a:effectLst/>
                <a:latin typeface="+mn-lt"/>
                <a:ea typeface="+mn-ea"/>
                <a:cs typeface="+mn-cs"/>
              </a:rPr>
              <a:t>, south-western Germany (</a:t>
            </a:r>
            <a:r>
              <a:rPr lang="en-US" sz="1200" kern="1200" dirty="0" err="1">
                <a:solidFill>
                  <a:schemeClr val="tx1"/>
                </a:solidFill>
                <a:effectLst/>
                <a:latin typeface="+mn-lt"/>
                <a:ea typeface="+mn-ea"/>
                <a:cs typeface="+mn-cs"/>
              </a:rPr>
              <a:t>Stolz</a:t>
            </a:r>
            <a:r>
              <a:rPr lang="en-US" sz="1200" kern="1200" dirty="0">
                <a:solidFill>
                  <a:schemeClr val="tx1"/>
                </a:solidFill>
                <a:effectLst/>
                <a:latin typeface="+mn-lt"/>
                <a:ea typeface="+mn-ea"/>
                <a:cs typeface="+mn-cs"/>
              </a:rPr>
              <a:t> and Grant, 2010), Greenwood Furnace RCHs lacked multiple charcoal horizons.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11</a:t>
            </a:fld>
            <a:endParaRPr lang="en-US"/>
          </a:p>
        </p:txBody>
      </p:sp>
    </p:spTree>
    <p:extLst>
      <p:ext uri="{BB962C8B-B14F-4D97-AF65-F5344CB8AC3E}">
        <p14:creationId xmlns:p14="http://schemas.microsoft.com/office/powerpoint/2010/main" val="365801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We examined soil stratigraphy across 8 hearths (and control soils) on different landforms near a 19</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century furnace complex (Greenwood Furnace, northcentral Appalachians USA).  Soils were analyzed for particle size, total and trace elements, and fertility.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Greenwood Furnace RCHs have unique within hearth patterns of chemistry, which could result in unique within RCH niches for flora and fauna. Our results suggest a general pattern where downslope RCH positions had higher concentrations of several soil parameters compared to control soils (total C, </a:t>
            </a:r>
            <a:r>
              <a:rPr lang="en-US" sz="1200" kern="1200" dirty="0" err="1">
                <a:solidFill>
                  <a:schemeClr val="tx1"/>
                </a:solidFill>
                <a:effectLst/>
                <a:latin typeface="+mn-lt"/>
                <a:ea typeface="+mn-ea"/>
                <a:cs typeface="+mn-cs"/>
              </a:rPr>
              <a:t>Mehlich</a:t>
            </a:r>
            <a:r>
              <a:rPr lang="en-US" sz="1200" kern="1200" dirty="0">
                <a:solidFill>
                  <a:schemeClr val="tx1"/>
                </a:solidFill>
                <a:effectLst/>
                <a:latin typeface="+mn-lt"/>
                <a:ea typeface="+mn-ea"/>
                <a:cs typeface="+mn-cs"/>
              </a:rPr>
              <a:t> 3 Mg, and Ca, and Agua </a:t>
            </a:r>
            <a:r>
              <a:rPr lang="en-US" sz="1200" kern="1200" dirty="0" err="1">
                <a:solidFill>
                  <a:schemeClr val="tx1"/>
                </a:solidFill>
                <a:effectLst/>
                <a:latin typeface="+mn-lt"/>
                <a:ea typeface="+mn-ea"/>
                <a:cs typeface="+mn-cs"/>
              </a:rPr>
              <a:t>Regia</a:t>
            </a:r>
            <a:r>
              <a:rPr lang="en-US" sz="1200" kern="1200" dirty="0">
                <a:solidFill>
                  <a:schemeClr val="tx1"/>
                </a:solidFill>
                <a:effectLst/>
                <a:latin typeface="+mn-lt"/>
                <a:ea typeface="+mn-ea"/>
                <a:cs typeface="+mn-cs"/>
              </a:rPr>
              <a:t> digestion </a:t>
            </a:r>
            <a:r>
              <a:rPr lang="en-US" sz="1200" kern="1200" dirty="0" err="1">
                <a:solidFill>
                  <a:schemeClr val="tx1"/>
                </a:solidFill>
                <a:effectLst/>
                <a:latin typeface="+mn-lt"/>
                <a:ea typeface="+mn-ea"/>
                <a:cs typeface="+mn-cs"/>
              </a:rPr>
              <a:t>Mn</a:t>
            </a:r>
            <a:r>
              <a:rPr lang="en-US" sz="1200" kern="1200" dirty="0">
                <a:solidFill>
                  <a:schemeClr val="tx1"/>
                </a:solidFill>
                <a:effectLst/>
                <a:latin typeface="+mn-lt"/>
                <a:ea typeface="+mn-ea"/>
                <a:cs typeface="+mn-cs"/>
              </a:rPr>
              <a:t>) and that higher concentrations graded from the surface downward. Downslope RCH positions, D and E especially, show the largest differences in concentration or variability compared to control soils. However, not all parameters exhibit the same pattern (e.g., Ca or total C, versus P). The increase in RCH surface soil concentrations (A or Ac) especially may indicate enrichment due to the charcoal creation process where nutrients found within the wood of the trees used in the charcoal process were released. Pulling of charcoal across the RCH, and downslope, compounded by long-term shallow water movement within an RCH, could have caused the E sampling position to be the most enriched with Ca</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Mg. </a:t>
            </a:r>
            <a:endParaRPr lang="en-US" dirty="0"/>
          </a:p>
          <a:p>
            <a:endParaRPr lang="en-US" dirty="0"/>
          </a:p>
        </p:txBody>
      </p:sp>
      <p:sp>
        <p:nvSpPr>
          <p:cNvPr id="4" name="Slide Number Placeholder 3"/>
          <p:cNvSpPr>
            <a:spLocks noGrp="1"/>
          </p:cNvSpPr>
          <p:nvPr>
            <p:ph type="sldNum" sz="quarter" idx="5"/>
          </p:nvPr>
        </p:nvSpPr>
        <p:spPr/>
        <p:txBody>
          <a:bodyPr/>
          <a:lstStyle/>
          <a:p>
            <a:fld id="{3B80A254-8044-4B09-8BF5-8CB088785E48}" type="slidenum">
              <a:rPr lang="en-US" smtClean="0"/>
              <a:t>12</a:t>
            </a:fld>
            <a:endParaRPr lang="en-US"/>
          </a:p>
        </p:txBody>
      </p:sp>
    </p:spTree>
    <p:extLst>
      <p:ext uri="{BB962C8B-B14F-4D97-AF65-F5344CB8AC3E}">
        <p14:creationId xmlns:p14="http://schemas.microsoft.com/office/powerpoint/2010/main" val="3697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C46C-A56D-49DD-8A0A-518DC3FA5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E66426-D283-474D-AB51-46B9B9E9C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CDB15C-56E9-43B2-87D3-9790895FC713}"/>
              </a:ext>
            </a:extLst>
          </p:cNvPr>
          <p:cNvSpPr>
            <a:spLocks noGrp="1"/>
          </p:cNvSpPr>
          <p:nvPr>
            <p:ph type="dt" sz="half" idx="10"/>
          </p:nvPr>
        </p:nvSpPr>
        <p:spPr/>
        <p:txBody>
          <a:bodyPr/>
          <a:lstStyle/>
          <a:p>
            <a:fld id="{9E0ADEF7-A64E-484A-93FC-AE58960BB45C}" type="datetime1">
              <a:rPr lang="en-US" smtClean="0"/>
              <a:t>5/23/2022</a:t>
            </a:fld>
            <a:endParaRPr lang="en-US"/>
          </a:p>
        </p:txBody>
      </p:sp>
      <p:sp>
        <p:nvSpPr>
          <p:cNvPr id="5" name="Footer Placeholder 4">
            <a:extLst>
              <a:ext uri="{FF2B5EF4-FFF2-40B4-BE49-F238E27FC236}">
                <a16:creationId xmlns:a16="http://schemas.microsoft.com/office/drawing/2014/main" id="{52D6BFC1-98F5-40D2-80AE-21CB4F963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4BEFD-5C66-40AA-8EE3-8B49B11B5E18}"/>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30581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B4DA3-8C3C-44C2-B446-C95618DE65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C09B8A-BC7D-4655-AF62-D547F85FA5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FDC83-47BB-4326-B610-1DCEAB90A48E}"/>
              </a:ext>
            </a:extLst>
          </p:cNvPr>
          <p:cNvSpPr>
            <a:spLocks noGrp="1"/>
          </p:cNvSpPr>
          <p:nvPr>
            <p:ph type="dt" sz="half" idx="10"/>
          </p:nvPr>
        </p:nvSpPr>
        <p:spPr/>
        <p:txBody>
          <a:bodyPr/>
          <a:lstStyle/>
          <a:p>
            <a:fld id="{A4925A03-0B56-4C20-8C93-1FA3A2E635EB}" type="datetime1">
              <a:rPr lang="en-US" smtClean="0"/>
              <a:t>5/23/2022</a:t>
            </a:fld>
            <a:endParaRPr lang="en-US"/>
          </a:p>
        </p:txBody>
      </p:sp>
      <p:sp>
        <p:nvSpPr>
          <p:cNvPr id="5" name="Footer Placeholder 4">
            <a:extLst>
              <a:ext uri="{FF2B5EF4-FFF2-40B4-BE49-F238E27FC236}">
                <a16:creationId xmlns:a16="http://schemas.microsoft.com/office/drawing/2014/main" id="{4560F3AC-F346-40B7-8435-ECCF9EFF0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FF872-C90F-4EE6-A7B3-C195D4703600}"/>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2484310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9282A-33BD-48DA-A21C-849AFC7CE9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849F9-9451-4873-AD5F-6DBEF7FA9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69FFC-82EB-4E3E-8B2C-FF10FEE100BF}"/>
              </a:ext>
            </a:extLst>
          </p:cNvPr>
          <p:cNvSpPr>
            <a:spLocks noGrp="1"/>
          </p:cNvSpPr>
          <p:nvPr>
            <p:ph type="dt" sz="half" idx="10"/>
          </p:nvPr>
        </p:nvSpPr>
        <p:spPr/>
        <p:txBody>
          <a:bodyPr/>
          <a:lstStyle/>
          <a:p>
            <a:fld id="{1CD2E2A1-EBEA-4308-8E16-8B3E43910E5C}" type="datetime1">
              <a:rPr lang="en-US" smtClean="0"/>
              <a:t>5/23/2022</a:t>
            </a:fld>
            <a:endParaRPr lang="en-US"/>
          </a:p>
        </p:txBody>
      </p:sp>
      <p:sp>
        <p:nvSpPr>
          <p:cNvPr id="5" name="Footer Placeholder 4">
            <a:extLst>
              <a:ext uri="{FF2B5EF4-FFF2-40B4-BE49-F238E27FC236}">
                <a16:creationId xmlns:a16="http://schemas.microsoft.com/office/drawing/2014/main" id="{9B4E9A56-4F3D-4655-945E-819631C77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AA2EC-BC95-480B-83AE-91955BAB0C65}"/>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70884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D382-C404-43F7-99CA-B9C6AFBD2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107A2-49E9-4C62-BF57-3128CA52F0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CD358-B77D-4241-A250-8730CD55AB2F}"/>
              </a:ext>
            </a:extLst>
          </p:cNvPr>
          <p:cNvSpPr>
            <a:spLocks noGrp="1"/>
          </p:cNvSpPr>
          <p:nvPr>
            <p:ph type="dt" sz="half" idx="10"/>
          </p:nvPr>
        </p:nvSpPr>
        <p:spPr/>
        <p:txBody>
          <a:bodyPr/>
          <a:lstStyle/>
          <a:p>
            <a:fld id="{D418DEA3-5B6E-498A-B7B0-F264B0C5EF30}" type="datetime1">
              <a:rPr lang="en-US" smtClean="0"/>
              <a:t>5/23/2022</a:t>
            </a:fld>
            <a:endParaRPr lang="en-US"/>
          </a:p>
        </p:txBody>
      </p:sp>
      <p:sp>
        <p:nvSpPr>
          <p:cNvPr id="5" name="Footer Placeholder 4">
            <a:extLst>
              <a:ext uri="{FF2B5EF4-FFF2-40B4-BE49-F238E27FC236}">
                <a16:creationId xmlns:a16="http://schemas.microsoft.com/office/drawing/2014/main" id="{83B6C055-1A3C-41F8-B7F2-752809334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8AFCE-B93C-44AF-A9B8-F132BFEAE64E}"/>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2866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37F0-8F95-47B9-96F2-5D66C35279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F2F441-1A6A-41E4-A80A-9012E54608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F7FBDD-AACB-473E-BDBA-AFB3B85E3740}"/>
              </a:ext>
            </a:extLst>
          </p:cNvPr>
          <p:cNvSpPr>
            <a:spLocks noGrp="1"/>
          </p:cNvSpPr>
          <p:nvPr>
            <p:ph type="dt" sz="half" idx="10"/>
          </p:nvPr>
        </p:nvSpPr>
        <p:spPr/>
        <p:txBody>
          <a:bodyPr/>
          <a:lstStyle/>
          <a:p>
            <a:fld id="{7AC0ECFB-160C-4405-9B68-08C88994D3AA}" type="datetime1">
              <a:rPr lang="en-US" smtClean="0"/>
              <a:t>5/23/2022</a:t>
            </a:fld>
            <a:endParaRPr lang="en-US"/>
          </a:p>
        </p:txBody>
      </p:sp>
      <p:sp>
        <p:nvSpPr>
          <p:cNvPr id="5" name="Footer Placeholder 4">
            <a:extLst>
              <a:ext uri="{FF2B5EF4-FFF2-40B4-BE49-F238E27FC236}">
                <a16:creationId xmlns:a16="http://schemas.microsoft.com/office/drawing/2014/main" id="{C767FF62-B8D5-4CB5-8388-3361155D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5E048-30C1-4306-B00C-8C9DDB70C497}"/>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12367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F829-BBCB-478B-AFA3-5094CBE75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A2822-2CFC-4440-AFF4-C9BE2A53EE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3BBEC-EB70-4EE6-96D6-57F9C886ED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D16AF-7201-479E-8939-EA87DE75757E}"/>
              </a:ext>
            </a:extLst>
          </p:cNvPr>
          <p:cNvSpPr>
            <a:spLocks noGrp="1"/>
          </p:cNvSpPr>
          <p:nvPr>
            <p:ph type="dt" sz="half" idx="10"/>
          </p:nvPr>
        </p:nvSpPr>
        <p:spPr/>
        <p:txBody>
          <a:bodyPr/>
          <a:lstStyle/>
          <a:p>
            <a:fld id="{139ED6E5-150F-4D57-9380-D54AD3F1C684}" type="datetime1">
              <a:rPr lang="en-US" smtClean="0"/>
              <a:t>5/23/2022</a:t>
            </a:fld>
            <a:endParaRPr lang="en-US"/>
          </a:p>
        </p:txBody>
      </p:sp>
      <p:sp>
        <p:nvSpPr>
          <p:cNvPr id="6" name="Footer Placeholder 5">
            <a:extLst>
              <a:ext uri="{FF2B5EF4-FFF2-40B4-BE49-F238E27FC236}">
                <a16:creationId xmlns:a16="http://schemas.microsoft.com/office/drawing/2014/main" id="{450E8679-7DC7-45E8-BDA3-9352E2871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D307-5CE9-456C-8783-190BFBAEE11F}"/>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408072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6702-C7E3-4C3D-A14C-B0E9B5D1DB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9DF57F-D1CA-4949-A477-B60EA7A17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E0DAE-1DDA-4347-9340-405ED3451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EB7A75-84B5-4F92-B4F8-58DA27687E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D6A427-FA31-4EC4-A38F-66CE308842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9BAA90-3671-4FE4-B6ED-DFF30B3319C6}"/>
              </a:ext>
            </a:extLst>
          </p:cNvPr>
          <p:cNvSpPr>
            <a:spLocks noGrp="1"/>
          </p:cNvSpPr>
          <p:nvPr>
            <p:ph type="dt" sz="half" idx="10"/>
          </p:nvPr>
        </p:nvSpPr>
        <p:spPr/>
        <p:txBody>
          <a:bodyPr/>
          <a:lstStyle/>
          <a:p>
            <a:fld id="{52389927-B140-4E25-816A-C9431E059B61}" type="datetime1">
              <a:rPr lang="en-US" smtClean="0"/>
              <a:t>5/23/2022</a:t>
            </a:fld>
            <a:endParaRPr lang="en-US"/>
          </a:p>
        </p:txBody>
      </p:sp>
      <p:sp>
        <p:nvSpPr>
          <p:cNvPr id="8" name="Footer Placeholder 7">
            <a:extLst>
              <a:ext uri="{FF2B5EF4-FFF2-40B4-BE49-F238E27FC236}">
                <a16:creationId xmlns:a16="http://schemas.microsoft.com/office/drawing/2014/main" id="{C15C2B95-64B8-4DAE-AA8A-FCAEA4DBBB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1E75D-3CD8-48D6-99F3-084A9D1A3C76}"/>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49434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8303-BFCD-461F-9352-2778D8448E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DD0B9A-F4DD-40D9-A10F-A39C99002597}"/>
              </a:ext>
            </a:extLst>
          </p:cNvPr>
          <p:cNvSpPr>
            <a:spLocks noGrp="1"/>
          </p:cNvSpPr>
          <p:nvPr>
            <p:ph type="dt" sz="half" idx="10"/>
          </p:nvPr>
        </p:nvSpPr>
        <p:spPr/>
        <p:txBody>
          <a:bodyPr/>
          <a:lstStyle/>
          <a:p>
            <a:fld id="{C2A349A4-CE8E-4C65-82DF-028D0EDF8B7C}" type="datetime1">
              <a:rPr lang="en-US" smtClean="0"/>
              <a:t>5/23/2022</a:t>
            </a:fld>
            <a:endParaRPr lang="en-US"/>
          </a:p>
        </p:txBody>
      </p:sp>
      <p:sp>
        <p:nvSpPr>
          <p:cNvPr id="4" name="Footer Placeholder 3">
            <a:extLst>
              <a:ext uri="{FF2B5EF4-FFF2-40B4-BE49-F238E27FC236}">
                <a16:creationId xmlns:a16="http://schemas.microsoft.com/office/drawing/2014/main" id="{FE0BD9D5-C313-40CE-8101-4199190F8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391E8D-727B-448A-90C1-F171376C6111}"/>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427927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27684-7469-428B-A903-70BD8CB67D08}"/>
              </a:ext>
            </a:extLst>
          </p:cNvPr>
          <p:cNvSpPr>
            <a:spLocks noGrp="1"/>
          </p:cNvSpPr>
          <p:nvPr>
            <p:ph type="dt" sz="half" idx="10"/>
          </p:nvPr>
        </p:nvSpPr>
        <p:spPr/>
        <p:txBody>
          <a:bodyPr/>
          <a:lstStyle/>
          <a:p>
            <a:fld id="{B5EBB6DE-C8AA-414B-B79E-7515FAD75692}" type="datetime1">
              <a:rPr lang="en-US" smtClean="0"/>
              <a:t>5/23/2022</a:t>
            </a:fld>
            <a:endParaRPr lang="en-US"/>
          </a:p>
        </p:txBody>
      </p:sp>
      <p:sp>
        <p:nvSpPr>
          <p:cNvPr id="3" name="Footer Placeholder 2">
            <a:extLst>
              <a:ext uri="{FF2B5EF4-FFF2-40B4-BE49-F238E27FC236}">
                <a16:creationId xmlns:a16="http://schemas.microsoft.com/office/drawing/2014/main" id="{1C1669D2-CF52-419A-80AF-838CDB21F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1DFCC3-BD72-4BED-AD70-DF2A9B563749}"/>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12040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FC8C-E82A-4002-AF26-4EE56D82B1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BE7A2-56D8-4ABC-8F02-EB3E64C426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2BA707-75B8-4766-A9E0-40C82E4EF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464BA-FF7B-40C3-9650-2F6E4B636052}"/>
              </a:ext>
            </a:extLst>
          </p:cNvPr>
          <p:cNvSpPr>
            <a:spLocks noGrp="1"/>
          </p:cNvSpPr>
          <p:nvPr>
            <p:ph type="dt" sz="half" idx="10"/>
          </p:nvPr>
        </p:nvSpPr>
        <p:spPr/>
        <p:txBody>
          <a:bodyPr/>
          <a:lstStyle/>
          <a:p>
            <a:fld id="{0EF861EB-AB75-4B17-B4F0-6FC1C5EA423D}" type="datetime1">
              <a:rPr lang="en-US" smtClean="0"/>
              <a:t>5/23/2022</a:t>
            </a:fld>
            <a:endParaRPr lang="en-US"/>
          </a:p>
        </p:txBody>
      </p:sp>
      <p:sp>
        <p:nvSpPr>
          <p:cNvPr id="6" name="Footer Placeholder 5">
            <a:extLst>
              <a:ext uri="{FF2B5EF4-FFF2-40B4-BE49-F238E27FC236}">
                <a16:creationId xmlns:a16="http://schemas.microsoft.com/office/drawing/2014/main" id="{AE78EC5B-28F9-4761-BE20-75A2C6898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A42FE-7D5E-4469-A5C9-F766CA47C1BF}"/>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343996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30ED-4AE6-424A-AE76-440CC2492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7D2D3-4892-40E5-AFFD-BF0D36D70B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1AFAEB-9A9E-4DB5-A004-A5CD6F711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2E935-000A-4598-8D66-2BD19025E5FB}"/>
              </a:ext>
            </a:extLst>
          </p:cNvPr>
          <p:cNvSpPr>
            <a:spLocks noGrp="1"/>
          </p:cNvSpPr>
          <p:nvPr>
            <p:ph type="dt" sz="half" idx="10"/>
          </p:nvPr>
        </p:nvSpPr>
        <p:spPr/>
        <p:txBody>
          <a:bodyPr/>
          <a:lstStyle/>
          <a:p>
            <a:fld id="{A189A60D-3531-42B2-98CB-18EA2BFA78D5}" type="datetime1">
              <a:rPr lang="en-US" smtClean="0"/>
              <a:t>5/23/2022</a:t>
            </a:fld>
            <a:endParaRPr lang="en-US"/>
          </a:p>
        </p:txBody>
      </p:sp>
      <p:sp>
        <p:nvSpPr>
          <p:cNvPr id="6" name="Footer Placeholder 5">
            <a:extLst>
              <a:ext uri="{FF2B5EF4-FFF2-40B4-BE49-F238E27FC236}">
                <a16:creationId xmlns:a16="http://schemas.microsoft.com/office/drawing/2014/main" id="{1312AC9A-F47C-4395-9F66-C39D7C073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4F722-9316-4AC7-8DF1-FAC12BBFB1E7}"/>
              </a:ext>
            </a:extLst>
          </p:cNvPr>
          <p:cNvSpPr>
            <a:spLocks noGrp="1"/>
          </p:cNvSpPr>
          <p:nvPr>
            <p:ph type="sldNum" sz="quarter" idx="12"/>
          </p:nvPr>
        </p:nvSpPr>
        <p:spPr/>
        <p:txBody>
          <a:bodyPr/>
          <a:lstStyle/>
          <a:p>
            <a:fld id="{E9F8F578-A553-47A0-BC8F-06566E0B9C68}" type="slidenum">
              <a:rPr lang="en-US" smtClean="0"/>
              <a:t>‹#›</a:t>
            </a:fld>
            <a:endParaRPr lang="en-US"/>
          </a:p>
        </p:txBody>
      </p:sp>
    </p:spTree>
    <p:extLst>
      <p:ext uri="{BB962C8B-B14F-4D97-AF65-F5344CB8AC3E}">
        <p14:creationId xmlns:p14="http://schemas.microsoft.com/office/powerpoint/2010/main" val="143074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D60C0-956A-428B-93DC-CBF361C9E6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21716D-DC82-45B1-B566-DC8CE1CFE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1FEEF-30F0-4BCF-B4A7-F21FB7FB95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A0751-25EF-4847-8C35-4C26FA1A2BB2}" type="datetime1">
              <a:rPr lang="en-US" smtClean="0"/>
              <a:t>5/23/2022</a:t>
            </a:fld>
            <a:endParaRPr lang="en-US"/>
          </a:p>
        </p:txBody>
      </p:sp>
      <p:sp>
        <p:nvSpPr>
          <p:cNvPr id="5" name="Footer Placeholder 4">
            <a:extLst>
              <a:ext uri="{FF2B5EF4-FFF2-40B4-BE49-F238E27FC236}">
                <a16:creationId xmlns:a16="http://schemas.microsoft.com/office/drawing/2014/main" id="{4C58AF0C-826A-44DF-B823-8E433C8165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716CAC-2132-4AAC-B9C4-58B4BE9D4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8F578-A553-47A0-BC8F-06566E0B9C68}" type="slidenum">
              <a:rPr lang="en-US" smtClean="0"/>
              <a:t>‹#›</a:t>
            </a:fld>
            <a:endParaRPr lang="en-US"/>
          </a:p>
        </p:txBody>
      </p:sp>
    </p:spTree>
    <p:extLst>
      <p:ext uri="{BB962C8B-B14F-4D97-AF65-F5344CB8AC3E}">
        <p14:creationId xmlns:p14="http://schemas.microsoft.com/office/powerpoint/2010/main" val="352745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photo of a hillside&#10;&#10;Description automatically generated">
            <a:extLst>
              <a:ext uri="{FF2B5EF4-FFF2-40B4-BE49-F238E27FC236}">
                <a16:creationId xmlns:a16="http://schemas.microsoft.com/office/drawing/2014/main" id="{6E3C5820-5F1C-4BF5-933E-F192BCEEFCE5}"/>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6B63095-21A5-47E3-9A3A-4387ABCE2529}"/>
              </a:ext>
            </a:extLst>
          </p:cNvPr>
          <p:cNvSpPr>
            <a:spLocks noGrp="1"/>
          </p:cNvSpPr>
          <p:nvPr>
            <p:ph type="ctrTitle"/>
          </p:nvPr>
        </p:nvSpPr>
        <p:spPr>
          <a:xfrm>
            <a:off x="0" y="435533"/>
            <a:ext cx="6541477" cy="2900518"/>
          </a:xfrm>
        </p:spPr>
        <p:txBody>
          <a:bodyPr>
            <a:noAutofit/>
          </a:bodyPr>
          <a:lstStyle/>
          <a:p>
            <a:pPr algn="l"/>
            <a:r>
              <a:rPr lang="en-US" sz="4000" b="1" dirty="0">
                <a:solidFill>
                  <a:srgbClr val="FFFFFF"/>
                </a:solidFill>
                <a:effectLst>
                  <a:outerShdw blurRad="38100" dist="38100" dir="2700000" algn="tl">
                    <a:srgbClr val="000000">
                      <a:alpha val="43137"/>
                    </a:srgbClr>
                  </a:outerShdw>
                </a:effectLst>
              </a:rPr>
              <a:t>USA Appalachian relict charcoal hearths have complex landscape and pedologic patterns that are unique from surrounding forest ecosystems</a:t>
            </a:r>
          </a:p>
        </p:txBody>
      </p:sp>
      <p:pic>
        <p:nvPicPr>
          <p:cNvPr id="6" name="Picture 5" descr="White text on a black background&#10;&#10;Description automatically generated with medium confidence">
            <a:extLst>
              <a:ext uri="{FF2B5EF4-FFF2-40B4-BE49-F238E27FC236}">
                <a16:creationId xmlns:a16="http://schemas.microsoft.com/office/drawing/2014/main" id="{0E5DB9BB-CDE8-4D0F-9106-B4E5FB28D4C5}"/>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272241" y="6138288"/>
            <a:ext cx="1914346" cy="311081"/>
          </a:xfrm>
          <a:prstGeom prst="rect">
            <a:avLst/>
          </a:prstGeom>
        </p:spPr>
      </p:pic>
      <p:pic>
        <p:nvPicPr>
          <p:cNvPr id="10" name="Picture 9" descr="Text&#10;&#10;Description automatically generated">
            <a:extLst>
              <a:ext uri="{FF2B5EF4-FFF2-40B4-BE49-F238E27FC236}">
                <a16:creationId xmlns:a16="http://schemas.microsoft.com/office/drawing/2014/main" id="{A3F4C509-017D-4362-88CF-2568941B4E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0908" y="5701524"/>
            <a:ext cx="1914616" cy="344631"/>
          </a:xfrm>
          <a:prstGeom prst="rect">
            <a:avLst/>
          </a:prstGeom>
        </p:spPr>
      </p:pic>
      <p:sp>
        <p:nvSpPr>
          <p:cNvPr id="5" name="Subtitle 4">
            <a:extLst>
              <a:ext uri="{FF2B5EF4-FFF2-40B4-BE49-F238E27FC236}">
                <a16:creationId xmlns:a16="http://schemas.microsoft.com/office/drawing/2014/main" id="{D5AD84DD-0BE4-4BBA-8F3D-4C6CF7000333}"/>
              </a:ext>
            </a:extLst>
          </p:cNvPr>
          <p:cNvSpPr>
            <a:spLocks noGrp="1"/>
          </p:cNvSpPr>
          <p:nvPr>
            <p:ph type="subTitle" idx="1"/>
          </p:nvPr>
        </p:nvSpPr>
        <p:spPr>
          <a:xfrm>
            <a:off x="6541477" y="566576"/>
            <a:ext cx="5442857" cy="2885973"/>
          </a:xfrm>
          <a:solidFill>
            <a:schemeClr val="bg1">
              <a:alpha val="47000"/>
            </a:schemeClr>
          </a:solidFill>
        </p:spPr>
        <p:txBody>
          <a:bodyPr>
            <a:noAutofit/>
          </a:bodyPr>
          <a:lstStyle/>
          <a:p>
            <a:pPr algn="l"/>
            <a:r>
              <a:rPr lang="en-US" sz="1800" dirty="0">
                <a:solidFill>
                  <a:schemeClr val="accent4">
                    <a:lumMod val="40000"/>
                    <a:lumOff val="60000"/>
                  </a:schemeClr>
                </a:solidFill>
                <a:effectLst>
                  <a:outerShdw blurRad="38100" dist="38100" dir="2700000" algn="tl">
                    <a:srgbClr val="000000">
                      <a:alpha val="43137"/>
                    </a:srgbClr>
                  </a:outerShdw>
                </a:effectLst>
              </a:rPr>
              <a:t>Drohan P.J.</a:t>
            </a:r>
            <a:r>
              <a:rPr lang="en-US" sz="1800" baseline="30000" dirty="0">
                <a:solidFill>
                  <a:schemeClr val="accent4">
                    <a:lumMod val="40000"/>
                    <a:lumOff val="60000"/>
                  </a:schemeClr>
                </a:solidFill>
                <a:effectLst>
                  <a:outerShdw blurRad="38100" dist="38100" dir="2700000" algn="tl">
                    <a:srgbClr val="000000">
                      <a:alpha val="43137"/>
                    </a:srgbClr>
                  </a:outerShdw>
                </a:effectLst>
              </a:rPr>
              <a:t>1</a:t>
            </a:r>
            <a:r>
              <a:rPr lang="en-US" sz="1800" dirty="0">
                <a:solidFill>
                  <a:schemeClr val="accent4">
                    <a:lumMod val="40000"/>
                    <a:lumOff val="60000"/>
                  </a:schemeClr>
                </a:solidFill>
                <a:effectLst>
                  <a:outerShdw blurRad="38100" dist="38100" dir="2700000" algn="tl">
                    <a:srgbClr val="000000">
                      <a:alpha val="43137"/>
                    </a:srgbClr>
                  </a:outerShdw>
                </a:effectLst>
              </a:rPr>
              <a:t>, Bayuzick S.</a:t>
            </a:r>
            <a:r>
              <a:rPr lang="en-US" sz="1800" baseline="30000" dirty="0">
                <a:solidFill>
                  <a:schemeClr val="accent4">
                    <a:lumMod val="40000"/>
                    <a:lumOff val="60000"/>
                  </a:schemeClr>
                </a:solidFill>
                <a:effectLst>
                  <a:outerShdw blurRad="38100" dist="38100" dir="2700000" algn="tl">
                    <a:srgbClr val="000000">
                      <a:alpha val="43137"/>
                    </a:srgbClr>
                  </a:outerShdw>
                </a:effectLst>
              </a:rPr>
              <a:t>1</a:t>
            </a:r>
            <a:r>
              <a:rPr lang="en-US" sz="1800" dirty="0">
                <a:solidFill>
                  <a:schemeClr val="accent4">
                    <a:lumMod val="40000"/>
                    <a:lumOff val="60000"/>
                  </a:schemeClr>
                </a:solidFill>
                <a:effectLst>
                  <a:outerShdw blurRad="38100" dist="38100" dir="2700000" algn="tl">
                    <a:srgbClr val="000000">
                      <a:alpha val="43137"/>
                    </a:srgbClr>
                  </a:outerShdw>
                </a:effectLst>
              </a:rPr>
              <a:t>, Guarin D.</a:t>
            </a:r>
            <a:r>
              <a:rPr lang="en-US" sz="1800" baseline="30000" dirty="0">
                <a:solidFill>
                  <a:schemeClr val="accent4">
                    <a:lumMod val="40000"/>
                    <a:lumOff val="60000"/>
                  </a:schemeClr>
                </a:solidFill>
                <a:effectLst>
                  <a:outerShdw blurRad="38100" dist="38100" dir="2700000" algn="tl">
                    <a:srgbClr val="000000">
                      <a:alpha val="43137"/>
                    </a:srgbClr>
                  </a:outerShdw>
                </a:effectLst>
              </a:rPr>
              <a:t>1</a:t>
            </a:r>
            <a:r>
              <a:rPr lang="en-US" sz="1800" dirty="0">
                <a:solidFill>
                  <a:schemeClr val="accent4">
                    <a:lumMod val="40000"/>
                    <a:lumOff val="60000"/>
                  </a:schemeClr>
                </a:solidFill>
                <a:effectLst>
                  <a:outerShdw blurRad="38100" dist="38100" dir="2700000" algn="tl">
                    <a:srgbClr val="000000">
                      <a:alpha val="43137"/>
                    </a:srgbClr>
                  </a:outerShdw>
                </a:effectLst>
              </a:rPr>
              <a:t>, Raab T.</a:t>
            </a:r>
            <a:r>
              <a:rPr lang="en-US" sz="1800" baseline="30000" dirty="0">
                <a:solidFill>
                  <a:schemeClr val="accent4">
                    <a:lumMod val="40000"/>
                    <a:lumOff val="60000"/>
                  </a:schemeClr>
                </a:solidFill>
                <a:effectLst>
                  <a:outerShdw blurRad="38100" dist="38100" dir="2700000" algn="tl">
                    <a:srgbClr val="000000">
                      <a:alpha val="43137"/>
                    </a:srgbClr>
                  </a:outerShdw>
                </a:effectLst>
              </a:rPr>
              <a:t>2</a:t>
            </a:r>
            <a:r>
              <a:rPr lang="en-US" sz="1800" dirty="0">
                <a:solidFill>
                  <a:schemeClr val="accent4">
                    <a:lumMod val="40000"/>
                    <a:lumOff val="60000"/>
                  </a:schemeClr>
                </a:solidFill>
                <a:effectLst>
                  <a:outerShdw blurRad="38100" dist="38100" dir="2700000" algn="tl">
                    <a:srgbClr val="000000">
                      <a:alpha val="43137"/>
                    </a:srgbClr>
                  </a:outerShdw>
                </a:effectLst>
              </a:rPr>
              <a:t>, Bonhage A.</a:t>
            </a:r>
            <a:r>
              <a:rPr lang="en-US" sz="1800" baseline="30000" dirty="0">
                <a:solidFill>
                  <a:schemeClr val="accent4">
                    <a:lumMod val="40000"/>
                    <a:lumOff val="60000"/>
                  </a:schemeClr>
                </a:solidFill>
                <a:effectLst>
                  <a:outerShdw blurRad="38100" dist="38100" dir="2700000" algn="tl">
                    <a:srgbClr val="000000">
                      <a:alpha val="43137"/>
                    </a:srgbClr>
                  </a:outerShdw>
                </a:effectLst>
              </a:rPr>
              <a:t>2</a:t>
            </a:r>
            <a:r>
              <a:rPr lang="en-US" sz="1800" dirty="0">
                <a:solidFill>
                  <a:schemeClr val="accent4">
                    <a:lumMod val="40000"/>
                    <a:lumOff val="60000"/>
                  </a:schemeClr>
                </a:solidFill>
                <a:effectLst>
                  <a:outerShdw blurRad="38100" dist="38100" dir="2700000" algn="tl">
                    <a:srgbClr val="000000">
                      <a:alpha val="43137"/>
                    </a:srgbClr>
                  </a:outerShdw>
                </a:effectLst>
              </a:rPr>
              <a:t>, Hirsch F.</a:t>
            </a:r>
            <a:r>
              <a:rPr lang="en-US" sz="1800" baseline="30000" dirty="0">
                <a:solidFill>
                  <a:schemeClr val="accent4">
                    <a:lumMod val="40000"/>
                    <a:lumOff val="60000"/>
                  </a:schemeClr>
                </a:solidFill>
                <a:effectLst>
                  <a:outerShdw blurRad="38100" dist="38100" dir="2700000" algn="tl">
                    <a:srgbClr val="000000">
                      <a:alpha val="43137"/>
                    </a:srgbClr>
                  </a:outerShdw>
                </a:effectLst>
              </a:rPr>
              <a:t>2</a:t>
            </a:r>
            <a:r>
              <a:rPr lang="en-US" sz="1800" dirty="0">
                <a:solidFill>
                  <a:schemeClr val="accent4">
                    <a:lumMod val="40000"/>
                    <a:lumOff val="60000"/>
                  </a:schemeClr>
                </a:solidFill>
                <a:effectLst>
                  <a:outerShdw blurRad="38100" dist="38100" dir="2700000" algn="tl">
                    <a:srgbClr val="000000">
                      <a:alpha val="43137"/>
                    </a:srgbClr>
                  </a:outerShdw>
                </a:effectLst>
              </a:rPr>
              <a:t>, Diefenbach D.R.</a:t>
            </a:r>
            <a:r>
              <a:rPr lang="en-US" sz="1800" baseline="30000" dirty="0">
                <a:solidFill>
                  <a:schemeClr val="accent4">
                    <a:lumMod val="40000"/>
                    <a:lumOff val="60000"/>
                  </a:schemeClr>
                </a:solidFill>
                <a:effectLst>
                  <a:outerShdw blurRad="38100" dist="38100" dir="2700000" algn="tl">
                    <a:srgbClr val="000000">
                      <a:alpha val="43137"/>
                    </a:srgbClr>
                  </a:outerShdw>
                </a:effectLst>
              </a:rPr>
              <a:t>1,3</a:t>
            </a:r>
            <a:r>
              <a:rPr lang="en-US" sz="1800" dirty="0">
                <a:solidFill>
                  <a:schemeClr val="accent4">
                    <a:lumMod val="40000"/>
                    <a:lumOff val="60000"/>
                  </a:schemeClr>
                </a:solidFill>
                <a:effectLst>
                  <a:outerShdw blurRad="38100" dist="38100" dir="2700000" algn="tl">
                    <a:srgbClr val="000000">
                      <a:alpha val="43137"/>
                    </a:srgbClr>
                  </a:outerShdw>
                </a:effectLst>
              </a:rPr>
              <a:t>, McDill M.</a:t>
            </a:r>
            <a:r>
              <a:rPr lang="en-US" sz="1800" baseline="30000" dirty="0">
                <a:solidFill>
                  <a:schemeClr val="accent4">
                    <a:lumMod val="40000"/>
                    <a:lumOff val="60000"/>
                  </a:schemeClr>
                </a:solidFill>
                <a:effectLst>
                  <a:outerShdw blurRad="38100" dist="38100" dir="2700000" algn="tl">
                    <a:srgbClr val="000000">
                      <a:alpha val="43137"/>
                    </a:srgbClr>
                  </a:outerShdw>
                </a:effectLst>
              </a:rPr>
              <a:t>1</a:t>
            </a:r>
          </a:p>
          <a:p>
            <a:pPr algn="l"/>
            <a:r>
              <a:rPr lang="en-US" sz="1800" dirty="0"/>
              <a:t>1.</a:t>
            </a:r>
            <a:r>
              <a:rPr lang="en-US" sz="1700" dirty="0"/>
              <a:t> Department of Ecosystem Science and Management, Pennsylvania State University, University Park, PA 16802, United States</a:t>
            </a:r>
          </a:p>
          <a:p>
            <a:pPr indent="-457200" algn="l"/>
            <a:r>
              <a:rPr lang="en-US" sz="1700" dirty="0"/>
              <a:t>2. Brandenburg University of Technology, Cottbus-</a:t>
            </a:r>
            <a:r>
              <a:rPr lang="en-US" sz="1700" dirty="0" err="1"/>
              <a:t>Senftenberg</a:t>
            </a:r>
            <a:r>
              <a:rPr lang="en-US" sz="1700" dirty="0"/>
              <a:t>, Cottbus, Germany </a:t>
            </a:r>
          </a:p>
          <a:p>
            <a:pPr indent="-457200" algn="l"/>
            <a:r>
              <a:rPr lang="en-US" sz="1700" dirty="0"/>
              <a:t>3. U.S. Geological Survey, Pennsylvania Cooperative Fish and Wildlife Research Unit, Pennsylvania State University, University Park, PA 16802, United States</a:t>
            </a:r>
          </a:p>
        </p:txBody>
      </p:sp>
      <p:pic>
        <p:nvPicPr>
          <p:cNvPr id="8" name="Picture 7" descr="A picture containing arrow&#10;&#10;Description automatically generated">
            <a:extLst>
              <a:ext uri="{FF2B5EF4-FFF2-40B4-BE49-F238E27FC236}">
                <a16:creationId xmlns:a16="http://schemas.microsoft.com/office/drawing/2014/main" id="{F7D897E4-A350-4652-A0FB-75F081E1CD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0908" y="4542280"/>
            <a:ext cx="1955679" cy="1036662"/>
          </a:xfrm>
          <a:prstGeom prst="rect">
            <a:avLst/>
          </a:prstGeom>
        </p:spPr>
      </p:pic>
      <p:sp>
        <p:nvSpPr>
          <p:cNvPr id="11" name="TextBox 10">
            <a:extLst>
              <a:ext uri="{FF2B5EF4-FFF2-40B4-BE49-F238E27FC236}">
                <a16:creationId xmlns:a16="http://schemas.microsoft.com/office/drawing/2014/main" id="{9AE78A27-4B04-4A8F-957B-24DD67091C9E}"/>
              </a:ext>
            </a:extLst>
          </p:cNvPr>
          <p:cNvSpPr txBox="1"/>
          <p:nvPr/>
        </p:nvSpPr>
        <p:spPr>
          <a:xfrm>
            <a:off x="5766637" y="6006968"/>
            <a:ext cx="6541477" cy="830997"/>
          </a:xfrm>
          <a:prstGeom prst="rect">
            <a:avLst/>
          </a:prstGeom>
          <a:noFill/>
        </p:spPr>
        <p:txBody>
          <a:bodyPr wrap="square" rtlCol="0">
            <a:spAutoFit/>
          </a:bodyPr>
          <a:lstStyle/>
          <a:p>
            <a:r>
              <a:rPr lang="en-US" sz="1600" dirty="0">
                <a:effectLst/>
                <a:ea typeface="Times New Roman" panose="02020603050405020304" pitchFamily="18" charset="0"/>
              </a:rPr>
              <a:t>This work was supported by the USDA National Institute of Food and Agriculture and McIntire-Stennis Appropriations under Project #PEN04718 and Accession #1020584. </a:t>
            </a:r>
            <a:endParaRPr lang="en-US" sz="1600" dirty="0"/>
          </a:p>
        </p:txBody>
      </p:sp>
      <p:sp>
        <p:nvSpPr>
          <p:cNvPr id="3" name="TextBox 2"/>
          <p:cNvSpPr txBox="1"/>
          <p:nvPr/>
        </p:nvSpPr>
        <p:spPr>
          <a:xfrm>
            <a:off x="96432" y="3244333"/>
            <a:ext cx="4707058" cy="369332"/>
          </a:xfrm>
          <a:prstGeom prst="rect">
            <a:avLst/>
          </a:prstGeom>
          <a:noFill/>
        </p:spPr>
        <p:txBody>
          <a:bodyPr wrap="none" rtlCol="0">
            <a:spAutoFit/>
          </a:bodyPr>
          <a:lstStyle/>
          <a:p>
            <a:r>
              <a:rPr lang="en-US" i="1" dirty="0">
                <a:solidFill>
                  <a:srgbClr val="92D050"/>
                </a:solidFill>
              </a:rPr>
              <a:t>2 papers in review, Geomorphology Special Issue</a:t>
            </a:r>
          </a:p>
        </p:txBody>
      </p:sp>
    </p:spTree>
    <p:extLst>
      <p:ext uri="{BB962C8B-B14F-4D97-AF65-F5344CB8AC3E}">
        <p14:creationId xmlns:p14="http://schemas.microsoft.com/office/powerpoint/2010/main" val="14364748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3673630"/>
              </p:ext>
            </p:extLst>
          </p:nvPr>
        </p:nvGraphicFramePr>
        <p:xfrm>
          <a:off x="2902614" y="2969287"/>
          <a:ext cx="5734258" cy="2288513"/>
        </p:xfrm>
        <a:graphic>
          <a:graphicData uri="http://schemas.openxmlformats.org/drawingml/2006/table">
            <a:tbl>
              <a:tblPr firstRow="1" firstCol="1" bandRow="1"/>
              <a:tblGrid>
                <a:gridCol w="3013776">
                  <a:extLst>
                    <a:ext uri="{9D8B030D-6E8A-4147-A177-3AD203B41FA5}">
                      <a16:colId xmlns:a16="http://schemas.microsoft.com/office/drawing/2014/main" val="1369944115"/>
                    </a:ext>
                  </a:extLst>
                </a:gridCol>
                <a:gridCol w="1131811">
                  <a:extLst>
                    <a:ext uri="{9D8B030D-6E8A-4147-A177-3AD203B41FA5}">
                      <a16:colId xmlns:a16="http://schemas.microsoft.com/office/drawing/2014/main" val="1282257725"/>
                    </a:ext>
                  </a:extLst>
                </a:gridCol>
                <a:gridCol w="1588671">
                  <a:extLst>
                    <a:ext uri="{9D8B030D-6E8A-4147-A177-3AD203B41FA5}">
                      <a16:colId xmlns:a16="http://schemas.microsoft.com/office/drawing/2014/main" val="2244407307"/>
                    </a:ext>
                  </a:extLst>
                </a:gridCol>
              </a:tblGrid>
              <a:tr h="371286">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VWC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253132"/>
                  </a:ext>
                </a:extLst>
              </a:tr>
              <a:tr h="364385">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RCH Sample Position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28941462"/>
                  </a:ext>
                </a:extLst>
              </a:tr>
              <a:tr h="371286">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Center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24.0 (6.3)</a:t>
                      </a:r>
                      <a:r>
                        <a:rPr lang="en-US" sz="2000" baseline="30000">
                          <a:effectLst/>
                          <a:latin typeface="Times New Roman" panose="02020603050405020304" pitchFamily="18" charset="0"/>
                          <a:ea typeface="Calibri" panose="020F0502020204030204" pitchFamily="34" charset="0"/>
                          <a:cs typeface="Times New Roman" panose="02020603050405020304" pitchFamily="18" charset="0"/>
                        </a:rPr>
                        <a:t>†</a:t>
                      </a:r>
                      <a:r>
                        <a:rPr lang="en-US" sz="2000">
                          <a:effectLst/>
                          <a:latin typeface="Times New Roman" panose="02020603050405020304" pitchFamily="18" charset="0"/>
                          <a:ea typeface="Calibri" panose="020F0502020204030204" pitchFamily="34" charset="0"/>
                          <a:cs typeface="Times New Roman" panose="02020603050405020304" pitchFamily="18" charset="0"/>
                        </a:rPr>
                        <a:t>a</a:t>
                      </a:r>
                      <a:r>
                        <a:rPr lang="en-US" sz="2000" baseline="30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877458552"/>
                  </a:ext>
                </a:extLst>
              </a:tr>
              <a:tr h="371286">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Halfway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22.3 (4.0) ab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581748678"/>
                  </a:ext>
                </a:extLst>
              </a:tr>
              <a:tr h="371286">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Rim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20.7 (4.3) b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958018633"/>
                  </a:ext>
                </a:extLst>
              </a:tr>
              <a:tr h="438984">
                <a:tc>
                  <a:txBody>
                    <a:bodyPr/>
                    <a:lstStyle/>
                    <a:p>
                      <a:pPr marL="0" marR="0">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Outside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21.5 (4.3) 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727267"/>
                  </a:ext>
                </a:extLst>
              </a:tr>
            </a:tbl>
          </a:graphicData>
        </a:graphic>
      </p:graphicFrame>
      <p:sp>
        <p:nvSpPr>
          <p:cNvPr id="5" name="Rectangle 2"/>
          <p:cNvSpPr>
            <a:spLocks noChangeArrowheads="1"/>
          </p:cNvSpPr>
          <p:nvPr/>
        </p:nvSpPr>
        <p:spPr bwMode="auto">
          <a:xfrm>
            <a:off x="2620341" y="1262425"/>
            <a:ext cx="70758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Tukey ANOVA comparisons of field volumetric water content (VWC) by sample position in the Greenwood field study dataset.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6" name="TextBox 5"/>
          <p:cNvSpPr txBox="1"/>
          <p:nvPr/>
        </p:nvSpPr>
        <p:spPr>
          <a:xfrm>
            <a:off x="8959646" y="4888468"/>
            <a:ext cx="635110" cy="369332"/>
          </a:xfrm>
          <a:prstGeom prst="rect">
            <a:avLst/>
          </a:prstGeom>
          <a:noFill/>
        </p:spPr>
        <p:txBody>
          <a:bodyPr wrap="none" rtlCol="0">
            <a:spAutoFit/>
          </a:bodyPr>
          <a:lstStyle/>
          <a:p>
            <a:r>
              <a:rPr lang="en-US" dirty="0">
                <a:solidFill>
                  <a:schemeClr val="accent4">
                    <a:lumMod val="75000"/>
                  </a:schemeClr>
                </a:solidFill>
                <a:effectLst>
                  <a:outerShdw blurRad="38100" dist="38100" dir="2700000" algn="tl">
                    <a:srgbClr val="000000">
                      <a:alpha val="43137"/>
                    </a:srgbClr>
                  </a:outerShdw>
                </a:effectLst>
              </a:rPr>
              <a:t>drier</a:t>
            </a:r>
          </a:p>
        </p:txBody>
      </p:sp>
      <p:sp>
        <p:nvSpPr>
          <p:cNvPr id="7" name="TextBox 6"/>
          <p:cNvSpPr txBox="1"/>
          <p:nvPr/>
        </p:nvSpPr>
        <p:spPr>
          <a:xfrm>
            <a:off x="8959646" y="4458307"/>
            <a:ext cx="71910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driest</a:t>
            </a:r>
          </a:p>
        </p:txBody>
      </p:sp>
      <p:sp>
        <p:nvSpPr>
          <p:cNvPr id="8" name="TextBox 7"/>
          <p:cNvSpPr txBox="1"/>
          <p:nvPr/>
        </p:nvSpPr>
        <p:spPr>
          <a:xfrm>
            <a:off x="8945828" y="4028146"/>
            <a:ext cx="805605" cy="369332"/>
          </a:xfrm>
          <a:prstGeom prst="rect">
            <a:avLst/>
          </a:prstGeom>
          <a:noFill/>
        </p:spPr>
        <p:txBody>
          <a:bodyPr wrap="none" rtlCol="0">
            <a:spAutoFit/>
          </a:bodyPr>
          <a:lstStyle/>
          <a:p>
            <a:r>
              <a:rPr lang="en-US" dirty="0">
                <a:solidFill>
                  <a:srgbClr val="00B0F0"/>
                </a:solidFill>
              </a:rPr>
              <a:t>wetter</a:t>
            </a:r>
          </a:p>
        </p:txBody>
      </p:sp>
      <p:sp>
        <p:nvSpPr>
          <p:cNvPr id="9" name="TextBox 8"/>
          <p:cNvSpPr txBox="1"/>
          <p:nvPr/>
        </p:nvSpPr>
        <p:spPr>
          <a:xfrm>
            <a:off x="8959646" y="3658814"/>
            <a:ext cx="889603" cy="369332"/>
          </a:xfrm>
          <a:prstGeom prst="rect">
            <a:avLst/>
          </a:prstGeom>
          <a:noFill/>
        </p:spPr>
        <p:txBody>
          <a:bodyPr wrap="none" rtlCol="0">
            <a:spAutoFit/>
          </a:bodyPr>
          <a:lstStyle/>
          <a:p>
            <a:r>
              <a:rPr lang="en-US" dirty="0">
                <a:solidFill>
                  <a:srgbClr val="0070C0"/>
                </a:solidFill>
              </a:rPr>
              <a:t>wettest</a:t>
            </a:r>
          </a:p>
        </p:txBody>
      </p:sp>
    </p:spTree>
    <p:extLst>
      <p:ext uri="{BB962C8B-B14F-4D97-AF65-F5344CB8AC3E}">
        <p14:creationId xmlns:p14="http://schemas.microsoft.com/office/powerpoint/2010/main" val="92553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8DED0A-7111-458B-89BF-DD68762987E3}"/>
              </a:ext>
            </a:extLst>
          </p:cNvPr>
          <p:cNvSpPr/>
          <p:nvPr/>
        </p:nvSpPr>
        <p:spPr>
          <a:xfrm>
            <a:off x="1"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 surface chart&#10;&#10;Description automatically generated">
            <a:extLst>
              <a:ext uri="{FF2B5EF4-FFF2-40B4-BE49-F238E27FC236}">
                <a16:creationId xmlns:a16="http://schemas.microsoft.com/office/drawing/2014/main" id="{2BD3846E-E915-478A-9095-CC9787B9F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70" y="181428"/>
            <a:ext cx="6495143" cy="6495143"/>
          </a:xfrm>
          <a:prstGeom prst="rect">
            <a:avLst/>
          </a:prstGeom>
          <a:ln w="28575">
            <a:solidFill>
              <a:schemeClr val="tx1"/>
            </a:solidFill>
          </a:ln>
        </p:spPr>
      </p:pic>
      <p:sp>
        <p:nvSpPr>
          <p:cNvPr id="8" name="TextBox 7">
            <a:extLst>
              <a:ext uri="{FF2B5EF4-FFF2-40B4-BE49-F238E27FC236}">
                <a16:creationId xmlns:a16="http://schemas.microsoft.com/office/drawing/2014/main" id="{99D196AB-47AC-4613-B58B-186C84138019}"/>
              </a:ext>
            </a:extLst>
          </p:cNvPr>
          <p:cNvSpPr txBox="1"/>
          <p:nvPr/>
        </p:nvSpPr>
        <p:spPr>
          <a:xfrm>
            <a:off x="1656018" y="110287"/>
            <a:ext cx="1816523" cy="523220"/>
          </a:xfrm>
          <a:prstGeom prst="rect">
            <a:avLst/>
          </a:prstGeom>
          <a:noFill/>
        </p:spPr>
        <p:txBody>
          <a:bodyPr wrap="none" rtlCol="0">
            <a:spAutoFit/>
          </a:bodyPr>
          <a:lstStyle/>
          <a:p>
            <a:r>
              <a:rPr lang="en-US" sz="2800" b="1" dirty="0"/>
              <a:t>Slope: 18%</a:t>
            </a:r>
          </a:p>
        </p:txBody>
      </p:sp>
      <p:sp>
        <p:nvSpPr>
          <p:cNvPr id="9" name="TextBox 8">
            <a:extLst>
              <a:ext uri="{FF2B5EF4-FFF2-40B4-BE49-F238E27FC236}">
                <a16:creationId xmlns:a16="http://schemas.microsoft.com/office/drawing/2014/main" id="{E0F30D5A-0097-466B-AE6C-6E228CE1CB2A}"/>
              </a:ext>
            </a:extLst>
          </p:cNvPr>
          <p:cNvSpPr txBox="1"/>
          <p:nvPr/>
        </p:nvSpPr>
        <p:spPr>
          <a:xfrm>
            <a:off x="2665631" y="1684072"/>
            <a:ext cx="811441" cy="523220"/>
          </a:xfrm>
          <a:prstGeom prst="rect">
            <a:avLst/>
          </a:prstGeom>
          <a:noFill/>
        </p:spPr>
        <p:txBody>
          <a:bodyPr wrap="none" rtlCol="0">
            <a:spAutoFit/>
          </a:bodyPr>
          <a:lstStyle/>
          <a:p>
            <a:r>
              <a:rPr lang="en-US" sz="2800" b="1" dirty="0"/>
              <a:t>27%</a:t>
            </a:r>
          </a:p>
        </p:txBody>
      </p:sp>
      <p:sp>
        <p:nvSpPr>
          <p:cNvPr id="10" name="TextBox 9">
            <a:extLst>
              <a:ext uri="{FF2B5EF4-FFF2-40B4-BE49-F238E27FC236}">
                <a16:creationId xmlns:a16="http://schemas.microsoft.com/office/drawing/2014/main" id="{38FA775D-09DD-4B5E-BCA0-2D34A3ABA4BC}"/>
              </a:ext>
            </a:extLst>
          </p:cNvPr>
          <p:cNvSpPr txBox="1"/>
          <p:nvPr/>
        </p:nvSpPr>
        <p:spPr>
          <a:xfrm>
            <a:off x="2661100" y="5014626"/>
            <a:ext cx="811441" cy="523220"/>
          </a:xfrm>
          <a:prstGeom prst="rect">
            <a:avLst/>
          </a:prstGeom>
          <a:noFill/>
        </p:spPr>
        <p:txBody>
          <a:bodyPr wrap="none" rtlCol="0">
            <a:spAutoFit/>
          </a:bodyPr>
          <a:lstStyle/>
          <a:p>
            <a:r>
              <a:rPr lang="en-US" sz="2800" b="1" dirty="0"/>
              <a:t>14%</a:t>
            </a:r>
          </a:p>
        </p:txBody>
      </p:sp>
      <p:sp>
        <p:nvSpPr>
          <p:cNvPr id="11" name="TextBox 10">
            <a:extLst>
              <a:ext uri="{FF2B5EF4-FFF2-40B4-BE49-F238E27FC236}">
                <a16:creationId xmlns:a16="http://schemas.microsoft.com/office/drawing/2014/main" id="{01585A1E-FE52-4A33-A44A-59D45952CECB}"/>
              </a:ext>
            </a:extLst>
          </p:cNvPr>
          <p:cNvSpPr txBox="1"/>
          <p:nvPr/>
        </p:nvSpPr>
        <p:spPr>
          <a:xfrm>
            <a:off x="5927476" y="3350134"/>
            <a:ext cx="811441" cy="523220"/>
          </a:xfrm>
          <a:prstGeom prst="rect">
            <a:avLst/>
          </a:prstGeom>
          <a:noFill/>
        </p:spPr>
        <p:txBody>
          <a:bodyPr wrap="none" rtlCol="0">
            <a:spAutoFit/>
          </a:bodyPr>
          <a:lstStyle/>
          <a:p>
            <a:r>
              <a:rPr lang="en-US" sz="2800" b="1" dirty="0"/>
              <a:t>23%</a:t>
            </a:r>
          </a:p>
        </p:txBody>
      </p:sp>
      <p:sp>
        <p:nvSpPr>
          <p:cNvPr id="12" name="TextBox 11">
            <a:extLst>
              <a:ext uri="{FF2B5EF4-FFF2-40B4-BE49-F238E27FC236}">
                <a16:creationId xmlns:a16="http://schemas.microsoft.com/office/drawing/2014/main" id="{9A650C6C-6810-4A29-8D3F-9BBF0AC34C84}"/>
              </a:ext>
            </a:extLst>
          </p:cNvPr>
          <p:cNvSpPr txBox="1"/>
          <p:nvPr/>
        </p:nvSpPr>
        <p:spPr>
          <a:xfrm>
            <a:off x="5946280" y="4986358"/>
            <a:ext cx="811441" cy="523220"/>
          </a:xfrm>
          <a:prstGeom prst="rect">
            <a:avLst/>
          </a:prstGeom>
          <a:noFill/>
        </p:spPr>
        <p:txBody>
          <a:bodyPr wrap="none" rtlCol="0">
            <a:spAutoFit/>
          </a:bodyPr>
          <a:lstStyle/>
          <a:p>
            <a:r>
              <a:rPr lang="en-US" sz="2800" b="1" dirty="0"/>
              <a:t>44%</a:t>
            </a:r>
          </a:p>
        </p:txBody>
      </p:sp>
      <p:sp>
        <p:nvSpPr>
          <p:cNvPr id="13" name="TextBox 12">
            <a:extLst>
              <a:ext uri="{FF2B5EF4-FFF2-40B4-BE49-F238E27FC236}">
                <a16:creationId xmlns:a16="http://schemas.microsoft.com/office/drawing/2014/main" id="{159628A4-E3CC-4D13-9459-7A0B736B0251}"/>
              </a:ext>
            </a:extLst>
          </p:cNvPr>
          <p:cNvSpPr txBox="1"/>
          <p:nvPr/>
        </p:nvSpPr>
        <p:spPr>
          <a:xfrm>
            <a:off x="2677291" y="3350134"/>
            <a:ext cx="811441" cy="523220"/>
          </a:xfrm>
          <a:prstGeom prst="rect">
            <a:avLst/>
          </a:prstGeom>
          <a:noFill/>
        </p:spPr>
        <p:txBody>
          <a:bodyPr wrap="none" rtlCol="0">
            <a:spAutoFit/>
          </a:bodyPr>
          <a:lstStyle/>
          <a:p>
            <a:r>
              <a:rPr lang="en-US" sz="2800" b="1" dirty="0"/>
              <a:t>10%</a:t>
            </a:r>
          </a:p>
        </p:txBody>
      </p:sp>
      <p:sp>
        <p:nvSpPr>
          <p:cNvPr id="14" name="TextBox 13">
            <a:extLst>
              <a:ext uri="{FF2B5EF4-FFF2-40B4-BE49-F238E27FC236}">
                <a16:creationId xmlns:a16="http://schemas.microsoft.com/office/drawing/2014/main" id="{929E778E-1A47-40E9-A7E8-41D40A43ADEA}"/>
              </a:ext>
            </a:extLst>
          </p:cNvPr>
          <p:cNvSpPr txBox="1"/>
          <p:nvPr/>
        </p:nvSpPr>
        <p:spPr>
          <a:xfrm>
            <a:off x="6129023" y="1659921"/>
            <a:ext cx="628698" cy="523220"/>
          </a:xfrm>
          <a:prstGeom prst="rect">
            <a:avLst/>
          </a:prstGeom>
          <a:noFill/>
        </p:spPr>
        <p:txBody>
          <a:bodyPr wrap="none" rtlCol="0">
            <a:spAutoFit/>
          </a:bodyPr>
          <a:lstStyle/>
          <a:p>
            <a:r>
              <a:rPr lang="en-US" sz="2800" b="1" dirty="0"/>
              <a:t>8%</a:t>
            </a:r>
          </a:p>
        </p:txBody>
      </p:sp>
      <p:sp>
        <p:nvSpPr>
          <p:cNvPr id="15" name="TextBox 14">
            <a:extLst>
              <a:ext uri="{FF2B5EF4-FFF2-40B4-BE49-F238E27FC236}">
                <a16:creationId xmlns:a16="http://schemas.microsoft.com/office/drawing/2014/main" id="{01585A1E-FE52-4A33-A44A-59D45952CECB}"/>
              </a:ext>
            </a:extLst>
          </p:cNvPr>
          <p:cNvSpPr txBox="1"/>
          <p:nvPr/>
        </p:nvSpPr>
        <p:spPr>
          <a:xfrm>
            <a:off x="6100817" y="49889"/>
            <a:ext cx="628698" cy="523220"/>
          </a:xfrm>
          <a:prstGeom prst="rect">
            <a:avLst/>
          </a:prstGeom>
          <a:noFill/>
        </p:spPr>
        <p:txBody>
          <a:bodyPr wrap="none" rtlCol="0">
            <a:spAutoFit/>
          </a:bodyPr>
          <a:lstStyle/>
          <a:p>
            <a:r>
              <a:rPr lang="en-US" sz="2800" b="1" dirty="0"/>
              <a:t>6%</a:t>
            </a:r>
          </a:p>
        </p:txBody>
      </p:sp>
      <p:pic>
        <p:nvPicPr>
          <p:cNvPr id="16" name="Picture 15" descr="Calendar&#10;&#10;Description automatically generated"/>
          <p:cNvPicPr/>
          <p:nvPr/>
        </p:nvPicPr>
        <p:blipFill rotWithShape="1">
          <a:blip r:embed="rId4"/>
          <a:srcRect l="9021" t="1441" r="8178" b="1127"/>
          <a:stretch/>
        </p:blipFill>
        <p:spPr bwMode="auto">
          <a:xfrm>
            <a:off x="7446817" y="25485"/>
            <a:ext cx="4084294" cy="68070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872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FF11309-878B-4467-BAE9-1178B6A58AB5}"/>
              </a:ext>
            </a:extLst>
          </p:cNvPr>
          <p:cNvSpPr txBox="1"/>
          <p:nvPr/>
        </p:nvSpPr>
        <p:spPr>
          <a:xfrm rot="16200000">
            <a:off x="-2683393" y="3142526"/>
            <a:ext cx="5859233" cy="584775"/>
          </a:xfrm>
          <a:prstGeom prst="rect">
            <a:avLst/>
          </a:prstGeom>
          <a:noFill/>
        </p:spPr>
        <p:txBody>
          <a:bodyPr wrap="none" rtlCol="0">
            <a:spAutoFit/>
          </a:bodyPr>
          <a:lstStyle/>
          <a:p>
            <a:r>
              <a:rPr lang="en-US" sz="3200" dirty="0">
                <a:solidFill>
                  <a:schemeClr val="bg1"/>
                </a:solidFill>
              </a:rPr>
              <a:t>Chapter 2 Results: Soil Chemistry </a:t>
            </a:r>
          </a:p>
        </p:txBody>
      </p:sp>
      <p:pic>
        <p:nvPicPr>
          <p:cNvPr id="9" name="Picture 8">
            <a:extLst>
              <a:ext uri="{FF2B5EF4-FFF2-40B4-BE49-F238E27FC236}">
                <a16:creationId xmlns:a16="http://schemas.microsoft.com/office/drawing/2014/main" id="{1897763A-649C-4552-A03E-280602812AA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7166" y="334959"/>
            <a:ext cx="11199583" cy="6188082"/>
          </a:xfrm>
          <a:prstGeom prst="rect">
            <a:avLst/>
          </a:prstGeom>
        </p:spPr>
      </p:pic>
      <p:cxnSp>
        <p:nvCxnSpPr>
          <p:cNvPr id="3" name="Straight Arrow Connector 2">
            <a:extLst>
              <a:ext uri="{FF2B5EF4-FFF2-40B4-BE49-F238E27FC236}">
                <a16:creationId xmlns:a16="http://schemas.microsoft.com/office/drawing/2014/main" id="{D05AF3A2-E169-4548-A0BC-80A2DD4120D2}"/>
              </a:ext>
            </a:extLst>
          </p:cNvPr>
          <p:cNvCxnSpPr>
            <a:cxnSpLocks/>
          </p:cNvCxnSpPr>
          <p:nvPr/>
        </p:nvCxnSpPr>
        <p:spPr>
          <a:xfrm>
            <a:off x="2494911" y="5159021"/>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D8CA95-3D06-434C-B63F-C869BF6F6004}"/>
              </a:ext>
            </a:extLst>
          </p:cNvPr>
          <p:cNvCxnSpPr>
            <a:cxnSpLocks/>
          </p:cNvCxnSpPr>
          <p:nvPr/>
        </p:nvCxnSpPr>
        <p:spPr>
          <a:xfrm>
            <a:off x="2493442" y="4365664"/>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5248FF-0EDD-47DA-85FE-C76CAF2A5C18}"/>
              </a:ext>
            </a:extLst>
          </p:cNvPr>
          <p:cNvCxnSpPr>
            <a:cxnSpLocks/>
          </p:cNvCxnSpPr>
          <p:nvPr/>
        </p:nvCxnSpPr>
        <p:spPr>
          <a:xfrm>
            <a:off x="2354897" y="3572307"/>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22BFCC3-9C41-440B-8A47-7B45D25A5EE1}"/>
              </a:ext>
            </a:extLst>
          </p:cNvPr>
          <p:cNvCxnSpPr>
            <a:cxnSpLocks/>
          </p:cNvCxnSpPr>
          <p:nvPr/>
        </p:nvCxnSpPr>
        <p:spPr>
          <a:xfrm>
            <a:off x="2216352" y="799031"/>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36F033-A22E-4187-98F3-D27D03390337}"/>
              </a:ext>
            </a:extLst>
          </p:cNvPr>
          <p:cNvCxnSpPr>
            <a:cxnSpLocks/>
          </p:cNvCxnSpPr>
          <p:nvPr/>
        </p:nvCxnSpPr>
        <p:spPr>
          <a:xfrm>
            <a:off x="9321451" y="5167174"/>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A39E26D-D6FF-4D0A-9913-F55D47B3C239}"/>
              </a:ext>
            </a:extLst>
          </p:cNvPr>
          <p:cNvCxnSpPr>
            <a:cxnSpLocks/>
          </p:cNvCxnSpPr>
          <p:nvPr/>
        </p:nvCxnSpPr>
        <p:spPr>
          <a:xfrm>
            <a:off x="9319982" y="4373817"/>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EFF3B2-16D4-4264-8FA5-A74961BC38B0}"/>
              </a:ext>
            </a:extLst>
          </p:cNvPr>
          <p:cNvCxnSpPr>
            <a:cxnSpLocks/>
          </p:cNvCxnSpPr>
          <p:nvPr/>
        </p:nvCxnSpPr>
        <p:spPr>
          <a:xfrm>
            <a:off x="9181437" y="3580460"/>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C0C6685-30C2-436C-8827-D3CEF3D5C8B0}"/>
              </a:ext>
            </a:extLst>
          </p:cNvPr>
          <p:cNvCxnSpPr>
            <a:cxnSpLocks/>
          </p:cNvCxnSpPr>
          <p:nvPr/>
        </p:nvCxnSpPr>
        <p:spPr>
          <a:xfrm>
            <a:off x="9042892" y="807184"/>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06E383-4DB1-4DDC-A539-0E7CF669AD25}"/>
              </a:ext>
            </a:extLst>
          </p:cNvPr>
          <p:cNvCxnSpPr>
            <a:cxnSpLocks/>
          </p:cNvCxnSpPr>
          <p:nvPr/>
        </p:nvCxnSpPr>
        <p:spPr>
          <a:xfrm>
            <a:off x="10944645" y="5167174"/>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F60436-CD8D-4BA0-BFE9-046C3704C80E}"/>
              </a:ext>
            </a:extLst>
          </p:cNvPr>
          <p:cNvCxnSpPr>
            <a:cxnSpLocks/>
          </p:cNvCxnSpPr>
          <p:nvPr/>
        </p:nvCxnSpPr>
        <p:spPr>
          <a:xfrm>
            <a:off x="10943176" y="4373817"/>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CBF8DE-5A05-4D08-AFAB-D6F9B72D4D2B}"/>
              </a:ext>
            </a:extLst>
          </p:cNvPr>
          <p:cNvCxnSpPr>
            <a:cxnSpLocks/>
          </p:cNvCxnSpPr>
          <p:nvPr/>
        </p:nvCxnSpPr>
        <p:spPr>
          <a:xfrm>
            <a:off x="10804631" y="3580460"/>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89C0F23-88A6-40CE-8C9A-6D22BC3A96D1}"/>
              </a:ext>
            </a:extLst>
          </p:cNvPr>
          <p:cNvCxnSpPr>
            <a:cxnSpLocks/>
          </p:cNvCxnSpPr>
          <p:nvPr/>
        </p:nvCxnSpPr>
        <p:spPr>
          <a:xfrm>
            <a:off x="10666086" y="807184"/>
            <a:ext cx="277089" cy="361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62D5C1A-BAE1-48AF-92E5-C40323691099}"/>
              </a:ext>
            </a:extLst>
          </p:cNvPr>
          <p:cNvCxnSpPr>
            <a:cxnSpLocks/>
          </p:cNvCxnSpPr>
          <p:nvPr/>
        </p:nvCxnSpPr>
        <p:spPr>
          <a:xfrm>
            <a:off x="767166" y="1896533"/>
            <a:ext cx="418167" cy="1919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ACC9149-5617-4A32-834C-9DD1E4927DA7}"/>
              </a:ext>
            </a:extLst>
          </p:cNvPr>
          <p:cNvCxnSpPr>
            <a:cxnSpLocks/>
          </p:cNvCxnSpPr>
          <p:nvPr/>
        </p:nvCxnSpPr>
        <p:spPr>
          <a:xfrm>
            <a:off x="591892" y="5966177"/>
            <a:ext cx="418167" cy="1919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77E35BE-DBE2-4D45-AD08-61E3AC562BC4}"/>
              </a:ext>
            </a:extLst>
          </p:cNvPr>
          <p:cNvCxnSpPr>
            <a:cxnSpLocks/>
          </p:cNvCxnSpPr>
          <p:nvPr/>
        </p:nvCxnSpPr>
        <p:spPr>
          <a:xfrm>
            <a:off x="728434" y="2641599"/>
            <a:ext cx="418167" cy="1919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BAF11F3-D943-4423-A63B-A540FA3C2151}"/>
              </a:ext>
            </a:extLst>
          </p:cNvPr>
          <p:cNvCxnSpPr>
            <a:cxnSpLocks/>
          </p:cNvCxnSpPr>
          <p:nvPr/>
        </p:nvCxnSpPr>
        <p:spPr>
          <a:xfrm>
            <a:off x="608585" y="3279847"/>
            <a:ext cx="379435" cy="151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98F4FD5-FA05-4C25-A1DC-B642B8983C4D}"/>
              </a:ext>
            </a:extLst>
          </p:cNvPr>
          <p:cNvCxnSpPr>
            <a:cxnSpLocks/>
          </p:cNvCxnSpPr>
          <p:nvPr/>
        </p:nvCxnSpPr>
        <p:spPr>
          <a:xfrm>
            <a:off x="10753457" y="3241596"/>
            <a:ext cx="379435" cy="151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8F13533-756D-4A0C-BA17-AD53872B1075}"/>
              </a:ext>
            </a:extLst>
          </p:cNvPr>
          <p:cNvCxnSpPr>
            <a:cxnSpLocks/>
          </p:cNvCxnSpPr>
          <p:nvPr/>
        </p:nvCxnSpPr>
        <p:spPr>
          <a:xfrm>
            <a:off x="6043113" y="3176642"/>
            <a:ext cx="379435" cy="151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C6E88D4-74D4-46C5-AAA4-7F093BB9552D}"/>
              </a:ext>
            </a:extLst>
          </p:cNvPr>
          <p:cNvCxnSpPr/>
          <p:nvPr/>
        </p:nvCxnSpPr>
        <p:spPr>
          <a:xfrm>
            <a:off x="700274" y="987806"/>
            <a:ext cx="637252" cy="3217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D03D9AE-FC79-4FF0-9E6E-7C547376850C}"/>
              </a:ext>
            </a:extLst>
          </p:cNvPr>
          <p:cNvCxnSpPr/>
          <p:nvPr/>
        </p:nvCxnSpPr>
        <p:spPr>
          <a:xfrm>
            <a:off x="5913293" y="1007576"/>
            <a:ext cx="637252" cy="3217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110D7CA-6F78-413B-A0CF-CF8716F39DB9}"/>
              </a:ext>
            </a:extLst>
          </p:cNvPr>
          <p:cNvCxnSpPr>
            <a:cxnSpLocks/>
          </p:cNvCxnSpPr>
          <p:nvPr/>
        </p:nvCxnSpPr>
        <p:spPr>
          <a:xfrm flipH="1">
            <a:off x="11475786" y="887610"/>
            <a:ext cx="622100" cy="5220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7BD5F13-92E4-45E9-8C0E-B8EC121CE124}"/>
              </a:ext>
            </a:extLst>
          </p:cNvPr>
          <p:cNvSpPr txBox="1"/>
          <p:nvPr/>
        </p:nvSpPr>
        <p:spPr>
          <a:xfrm>
            <a:off x="-76945" y="-94472"/>
            <a:ext cx="728084" cy="523220"/>
          </a:xfrm>
          <a:prstGeom prst="rect">
            <a:avLst/>
          </a:prstGeom>
          <a:noFill/>
        </p:spPr>
        <p:txBody>
          <a:bodyPr wrap="none" rtlCol="0">
            <a:spAutoFit/>
          </a:bodyPr>
          <a:lstStyle/>
          <a:p>
            <a:r>
              <a:rPr lang="en-US" sz="2800" b="1" dirty="0">
                <a:solidFill>
                  <a:schemeClr val="bg1"/>
                </a:solidFill>
              </a:rPr>
              <a:t>14. </a:t>
            </a:r>
          </a:p>
        </p:txBody>
      </p:sp>
    </p:spTree>
    <p:extLst>
      <p:ext uri="{BB962C8B-B14F-4D97-AF65-F5344CB8AC3E}">
        <p14:creationId xmlns:p14="http://schemas.microsoft.com/office/powerpoint/2010/main" val="1339137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ree, outdoor, grass, forest&#10;&#10;Description automatically generated">
            <a:extLst>
              <a:ext uri="{FF2B5EF4-FFF2-40B4-BE49-F238E27FC236}">
                <a16:creationId xmlns:a16="http://schemas.microsoft.com/office/drawing/2014/main" id="{08422AB2-4C5B-44C1-A92B-20C4FF6F0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00" y="0"/>
            <a:ext cx="11653399" cy="7167418"/>
          </a:xfrm>
          <a:prstGeom prst="rect">
            <a:avLst/>
          </a:prstGeom>
        </p:spPr>
      </p:pic>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FF11309-878B-4467-BAE9-1178B6A58AB5}"/>
              </a:ext>
            </a:extLst>
          </p:cNvPr>
          <p:cNvSpPr txBox="1"/>
          <p:nvPr/>
        </p:nvSpPr>
        <p:spPr>
          <a:xfrm rot="16200000">
            <a:off x="-884866" y="3992759"/>
            <a:ext cx="2262158" cy="584775"/>
          </a:xfrm>
          <a:prstGeom prst="rect">
            <a:avLst/>
          </a:prstGeom>
          <a:noFill/>
        </p:spPr>
        <p:txBody>
          <a:bodyPr wrap="none" rtlCol="0">
            <a:spAutoFit/>
          </a:bodyPr>
          <a:lstStyle/>
          <a:p>
            <a:r>
              <a:rPr lang="en-US" sz="3200" dirty="0">
                <a:solidFill>
                  <a:schemeClr val="bg1"/>
                </a:solidFill>
              </a:rPr>
              <a:t>Conclusions </a:t>
            </a:r>
          </a:p>
        </p:txBody>
      </p:sp>
      <p:sp>
        <p:nvSpPr>
          <p:cNvPr id="2" name="TextBox 1">
            <a:extLst>
              <a:ext uri="{FF2B5EF4-FFF2-40B4-BE49-F238E27FC236}">
                <a16:creationId xmlns:a16="http://schemas.microsoft.com/office/drawing/2014/main" id="{6E822817-9DF4-41C1-82EE-D5973789CC11}"/>
              </a:ext>
            </a:extLst>
          </p:cNvPr>
          <p:cNvSpPr txBox="1"/>
          <p:nvPr/>
        </p:nvSpPr>
        <p:spPr>
          <a:xfrm>
            <a:off x="1415802" y="579120"/>
            <a:ext cx="9942286" cy="954107"/>
          </a:xfrm>
          <a:prstGeom prst="rect">
            <a:avLst/>
          </a:prstGeom>
          <a:solidFill>
            <a:schemeClr val="tx1">
              <a:alpha val="50000"/>
            </a:schemeClr>
          </a:solidFill>
        </p:spPr>
        <p:txBody>
          <a:bodyPr wrap="square" rtlCol="0">
            <a:spAutoFit/>
          </a:bodyPr>
          <a:lstStyle/>
          <a:p>
            <a:r>
              <a:rPr lang="en-US" sz="2800" dirty="0">
                <a:solidFill>
                  <a:schemeClr val="bg1"/>
                </a:solidFill>
                <a:effectLst/>
                <a:ea typeface="Times New Roman" panose="02020603050405020304" pitchFamily="18" charset="0"/>
              </a:rPr>
              <a:t>The density of RCHs at both study areas was typically greatest closest to furnaces.  </a:t>
            </a:r>
          </a:p>
        </p:txBody>
      </p:sp>
      <p:sp>
        <p:nvSpPr>
          <p:cNvPr id="3" name="Rectangle 2"/>
          <p:cNvSpPr/>
          <p:nvPr/>
        </p:nvSpPr>
        <p:spPr>
          <a:xfrm>
            <a:off x="1415802" y="1901458"/>
            <a:ext cx="9942286" cy="1384995"/>
          </a:xfrm>
          <a:prstGeom prst="rect">
            <a:avLst/>
          </a:prstGeom>
          <a:solidFill>
            <a:schemeClr val="tx1">
              <a:alpha val="50000"/>
            </a:schemeClr>
          </a:solidFill>
        </p:spPr>
        <p:txBody>
          <a:bodyPr wrap="square">
            <a:spAutoFit/>
          </a:bodyPr>
          <a:lstStyle/>
          <a:p>
            <a:r>
              <a:rPr lang="en-US" sz="2800" dirty="0">
                <a:solidFill>
                  <a:schemeClr val="bg1"/>
                </a:solidFill>
                <a:ea typeface="Times New Roman" panose="02020603050405020304" pitchFamily="18" charset="0"/>
              </a:rPr>
              <a:t>Low SWI and TWI rim values, coupled with high TWI and SWI values within RCH interiors, suggest that RCHs have a unique landscape hydrological footprint and can act as soil moisture sinks. </a:t>
            </a:r>
          </a:p>
        </p:txBody>
      </p:sp>
      <p:sp>
        <p:nvSpPr>
          <p:cNvPr id="4" name="Rectangle 3"/>
          <p:cNvSpPr/>
          <p:nvPr/>
        </p:nvSpPr>
        <p:spPr>
          <a:xfrm>
            <a:off x="1415802" y="3654684"/>
            <a:ext cx="9942286" cy="1384995"/>
          </a:xfrm>
          <a:prstGeom prst="rect">
            <a:avLst/>
          </a:prstGeom>
          <a:solidFill>
            <a:schemeClr val="tx1">
              <a:alpha val="50000"/>
            </a:schemeClr>
          </a:solidFill>
        </p:spPr>
        <p:txBody>
          <a:bodyPr wrap="square">
            <a:spAutoFit/>
          </a:bodyPr>
          <a:lstStyle/>
          <a:p>
            <a:r>
              <a:rPr lang="en-US" sz="2800" dirty="0">
                <a:solidFill>
                  <a:schemeClr val="bg1"/>
                </a:solidFill>
                <a:ea typeface="Times New Roman" panose="02020603050405020304" pitchFamily="18" charset="0"/>
              </a:rPr>
              <a:t>Field VWC data confirm wetness index modeling results. Modeling SWI and TWI, in and around RCHs, also shows that RCHs could deflect surface water movement. </a:t>
            </a:r>
            <a:endParaRPr lang="en-US" sz="2800" dirty="0">
              <a:solidFill>
                <a:schemeClr val="bg1"/>
              </a:solidFill>
            </a:endParaRPr>
          </a:p>
        </p:txBody>
      </p:sp>
    </p:spTree>
    <p:extLst>
      <p:ext uri="{BB962C8B-B14F-4D97-AF65-F5344CB8AC3E}">
        <p14:creationId xmlns:p14="http://schemas.microsoft.com/office/powerpoint/2010/main" val="89643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776831-A5CF-473C-9723-86308BA4F1BA}"/>
              </a:ext>
            </a:extLst>
          </p:cNvPr>
          <p:cNvSpPr/>
          <p:nvPr/>
        </p:nvSpPr>
        <p:spPr>
          <a:xfrm>
            <a:off x="0" y="-21771"/>
            <a:ext cx="12192000" cy="68901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5187FB-0381-4FBD-B474-D601EBC7E5B8}"/>
              </a:ext>
            </a:extLst>
          </p:cNvPr>
          <p:cNvPicPr>
            <a:picLocks noChangeAspect="1"/>
          </p:cNvPicPr>
          <p:nvPr/>
        </p:nvPicPr>
        <p:blipFill>
          <a:blip r:embed="rId3"/>
          <a:stretch>
            <a:fillRect/>
          </a:stretch>
        </p:blipFill>
        <p:spPr>
          <a:xfrm>
            <a:off x="730557" y="59348"/>
            <a:ext cx="9893900" cy="6787216"/>
          </a:xfrm>
          <a:prstGeom prst="rect">
            <a:avLst/>
          </a:prstGeom>
        </p:spPr>
      </p:pic>
      <p:pic>
        <p:nvPicPr>
          <p:cNvPr id="2" name="Picture 1">
            <a:extLst>
              <a:ext uri="{FF2B5EF4-FFF2-40B4-BE49-F238E27FC236}">
                <a16:creationId xmlns:a16="http://schemas.microsoft.com/office/drawing/2014/main" id="{46303377-5AE9-43EA-9287-7A899A1C6FC8}"/>
              </a:ext>
            </a:extLst>
          </p:cNvPr>
          <p:cNvPicPr>
            <a:picLocks noChangeAspect="1"/>
          </p:cNvPicPr>
          <p:nvPr/>
        </p:nvPicPr>
        <p:blipFill>
          <a:blip r:embed="rId4"/>
          <a:stretch>
            <a:fillRect/>
          </a:stretch>
        </p:blipFill>
        <p:spPr>
          <a:xfrm>
            <a:off x="7413904" y="2162627"/>
            <a:ext cx="4383315" cy="4383315"/>
          </a:xfrm>
          <a:prstGeom prst="rect">
            <a:avLst/>
          </a:prstGeom>
          <a:ln w="38100">
            <a:solidFill>
              <a:schemeClr val="tx1"/>
            </a:solidFill>
          </a:ln>
        </p:spPr>
      </p:pic>
      <p:sp>
        <p:nvSpPr>
          <p:cNvPr id="8" name="Rectangle 7">
            <a:extLst>
              <a:ext uri="{FF2B5EF4-FFF2-40B4-BE49-F238E27FC236}">
                <a16:creationId xmlns:a16="http://schemas.microsoft.com/office/drawing/2014/main" id="{7B072D43-70F6-446B-BEFE-9580EA5377D6}"/>
              </a:ext>
            </a:extLst>
          </p:cNvPr>
          <p:cNvSpPr/>
          <p:nvPr/>
        </p:nvSpPr>
        <p:spPr>
          <a:xfrm>
            <a:off x="0" y="0"/>
            <a:ext cx="581891" cy="6858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4D78FC-7A17-4AB8-8AB9-3B25B2C5B470}"/>
              </a:ext>
            </a:extLst>
          </p:cNvPr>
          <p:cNvSpPr/>
          <p:nvPr/>
        </p:nvSpPr>
        <p:spPr>
          <a:xfrm>
            <a:off x="491666" y="11435"/>
            <a:ext cx="45719" cy="6878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319BDE-C0A5-493A-9FF6-53CF46AF0900}"/>
              </a:ext>
            </a:extLst>
          </p:cNvPr>
          <p:cNvSpPr txBox="1"/>
          <p:nvPr/>
        </p:nvSpPr>
        <p:spPr>
          <a:xfrm rot="16200000">
            <a:off x="-838381" y="4730694"/>
            <a:ext cx="2169184" cy="584775"/>
          </a:xfrm>
          <a:prstGeom prst="rect">
            <a:avLst/>
          </a:prstGeom>
          <a:noFill/>
        </p:spPr>
        <p:txBody>
          <a:bodyPr wrap="none" rtlCol="0">
            <a:spAutoFit/>
          </a:bodyPr>
          <a:lstStyle/>
          <a:p>
            <a:r>
              <a:rPr lang="en-US" sz="3200" dirty="0">
                <a:solidFill>
                  <a:schemeClr val="bg1"/>
                </a:solidFill>
              </a:rPr>
              <a:t>Conclusions</a:t>
            </a:r>
          </a:p>
        </p:txBody>
      </p:sp>
      <p:sp>
        <p:nvSpPr>
          <p:cNvPr id="3" name="TextBox 2"/>
          <p:cNvSpPr txBox="1"/>
          <p:nvPr/>
        </p:nvSpPr>
        <p:spPr>
          <a:xfrm>
            <a:off x="775063" y="119744"/>
            <a:ext cx="10641874" cy="523220"/>
          </a:xfrm>
          <a:prstGeom prst="rect">
            <a:avLst/>
          </a:prstGeom>
          <a:solidFill>
            <a:schemeClr val="tx1"/>
          </a:solid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Hearth Characteristics Heavily Influenced by Relief </a:t>
            </a:r>
          </a:p>
        </p:txBody>
      </p:sp>
      <p:sp>
        <p:nvSpPr>
          <p:cNvPr id="4" name="Rectangle 3"/>
          <p:cNvSpPr/>
          <p:nvPr/>
        </p:nvSpPr>
        <p:spPr>
          <a:xfrm>
            <a:off x="3901440" y="574766"/>
            <a:ext cx="3701143" cy="383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557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person&#10;&#10;Description automatically generated">
            <a:extLst>
              <a:ext uri="{FF2B5EF4-FFF2-40B4-BE49-F238E27FC236}">
                <a16:creationId xmlns:a16="http://schemas.microsoft.com/office/drawing/2014/main" id="{A62736D6-8A9E-446D-B213-E54AF48836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781801" y="1143001"/>
            <a:ext cx="6857999" cy="4572000"/>
          </a:xfrm>
          <a:prstGeom prst="rect">
            <a:avLst/>
          </a:prstGeom>
          <a:ln w="57150">
            <a:solidFill>
              <a:schemeClr val="tx1"/>
            </a:solidFill>
          </a:ln>
        </p:spPr>
      </p:pic>
      <p:pic>
        <p:nvPicPr>
          <p:cNvPr id="7" name="Picture 6" descr="A person looking at a hole in the ground&#10;&#10;Description automatically generated with medium confidence">
            <a:extLst>
              <a:ext uri="{FF2B5EF4-FFF2-40B4-BE49-F238E27FC236}">
                <a16:creationId xmlns:a16="http://schemas.microsoft.com/office/drawing/2014/main" id="{2C14903F-4C00-458F-9ED9-9B1E97D3A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a:ln w="57150">
            <a:solidFill>
              <a:schemeClr val="tx1"/>
            </a:solidFill>
          </a:ln>
        </p:spPr>
      </p:pic>
      <p:pic>
        <p:nvPicPr>
          <p:cNvPr id="9" name="Picture 8" descr="A picture containing outdoor, ground&#10;&#10;Description automatically generated">
            <a:extLst>
              <a:ext uri="{FF2B5EF4-FFF2-40B4-BE49-F238E27FC236}">
                <a16:creationId xmlns:a16="http://schemas.microsoft.com/office/drawing/2014/main" id="{1BD673ED-E209-40B3-9182-D40C75C2C3C6}"/>
              </a:ext>
            </a:extLst>
          </p:cNvPr>
          <p:cNvPicPr>
            <a:picLocks noChangeAspect="1"/>
          </p:cNvPicPr>
          <p:nvPr/>
        </p:nvPicPr>
        <p:blipFill rotWithShape="1">
          <a:blip r:embed="rId5">
            <a:extLst>
              <a:ext uri="{28A0092B-C50C-407E-A947-70E740481C1C}">
                <a14:useLocalDpi xmlns:a14="http://schemas.microsoft.com/office/drawing/2010/main" val="0"/>
              </a:ext>
            </a:extLst>
          </a:blip>
          <a:srcRect t="21781"/>
          <a:stretch/>
        </p:blipFill>
        <p:spPr>
          <a:xfrm rot="5400000">
            <a:off x="2484211" y="1417411"/>
            <a:ext cx="6858000" cy="4023179"/>
          </a:xfrm>
          <a:prstGeom prst="rect">
            <a:avLst/>
          </a:prstGeom>
          <a:ln w="57150">
            <a:solidFill>
              <a:schemeClr val="tx1"/>
            </a:solidFill>
          </a:ln>
        </p:spPr>
      </p:pic>
      <p:grpSp>
        <p:nvGrpSpPr>
          <p:cNvPr id="5" name="Group 4">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6" name="Rectangle 5">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FF11309-878B-4467-BAE9-1178B6A58AB5}"/>
              </a:ext>
            </a:extLst>
          </p:cNvPr>
          <p:cNvSpPr txBox="1"/>
          <p:nvPr/>
        </p:nvSpPr>
        <p:spPr>
          <a:xfrm rot="16200000">
            <a:off x="-884866" y="3992759"/>
            <a:ext cx="2262158" cy="584775"/>
          </a:xfrm>
          <a:prstGeom prst="rect">
            <a:avLst/>
          </a:prstGeom>
          <a:noFill/>
        </p:spPr>
        <p:txBody>
          <a:bodyPr wrap="none" rtlCol="0">
            <a:spAutoFit/>
          </a:bodyPr>
          <a:lstStyle/>
          <a:p>
            <a:r>
              <a:rPr lang="en-US" sz="3200" dirty="0">
                <a:solidFill>
                  <a:schemeClr val="bg1"/>
                </a:solidFill>
              </a:rPr>
              <a:t>Conclusions </a:t>
            </a:r>
          </a:p>
        </p:txBody>
      </p:sp>
      <p:sp>
        <p:nvSpPr>
          <p:cNvPr id="11" name="TextBox 10">
            <a:extLst>
              <a:ext uri="{FF2B5EF4-FFF2-40B4-BE49-F238E27FC236}">
                <a16:creationId xmlns:a16="http://schemas.microsoft.com/office/drawing/2014/main" id="{6E822817-9DF4-41C1-82EE-D5973789CC11}"/>
              </a:ext>
            </a:extLst>
          </p:cNvPr>
          <p:cNvSpPr txBox="1"/>
          <p:nvPr/>
        </p:nvSpPr>
        <p:spPr>
          <a:xfrm>
            <a:off x="1415802" y="609600"/>
            <a:ext cx="9942286" cy="1384995"/>
          </a:xfrm>
          <a:prstGeom prst="rect">
            <a:avLst/>
          </a:prstGeom>
          <a:solidFill>
            <a:schemeClr val="tx1">
              <a:alpha val="50000"/>
            </a:schemeClr>
          </a:solidFill>
        </p:spPr>
        <p:txBody>
          <a:bodyPr wrap="square" rtlCol="0">
            <a:spAutoFit/>
          </a:bodyPr>
          <a:lstStyle/>
          <a:p>
            <a:r>
              <a:rPr lang="en-US" sz="2800" dirty="0">
                <a:solidFill>
                  <a:schemeClr val="bg1"/>
                </a:solidFill>
                <a:effectLst/>
                <a:ea typeface="Times New Roman" panose="02020603050405020304" pitchFamily="18" charset="0"/>
              </a:rPr>
              <a:t>Platform creation resulted in soils from upslope RCH positions mixed with subsurface materials on the downslope side to create a stabilized platform. </a:t>
            </a:r>
          </a:p>
        </p:txBody>
      </p:sp>
      <p:sp>
        <p:nvSpPr>
          <p:cNvPr id="2" name="Rectangle 1"/>
          <p:cNvSpPr/>
          <p:nvPr/>
        </p:nvSpPr>
        <p:spPr>
          <a:xfrm>
            <a:off x="1415802" y="2136339"/>
            <a:ext cx="9942286" cy="1815882"/>
          </a:xfrm>
          <a:prstGeom prst="rect">
            <a:avLst/>
          </a:prstGeom>
          <a:solidFill>
            <a:schemeClr val="tx1">
              <a:alpha val="50000"/>
            </a:schemeClr>
          </a:solidFill>
        </p:spPr>
        <p:txBody>
          <a:bodyPr wrap="square">
            <a:spAutoFit/>
          </a:bodyPr>
          <a:lstStyle/>
          <a:p>
            <a:r>
              <a:rPr lang="en-US" sz="2800" dirty="0">
                <a:solidFill>
                  <a:schemeClr val="bg1"/>
                </a:solidFill>
                <a:ea typeface="Times New Roman" panose="02020603050405020304" pitchFamily="18" charset="0"/>
              </a:rPr>
              <a:t>The thin, uniform thickness of charcoal surface horizons (Ac) suggests that RCHs were not used more than once for charcoal manufacturing or that charcoal was always removed very efficiently.</a:t>
            </a:r>
          </a:p>
        </p:txBody>
      </p:sp>
      <p:sp>
        <p:nvSpPr>
          <p:cNvPr id="4" name="Rectangle 3"/>
          <p:cNvSpPr/>
          <p:nvPr/>
        </p:nvSpPr>
        <p:spPr>
          <a:xfrm>
            <a:off x="1415802" y="4093965"/>
            <a:ext cx="9942285" cy="1384995"/>
          </a:xfrm>
          <a:prstGeom prst="rect">
            <a:avLst/>
          </a:prstGeom>
          <a:solidFill>
            <a:schemeClr val="tx1">
              <a:alpha val="50000"/>
            </a:schemeClr>
          </a:solidFill>
        </p:spPr>
        <p:txBody>
          <a:bodyPr wrap="square">
            <a:spAutoFit/>
          </a:bodyPr>
          <a:lstStyle/>
          <a:p>
            <a:r>
              <a:rPr lang="en-US" sz="2800" dirty="0">
                <a:solidFill>
                  <a:schemeClr val="bg1"/>
                </a:solidFill>
              </a:rPr>
              <a:t>Downslope RCH positions are enriched in some parameters compared to control soils and that enrichment often is from the surface downward. </a:t>
            </a:r>
          </a:p>
        </p:txBody>
      </p:sp>
    </p:spTree>
    <p:extLst>
      <p:ext uri="{BB962C8B-B14F-4D97-AF65-F5344CB8AC3E}">
        <p14:creationId xmlns:p14="http://schemas.microsoft.com/office/powerpoint/2010/main" val="183494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ree, outdoor, grass, forest&#10;&#10;Description automatically generated">
            <a:extLst>
              <a:ext uri="{FF2B5EF4-FFF2-40B4-BE49-F238E27FC236}">
                <a16:creationId xmlns:a16="http://schemas.microsoft.com/office/drawing/2014/main" id="{08422AB2-4C5B-44C1-A92B-20C4FF6F0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00" y="0"/>
            <a:ext cx="11653399" cy="7167418"/>
          </a:xfrm>
          <a:prstGeom prst="rect">
            <a:avLst/>
          </a:prstGeom>
        </p:spPr>
      </p:pic>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FF11309-878B-4467-BAE9-1178B6A58AB5}"/>
              </a:ext>
            </a:extLst>
          </p:cNvPr>
          <p:cNvSpPr txBox="1"/>
          <p:nvPr/>
        </p:nvSpPr>
        <p:spPr>
          <a:xfrm rot="16200000">
            <a:off x="-884866" y="3992759"/>
            <a:ext cx="2262158" cy="584775"/>
          </a:xfrm>
          <a:prstGeom prst="rect">
            <a:avLst/>
          </a:prstGeom>
          <a:noFill/>
        </p:spPr>
        <p:txBody>
          <a:bodyPr wrap="none" rtlCol="0">
            <a:spAutoFit/>
          </a:bodyPr>
          <a:lstStyle/>
          <a:p>
            <a:r>
              <a:rPr lang="en-US" sz="3200" dirty="0">
                <a:solidFill>
                  <a:schemeClr val="bg1"/>
                </a:solidFill>
              </a:rPr>
              <a:t>Conclusions </a:t>
            </a:r>
          </a:p>
        </p:txBody>
      </p:sp>
      <p:sp>
        <p:nvSpPr>
          <p:cNvPr id="2" name="TextBox 1">
            <a:extLst>
              <a:ext uri="{FF2B5EF4-FFF2-40B4-BE49-F238E27FC236}">
                <a16:creationId xmlns:a16="http://schemas.microsoft.com/office/drawing/2014/main" id="{6E822817-9DF4-41C1-82EE-D5973789CC11}"/>
              </a:ext>
            </a:extLst>
          </p:cNvPr>
          <p:cNvSpPr txBox="1"/>
          <p:nvPr/>
        </p:nvSpPr>
        <p:spPr>
          <a:xfrm>
            <a:off x="1415802" y="609600"/>
            <a:ext cx="9942286" cy="3108543"/>
          </a:xfrm>
          <a:prstGeom prst="rect">
            <a:avLst/>
          </a:prstGeom>
          <a:solidFill>
            <a:schemeClr val="tx1">
              <a:alpha val="50000"/>
            </a:schemeClr>
          </a:solidFill>
        </p:spPr>
        <p:txBody>
          <a:bodyPr wrap="square" rtlCol="0">
            <a:spAutoFit/>
          </a:bodyPr>
          <a:lstStyle/>
          <a:p>
            <a:pPr marL="457200" indent="-457200">
              <a:buFont typeface="Arial" panose="020B0604020202020204" pitchFamily="34" charset="0"/>
              <a:buChar char="•"/>
            </a:pPr>
            <a:r>
              <a:rPr lang="en-US" sz="2800" dirty="0">
                <a:solidFill>
                  <a:schemeClr val="bg1"/>
                </a:solidFill>
                <a:effectLst/>
                <a:ea typeface="Times New Roman" panose="02020603050405020304" pitchFamily="18" charset="0"/>
              </a:rPr>
              <a:t>Downslope enrichment within RCH soils may have occurred from: </a:t>
            </a:r>
          </a:p>
          <a:p>
            <a:pPr marL="914400" lvl="1" indent="-457200">
              <a:buFont typeface="Arial" panose="020B0604020202020204" pitchFamily="34" charset="0"/>
              <a:buChar char="•"/>
            </a:pPr>
            <a:r>
              <a:rPr lang="en-US" sz="2800" dirty="0">
                <a:solidFill>
                  <a:schemeClr val="bg1"/>
                </a:solidFill>
                <a:effectLst/>
                <a:ea typeface="Times New Roman" panose="02020603050405020304" pitchFamily="18" charset="0"/>
              </a:rPr>
              <a:t>charcoal and released ions,</a:t>
            </a:r>
          </a:p>
          <a:p>
            <a:pPr marL="914400" lvl="1" indent="-457200">
              <a:buFont typeface="Arial" panose="020B0604020202020204" pitchFamily="34" charset="0"/>
              <a:buChar char="•"/>
            </a:pPr>
            <a:r>
              <a:rPr lang="en-US" sz="2800" dirty="0">
                <a:solidFill>
                  <a:schemeClr val="bg1"/>
                </a:solidFill>
                <a:effectLst/>
                <a:ea typeface="Times New Roman" panose="02020603050405020304" pitchFamily="18" charset="0"/>
              </a:rPr>
              <a:t>slope erosion and accumulation, or </a:t>
            </a:r>
          </a:p>
          <a:p>
            <a:pPr marL="914400" lvl="1" indent="-457200">
              <a:buFont typeface="Arial" panose="020B0604020202020204" pitchFamily="34" charset="0"/>
              <a:buChar char="•"/>
            </a:pPr>
            <a:r>
              <a:rPr lang="en-US" sz="2800" dirty="0">
                <a:solidFill>
                  <a:schemeClr val="bg1"/>
                </a:solidFill>
                <a:effectLst/>
                <a:ea typeface="Times New Roman" panose="02020603050405020304" pitchFamily="18" charset="0"/>
              </a:rPr>
              <a:t>transportation of constructed materials during RCH creation. *Landscape position may accentuate or mute soil chemistry differences. </a:t>
            </a:r>
          </a:p>
        </p:txBody>
      </p:sp>
      <p:grpSp>
        <p:nvGrpSpPr>
          <p:cNvPr id="10" name="Group 9"/>
          <p:cNvGrpSpPr/>
          <p:nvPr/>
        </p:nvGrpSpPr>
        <p:grpSpPr>
          <a:xfrm>
            <a:off x="4142435" y="3810507"/>
            <a:ext cx="7129144" cy="3120849"/>
            <a:chOff x="4241075" y="3810507"/>
            <a:chExt cx="7129144" cy="3120849"/>
          </a:xfrm>
        </p:grpSpPr>
        <p:pic>
          <p:nvPicPr>
            <p:cNvPr id="3" name="Picture 2"/>
            <p:cNvPicPr>
              <a:picLocks noChangeAspect="1"/>
            </p:cNvPicPr>
            <p:nvPr/>
          </p:nvPicPr>
          <p:blipFill>
            <a:blip r:embed="rId4"/>
            <a:stretch>
              <a:fillRect/>
            </a:stretch>
          </p:blipFill>
          <p:spPr>
            <a:xfrm>
              <a:off x="4241075" y="3810507"/>
              <a:ext cx="7129144" cy="3120849"/>
            </a:xfrm>
            <a:prstGeom prst="rect">
              <a:avLst/>
            </a:prstGeom>
          </p:spPr>
        </p:pic>
        <p:sp>
          <p:nvSpPr>
            <p:cNvPr id="4" name="Rectangle 3"/>
            <p:cNvSpPr/>
            <p:nvPr/>
          </p:nvSpPr>
          <p:spPr>
            <a:xfrm>
              <a:off x="8016240" y="6766560"/>
              <a:ext cx="3341848" cy="164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502310" y="3810507"/>
            <a:ext cx="2584704" cy="2308324"/>
          </a:xfrm>
          <a:prstGeom prst="rect">
            <a:avLst/>
          </a:prstGeom>
          <a:solidFill>
            <a:schemeClr val="bg1"/>
          </a:solidFill>
        </p:spPr>
        <p:txBody>
          <a:bodyPr wrap="square">
            <a:spAutoFit/>
          </a:bodyPr>
          <a:lstStyle/>
          <a:p>
            <a:r>
              <a:rPr lang="en-US" sz="1600" dirty="0"/>
              <a:t>Hirsch, F., Schneider, A., </a:t>
            </a:r>
            <a:r>
              <a:rPr lang="en-US" sz="1600" dirty="0" err="1"/>
              <a:t>Bonhage</a:t>
            </a:r>
            <a:r>
              <a:rPr lang="en-US" sz="1600" dirty="0"/>
              <a:t>, A., </a:t>
            </a:r>
            <a:r>
              <a:rPr lang="en-US" sz="1600" dirty="0" err="1"/>
              <a:t>Raab</a:t>
            </a:r>
            <a:r>
              <a:rPr lang="en-US" sz="1600" dirty="0"/>
              <a:t>, A., Drohan, P.J. and </a:t>
            </a:r>
            <a:r>
              <a:rPr lang="en-US" sz="1600" dirty="0" err="1"/>
              <a:t>Raab</a:t>
            </a:r>
            <a:r>
              <a:rPr lang="en-US" sz="1600" dirty="0"/>
              <a:t>, T., 2020. An initiative for a morphologic‐genetic catalog of relict charcoal hearths from Central Europe. </a:t>
            </a:r>
            <a:r>
              <a:rPr lang="en-US" sz="1600" i="1" dirty="0" err="1"/>
              <a:t>Geoarchaeology</a:t>
            </a:r>
            <a:r>
              <a:rPr lang="en-US" sz="1600" dirty="0"/>
              <a:t>, </a:t>
            </a:r>
            <a:r>
              <a:rPr lang="en-US" sz="1600" i="1" dirty="0"/>
              <a:t>35</a:t>
            </a:r>
            <a:r>
              <a:rPr lang="en-US" sz="1600" dirty="0"/>
              <a:t>(6), pp.974-983.</a:t>
            </a:r>
          </a:p>
        </p:txBody>
      </p:sp>
      <p:sp>
        <p:nvSpPr>
          <p:cNvPr id="12" name="Oval 11"/>
          <p:cNvSpPr/>
          <p:nvPr/>
        </p:nvSpPr>
        <p:spPr>
          <a:xfrm>
            <a:off x="8132064" y="4285146"/>
            <a:ext cx="2206752" cy="24018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029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ree, outdoor, grass, forest&#10;&#10;Description automatically generated">
            <a:extLst>
              <a:ext uri="{FF2B5EF4-FFF2-40B4-BE49-F238E27FC236}">
                <a16:creationId xmlns:a16="http://schemas.microsoft.com/office/drawing/2014/main" id="{08422AB2-4C5B-44C1-A92B-20C4FF6F0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6" y="-92364"/>
            <a:ext cx="11853494" cy="7167418"/>
          </a:xfrm>
          <a:prstGeom prst="rect">
            <a:avLst/>
          </a:prstGeom>
        </p:spPr>
      </p:pic>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FF11309-878B-4467-BAE9-1178B6A58AB5}"/>
              </a:ext>
            </a:extLst>
          </p:cNvPr>
          <p:cNvSpPr txBox="1"/>
          <p:nvPr/>
        </p:nvSpPr>
        <p:spPr>
          <a:xfrm rot="16200000">
            <a:off x="-884866" y="3992759"/>
            <a:ext cx="2262158" cy="584775"/>
          </a:xfrm>
          <a:prstGeom prst="rect">
            <a:avLst/>
          </a:prstGeom>
          <a:noFill/>
        </p:spPr>
        <p:txBody>
          <a:bodyPr wrap="none" rtlCol="0">
            <a:spAutoFit/>
          </a:bodyPr>
          <a:lstStyle/>
          <a:p>
            <a:r>
              <a:rPr lang="en-US" sz="3200" dirty="0">
                <a:solidFill>
                  <a:schemeClr val="bg1"/>
                </a:solidFill>
              </a:rPr>
              <a:t>Conclusions </a:t>
            </a:r>
          </a:p>
        </p:txBody>
      </p:sp>
      <p:sp>
        <p:nvSpPr>
          <p:cNvPr id="2" name="TextBox 1">
            <a:extLst>
              <a:ext uri="{FF2B5EF4-FFF2-40B4-BE49-F238E27FC236}">
                <a16:creationId xmlns:a16="http://schemas.microsoft.com/office/drawing/2014/main" id="{6E822817-9DF4-41C1-82EE-D5973789CC11}"/>
              </a:ext>
            </a:extLst>
          </p:cNvPr>
          <p:cNvSpPr txBox="1"/>
          <p:nvPr/>
        </p:nvSpPr>
        <p:spPr>
          <a:xfrm>
            <a:off x="1415802" y="609600"/>
            <a:ext cx="9942286" cy="954107"/>
          </a:xfrm>
          <a:prstGeom prst="rect">
            <a:avLst/>
          </a:prstGeom>
          <a:solidFill>
            <a:schemeClr val="tx1">
              <a:alpha val="50000"/>
            </a:schemeClr>
          </a:solidFill>
        </p:spPr>
        <p:txBody>
          <a:bodyPr wrap="square" rtlCol="0">
            <a:spAutoFit/>
          </a:bodyPr>
          <a:lstStyle/>
          <a:p>
            <a:pPr marL="457200" indent="-457200">
              <a:buFont typeface="Arial" panose="020B0604020202020204" pitchFamily="34" charset="0"/>
              <a:buChar char="•"/>
            </a:pPr>
            <a:r>
              <a:rPr lang="en-US" sz="2800" dirty="0">
                <a:solidFill>
                  <a:schemeClr val="bg1"/>
                </a:solidFill>
              </a:rPr>
              <a:t>RCH wetness and patterns of chemistry could result in unique niches for flora and fauna. </a:t>
            </a:r>
          </a:p>
        </p:txBody>
      </p:sp>
      <p:sp>
        <p:nvSpPr>
          <p:cNvPr id="3" name="Rectangle 2"/>
          <p:cNvSpPr/>
          <p:nvPr/>
        </p:nvSpPr>
        <p:spPr>
          <a:xfrm>
            <a:off x="1415802" y="1847195"/>
            <a:ext cx="9998958" cy="1384995"/>
          </a:xfrm>
          <a:prstGeom prst="rect">
            <a:avLst/>
          </a:prstGeom>
          <a:solidFill>
            <a:schemeClr val="tx1">
              <a:alpha val="50000"/>
            </a:schemeClr>
          </a:solidFill>
        </p:spPr>
        <p:txBody>
          <a:bodyPr wrap="square">
            <a:spAutoFit/>
          </a:bodyPr>
          <a:lstStyle/>
          <a:p>
            <a:pPr marL="457200" indent="-457200">
              <a:buFont typeface="Arial" panose="020B0604020202020204" pitchFamily="34" charset="0"/>
              <a:buChar char="•"/>
            </a:pPr>
            <a:r>
              <a:rPr lang="en-US" sz="2800" dirty="0">
                <a:solidFill>
                  <a:schemeClr val="bg1"/>
                </a:solidFill>
              </a:rPr>
              <a:t>Future research could more closely investigate whether RCHs support unique species assemblages and how they may play a role in today’s forest biodiversity.</a:t>
            </a:r>
          </a:p>
        </p:txBody>
      </p:sp>
      <p:sp>
        <p:nvSpPr>
          <p:cNvPr id="9" name="Rectangle 8"/>
          <p:cNvSpPr/>
          <p:nvPr/>
        </p:nvSpPr>
        <p:spPr>
          <a:xfrm>
            <a:off x="1506617" y="4910139"/>
            <a:ext cx="1846183" cy="523220"/>
          </a:xfrm>
          <a:prstGeom prst="rect">
            <a:avLst/>
          </a:prstGeom>
          <a:solidFill>
            <a:schemeClr val="tx1">
              <a:alpha val="50000"/>
            </a:schemeClr>
          </a:solidFill>
        </p:spPr>
        <p:txBody>
          <a:bodyPr wrap="square">
            <a:spAutoFit/>
          </a:bodyPr>
          <a:lstStyle/>
          <a:p>
            <a:r>
              <a:rPr lang="en-US" sz="2800" dirty="0">
                <a:solidFill>
                  <a:schemeClr val="accent4">
                    <a:lumMod val="60000"/>
                    <a:lumOff val="40000"/>
                  </a:schemeClr>
                </a:solidFill>
              </a:rPr>
              <a:t>Thank you</a:t>
            </a:r>
          </a:p>
        </p:txBody>
      </p:sp>
    </p:spTree>
    <p:extLst>
      <p:ext uri="{BB962C8B-B14F-4D97-AF65-F5344CB8AC3E}">
        <p14:creationId xmlns:p14="http://schemas.microsoft.com/office/powerpoint/2010/main" val="79138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FF11309-878B-4467-BAE9-1178B6A58AB5}"/>
              </a:ext>
            </a:extLst>
          </p:cNvPr>
          <p:cNvSpPr txBox="1"/>
          <p:nvPr/>
        </p:nvSpPr>
        <p:spPr>
          <a:xfrm rot="16200000">
            <a:off x="-1779825" y="3928588"/>
            <a:ext cx="4052071" cy="584775"/>
          </a:xfrm>
          <a:prstGeom prst="rect">
            <a:avLst/>
          </a:prstGeom>
          <a:noFill/>
        </p:spPr>
        <p:txBody>
          <a:bodyPr wrap="none" rtlCol="0">
            <a:spAutoFit/>
          </a:bodyPr>
          <a:lstStyle/>
          <a:p>
            <a:r>
              <a:rPr lang="en-US" sz="3200" dirty="0">
                <a:solidFill>
                  <a:schemeClr val="bg1"/>
                </a:solidFill>
              </a:rPr>
              <a:t>Relict Charcoal Hearths</a:t>
            </a:r>
          </a:p>
        </p:txBody>
      </p:sp>
      <p:pic>
        <p:nvPicPr>
          <p:cNvPr id="20" name="Picture 19">
            <a:extLst>
              <a:ext uri="{FF2B5EF4-FFF2-40B4-BE49-F238E27FC236}">
                <a16:creationId xmlns:a16="http://schemas.microsoft.com/office/drawing/2014/main" id="{2DE45ACF-EF35-40FE-9A4E-ABEBDD1E17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4652" y="3473935"/>
            <a:ext cx="3421884" cy="2566414"/>
          </a:xfrm>
          <a:prstGeom prst="rect">
            <a:avLst/>
          </a:prstGeom>
          <a:ln>
            <a:solidFill>
              <a:schemeClr val="tx1"/>
            </a:solidFill>
          </a:ln>
        </p:spPr>
      </p:pic>
      <p:pic>
        <p:nvPicPr>
          <p:cNvPr id="21" name="Picture 20">
            <a:extLst>
              <a:ext uri="{FF2B5EF4-FFF2-40B4-BE49-F238E27FC236}">
                <a16:creationId xmlns:a16="http://schemas.microsoft.com/office/drawing/2014/main" id="{09972A24-B2F9-4FC1-A704-F754C39C1E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394" r="5965"/>
          <a:stretch/>
        </p:blipFill>
        <p:spPr>
          <a:xfrm>
            <a:off x="809427" y="542057"/>
            <a:ext cx="3088576" cy="2262976"/>
          </a:xfrm>
          <a:prstGeom prst="rect">
            <a:avLst/>
          </a:prstGeom>
          <a:ln>
            <a:solidFill>
              <a:schemeClr val="tx1"/>
            </a:solidFill>
          </a:ln>
        </p:spPr>
      </p:pic>
      <p:pic>
        <p:nvPicPr>
          <p:cNvPr id="22" name="Picture 21">
            <a:extLst>
              <a:ext uri="{FF2B5EF4-FFF2-40B4-BE49-F238E27FC236}">
                <a16:creationId xmlns:a16="http://schemas.microsoft.com/office/drawing/2014/main" id="{D3BA435E-7F07-4596-BC72-58B1ACC885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2500" y="520217"/>
            <a:ext cx="3283678" cy="2321119"/>
          </a:xfrm>
          <a:prstGeom prst="rect">
            <a:avLst/>
          </a:prstGeom>
          <a:ln>
            <a:solidFill>
              <a:schemeClr val="tx1"/>
            </a:solidFill>
          </a:ln>
        </p:spPr>
      </p:pic>
      <p:pic>
        <p:nvPicPr>
          <p:cNvPr id="23" name="Picture 22" descr="IMG-20120515-00088.jpg">
            <a:extLst>
              <a:ext uri="{FF2B5EF4-FFF2-40B4-BE49-F238E27FC236}">
                <a16:creationId xmlns:a16="http://schemas.microsoft.com/office/drawing/2014/main" id="{99F86FA3-B83D-4ECC-BB90-3E2D051F0B9A}"/>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13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8977630" y="538110"/>
            <a:ext cx="3014543" cy="2156213"/>
          </a:xfrm>
          <a:prstGeom prst="rect">
            <a:avLst/>
          </a:prstGeom>
          <a:ln>
            <a:solidFill>
              <a:schemeClr val="tx1"/>
            </a:solidFill>
          </a:ln>
        </p:spPr>
      </p:pic>
      <p:pic>
        <p:nvPicPr>
          <p:cNvPr id="24" name="Picture 23" descr="IMG-20120515-00089.jpg">
            <a:extLst>
              <a:ext uri="{FF2B5EF4-FFF2-40B4-BE49-F238E27FC236}">
                <a16:creationId xmlns:a16="http://schemas.microsoft.com/office/drawing/2014/main" id="{E2D04254-9DA7-4956-BC7E-A0E420BBB8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167" y="3509098"/>
            <a:ext cx="3460407" cy="2595306"/>
          </a:xfrm>
          <a:prstGeom prst="rect">
            <a:avLst/>
          </a:prstGeom>
          <a:ln>
            <a:solidFill>
              <a:schemeClr val="tx1"/>
            </a:solidFill>
          </a:ln>
        </p:spPr>
      </p:pic>
      <p:pic>
        <p:nvPicPr>
          <p:cNvPr id="25" name="Picture 24">
            <a:extLst>
              <a:ext uri="{FF2B5EF4-FFF2-40B4-BE49-F238E27FC236}">
                <a16:creationId xmlns:a16="http://schemas.microsoft.com/office/drawing/2014/main" id="{4AFB3D8B-CBB0-4606-9159-35464C00D13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77447" y="3468092"/>
            <a:ext cx="3437467" cy="2578101"/>
          </a:xfrm>
          <a:prstGeom prst="rect">
            <a:avLst/>
          </a:prstGeom>
          <a:ln>
            <a:solidFill>
              <a:schemeClr val="tx1"/>
            </a:solidFill>
          </a:ln>
        </p:spPr>
      </p:pic>
      <p:sp>
        <p:nvSpPr>
          <p:cNvPr id="26" name="TextBox 25">
            <a:extLst>
              <a:ext uri="{FF2B5EF4-FFF2-40B4-BE49-F238E27FC236}">
                <a16:creationId xmlns:a16="http://schemas.microsoft.com/office/drawing/2014/main" id="{0E39BD2C-D242-4BDC-85C9-1A083ED28749}"/>
              </a:ext>
            </a:extLst>
          </p:cNvPr>
          <p:cNvSpPr txBox="1"/>
          <p:nvPr/>
        </p:nvSpPr>
        <p:spPr>
          <a:xfrm>
            <a:off x="1248978" y="2785382"/>
            <a:ext cx="2196883" cy="369332"/>
          </a:xfrm>
          <a:prstGeom prst="rect">
            <a:avLst/>
          </a:prstGeom>
          <a:noFill/>
        </p:spPr>
        <p:txBody>
          <a:bodyPr wrap="none" rtlCol="0">
            <a:spAutoFit/>
          </a:bodyPr>
          <a:lstStyle/>
          <a:p>
            <a:r>
              <a:rPr lang="en-US" dirty="0"/>
              <a:t>Charcoal Pit Anatomy</a:t>
            </a:r>
          </a:p>
        </p:txBody>
      </p:sp>
      <p:sp>
        <p:nvSpPr>
          <p:cNvPr id="27" name="TextBox 26">
            <a:extLst>
              <a:ext uri="{FF2B5EF4-FFF2-40B4-BE49-F238E27FC236}">
                <a16:creationId xmlns:a16="http://schemas.microsoft.com/office/drawing/2014/main" id="{E7DD71D5-44D9-43F4-A6E2-3BB3A5BC7D7E}"/>
              </a:ext>
            </a:extLst>
          </p:cNvPr>
          <p:cNvSpPr txBox="1"/>
          <p:nvPr/>
        </p:nvSpPr>
        <p:spPr>
          <a:xfrm>
            <a:off x="5724617" y="2823142"/>
            <a:ext cx="1352358" cy="369332"/>
          </a:xfrm>
          <a:prstGeom prst="rect">
            <a:avLst/>
          </a:prstGeom>
          <a:noFill/>
        </p:spPr>
        <p:txBody>
          <a:bodyPr wrap="none" rtlCol="0">
            <a:spAutoFit/>
          </a:bodyPr>
          <a:lstStyle/>
          <a:p>
            <a:r>
              <a:rPr lang="en-US" dirty="0"/>
              <a:t>Site Clearing</a:t>
            </a:r>
          </a:p>
        </p:txBody>
      </p:sp>
      <p:sp>
        <p:nvSpPr>
          <p:cNvPr id="28" name="TextBox 27">
            <a:extLst>
              <a:ext uri="{FF2B5EF4-FFF2-40B4-BE49-F238E27FC236}">
                <a16:creationId xmlns:a16="http://schemas.microsoft.com/office/drawing/2014/main" id="{57D10E8B-53EE-4D7E-8749-632C172512B1}"/>
              </a:ext>
            </a:extLst>
          </p:cNvPr>
          <p:cNvSpPr txBox="1"/>
          <p:nvPr/>
        </p:nvSpPr>
        <p:spPr>
          <a:xfrm>
            <a:off x="8793076" y="2786752"/>
            <a:ext cx="3273460" cy="369332"/>
          </a:xfrm>
          <a:prstGeom prst="rect">
            <a:avLst/>
          </a:prstGeom>
          <a:noFill/>
        </p:spPr>
        <p:txBody>
          <a:bodyPr wrap="none" rtlCol="0">
            <a:spAutoFit/>
          </a:bodyPr>
          <a:lstStyle/>
          <a:p>
            <a:r>
              <a:rPr lang="en-US" dirty="0"/>
              <a:t>Stacking wood into a charcoal pit</a:t>
            </a:r>
          </a:p>
        </p:txBody>
      </p:sp>
      <p:sp>
        <p:nvSpPr>
          <p:cNvPr id="29" name="TextBox 28">
            <a:extLst>
              <a:ext uri="{FF2B5EF4-FFF2-40B4-BE49-F238E27FC236}">
                <a16:creationId xmlns:a16="http://schemas.microsoft.com/office/drawing/2014/main" id="{BB92FCE2-CC70-410B-9D77-CD7608DCCC0E}"/>
              </a:ext>
            </a:extLst>
          </p:cNvPr>
          <p:cNvSpPr txBox="1"/>
          <p:nvPr/>
        </p:nvSpPr>
        <p:spPr>
          <a:xfrm>
            <a:off x="1244360" y="6117966"/>
            <a:ext cx="2348015" cy="369332"/>
          </a:xfrm>
          <a:prstGeom prst="rect">
            <a:avLst/>
          </a:prstGeom>
          <a:noFill/>
        </p:spPr>
        <p:txBody>
          <a:bodyPr wrap="none" rtlCol="0">
            <a:spAutoFit/>
          </a:bodyPr>
          <a:lstStyle/>
          <a:p>
            <a:r>
              <a:rPr lang="en-US" dirty="0"/>
              <a:t>Uncovered charcoal pit</a:t>
            </a:r>
          </a:p>
        </p:txBody>
      </p:sp>
      <p:sp>
        <p:nvSpPr>
          <p:cNvPr id="30" name="TextBox 29">
            <a:extLst>
              <a:ext uri="{FF2B5EF4-FFF2-40B4-BE49-F238E27FC236}">
                <a16:creationId xmlns:a16="http://schemas.microsoft.com/office/drawing/2014/main" id="{C04BCEED-A887-4AFC-8E54-CD9A21876EA6}"/>
              </a:ext>
            </a:extLst>
          </p:cNvPr>
          <p:cNvSpPr txBox="1"/>
          <p:nvPr/>
        </p:nvSpPr>
        <p:spPr>
          <a:xfrm>
            <a:off x="4594332" y="6062845"/>
            <a:ext cx="3649332" cy="369332"/>
          </a:xfrm>
          <a:prstGeom prst="rect">
            <a:avLst/>
          </a:prstGeom>
          <a:noFill/>
        </p:spPr>
        <p:txBody>
          <a:bodyPr wrap="none" rtlCol="0">
            <a:spAutoFit/>
          </a:bodyPr>
          <a:lstStyle/>
          <a:p>
            <a:r>
              <a:rPr lang="en-US" dirty="0"/>
              <a:t>Tending to a soil covered charcoal pit</a:t>
            </a:r>
          </a:p>
        </p:txBody>
      </p:sp>
      <p:sp>
        <p:nvSpPr>
          <p:cNvPr id="31" name="TextBox 30">
            <a:extLst>
              <a:ext uri="{FF2B5EF4-FFF2-40B4-BE49-F238E27FC236}">
                <a16:creationId xmlns:a16="http://schemas.microsoft.com/office/drawing/2014/main" id="{9D50B22D-93D2-4779-B06A-6001C1AB4B31}"/>
              </a:ext>
            </a:extLst>
          </p:cNvPr>
          <p:cNvSpPr txBox="1"/>
          <p:nvPr/>
        </p:nvSpPr>
        <p:spPr>
          <a:xfrm>
            <a:off x="9376306" y="6057591"/>
            <a:ext cx="2325252" cy="369332"/>
          </a:xfrm>
          <a:prstGeom prst="rect">
            <a:avLst/>
          </a:prstGeom>
          <a:noFill/>
        </p:spPr>
        <p:txBody>
          <a:bodyPr wrap="none" rtlCol="0">
            <a:spAutoFit/>
          </a:bodyPr>
          <a:lstStyle/>
          <a:p>
            <a:r>
              <a:rPr lang="en-US" dirty="0"/>
              <a:t>Gathering the charcoal</a:t>
            </a:r>
          </a:p>
        </p:txBody>
      </p:sp>
      <p:sp>
        <p:nvSpPr>
          <p:cNvPr id="32" name="TextBox 31">
            <a:extLst>
              <a:ext uri="{FF2B5EF4-FFF2-40B4-BE49-F238E27FC236}">
                <a16:creationId xmlns:a16="http://schemas.microsoft.com/office/drawing/2014/main" id="{65F39201-DB22-4E63-B325-80D59537449F}"/>
              </a:ext>
            </a:extLst>
          </p:cNvPr>
          <p:cNvSpPr txBox="1"/>
          <p:nvPr/>
        </p:nvSpPr>
        <p:spPr>
          <a:xfrm>
            <a:off x="9211655" y="6488668"/>
            <a:ext cx="2557110" cy="369332"/>
          </a:xfrm>
          <a:prstGeom prst="rect">
            <a:avLst/>
          </a:prstGeom>
          <a:noFill/>
        </p:spPr>
        <p:txBody>
          <a:bodyPr wrap="none" rtlCol="0">
            <a:spAutoFit/>
          </a:bodyPr>
          <a:lstStyle/>
          <a:p>
            <a:r>
              <a:rPr lang="en-US" sz="900" dirty="0"/>
              <a:t>Historic Image Sources: National Park Service,1936</a:t>
            </a:r>
          </a:p>
          <a:p>
            <a:r>
              <a:rPr lang="en-US" sz="900" dirty="0"/>
              <a:t>Hopewell Furnace demonstration</a:t>
            </a:r>
          </a:p>
        </p:txBody>
      </p:sp>
      <p:sp>
        <p:nvSpPr>
          <p:cNvPr id="33" name="TextBox 32">
            <a:extLst>
              <a:ext uri="{FF2B5EF4-FFF2-40B4-BE49-F238E27FC236}">
                <a16:creationId xmlns:a16="http://schemas.microsoft.com/office/drawing/2014/main" id="{CECCCD32-62B4-4A6E-B1A6-55CF8C269837}"/>
              </a:ext>
            </a:extLst>
          </p:cNvPr>
          <p:cNvSpPr txBox="1"/>
          <p:nvPr/>
        </p:nvSpPr>
        <p:spPr>
          <a:xfrm>
            <a:off x="628069" y="6647164"/>
            <a:ext cx="1579278" cy="230832"/>
          </a:xfrm>
          <a:prstGeom prst="rect">
            <a:avLst/>
          </a:prstGeom>
          <a:noFill/>
        </p:spPr>
        <p:txBody>
          <a:bodyPr wrap="none" rtlCol="0">
            <a:spAutoFit/>
          </a:bodyPr>
          <a:lstStyle/>
          <a:p>
            <a:r>
              <a:rPr lang="en-US" sz="900" dirty="0"/>
              <a:t>Diagram Sources: DNCR, 2019</a:t>
            </a:r>
          </a:p>
        </p:txBody>
      </p:sp>
    </p:spTree>
    <p:extLst>
      <p:ext uri="{BB962C8B-B14F-4D97-AF65-F5344CB8AC3E}">
        <p14:creationId xmlns:p14="http://schemas.microsoft.com/office/powerpoint/2010/main" val="301952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EC741E9-C052-4FC1-A03C-18BC7AB9B959}"/>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A1E86C7-E0EA-4409-A996-29C4FA68841C}"/>
              </a:ext>
            </a:extLst>
          </p:cNvPr>
          <p:cNvPicPr>
            <a:picLocks noChangeAspect="1"/>
          </p:cNvPicPr>
          <p:nvPr/>
        </p:nvPicPr>
        <p:blipFill rotWithShape="1">
          <a:blip r:embed="rId2"/>
          <a:srcRect l="3292" t="4055" r="4522"/>
          <a:stretch/>
        </p:blipFill>
        <p:spPr>
          <a:xfrm>
            <a:off x="1579265" y="106795"/>
            <a:ext cx="9192568" cy="6644409"/>
          </a:xfrm>
          <a:prstGeom prst="rect">
            <a:avLst/>
          </a:prstGeom>
        </p:spPr>
      </p:pic>
      <p:grpSp>
        <p:nvGrpSpPr>
          <p:cNvPr id="27" name="Group 26">
            <a:extLst>
              <a:ext uri="{FF2B5EF4-FFF2-40B4-BE49-F238E27FC236}">
                <a16:creationId xmlns:a16="http://schemas.microsoft.com/office/drawing/2014/main" id="{FFB0407F-39AA-44F8-B080-A1F8B57DD657}"/>
              </a:ext>
            </a:extLst>
          </p:cNvPr>
          <p:cNvGrpSpPr/>
          <p:nvPr/>
        </p:nvGrpSpPr>
        <p:grpSpPr>
          <a:xfrm>
            <a:off x="0" y="0"/>
            <a:ext cx="581891" cy="7232073"/>
            <a:chOff x="0" y="-166255"/>
            <a:chExt cx="581891" cy="7398328"/>
          </a:xfrm>
        </p:grpSpPr>
        <p:sp>
          <p:nvSpPr>
            <p:cNvPr id="28" name="Rectangle 27">
              <a:extLst>
                <a:ext uri="{FF2B5EF4-FFF2-40B4-BE49-F238E27FC236}">
                  <a16:creationId xmlns:a16="http://schemas.microsoft.com/office/drawing/2014/main" id="{1DD1B888-76E1-4D35-8ED6-987EFFB544EC}"/>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A4ED93B-2F4A-4701-BDB8-2F37632327A5}"/>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7D937BDC-FEDC-4067-9F54-6C35F964FCE4}"/>
              </a:ext>
            </a:extLst>
          </p:cNvPr>
          <p:cNvSpPr txBox="1"/>
          <p:nvPr/>
        </p:nvSpPr>
        <p:spPr>
          <a:xfrm rot="16200000">
            <a:off x="-833285" y="4730694"/>
            <a:ext cx="2158989" cy="584775"/>
          </a:xfrm>
          <a:prstGeom prst="rect">
            <a:avLst/>
          </a:prstGeom>
          <a:noFill/>
        </p:spPr>
        <p:txBody>
          <a:bodyPr wrap="none" rtlCol="0">
            <a:spAutoFit/>
          </a:bodyPr>
          <a:lstStyle/>
          <a:p>
            <a:r>
              <a:rPr lang="en-US" sz="3200" dirty="0">
                <a:solidFill>
                  <a:schemeClr val="bg1"/>
                </a:solidFill>
              </a:rPr>
              <a:t>Study Areas</a:t>
            </a:r>
          </a:p>
        </p:txBody>
      </p:sp>
      <p:sp>
        <p:nvSpPr>
          <p:cNvPr id="2" name="TextBox 1"/>
          <p:cNvSpPr txBox="1"/>
          <p:nvPr/>
        </p:nvSpPr>
        <p:spPr>
          <a:xfrm>
            <a:off x="1858297" y="1563329"/>
            <a:ext cx="1614224" cy="400110"/>
          </a:xfrm>
          <a:prstGeom prst="rect">
            <a:avLst/>
          </a:prstGeom>
          <a:noFill/>
        </p:spPr>
        <p:txBody>
          <a:bodyPr wrap="none" rtlCol="0">
            <a:spAutoFit/>
          </a:bodyPr>
          <a:lstStyle/>
          <a:p>
            <a:r>
              <a:rPr lang="en-US" sz="2000" dirty="0">
                <a:solidFill>
                  <a:srgbClr val="FFFF00"/>
                </a:solidFill>
                <a:effectLst>
                  <a:outerShdw blurRad="38100" dist="38100" dir="2700000" algn="tl">
                    <a:srgbClr val="000000">
                      <a:alpha val="43137"/>
                    </a:srgbClr>
                  </a:outerShdw>
                </a:effectLst>
              </a:rPr>
              <a:t>Striking Relief</a:t>
            </a:r>
          </a:p>
        </p:txBody>
      </p:sp>
    </p:spTree>
    <p:extLst>
      <p:ext uri="{BB962C8B-B14F-4D97-AF65-F5344CB8AC3E}">
        <p14:creationId xmlns:p14="http://schemas.microsoft.com/office/powerpoint/2010/main" val="342226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FF11309-878B-4467-BAE9-1178B6A58AB5}"/>
              </a:ext>
            </a:extLst>
          </p:cNvPr>
          <p:cNvSpPr txBox="1"/>
          <p:nvPr/>
        </p:nvSpPr>
        <p:spPr>
          <a:xfrm rot="16200000">
            <a:off x="-833285" y="4730694"/>
            <a:ext cx="2158989" cy="584775"/>
          </a:xfrm>
          <a:prstGeom prst="rect">
            <a:avLst/>
          </a:prstGeom>
          <a:noFill/>
        </p:spPr>
        <p:txBody>
          <a:bodyPr wrap="none" rtlCol="0">
            <a:spAutoFit/>
          </a:bodyPr>
          <a:lstStyle/>
          <a:p>
            <a:r>
              <a:rPr lang="en-US" sz="3200" dirty="0">
                <a:solidFill>
                  <a:schemeClr val="bg1"/>
                </a:solidFill>
              </a:rPr>
              <a:t>Study Areas</a:t>
            </a:r>
          </a:p>
        </p:txBody>
      </p:sp>
      <p:sp>
        <p:nvSpPr>
          <p:cNvPr id="15" name="TextBox 14">
            <a:extLst>
              <a:ext uri="{FF2B5EF4-FFF2-40B4-BE49-F238E27FC236}">
                <a16:creationId xmlns:a16="http://schemas.microsoft.com/office/drawing/2014/main" id="{3918E262-ABBE-45AF-847C-FBDC23A8CADB}"/>
              </a:ext>
            </a:extLst>
          </p:cNvPr>
          <p:cNvSpPr txBox="1"/>
          <p:nvPr/>
        </p:nvSpPr>
        <p:spPr>
          <a:xfrm>
            <a:off x="581891" y="108857"/>
            <a:ext cx="7111883" cy="369332"/>
          </a:xfrm>
          <a:prstGeom prst="rect">
            <a:avLst/>
          </a:prstGeom>
          <a:noFill/>
        </p:spPr>
        <p:txBody>
          <a:bodyPr wrap="none" rtlCol="0">
            <a:spAutoFit/>
          </a:bodyPr>
          <a:lstStyle/>
          <a:p>
            <a:r>
              <a:rPr lang="en-US" dirty="0"/>
              <a:t>Greenwood Furnace State Park and the surrounding Rothrock State Forest</a:t>
            </a:r>
          </a:p>
        </p:txBody>
      </p:sp>
      <p:sp>
        <p:nvSpPr>
          <p:cNvPr id="16" name="TextBox 15">
            <a:extLst>
              <a:ext uri="{FF2B5EF4-FFF2-40B4-BE49-F238E27FC236}">
                <a16:creationId xmlns:a16="http://schemas.microsoft.com/office/drawing/2014/main" id="{51DEA887-98FC-4540-86E4-22AE6C6C216B}"/>
              </a:ext>
            </a:extLst>
          </p:cNvPr>
          <p:cNvSpPr txBox="1"/>
          <p:nvPr/>
        </p:nvSpPr>
        <p:spPr>
          <a:xfrm>
            <a:off x="581891" y="3465470"/>
            <a:ext cx="6991850" cy="369332"/>
          </a:xfrm>
          <a:prstGeom prst="rect">
            <a:avLst/>
          </a:prstGeom>
          <a:noFill/>
        </p:spPr>
        <p:txBody>
          <a:bodyPr wrap="none" rtlCol="0">
            <a:spAutoFit/>
          </a:bodyPr>
          <a:lstStyle/>
          <a:p>
            <a:r>
              <a:rPr lang="en-US" dirty="0"/>
              <a:t>Pine Grove Furnace State Park and the surrounding Michaux State Forest</a:t>
            </a:r>
          </a:p>
        </p:txBody>
      </p:sp>
      <p:sp>
        <p:nvSpPr>
          <p:cNvPr id="2" name="TextBox 1">
            <a:extLst>
              <a:ext uri="{FF2B5EF4-FFF2-40B4-BE49-F238E27FC236}">
                <a16:creationId xmlns:a16="http://schemas.microsoft.com/office/drawing/2014/main" id="{1DC27A8A-195F-4F1F-8B56-3D5092CA2BED}"/>
              </a:ext>
            </a:extLst>
          </p:cNvPr>
          <p:cNvSpPr txBox="1"/>
          <p:nvPr/>
        </p:nvSpPr>
        <p:spPr>
          <a:xfrm>
            <a:off x="717516" y="2898374"/>
            <a:ext cx="11058155" cy="523220"/>
          </a:xfrm>
          <a:prstGeom prst="rect">
            <a:avLst/>
          </a:prstGeom>
          <a:noFill/>
        </p:spPr>
        <p:txBody>
          <a:bodyPr wrap="none" rtlCol="0">
            <a:spAutoFit/>
          </a:bodyPr>
          <a:lstStyle/>
          <a:p>
            <a:r>
              <a:rPr lang="en-US" sz="1400" dirty="0"/>
              <a:t>Geology: Ridges of quartzite, quarzitic sandstone, and shale whereas valleys are comprised of less resistant sandstone, siltstone, shale and limestone </a:t>
            </a:r>
            <a:br>
              <a:rPr lang="en-US" sz="1400" dirty="0"/>
            </a:br>
            <a:r>
              <a:rPr lang="en-US" sz="1400" dirty="0"/>
              <a:t>Soils: Typic Hapludults, Typic </a:t>
            </a:r>
            <a:r>
              <a:rPr lang="en-US" sz="1400" dirty="0" err="1"/>
              <a:t>Fragiudults</a:t>
            </a:r>
            <a:r>
              <a:rPr lang="en-US" sz="1400" dirty="0"/>
              <a:t>, Typic </a:t>
            </a:r>
            <a:r>
              <a:rPr lang="en-US" sz="1400" dirty="0" err="1"/>
              <a:t>Fragiaquults</a:t>
            </a:r>
            <a:r>
              <a:rPr lang="en-US" sz="1400" dirty="0"/>
              <a:t>,  Aquic </a:t>
            </a:r>
            <a:r>
              <a:rPr lang="en-US" sz="1400" dirty="0" err="1"/>
              <a:t>Fragiudults</a:t>
            </a:r>
            <a:r>
              <a:rPr lang="en-US" sz="1400" dirty="0"/>
              <a:t>, Aquic </a:t>
            </a:r>
            <a:r>
              <a:rPr lang="en-US" sz="1400" dirty="0" err="1"/>
              <a:t>Fragiudalfs</a:t>
            </a:r>
            <a:r>
              <a:rPr lang="en-US" sz="1400" dirty="0"/>
              <a:t>, Typic </a:t>
            </a:r>
            <a:r>
              <a:rPr lang="en-US" sz="1400" dirty="0" err="1"/>
              <a:t>Dystrudepts</a:t>
            </a:r>
            <a:r>
              <a:rPr lang="en-US" sz="1400" dirty="0"/>
              <a:t>, and </a:t>
            </a:r>
            <a:r>
              <a:rPr lang="en-US" sz="1400" dirty="0" err="1"/>
              <a:t>Entic</a:t>
            </a:r>
            <a:r>
              <a:rPr lang="en-US" sz="1400" dirty="0"/>
              <a:t> </a:t>
            </a:r>
            <a:r>
              <a:rPr lang="en-US" sz="1400" dirty="0" err="1"/>
              <a:t>Haplorthods</a:t>
            </a:r>
            <a:endParaRPr lang="en-US" dirty="0"/>
          </a:p>
        </p:txBody>
      </p:sp>
      <p:sp>
        <p:nvSpPr>
          <p:cNvPr id="25" name="TextBox 24">
            <a:extLst>
              <a:ext uri="{FF2B5EF4-FFF2-40B4-BE49-F238E27FC236}">
                <a16:creationId xmlns:a16="http://schemas.microsoft.com/office/drawing/2014/main" id="{0898C0C2-6B0E-49B6-8533-3F5828385EBD}"/>
              </a:ext>
            </a:extLst>
          </p:cNvPr>
          <p:cNvSpPr txBox="1"/>
          <p:nvPr/>
        </p:nvSpPr>
        <p:spPr>
          <a:xfrm>
            <a:off x="754393" y="6336266"/>
            <a:ext cx="9669185" cy="523220"/>
          </a:xfrm>
          <a:prstGeom prst="rect">
            <a:avLst/>
          </a:prstGeom>
          <a:noFill/>
        </p:spPr>
        <p:txBody>
          <a:bodyPr wrap="none" rtlCol="0">
            <a:spAutoFit/>
          </a:bodyPr>
          <a:lstStyle/>
          <a:p>
            <a:r>
              <a:rPr lang="en-US" sz="1400" dirty="0"/>
              <a:t>Geology: Ridges of quartzite, quartzose conglomerate with lower elevation hills and valleys of </a:t>
            </a:r>
            <a:r>
              <a:rPr lang="en-US" sz="1400" dirty="0" err="1"/>
              <a:t>metarhyolite</a:t>
            </a:r>
            <a:r>
              <a:rPr lang="en-US" sz="1400" dirty="0"/>
              <a:t> and valleys of dolomite </a:t>
            </a:r>
            <a:br>
              <a:rPr lang="en-US" sz="1400" dirty="0"/>
            </a:br>
            <a:r>
              <a:rPr lang="en-US" sz="1400" dirty="0"/>
              <a:t>Soils: Typic Hapludults, Typic </a:t>
            </a:r>
            <a:r>
              <a:rPr lang="en-US" sz="1400" dirty="0" err="1"/>
              <a:t>Fragiaquults</a:t>
            </a:r>
            <a:r>
              <a:rPr lang="en-US" sz="1400" dirty="0"/>
              <a:t>, Aquic </a:t>
            </a:r>
            <a:r>
              <a:rPr lang="en-US" sz="1400" dirty="0" err="1"/>
              <a:t>Fragiudults</a:t>
            </a:r>
            <a:r>
              <a:rPr lang="en-US" sz="1400" dirty="0"/>
              <a:t>, Aquic </a:t>
            </a:r>
            <a:r>
              <a:rPr lang="en-US" sz="1400" dirty="0" err="1"/>
              <a:t>Fragiudults</a:t>
            </a:r>
            <a:r>
              <a:rPr lang="en-US" sz="1400" dirty="0"/>
              <a:t>, </a:t>
            </a:r>
            <a:r>
              <a:rPr lang="en-US" sz="1400" dirty="0" err="1"/>
              <a:t>Ultic</a:t>
            </a:r>
            <a:r>
              <a:rPr lang="en-US" sz="1400" dirty="0"/>
              <a:t> </a:t>
            </a:r>
            <a:r>
              <a:rPr lang="en-US" sz="1400" dirty="0" err="1"/>
              <a:t>Hapludalfs</a:t>
            </a:r>
            <a:r>
              <a:rPr lang="en-US" sz="1400" dirty="0"/>
              <a:t>, and Typic </a:t>
            </a:r>
            <a:r>
              <a:rPr lang="en-US" sz="1400" dirty="0" err="1"/>
              <a:t>Dystudepts</a:t>
            </a:r>
            <a:r>
              <a:rPr lang="en-US" sz="1400" dirty="0"/>
              <a:t> </a:t>
            </a:r>
          </a:p>
        </p:txBody>
      </p:sp>
      <p:pic>
        <p:nvPicPr>
          <p:cNvPr id="26" name="Content Placeholder 18" descr="Map&#10;&#10;Description automatically generated">
            <a:extLst>
              <a:ext uri="{FF2B5EF4-FFF2-40B4-BE49-F238E27FC236}">
                <a16:creationId xmlns:a16="http://schemas.microsoft.com/office/drawing/2014/main" id="{8BCF8B24-7F99-42DC-8636-837D0601DF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8823" y="487187"/>
            <a:ext cx="3117780" cy="2409194"/>
          </a:xfrm>
          <a:prstGeom prst="rect">
            <a:avLst/>
          </a:prstGeom>
          <a:ln>
            <a:solidFill>
              <a:schemeClr val="tx1"/>
            </a:solidFill>
          </a:ln>
        </p:spPr>
      </p:pic>
      <p:pic>
        <p:nvPicPr>
          <p:cNvPr id="27" name="Picture 26" descr="A stone building that has grass and trees&#10;&#10;Description automatically generated">
            <a:extLst>
              <a:ext uri="{FF2B5EF4-FFF2-40B4-BE49-F238E27FC236}">
                <a16:creationId xmlns:a16="http://schemas.microsoft.com/office/drawing/2014/main" id="{583BF92C-2A76-41D7-A863-5E389BA693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9082" y="544243"/>
            <a:ext cx="3332807" cy="2239698"/>
          </a:xfrm>
          <a:prstGeom prst="rect">
            <a:avLst/>
          </a:prstGeom>
          <a:ln>
            <a:solidFill>
              <a:schemeClr val="tx1"/>
            </a:solidFill>
          </a:ln>
        </p:spPr>
      </p:pic>
      <p:pic>
        <p:nvPicPr>
          <p:cNvPr id="28" name="Picture 27" descr="A vintage photo of a group of people posing for the camera&#10;&#10;Description automatically generated">
            <a:extLst>
              <a:ext uri="{FF2B5EF4-FFF2-40B4-BE49-F238E27FC236}">
                <a16:creationId xmlns:a16="http://schemas.microsoft.com/office/drawing/2014/main" id="{3EDD75C7-AB20-43BC-893B-F86793A003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65399" y="567853"/>
            <a:ext cx="3728002" cy="2240858"/>
          </a:xfrm>
          <a:prstGeom prst="rect">
            <a:avLst/>
          </a:prstGeom>
          <a:ln>
            <a:solidFill>
              <a:schemeClr val="tx1"/>
            </a:solidFill>
          </a:ln>
        </p:spPr>
      </p:pic>
      <p:pic>
        <p:nvPicPr>
          <p:cNvPr id="29" name="Picture 28">
            <a:extLst>
              <a:ext uri="{FF2B5EF4-FFF2-40B4-BE49-F238E27FC236}">
                <a16:creationId xmlns:a16="http://schemas.microsoft.com/office/drawing/2014/main" id="{13ADC169-DB6A-4A0E-856A-B67D582FC86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8356625" y="3763816"/>
            <a:ext cx="3720263" cy="2480175"/>
          </a:xfrm>
          <a:prstGeom prst="rect">
            <a:avLst/>
          </a:prstGeom>
          <a:ln>
            <a:solidFill>
              <a:schemeClr val="tx1"/>
            </a:solidFill>
          </a:ln>
        </p:spPr>
      </p:pic>
      <p:pic>
        <p:nvPicPr>
          <p:cNvPr id="30" name="Picture 29">
            <a:extLst>
              <a:ext uri="{FF2B5EF4-FFF2-40B4-BE49-F238E27FC236}">
                <a16:creationId xmlns:a16="http://schemas.microsoft.com/office/drawing/2014/main" id="{327EDE45-FDB8-45C3-9AA3-C7EA7A067BA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4334720" y="3834800"/>
            <a:ext cx="3613787" cy="2409191"/>
          </a:xfrm>
          <a:prstGeom prst="rect">
            <a:avLst/>
          </a:prstGeom>
          <a:ln>
            <a:solidFill>
              <a:schemeClr val="tx1"/>
            </a:solidFill>
          </a:ln>
        </p:spPr>
      </p:pic>
      <p:pic>
        <p:nvPicPr>
          <p:cNvPr id="31" name="Picture 30">
            <a:extLst>
              <a:ext uri="{FF2B5EF4-FFF2-40B4-BE49-F238E27FC236}">
                <a16:creationId xmlns:a16="http://schemas.microsoft.com/office/drawing/2014/main" id="{B62B9FC4-8583-473A-A301-3E93359A4DA7}"/>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808823" y="3834802"/>
            <a:ext cx="3117780" cy="2409192"/>
          </a:xfrm>
          <a:prstGeom prst="rect">
            <a:avLst/>
          </a:prstGeom>
          <a:ln>
            <a:solidFill>
              <a:schemeClr val="tx1"/>
            </a:solidFill>
          </a:ln>
        </p:spPr>
      </p:pic>
    </p:spTree>
    <p:extLst>
      <p:ext uri="{BB962C8B-B14F-4D97-AF65-F5344CB8AC3E}">
        <p14:creationId xmlns:p14="http://schemas.microsoft.com/office/powerpoint/2010/main" val="133929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244ED-1682-406F-B8D6-9C3393364290}"/>
              </a:ext>
            </a:extLst>
          </p:cNvPr>
          <p:cNvPicPr>
            <a:picLocks noChangeAspect="1"/>
          </p:cNvPicPr>
          <p:nvPr/>
        </p:nvPicPr>
        <p:blipFill>
          <a:blip r:embed="rId2"/>
          <a:stretch>
            <a:fillRect/>
          </a:stretch>
        </p:blipFill>
        <p:spPr>
          <a:xfrm>
            <a:off x="779092" y="0"/>
            <a:ext cx="8171032" cy="6858000"/>
          </a:xfrm>
          <a:prstGeom prst="rect">
            <a:avLst/>
          </a:prstGeom>
        </p:spPr>
      </p:pic>
      <p:sp>
        <p:nvSpPr>
          <p:cNvPr id="4" name="TextBox 3">
            <a:extLst>
              <a:ext uri="{FF2B5EF4-FFF2-40B4-BE49-F238E27FC236}">
                <a16:creationId xmlns:a16="http://schemas.microsoft.com/office/drawing/2014/main" id="{D36ABBBA-9346-45ED-A097-64CFF0FEC015}"/>
              </a:ext>
            </a:extLst>
          </p:cNvPr>
          <p:cNvSpPr txBox="1"/>
          <p:nvPr/>
        </p:nvSpPr>
        <p:spPr>
          <a:xfrm>
            <a:off x="9156192" y="341299"/>
            <a:ext cx="2938272" cy="830997"/>
          </a:xfrm>
          <a:prstGeom prst="rect">
            <a:avLst/>
          </a:prstGeom>
          <a:noFill/>
        </p:spPr>
        <p:txBody>
          <a:bodyPr wrap="square">
            <a:spAutoFit/>
          </a:bodyPr>
          <a:lstStyle/>
          <a:p>
            <a:r>
              <a:rPr lang="en-US" sz="2400" b="1" dirty="0"/>
              <a:t>RCH modeling procedure</a:t>
            </a:r>
          </a:p>
        </p:txBody>
      </p:sp>
    </p:spTree>
    <p:extLst>
      <p:ext uri="{BB962C8B-B14F-4D97-AF65-F5344CB8AC3E}">
        <p14:creationId xmlns:p14="http://schemas.microsoft.com/office/powerpoint/2010/main" val="56539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481AAA-1DF9-476A-836F-7E7C95DEE871}"/>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74185E27-28DC-40CF-9579-321EF4D61464}"/>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54D67CB-2C45-4E16-8F2A-4F02E8B6A7C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7076EAB-5285-4BCF-96CD-C25F4CE18708}"/>
              </a:ext>
            </a:extLst>
          </p:cNvPr>
          <p:cNvSpPr txBox="1"/>
          <p:nvPr/>
        </p:nvSpPr>
        <p:spPr>
          <a:xfrm rot="16200000">
            <a:off x="-2052060" y="3656638"/>
            <a:ext cx="4590744" cy="584775"/>
          </a:xfrm>
          <a:prstGeom prst="rect">
            <a:avLst/>
          </a:prstGeom>
          <a:noFill/>
        </p:spPr>
        <p:txBody>
          <a:bodyPr wrap="none" rtlCol="0">
            <a:spAutoFit/>
          </a:bodyPr>
          <a:lstStyle/>
          <a:p>
            <a:r>
              <a:rPr lang="en-US" sz="3200" dirty="0">
                <a:solidFill>
                  <a:schemeClr val="bg1"/>
                </a:solidFill>
              </a:rPr>
              <a:t>Study Area Hearth Density</a:t>
            </a:r>
          </a:p>
        </p:txBody>
      </p:sp>
      <p:sp>
        <p:nvSpPr>
          <p:cNvPr id="2" name="Rectangle 1"/>
          <p:cNvSpPr/>
          <p:nvPr/>
        </p:nvSpPr>
        <p:spPr>
          <a:xfrm>
            <a:off x="7028740" y="6193588"/>
            <a:ext cx="4073600" cy="523220"/>
          </a:xfrm>
          <a:prstGeom prst="rect">
            <a:avLst/>
          </a:prstGeom>
          <a:solidFill>
            <a:schemeClr val="bg1">
              <a:alpha val="45000"/>
            </a:schemeClr>
          </a:solidFill>
        </p:spPr>
        <p:txBody>
          <a:bodyPr wrap="square">
            <a:spAutoFit/>
          </a:bodyPr>
          <a:lstStyle/>
          <a:p>
            <a:r>
              <a:rPr lang="en-US" sz="1400" dirty="0">
                <a:ea typeface="Times New Roman" panose="02020603050405020304" pitchFamily="18" charset="0"/>
              </a:rPr>
              <a:t>1,200 RCHs, density of 11.8 km</a:t>
            </a:r>
            <a:r>
              <a:rPr lang="en-US" sz="1400" baseline="30000" dirty="0">
                <a:ea typeface="Times New Roman" panose="02020603050405020304" pitchFamily="18" charset="0"/>
              </a:rPr>
              <a:t>2</a:t>
            </a:r>
            <a:r>
              <a:rPr lang="en-US" sz="1400" dirty="0">
                <a:ea typeface="Times New Roman" panose="02020603050405020304" pitchFamily="18" charset="0"/>
              </a:rPr>
              <a:t>. </a:t>
            </a:r>
            <a:r>
              <a:rPr lang="en-US" sz="1400" dirty="0"/>
              <a:t>Within 3 - 4 km of GF density increases to over 30 RCH per km</a:t>
            </a:r>
            <a:r>
              <a:rPr lang="en-US" sz="1400" baseline="30000" dirty="0"/>
              <a:t>2</a:t>
            </a:r>
          </a:p>
        </p:txBody>
      </p:sp>
      <p:sp>
        <p:nvSpPr>
          <p:cNvPr id="8" name="Rectangle 7"/>
          <p:cNvSpPr/>
          <p:nvPr/>
        </p:nvSpPr>
        <p:spPr>
          <a:xfrm>
            <a:off x="2912915" y="6193588"/>
            <a:ext cx="3998425" cy="523220"/>
          </a:xfrm>
          <a:prstGeom prst="rect">
            <a:avLst/>
          </a:prstGeom>
          <a:solidFill>
            <a:schemeClr val="bg1">
              <a:alpha val="45000"/>
            </a:schemeClr>
          </a:solidFill>
        </p:spPr>
        <p:txBody>
          <a:bodyPr wrap="square">
            <a:spAutoFit/>
          </a:bodyPr>
          <a:lstStyle/>
          <a:p>
            <a:r>
              <a:rPr lang="en-US" sz="1400" dirty="0">
                <a:ea typeface="Times New Roman" panose="02020603050405020304" pitchFamily="18" charset="0"/>
              </a:rPr>
              <a:t>4,140 RCHS at an average density of 26.2 km</a:t>
            </a:r>
            <a:r>
              <a:rPr lang="en-US" sz="1400" baseline="30000" dirty="0">
                <a:ea typeface="Times New Roman" panose="02020603050405020304" pitchFamily="18" charset="0"/>
              </a:rPr>
              <a:t>2</a:t>
            </a:r>
            <a:r>
              <a:rPr lang="en-US" sz="1400" dirty="0">
                <a:ea typeface="Times New Roman" panose="02020603050405020304" pitchFamily="18" charset="0"/>
              </a:rPr>
              <a:t>. Within 3 – 4 km of PGF the RCH density &gt;70 per km</a:t>
            </a:r>
            <a:r>
              <a:rPr lang="en-US" sz="1400" baseline="30000" dirty="0">
                <a:ea typeface="Times New Roman" panose="02020603050405020304" pitchFamily="18" charset="0"/>
              </a:rPr>
              <a:t>2</a:t>
            </a:r>
            <a:endParaRPr lang="en-US" sz="1400" baseline="30000" dirty="0"/>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930" y="190500"/>
            <a:ext cx="9376410" cy="5951220"/>
          </a:xfrm>
          <a:prstGeom prst="rect">
            <a:avLst/>
          </a:prstGeom>
          <a:noFill/>
          <a:ln>
            <a:noFill/>
          </a:ln>
        </p:spPr>
      </p:pic>
    </p:spTree>
    <p:extLst>
      <p:ext uri="{BB962C8B-B14F-4D97-AF65-F5344CB8AC3E}">
        <p14:creationId xmlns:p14="http://schemas.microsoft.com/office/powerpoint/2010/main" val="1124344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5B6621-C04B-4D55-B7B4-5E09F262B2D8}"/>
              </a:ext>
            </a:extLst>
          </p:cNvPr>
          <p:cNvGrpSpPr/>
          <p:nvPr/>
        </p:nvGrpSpPr>
        <p:grpSpPr>
          <a:xfrm>
            <a:off x="0" y="-166255"/>
            <a:ext cx="581891" cy="7398328"/>
            <a:chOff x="0" y="-166255"/>
            <a:chExt cx="581891" cy="7398328"/>
          </a:xfrm>
        </p:grpSpPr>
        <p:sp>
          <p:nvSpPr>
            <p:cNvPr id="5" name="Rectangle 4">
              <a:extLst>
                <a:ext uri="{FF2B5EF4-FFF2-40B4-BE49-F238E27FC236}">
                  <a16:creationId xmlns:a16="http://schemas.microsoft.com/office/drawing/2014/main" id="{B3DDBBE4-701E-4896-B237-95FD52370946}"/>
                </a:ext>
              </a:extLst>
            </p:cNvPr>
            <p:cNvSpPr/>
            <p:nvPr/>
          </p:nvSpPr>
          <p:spPr>
            <a:xfrm>
              <a:off x="0" y="-92364"/>
              <a:ext cx="581891" cy="72597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7F4A8E-BCBE-4DBF-9BD7-297505AD2A1D}"/>
                </a:ext>
              </a:extLst>
            </p:cNvPr>
            <p:cNvSpPr/>
            <p:nvPr/>
          </p:nvSpPr>
          <p:spPr>
            <a:xfrm>
              <a:off x="480288" y="-166255"/>
              <a:ext cx="46182" cy="739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EF203F9-FA99-4AF1-B1DF-30601E6D4C6F}"/>
              </a:ext>
            </a:extLst>
          </p:cNvPr>
          <p:cNvSpPr txBox="1"/>
          <p:nvPr/>
        </p:nvSpPr>
        <p:spPr>
          <a:xfrm>
            <a:off x="1006757" y="667657"/>
            <a:ext cx="5423071" cy="584775"/>
          </a:xfrm>
          <a:prstGeom prst="rect">
            <a:avLst/>
          </a:prstGeom>
          <a:noFill/>
        </p:spPr>
        <p:txBody>
          <a:bodyPr wrap="square" rtlCol="0">
            <a:spAutoFit/>
          </a:bodyPr>
          <a:lstStyle/>
          <a:p>
            <a:r>
              <a:rPr lang="en-US" sz="3200" b="1" dirty="0"/>
              <a:t>Chemical Differences</a:t>
            </a:r>
          </a:p>
        </p:txBody>
      </p:sp>
      <p:pic>
        <p:nvPicPr>
          <p:cNvPr id="36" name="Picture 35"/>
          <p:cNvPicPr>
            <a:picLocks noChangeAspect="1"/>
          </p:cNvPicPr>
          <p:nvPr/>
        </p:nvPicPr>
        <p:blipFill>
          <a:blip r:embed="rId3"/>
          <a:stretch>
            <a:fillRect/>
          </a:stretch>
        </p:blipFill>
        <p:spPr>
          <a:xfrm>
            <a:off x="1114769" y="1640446"/>
            <a:ext cx="9533411" cy="4738231"/>
          </a:xfrm>
          <a:prstGeom prst="rect">
            <a:avLst/>
          </a:prstGeom>
        </p:spPr>
      </p:pic>
    </p:spTree>
    <p:extLst>
      <p:ext uri="{BB962C8B-B14F-4D97-AF65-F5344CB8AC3E}">
        <p14:creationId xmlns:p14="http://schemas.microsoft.com/office/powerpoint/2010/main" val="110967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A946DD09-34F7-468A-89E2-0B119AC511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93" y="322036"/>
            <a:ext cx="10571813" cy="4133850"/>
          </a:xfrm>
          <a:prstGeom prst="rect">
            <a:avLst/>
          </a:prstGeom>
          <a:noFill/>
          <a:ln>
            <a:noFill/>
          </a:ln>
        </p:spPr>
      </p:pic>
      <p:sp>
        <p:nvSpPr>
          <p:cNvPr id="3" name="TextBox 2">
            <a:extLst>
              <a:ext uri="{FF2B5EF4-FFF2-40B4-BE49-F238E27FC236}">
                <a16:creationId xmlns:a16="http://schemas.microsoft.com/office/drawing/2014/main" id="{EB219E18-C070-437F-A09C-F15F7BB0087F}"/>
              </a:ext>
            </a:extLst>
          </p:cNvPr>
          <p:cNvSpPr txBox="1"/>
          <p:nvPr/>
        </p:nvSpPr>
        <p:spPr>
          <a:xfrm>
            <a:off x="856343" y="4847771"/>
            <a:ext cx="10479314" cy="1569660"/>
          </a:xfrm>
          <a:prstGeom prst="rect">
            <a:avLst/>
          </a:prstGeom>
          <a:noFill/>
        </p:spPr>
        <p:txBody>
          <a:bodyPr wrap="square" rtlCol="0">
            <a:spAutoFit/>
          </a:bodyPr>
          <a:lstStyle/>
          <a:p>
            <a:r>
              <a:rPr lang="en-US" sz="2400" dirty="0">
                <a:effectLst/>
                <a:latin typeface="Times New Roman" panose="02020603050405020304" pitchFamily="18" charset="0"/>
                <a:ea typeface="Times New Roman" panose="02020603050405020304" pitchFamily="18" charset="0"/>
              </a:rPr>
              <a:t>Example wetness index models reflecting how hearth construction may influence immediate RCH location, and surrounding, hydrology. Yellow ovals are center points of hearths. A. SAGA software wetness index; and B. </a:t>
            </a:r>
            <a:r>
              <a:rPr lang="en-US" sz="2400" dirty="0" err="1">
                <a:effectLst/>
                <a:latin typeface="Times New Roman" panose="02020603050405020304" pitchFamily="18" charset="0"/>
                <a:ea typeface="Times New Roman" panose="02020603050405020304" pitchFamily="18" charset="0"/>
              </a:rPr>
              <a:t>ArcMAP</a:t>
            </a:r>
            <a:r>
              <a:rPr lang="en-US" sz="2400" dirty="0">
                <a:effectLst/>
                <a:latin typeface="Times New Roman" panose="02020603050405020304" pitchFamily="18" charset="0"/>
                <a:ea typeface="Times New Roman" panose="02020603050405020304" pitchFamily="18" charset="0"/>
              </a:rPr>
              <a:t> topographic wetness index. Upslope is to southeast and downslope to northwest.</a:t>
            </a:r>
            <a:endParaRPr lang="en-US" sz="2400" dirty="0"/>
          </a:p>
        </p:txBody>
      </p:sp>
    </p:spTree>
    <p:extLst>
      <p:ext uri="{BB962C8B-B14F-4D97-AF65-F5344CB8AC3E}">
        <p14:creationId xmlns:p14="http://schemas.microsoft.com/office/powerpoint/2010/main" val="187241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CF3A6-6FC9-4949-9517-31CF0C3A3BEF}"/>
              </a:ext>
            </a:extLst>
          </p:cNvPr>
          <p:cNvPicPr>
            <a:picLocks noChangeAspect="1"/>
          </p:cNvPicPr>
          <p:nvPr/>
        </p:nvPicPr>
        <p:blipFill>
          <a:blip r:embed="rId3"/>
          <a:stretch>
            <a:fillRect/>
          </a:stretch>
        </p:blipFill>
        <p:spPr>
          <a:xfrm>
            <a:off x="234712" y="2050814"/>
            <a:ext cx="11722576" cy="4807186"/>
          </a:xfrm>
          <a:prstGeom prst="rect">
            <a:avLst/>
          </a:prstGeom>
        </p:spPr>
      </p:pic>
      <p:sp>
        <p:nvSpPr>
          <p:cNvPr id="4" name="TextBox 3">
            <a:extLst>
              <a:ext uri="{FF2B5EF4-FFF2-40B4-BE49-F238E27FC236}">
                <a16:creationId xmlns:a16="http://schemas.microsoft.com/office/drawing/2014/main" id="{1A4AFCB4-7861-46A3-9D44-75FE200335DB}"/>
              </a:ext>
            </a:extLst>
          </p:cNvPr>
          <p:cNvSpPr txBox="1"/>
          <p:nvPr/>
        </p:nvSpPr>
        <p:spPr>
          <a:xfrm>
            <a:off x="685138" y="592809"/>
            <a:ext cx="11272150" cy="2246769"/>
          </a:xfrm>
          <a:prstGeom prst="rect">
            <a:avLst/>
          </a:prstGeom>
          <a:noFill/>
        </p:spPr>
        <p:txBody>
          <a:bodyPr wrap="square" rtlCol="0">
            <a:sp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Paired t-test results of modeled SWI or TWI values between RCH rim and interior polygons (</a:t>
            </a:r>
            <a:r>
              <a:rPr lang="en-US" sz="2800" dirty="0">
                <a:latin typeface="Times New Roman" panose="02020603050405020304" pitchFamily="18" charset="0"/>
                <a:ea typeface="Calibri" panose="020F0502020204030204" pitchFamily="34" charset="0"/>
                <a:cs typeface="Times New Roman" panose="02020603050405020304" pitchFamily="18" charset="0"/>
              </a:rPr>
              <a:t>Interior-Rim). A. Greenwood subset dataset n=84; B:  Greenwood field study dataset n=51; C:  Pine Grove subset dataset n=374.</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8" name="TextBox 7"/>
          <p:cNvSpPr txBox="1"/>
          <p:nvPr/>
        </p:nvSpPr>
        <p:spPr>
          <a:xfrm>
            <a:off x="8097796" y="3175024"/>
            <a:ext cx="805605" cy="369332"/>
          </a:xfrm>
          <a:prstGeom prst="rect">
            <a:avLst/>
          </a:prstGeom>
          <a:noFill/>
        </p:spPr>
        <p:txBody>
          <a:bodyPr wrap="none" rtlCol="0">
            <a:spAutoFit/>
          </a:bodyPr>
          <a:lstStyle/>
          <a:p>
            <a:r>
              <a:rPr lang="en-US" dirty="0">
                <a:solidFill>
                  <a:srgbClr val="00B0F0"/>
                </a:solidFill>
              </a:rPr>
              <a:t>wetter</a:t>
            </a:r>
          </a:p>
        </p:txBody>
      </p:sp>
      <p:sp>
        <p:nvSpPr>
          <p:cNvPr id="9" name="TextBox 8"/>
          <p:cNvSpPr txBox="1"/>
          <p:nvPr/>
        </p:nvSpPr>
        <p:spPr>
          <a:xfrm>
            <a:off x="8100545" y="4404056"/>
            <a:ext cx="805605" cy="369332"/>
          </a:xfrm>
          <a:prstGeom prst="rect">
            <a:avLst/>
          </a:prstGeom>
          <a:noFill/>
        </p:spPr>
        <p:txBody>
          <a:bodyPr wrap="none" rtlCol="0">
            <a:spAutoFit/>
          </a:bodyPr>
          <a:lstStyle/>
          <a:p>
            <a:r>
              <a:rPr lang="en-US" dirty="0">
                <a:solidFill>
                  <a:srgbClr val="00B0F0"/>
                </a:solidFill>
              </a:rPr>
              <a:t>wetter</a:t>
            </a:r>
          </a:p>
        </p:txBody>
      </p:sp>
      <p:sp>
        <p:nvSpPr>
          <p:cNvPr id="10" name="TextBox 9"/>
          <p:cNvSpPr txBox="1"/>
          <p:nvPr/>
        </p:nvSpPr>
        <p:spPr>
          <a:xfrm>
            <a:off x="8140194" y="5631028"/>
            <a:ext cx="805605" cy="369332"/>
          </a:xfrm>
          <a:prstGeom prst="rect">
            <a:avLst/>
          </a:prstGeom>
          <a:noFill/>
        </p:spPr>
        <p:txBody>
          <a:bodyPr wrap="none" rtlCol="0">
            <a:spAutoFit/>
          </a:bodyPr>
          <a:lstStyle/>
          <a:p>
            <a:r>
              <a:rPr lang="en-US" dirty="0">
                <a:solidFill>
                  <a:srgbClr val="00B0F0"/>
                </a:solidFill>
              </a:rPr>
              <a:t>wetter</a:t>
            </a:r>
          </a:p>
        </p:txBody>
      </p:sp>
    </p:spTree>
    <p:extLst>
      <p:ext uri="{BB962C8B-B14F-4D97-AF65-F5344CB8AC3E}">
        <p14:creationId xmlns:p14="http://schemas.microsoft.com/office/powerpoint/2010/main" val="733424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2770</Words>
  <Application>Microsoft Office PowerPoint</Application>
  <PresentationFormat>Widescreen</PresentationFormat>
  <Paragraphs>131</Paragraphs>
  <Slides>17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USA Appalachian relict charcoal hearths have complex landscape and pedologic patterns that are unique from surrounding forest ecosystems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Unique Hydrologic, Chemical, and Physical Properties of Relict Charcoal Hearths</dc:title>
  <dc:creator>Bayuzick, Samuel J</dc:creator>
  <cp:lastModifiedBy>Anonymous</cp:lastModifiedBy>
  <cp:revision>50</cp:revision>
  <dcterms:created xsi:type="dcterms:W3CDTF">2021-09-12T16:11:59Z</dcterms:created>
  <dcterms:modified xsi:type="dcterms:W3CDTF">2022-05-23T13:40:45Z</dcterms:modified>
</cp:coreProperties>
</file>