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4044" r:id="rId1"/>
  </p:sldMasterIdLst>
  <p:notesMasterIdLst>
    <p:notesMasterId r:id="rId9"/>
  </p:notesMasterIdLst>
  <p:handoutMasterIdLst>
    <p:handoutMasterId r:id="rId10"/>
  </p:handoutMasterIdLst>
  <p:sldIdLst>
    <p:sldId id="261" r:id="rId2"/>
    <p:sldId id="427" r:id="rId3"/>
    <p:sldId id="468" r:id="rId4"/>
    <p:sldId id="466" r:id="rId5"/>
    <p:sldId id="467" r:id="rId6"/>
    <p:sldId id="400" r:id="rId7"/>
    <p:sldId id="275" r:id="rId8"/>
  </p:sldIdLst>
  <p:sldSz cx="18288000" cy="92360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ma" initials="l" lastIdx="2" clrIdx="0">
    <p:extLst>
      <p:ext uri="{19B8F6BF-5375-455C-9EA6-DF929625EA0E}">
        <p15:presenceInfo xmlns:p15="http://schemas.microsoft.com/office/powerpoint/2012/main" userId="Sal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F8F00"/>
    <a:srgbClr val="FFD966"/>
    <a:srgbClr val="FFC7CE"/>
    <a:srgbClr val="E2EFD9"/>
    <a:srgbClr val="893727"/>
    <a:srgbClr val="C43C76"/>
    <a:srgbClr val="CF35CF"/>
    <a:srgbClr val="C2E088"/>
    <a:srgbClr val="CED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74170" autoAdjust="0"/>
  </p:normalViewPr>
  <p:slideViewPr>
    <p:cSldViewPr snapToGrid="0">
      <p:cViewPr varScale="1">
        <p:scale>
          <a:sx n="46" d="100"/>
          <a:sy n="46" d="100"/>
        </p:scale>
        <p:origin x="11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275A7-4733-4681-9128-454D325605A2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67346-34EE-4258-AFF0-B41D899DA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02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97A86-FEC6-48C0-BCBF-3DEEE02E8B40}" type="datetimeFigureOut">
              <a:rPr lang="en-CA" smtClean="0"/>
              <a:t>2022-05-24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1143000"/>
            <a:ext cx="6108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5A99A-682A-4B7A-B524-8A6378D2A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26705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1pPr>
    <a:lvl2pPr marL="660481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2pPr>
    <a:lvl3pPr marL="1320963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3pPr>
    <a:lvl4pPr marL="1981442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4pPr>
    <a:lvl5pPr marL="2641924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5pPr>
    <a:lvl6pPr marL="3302407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6pPr>
    <a:lvl7pPr marL="3962888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7pPr>
    <a:lvl8pPr marL="4623369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8pPr>
    <a:lvl9pPr marL="5283849" algn="l" defTabSz="1320963" rtl="0" eaLnBrk="1" latinLnBrk="0" hangingPunct="1">
      <a:defRPr sz="17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5682BBC-FD88-40E5-BEB8-A2DBB9CB5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4E15DA9-DDA8-4822-AE03-22EAC7574857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A8FCE8C-4631-463F-B6B6-ECABAC420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4650" y="1143000"/>
            <a:ext cx="6108700" cy="30861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8F167BE-6722-4EF1-B5A9-41C06F5193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320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1143000"/>
            <a:ext cx="6108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5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E5A99A-682A-4B7A-B524-8A6378D2A50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774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1143000"/>
            <a:ext cx="6108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5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E5A99A-682A-4B7A-B524-8A6378D2A50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59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1143000"/>
            <a:ext cx="6108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5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E5A99A-682A-4B7A-B524-8A6378D2A50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484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1143000"/>
            <a:ext cx="6108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85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E5A99A-682A-4B7A-B524-8A6378D2A50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052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80110"/>
            <a:ext cx="11658600" cy="1970363"/>
          </a:xfrm>
        </p:spPr>
        <p:txBody>
          <a:bodyPr anchor="ctr">
            <a:normAutofit/>
          </a:bodyPr>
          <a:lstStyle>
            <a:lvl1pPr algn="r">
              <a:defRPr sz="6734" spc="269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6680110"/>
            <a:ext cx="4800600" cy="197036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2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15757" indent="0" algn="ctr">
              <a:buNone/>
              <a:defRPr sz="2424"/>
            </a:lvl2pPr>
            <a:lvl3pPr marL="1231514" indent="0" algn="ctr">
              <a:buNone/>
              <a:defRPr sz="2424"/>
            </a:lvl3pPr>
            <a:lvl4pPr marL="1847271" indent="0" algn="ctr">
              <a:buNone/>
              <a:defRPr sz="2424"/>
            </a:lvl4pPr>
            <a:lvl5pPr marL="2463028" indent="0" algn="ctr">
              <a:buNone/>
              <a:defRPr sz="2424"/>
            </a:lvl5pPr>
            <a:lvl6pPr marL="3078785" indent="0" algn="ctr">
              <a:buNone/>
              <a:defRPr sz="2424"/>
            </a:lvl6pPr>
            <a:lvl7pPr marL="3694542" indent="0" algn="ctr">
              <a:buNone/>
              <a:defRPr sz="2424"/>
            </a:lvl7pPr>
            <a:lvl8pPr marL="4310299" indent="0" algn="ctr">
              <a:buNone/>
              <a:defRPr sz="2424"/>
            </a:lvl8pPr>
            <a:lvl9pPr marL="4926056" indent="0" algn="ctr">
              <a:buNone/>
              <a:defRPr sz="242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580263" y="7089483"/>
            <a:ext cx="0" cy="12314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1"/>
            <a:ext cx="18288000" cy="6157385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266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461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1026231"/>
            <a:ext cx="3943350" cy="7286237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1" y="1026231"/>
            <a:ext cx="11372850" cy="72862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9751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560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807700" y="8136262"/>
            <a:ext cx="1367908" cy="491736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16001" y="8136262"/>
            <a:ext cx="9446419" cy="491736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85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174F8-1206-42B4-8253-0D1E82F521D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5639" y="1311798"/>
            <a:ext cx="16736726" cy="31111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975" b="0" baseline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820974" indent="0">
              <a:buNone/>
              <a:defRPr sz="2155"/>
            </a:lvl2pPr>
            <a:lvl3pPr marL="1641947" indent="0">
              <a:buNone/>
              <a:defRPr sz="1796"/>
            </a:lvl3pPr>
            <a:lvl4pPr marL="2462921" indent="0">
              <a:buNone/>
              <a:defRPr sz="1616"/>
            </a:lvl4pPr>
            <a:lvl5pPr marL="3283894" indent="0">
              <a:buNone/>
              <a:defRPr sz="1616"/>
            </a:lvl5pPr>
            <a:lvl6pPr marL="4104868" indent="0">
              <a:buNone/>
              <a:defRPr sz="1616"/>
            </a:lvl6pPr>
            <a:lvl7pPr marL="4925840" indent="0">
              <a:buNone/>
              <a:defRPr sz="1616"/>
            </a:lvl7pPr>
            <a:lvl8pPr marL="5746815" indent="0">
              <a:buNone/>
              <a:defRPr sz="1616"/>
            </a:lvl8pPr>
            <a:lvl9pPr marL="6567789" indent="0">
              <a:buNone/>
              <a:defRPr sz="1616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E59A572-76E8-4055-881A-EC3A9E6F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39" y="507480"/>
            <a:ext cx="16736726" cy="735257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5028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474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716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80110"/>
            <a:ext cx="11658600" cy="1970363"/>
          </a:xfrm>
        </p:spPr>
        <p:txBody>
          <a:bodyPr anchor="ctr">
            <a:normAutofit/>
          </a:bodyPr>
          <a:lstStyle>
            <a:lvl1pPr algn="r">
              <a:defRPr sz="6734" b="0" spc="269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6680110"/>
            <a:ext cx="4800600" cy="1970363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2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15757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2pPr>
            <a:lvl3pPr marL="1231514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3pPr>
            <a:lvl4pPr marL="1847271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4pPr>
            <a:lvl5pPr marL="2463028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5pPr>
            <a:lvl6pPr marL="3078785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6pPr>
            <a:lvl7pPr marL="3694542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7pPr>
            <a:lvl8pPr marL="4310299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8pPr>
            <a:lvl9pPr marL="4926056" indent="0">
              <a:buNone/>
              <a:defRPr sz="1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580263" y="7089483"/>
            <a:ext cx="0" cy="123147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8288000" cy="6157383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7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788145"/>
            <a:ext cx="14580108" cy="20196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1" y="3078692"/>
            <a:ext cx="7132320" cy="541849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078692"/>
            <a:ext cx="7132320" cy="541849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89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2935445"/>
            <a:ext cx="7132320" cy="1108329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98" b="0" cap="none" baseline="0">
                <a:solidFill>
                  <a:schemeClr val="accent1"/>
                </a:solidFill>
                <a:latin typeface="+mn-lt"/>
              </a:defRPr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3996896"/>
            <a:ext cx="7132320" cy="45002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2935445"/>
            <a:ext cx="7132320" cy="1108329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098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15757" indent="0">
              <a:buNone/>
              <a:defRPr sz="2694" b="1"/>
            </a:lvl2pPr>
            <a:lvl3pPr marL="1231514" indent="0">
              <a:buNone/>
              <a:defRPr sz="2424" b="1"/>
            </a:lvl3pPr>
            <a:lvl4pPr marL="1847271" indent="0">
              <a:buNone/>
              <a:defRPr sz="2155" b="1"/>
            </a:lvl4pPr>
            <a:lvl5pPr marL="2463028" indent="0">
              <a:buNone/>
              <a:defRPr sz="2155" b="1"/>
            </a:lvl5pPr>
            <a:lvl6pPr marL="3078785" indent="0">
              <a:buNone/>
              <a:defRPr sz="2155" b="1"/>
            </a:lvl6pPr>
            <a:lvl7pPr marL="3694542" indent="0">
              <a:buNone/>
              <a:defRPr sz="2155" b="1"/>
            </a:lvl7pPr>
            <a:lvl8pPr marL="4310299" indent="0">
              <a:buNone/>
              <a:defRPr sz="2155" b="1"/>
            </a:lvl8pPr>
            <a:lvl9pPr marL="4926056" indent="0">
              <a:buNone/>
              <a:defRPr sz="2155" b="1"/>
            </a:lvl9pPr>
          </a:lstStyle>
          <a:p>
            <a:pPr marL="0" lvl="0" indent="0" algn="l" defTabSz="1231514" rtl="0" eaLnBrk="1" latinLnBrk="0" hangingPunct="1">
              <a:lnSpc>
                <a:spcPct val="90000"/>
              </a:lnSpc>
              <a:spcBef>
                <a:spcPts val="2424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3996896"/>
            <a:ext cx="7132320" cy="45002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43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65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70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635009"/>
            <a:ext cx="6583680" cy="2339806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38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108329"/>
            <a:ext cx="8517636" cy="6982473"/>
          </a:xfrm>
        </p:spPr>
        <p:txBody>
          <a:bodyPr/>
          <a:lstStyle>
            <a:lvl1pPr>
              <a:defRPr sz="3232"/>
            </a:lvl1pPr>
            <a:lvl2pPr>
              <a:defRPr sz="2694"/>
            </a:lvl2pPr>
            <a:lvl3pPr>
              <a:defRPr sz="2155"/>
            </a:lvl3pPr>
            <a:lvl4pPr>
              <a:defRPr sz="2155"/>
            </a:lvl4pPr>
            <a:lvl5pPr>
              <a:defRPr sz="2155"/>
            </a:lvl5pPr>
            <a:lvl6pPr>
              <a:defRPr sz="2155"/>
            </a:lvl6pPr>
            <a:lvl7pPr>
              <a:defRPr sz="2155"/>
            </a:lvl7pPr>
            <a:lvl8pPr>
              <a:defRPr sz="2155"/>
            </a:lvl8pPr>
            <a:lvl9pPr>
              <a:defRPr sz="215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040317"/>
            <a:ext cx="6583680" cy="506690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808"/>
              </a:spcBef>
              <a:buNone/>
              <a:defRPr sz="2155"/>
            </a:lvl1pPr>
            <a:lvl2pPr marL="615757" indent="0">
              <a:buNone/>
              <a:defRPr sz="1616"/>
            </a:lvl2pPr>
            <a:lvl3pPr marL="1231514" indent="0">
              <a:buNone/>
              <a:defRPr sz="1347"/>
            </a:lvl3pPr>
            <a:lvl4pPr marL="1847271" indent="0">
              <a:buNone/>
              <a:defRPr sz="1212"/>
            </a:lvl4pPr>
            <a:lvl5pPr marL="2463028" indent="0">
              <a:buNone/>
              <a:defRPr sz="1212"/>
            </a:lvl5pPr>
            <a:lvl6pPr marL="3078785" indent="0">
              <a:buNone/>
              <a:defRPr sz="1212"/>
            </a:lvl6pPr>
            <a:lvl7pPr marL="3694542" indent="0">
              <a:buNone/>
              <a:defRPr sz="1212"/>
            </a:lvl7pPr>
            <a:lvl8pPr marL="4310299" indent="0">
              <a:buNone/>
              <a:defRPr sz="1212"/>
            </a:lvl8pPr>
            <a:lvl9pPr marL="4926056" indent="0">
              <a:buNone/>
              <a:defRPr sz="121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86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80112"/>
            <a:ext cx="11658600" cy="1970363"/>
          </a:xfrm>
        </p:spPr>
        <p:txBody>
          <a:bodyPr anchor="ctr">
            <a:normAutofit/>
          </a:bodyPr>
          <a:lstStyle>
            <a:lvl1pPr algn="r">
              <a:defRPr sz="6734" spc="269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8283428" cy="6157383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310"/>
            </a:lvl1pPr>
            <a:lvl2pPr marL="615757" indent="0">
              <a:buNone/>
              <a:defRPr sz="3771"/>
            </a:lvl2pPr>
            <a:lvl3pPr marL="1231514" indent="0">
              <a:buNone/>
              <a:defRPr sz="3232"/>
            </a:lvl3pPr>
            <a:lvl4pPr marL="1847271" indent="0">
              <a:buNone/>
              <a:defRPr sz="2694"/>
            </a:lvl4pPr>
            <a:lvl5pPr marL="2463028" indent="0">
              <a:buNone/>
              <a:defRPr sz="2694"/>
            </a:lvl5pPr>
            <a:lvl6pPr marL="3078785" indent="0">
              <a:buNone/>
              <a:defRPr sz="2694"/>
            </a:lvl6pPr>
            <a:lvl7pPr marL="3694542" indent="0">
              <a:buNone/>
              <a:defRPr sz="2694"/>
            </a:lvl7pPr>
            <a:lvl8pPr marL="4310299" indent="0">
              <a:buNone/>
              <a:defRPr sz="2694"/>
            </a:lvl8pPr>
            <a:lvl9pPr marL="4926056" indent="0">
              <a:buNone/>
              <a:defRPr sz="269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6680112"/>
            <a:ext cx="4800600" cy="1970363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24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15757" indent="0">
              <a:buNone/>
              <a:defRPr sz="1886"/>
            </a:lvl2pPr>
            <a:lvl3pPr marL="1231514" indent="0">
              <a:buNone/>
              <a:defRPr sz="1616"/>
            </a:lvl3pPr>
            <a:lvl4pPr marL="1847271" indent="0">
              <a:buNone/>
              <a:defRPr sz="1347"/>
            </a:lvl4pPr>
            <a:lvl5pPr marL="2463028" indent="0">
              <a:buNone/>
              <a:defRPr sz="1347"/>
            </a:lvl5pPr>
            <a:lvl6pPr marL="3078785" indent="0">
              <a:buNone/>
              <a:defRPr sz="1347"/>
            </a:lvl6pPr>
            <a:lvl7pPr marL="3694542" indent="0">
              <a:buNone/>
              <a:defRPr sz="1347"/>
            </a:lvl7pPr>
            <a:lvl8pPr marL="4310299" indent="0">
              <a:buNone/>
              <a:defRPr sz="1347"/>
            </a:lvl8pPr>
            <a:lvl9pPr marL="4926056" indent="0">
              <a:buNone/>
              <a:defRPr sz="134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089483"/>
            <a:ext cx="0" cy="12314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58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788145"/>
            <a:ext cx="14580108" cy="2019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078692"/>
            <a:ext cx="14580110" cy="541849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4" y="8714481"/>
            <a:ext cx="3231215" cy="369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8714481"/>
            <a:ext cx="8852189" cy="369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7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8714481"/>
            <a:ext cx="1460501" cy="369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4770FAD-BF71-475F-9615-61E88C3D688A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43000" y="1112859"/>
            <a:ext cx="0" cy="12314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2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</p:sldLayoutIdLst>
  <p:hf hdr="0" dt="0"/>
  <p:txStyles>
    <p:titleStyle>
      <a:lvl1pPr algn="l" defTabSz="1231514" rtl="0" eaLnBrk="1" latinLnBrk="0" hangingPunct="1">
        <a:lnSpc>
          <a:spcPct val="80000"/>
        </a:lnSpc>
        <a:spcBef>
          <a:spcPct val="0"/>
        </a:spcBef>
        <a:buNone/>
        <a:defRPr sz="6734" kern="1200" cap="all" spc="13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23151" indent="-123151" algn="l" defTabSz="1231514" rtl="0" eaLnBrk="1" latinLnBrk="0" hangingPunct="1">
        <a:lnSpc>
          <a:spcPct val="90000"/>
        </a:lnSpc>
        <a:spcBef>
          <a:spcPts val="1616"/>
        </a:spcBef>
        <a:spcAft>
          <a:spcPts val="269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963" kern="1200">
          <a:solidFill>
            <a:schemeClr val="tx1"/>
          </a:solidFill>
          <a:latin typeface="+mn-lt"/>
          <a:ea typeface="+mn-ea"/>
          <a:cs typeface="+mn-cs"/>
        </a:defRPr>
      </a:lvl1pPr>
      <a:lvl2pPr marL="357139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603442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3pPr>
      <a:lvl4pPr marL="800484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4pPr>
      <a:lvl5pPr marL="1046787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5pPr>
      <a:lvl6pPr marL="1231514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6pPr>
      <a:lvl7pPr marL="1428556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7pPr>
      <a:lvl8pPr marL="1637914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8pPr>
      <a:lvl9pPr marL="1834956" indent="-184727" algn="l" defTabSz="1231514" rtl="0" eaLnBrk="1" latinLnBrk="0" hangingPunct="1">
        <a:lnSpc>
          <a:spcPct val="90000"/>
        </a:lnSpc>
        <a:spcBef>
          <a:spcPts val="269"/>
        </a:spcBef>
        <a:spcAft>
          <a:spcPts val="539"/>
        </a:spcAft>
        <a:buClr>
          <a:schemeClr val="accent1"/>
        </a:buClr>
        <a:buFont typeface="Wingdings 3" pitchFamily="18" charset="2"/>
        <a:buChar char=""/>
        <a:defRPr sz="18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5757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1514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47271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3028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78785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94542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10299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26056" algn="l" defTabSz="1231514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6.jpg"/><Relationship Id="rId3" Type="http://schemas.microsoft.com/office/2007/relationships/media" Target="../media/media1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jpg"/><Relationship Id="rId4" Type="http://schemas.microsoft.com/office/2007/relationships/media" Target="../media/media2.gif"/><Relationship Id="rId9" Type="http://schemas.openxmlformats.org/officeDocument/2006/relationships/image" Target="../media/image9.jpe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5">
            <a:extLst>
              <a:ext uri="{FF2B5EF4-FFF2-40B4-BE49-F238E27FC236}">
                <a16:creationId xmlns:a16="http://schemas.microsoft.com/office/drawing/2014/main" id="{B4564074-C9E4-4DA9-A179-C293D1B4A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417" y="4629555"/>
            <a:ext cx="184731" cy="5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2901"/>
          </a:p>
        </p:txBody>
      </p:sp>
      <p:sp>
        <p:nvSpPr>
          <p:cNvPr id="5123" name="Rectangle 12">
            <a:extLst>
              <a:ext uri="{FF2B5EF4-FFF2-40B4-BE49-F238E27FC236}">
                <a16:creationId xmlns:a16="http://schemas.microsoft.com/office/drawing/2014/main" id="{BAAEE3DC-5454-494F-A0D4-3D7A5A0EE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6127" y="6901782"/>
            <a:ext cx="184731" cy="5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2901"/>
          </a:p>
        </p:txBody>
      </p:sp>
      <p:pic>
        <p:nvPicPr>
          <p:cNvPr id="5125" name="Picture 10">
            <a:extLst>
              <a:ext uri="{FF2B5EF4-FFF2-40B4-BE49-F238E27FC236}">
                <a16:creationId xmlns:a16="http://schemas.microsoft.com/office/drawing/2014/main" id="{43D59908-EE0C-4162-9599-3E403D46E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27" y="6742589"/>
            <a:ext cx="337764" cy="4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17">
            <a:extLst>
              <a:ext uri="{FF2B5EF4-FFF2-40B4-BE49-F238E27FC236}">
                <a16:creationId xmlns:a16="http://schemas.microsoft.com/office/drawing/2014/main" id="{E97FA902-BD9F-4682-8C43-A44C969B0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960" y="4710156"/>
            <a:ext cx="11054080" cy="460587"/>
          </a:xfrm>
          <a:prstGeom prst="rect">
            <a:avLst/>
          </a:prstGeom>
          <a:solidFill>
            <a:srgbClr val="8FD634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2901"/>
          </a:p>
        </p:txBody>
      </p:sp>
      <p:sp>
        <p:nvSpPr>
          <p:cNvPr id="5128" name="Rectangle 3">
            <a:extLst>
              <a:ext uri="{FF2B5EF4-FFF2-40B4-BE49-F238E27FC236}">
                <a16:creationId xmlns:a16="http://schemas.microsoft.com/office/drawing/2014/main" id="{4E058455-6AF1-43CA-933B-26A5C81B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690" y="6315816"/>
            <a:ext cx="12665910" cy="142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sz="3200" b="1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analysis of extreme precipitation changes in the </a:t>
            </a:r>
            <a:r>
              <a:rPr lang="en-US" sz="3200" b="1" dirty="0" err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Köppen</a:t>
            </a:r>
            <a:r>
              <a:rPr lang="en-US" sz="3200" b="1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-Geiger climate classification</a:t>
            </a:r>
            <a:endParaRPr lang="en-US" sz="3200" dirty="0"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9" name="Rectangle 4">
            <a:extLst>
              <a:ext uri="{FF2B5EF4-FFF2-40B4-BE49-F238E27FC236}">
                <a16:creationId xmlns:a16="http://schemas.microsoft.com/office/drawing/2014/main" id="{B2740F6F-31E6-4E7D-BB1A-F5167124A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688" y="7571876"/>
            <a:ext cx="11222593" cy="117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A" dirty="0"/>
              <a:t>Salma </a:t>
            </a:r>
            <a:r>
              <a:rPr lang="fr-CA" dirty="0" smtClean="0"/>
              <a:t>Hobbi ,Sofia Nerantzaki, </a:t>
            </a:r>
            <a:r>
              <a:rPr lang="fr-CA" dirty="0"/>
              <a:t>Simon Michael </a:t>
            </a:r>
            <a:r>
              <a:rPr lang="fr-CA" dirty="0" smtClean="0"/>
              <a:t>Papalexiou, Chandra </a:t>
            </a:r>
            <a:r>
              <a:rPr lang="fr-CA" dirty="0"/>
              <a:t>Rupa </a:t>
            </a:r>
            <a:r>
              <a:rPr lang="fr-CA" dirty="0" smtClean="0"/>
              <a:t>Rajulapati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89005" y="7303131"/>
            <a:ext cx="2247881" cy="83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25</a:t>
            </a:r>
            <a:r>
              <a:rPr lang="en-US" sz="2403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EGU22: HS7.7</a:t>
            </a:r>
            <a:endParaRPr lang="en-US" sz="24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90" y="1686277"/>
            <a:ext cx="8341874" cy="45489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827499" y="8734281"/>
            <a:ext cx="709387" cy="377062"/>
          </a:xfrm>
        </p:spPr>
        <p:txBody>
          <a:bodyPr/>
          <a:lstStyle/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1"/>
    </mc:Choice>
    <mc:Fallback xmlns="">
      <p:transition spd="slow" advTm="3395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275569" y="1380032"/>
            <a:ext cx="66343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0" name="Freeform 29"/>
          <p:cNvSpPr/>
          <p:nvPr/>
        </p:nvSpPr>
        <p:spPr>
          <a:xfrm>
            <a:off x="12029698" y="5516260"/>
            <a:ext cx="2286000" cy="1523999"/>
          </a:xfrm>
          <a:custGeom>
            <a:avLst/>
            <a:gdLst>
              <a:gd name="connsiteX0" fmla="*/ 0 w 2286000"/>
              <a:gd name="connsiteY0" fmla="*/ 0 h 1523999"/>
              <a:gd name="connsiteX1" fmla="*/ 2286000 w 2286000"/>
              <a:gd name="connsiteY1" fmla="*/ 0 h 1523999"/>
              <a:gd name="connsiteX2" fmla="*/ 2286000 w 2286000"/>
              <a:gd name="connsiteY2" fmla="*/ 1523999 h 1523999"/>
              <a:gd name="connsiteX3" fmla="*/ 0 w 2286000"/>
              <a:gd name="connsiteY3" fmla="*/ 1523999 h 1523999"/>
              <a:gd name="connsiteX4" fmla="*/ 0 w 2286000"/>
              <a:gd name="connsiteY4" fmla="*/ 0 h 152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1523999">
                <a:moveTo>
                  <a:pt x="0" y="0"/>
                </a:moveTo>
                <a:lnTo>
                  <a:pt x="2286000" y="0"/>
                </a:lnTo>
                <a:lnTo>
                  <a:pt x="2286000" y="1523999"/>
                </a:lnTo>
                <a:lnTo>
                  <a:pt x="0" y="1523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/>
          </a:p>
        </p:txBody>
      </p:sp>
      <p:sp>
        <p:nvSpPr>
          <p:cNvPr id="34" name="Freeform 33"/>
          <p:cNvSpPr/>
          <p:nvPr/>
        </p:nvSpPr>
        <p:spPr>
          <a:xfrm>
            <a:off x="7812709" y="554165"/>
            <a:ext cx="3514725" cy="2343150"/>
          </a:xfrm>
          <a:custGeom>
            <a:avLst/>
            <a:gdLst>
              <a:gd name="connsiteX0" fmla="*/ 0 w 3514725"/>
              <a:gd name="connsiteY0" fmla="*/ 0 h 2343150"/>
              <a:gd name="connsiteX1" fmla="*/ 3514725 w 3514725"/>
              <a:gd name="connsiteY1" fmla="*/ 0 h 2343150"/>
              <a:gd name="connsiteX2" fmla="*/ 3514725 w 3514725"/>
              <a:gd name="connsiteY2" fmla="*/ 2343150 h 2343150"/>
              <a:gd name="connsiteX3" fmla="*/ 0 w 3514725"/>
              <a:gd name="connsiteY3" fmla="*/ 2343150 h 2343150"/>
              <a:gd name="connsiteX4" fmla="*/ 0 w 3514725"/>
              <a:gd name="connsiteY4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25" h="2343150">
                <a:moveTo>
                  <a:pt x="0" y="0"/>
                </a:moveTo>
                <a:lnTo>
                  <a:pt x="3514725" y="0"/>
                </a:lnTo>
                <a:lnTo>
                  <a:pt x="3514725" y="2343150"/>
                </a:lnTo>
                <a:lnTo>
                  <a:pt x="0" y="2343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</p:txBody>
      </p:sp>
      <p:sp>
        <p:nvSpPr>
          <p:cNvPr id="38" name="Freeform 37"/>
          <p:cNvSpPr/>
          <p:nvPr/>
        </p:nvSpPr>
        <p:spPr>
          <a:xfrm>
            <a:off x="10819381" y="5811818"/>
            <a:ext cx="3514725" cy="2343150"/>
          </a:xfrm>
          <a:custGeom>
            <a:avLst/>
            <a:gdLst>
              <a:gd name="connsiteX0" fmla="*/ 0 w 3514725"/>
              <a:gd name="connsiteY0" fmla="*/ 0 h 2343150"/>
              <a:gd name="connsiteX1" fmla="*/ 3514725 w 3514725"/>
              <a:gd name="connsiteY1" fmla="*/ 0 h 2343150"/>
              <a:gd name="connsiteX2" fmla="*/ 3514725 w 3514725"/>
              <a:gd name="connsiteY2" fmla="*/ 2343150 h 2343150"/>
              <a:gd name="connsiteX3" fmla="*/ 0 w 3514725"/>
              <a:gd name="connsiteY3" fmla="*/ 2343150 h 2343150"/>
              <a:gd name="connsiteX4" fmla="*/ 0 w 3514725"/>
              <a:gd name="connsiteY4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25" h="2343150">
                <a:moveTo>
                  <a:pt x="0" y="0"/>
                </a:moveTo>
                <a:lnTo>
                  <a:pt x="3514725" y="0"/>
                </a:lnTo>
                <a:lnTo>
                  <a:pt x="3514725" y="2343150"/>
                </a:lnTo>
                <a:lnTo>
                  <a:pt x="0" y="2343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</p:txBody>
      </p:sp>
      <p:sp>
        <p:nvSpPr>
          <p:cNvPr id="54" name="Freeform 53"/>
          <p:cNvSpPr/>
          <p:nvPr/>
        </p:nvSpPr>
        <p:spPr>
          <a:xfrm>
            <a:off x="10168115" y="1337535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lvl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61" name="Freeform 60"/>
          <p:cNvSpPr/>
          <p:nvPr/>
        </p:nvSpPr>
        <p:spPr>
          <a:xfrm>
            <a:off x="5040845" y="4969769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00" kern="1200"/>
          </a:p>
        </p:txBody>
      </p:sp>
      <p:sp>
        <p:nvSpPr>
          <p:cNvPr id="63" name="Freeform 62"/>
          <p:cNvSpPr/>
          <p:nvPr/>
        </p:nvSpPr>
        <p:spPr>
          <a:xfrm>
            <a:off x="6897328" y="4411002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00" kern="1200"/>
          </a:p>
        </p:txBody>
      </p:sp>
      <p:sp>
        <p:nvSpPr>
          <p:cNvPr id="67" name="Freeform 66"/>
          <p:cNvSpPr/>
          <p:nvPr/>
        </p:nvSpPr>
        <p:spPr>
          <a:xfrm>
            <a:off x="10281249" y="5936754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lvl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69" name="Freeform 68"/>
          <p:cNvSpPr/>
          <p:nvPr/>
        </p:nvSpPr>
        <p:spPr>
          <a:xfrm>
            <a:off x="13637488" y="3523266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lvl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smtClean="0">
                <a:solidFill>
                  <a:schemeClr val="bg1"/>
                </a:solidFill>
              </a:rPr>
              <a:t>‘l</a:t>
            </a:r>
            <a:endParaRPr lang="en-US" sz="3300" kern="1200">
              <a:solidFill>
                <a:schemeClr val="bg1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5291911" y="6009445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00" kern="120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8" y="1004931"/>
            <a:ext cx="5198670" cy="20590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3" name="Freeform 72"/>
          <p:cNvSpPr/>
          <p:nvPr/>
        </p:nvSpPr>
        <p:spPr>
          <a:xfrm>
            <a:off x="4116781" y="4167022"/>
            <a:ext cx="91440" cy="4800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80059"/>
                </a:ln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" name="Straight Arrow Connector 4"/>
          <p:cNvCxnSpPr/>
          <p:nvPr/>
        </p:nvCxnSpPr>
        <p:spPr>
          <a:xfrm flipH="1" flipV="1">
            <a:off x="12566674" y="6518325"/>
            <a:ext cx="82296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48887" y="2856796"/>
            <a:ext cx="829486" cy="522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7" name="Straight Connector 16"/>
          <p:cNvCxnSpPr>
            <a:stCxn id="68" idx="4"/>
          </p:cNvCxnSpPr>
          <p:nvPr/>
        </p:nvCxnSpPr>
        <p:spPr>
          <a:xfrm>
            <a:off x="15490075" y="4242846"/>
            <a:ext cx="0" cy="4114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0800000" flipH="1" flipV="1">
            <a:off x="6254404" y="6500384"/>
            <a:ext cx="82296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826388" y="3312302"/>
            <a:ext cx="12001229" cy="930544"/>
            <a:chOff x="3826388" y="3312302"/>
            <a:chExt cx="12001229" cy="930544"/>
          </a:xfrm>
        </p:grpSpPr>
        <p:sp>
          <p:nvSpPr>
            <p:cNvPr id="40" name="TextBox 39"/>
            <p:cNvSpPr txBox="1"/>
            <p:nvPr/>
          </p:nvSpPr>
          <p:spPr>
            <a:xfrm>
              <a:off x="10528651" y="3315487"/>
              <a:ext cx="693327" cy="594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cxnSp>
          <p:nvCxnSpPr>
            <p:cNvPr id="12" name="Elbow Connector 11"/>
            <p:cNvCxnSpPr/>
            <p:nvPr/>
          </p:nvCxnSpPr>
          <p:spPr>
            <a:xfrm>
              <a:off x="9830572" y="3430195"/>
              <a:ext cx="5669280" cy="210312"/>
            </a:xfrm>
            <a:prstGeom prst="bentConnector3">
              <a:avLst>
                <a:gd name="adj1" fmla="val 100305"/>
              </a:avLst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15152533" y="3567762"/>
              <a:ext cx="675084" cy="675084"/>
            </a:xfrm>
            <a:prstGeom prst="ellipse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cxnSp>
          <p:nvCxnSpPr>
            <p:cNvPr id="25" name="Elbow Connector 24"/>
            <p:cNvCxnSpPr/>
            <p:nvPr/>
          </p:nvCxnSpPr>
          <p:spPr>
            <a:xfrm rot="5400000" flipH="1" flipV="1">
              <a:off x="6906810" y="699947"/>
              <a:ext cx="210312" cy="5669705"/>
            </a:xfrm>
            <a:prstGeom prst="bentConnector2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830572" y="3312302"/>
              <a:ext cx="0" cy="9144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3826388" y="3553378"/>
              <a:ext cx="675084" cy="675084"/>
            </a:xfrm>
            <a:prstGeom prst="ellipse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9537"/>
          <a:stretch/>
        </p:blipFill>
        <p:spPr>
          <a:xfrm>
            <a:off x="7159766" y="3690615"/>
            <a:ext cx="5326720" cy="5007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79578" y="8664923"/>
            <a:ext cx="548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mbria Math" panose="02040503050406030204" pitchFamily="18" charset="0"/>
                <a:ea typeface="Cambria Math" panose="02040503050406030204" pitchFamily="18" charset="0"/>
              </a:rPr>
              <a:t>World Meteorological Organization (WMO)</a:t>
            </a:r>
            <a:br>
              <a:rPr lang="en-US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1000" smtClean="0">
                <a:latin typeface="Cambria Math" panose="02040503050406030204" pitchFamily="18" charset="0"/>
                <a:ea typeface="Cambria Math" panose="02040503050406030204" pitchFamily="18" charset="0"/>
              </a:rPr>
              <a:t>https</a:t>
            </a:r>
            <a:r>
              <a:rPr lang="en-US" sz="1000">
                <a:latin typeface="Cambria Math" panose="02040503050406030204" pitchFamily="18" charset="0"/>
                <a:ea typeface="Cambria Math" panose="02040503050406030204" pitchFamily="18" charset="0"/>
              </a:rPr>
              <a:t>://public.wmo.int/en/media/press-release/wmo-addresses-un-security-council-first-time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11211" y="7788507"/>
            <a:ext cx="42248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mbria Math" panose="02040503050406030204" pitchFamily="18" charset="0"/>
                <a:ea typeface="Cambria Math" panose="02040503050406030204" pitchFamily="18" charset="0"/>
              </a:rPr>
              <a:t>Loss of ice pack, Alaska</a:t>
            </a:r>
          </a:p>
          <a:p>
            <a:r>
              <a:rPr lang="en-US" sz="1000" smtClean="0">
                <a:latin typeface="Cambria Math" panose="02040503050406030204" pitchFamily="18" charset="0"/>
                <a:ea typeface="Cambria Math" panose="02040503050406030204" pitchFamily="18" charset="0"/>
              </a:rPr>
              <a:t>https</a:t>
            </a:r>
            <a:r>
              <a:rPr lang="en-US" sz="1000">
                <a:latin typeface="Cambria Math" panose="02040503050406030204" pitchFamily="18" charset="0"/>
                <a:ea typeface="Cambria Math" panose="02040503050406030204" pitchFamily="18" charset="0"/>
              </a:rPr>
              <a:t>://www.pbs.org/wnet/nature/bears-of-the-last-frontier-video-losing-pack-ice/6991/</a:t>
            </a:r>
          </a:p>
        </p:txBody>
      </p:sp>
      <p:pic>
        <p:nvPicPr>
          <p:cNvPr id="15" name="bear_ice_melt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51" end="66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47178" y="4694539"/>
            <a:ext cx="4572000" cy="3076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1531830" y="7792644"/>
            <a:ext cx="45891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Deadly flash flood struck Shiraz, Iran 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March 2019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1000" dirty="0">
                <a:latin typeface="Cambria Math" panose="02040503050406030204" pitchFamily="18" charset="0"/>
                <a:ea typeface="Cambria Math" panose="02040503050406030204" pitchFamily="18" charset="0"/>
              </a:rPr>
              <a:t>http://floodlist.com/asia/iran-flash-floods-shiraz-march-2019</a:t>
            </a:r>
          </a:p>
        </p:txBody>
      </p:sp>
      <p:pic>
        <p:nvPicPr>
          <p:cNvPr id="18" name="shz_flood_final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4">
                  <p14:trim end="45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5590" y="4674416"/>
            <a:ext cx="4572000" cy="3072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Slide Number Placeholder 5"/>
          <p:cNvSpPr txBox="1">
            <a:spLocks/>
          </p:cNvSpPr>
          <p:nvPr/>
        </p:nvSpPr>
        <p:spPr>
          <a:xfrm>
            <a:off x="16827499" y="8734281"/>
            <a:ext cx="709387" cy="377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347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5" name="Content Placeholder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  <p:pic>
        <p:nvPicPr>
          <p:cNvPr id="37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2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11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275569" y="1380032"/>
            <a:ext cx="66343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Gap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12029698" y="5516260"/>
            <a:ext cx="2286000" cy="1523999"/>
          </a:xfrm>
          <a:custGeom>
            <a:avLst/>
            <a:gdLst>
              <a:gd name="connsiteX0" fmla="*/ 0 w 2286000"/>
              <a:gd name="connsiteY0" fmla="*/ 0 h 1523999"/>
              <a:gd name="connsiteX1" fmla="*/ 2286000 w 2286000"/>
              <a:gd name="connsiteY1" fmla="*/ 0 h 1523999"/>
              <a:gd name="connsiteX2" fmla="*/ 2286000 w 2286000"/>
              <a:gd name="connsiteY2" fmla="*/ 1523999 h 1523999"/>
              <a:gd name="connsiteX3" fmla="*/ 0 w 2286000"/>
              <a:gd name="connsiteY3" fmla="*/ 1523999 h 1523999"/>
              <a:gd name="connsiteX4" fmla="*/ 0 w 2286000"/>
              <a:gd name="connsiteY4" fmla="*/ 0 h 152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1523999">
                <a:moveTo>
                  <a:pt x="0" y="0"/>
                </a:moveTo>
                <a:lnTo>
                  <a:pt x="2286000" y="0"/>
                </a:lnTo>
                <a:lnTo>
                  <a:pt x="2286000" y="1523999"/>
                </a:lnTo>
                <a:lnTo>
                  <a:pt x="0" y="1523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/>
          </a:p>
        </p:txBody>
      </p:sp>
      <p:sp>
        <p:nvSpPr>
          <p:cNvPr id="34" name="Freeform 33"/>
          <p:cNvSpPr/>
          <p:nvPr/>
        </p:nvSpPr>
        <p:spPr>
          <a:xfrm>
            <a:off x="7812709" y="554165"/>
            <a:ext cx="3514725" cy="2343150"/>
          </a:xfrm>
          <a:custGeom>
            <a:avLst/>
            <a:gdLst>
              <a:gd name="connsiteX0" fmla="*/ 0 w 3514725"/>
              <a:gd name="connsiteY0" fmla="*/ 0 h 2343150"/>
              <a:gd name="connsiteX1" fmla="*/ 3514725 w 3514725"/>
              <a:gd name="connsiteY1" fmla="*/ 0 h 2343150"/>
              <a:gd name="connsiteX2" fmla="*/ 3514725 w 3514725"/>
              <a:gd name="connsiteY2" fmla="*/ 2343150 h 2343150"/>
              <a:gd name="connsiteX3" fmla="*/ 0 w 3514725"/>
              <a:gd name="connsiteY3" fmla="*/ 2343150 h 2343150"/>
              <a:gd name="connsiteX4" fmla="*/ 0 w 3514725"/>
              <a:gd name="connsiteY4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25" h="2343150">
                <a:moveTo>
                  <a:pt x="0" y="0"/>
                </a:moveTo>
                <a:lnTo>
                  <a:pt x="3514725" y="0"/>
                </a:lnTo>
                <a:lnTo>
                  <a:pt x="3514725" y="2343150"/>
                </a:lnTo>
                <a:lnTo>
                  <a:pt x="0" y="2343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</p:txBody>
      </p:sp>
      <p:sp>
        <p:nvSpPr>
          <p:cNvPr id="38" name="Freeform 37"/>
          <p:cNvSpPr/>
          <p:nvPr/>
        </p:nvSpPr>
        <p:spPr>
          <a:xfrm>
            <a:off x="10819381" y="5811818"/>
            <a:ext cx="3514725" cy="2343150"/>
          </a:xfrm>
          <a:custGeom>
            <a:avLst/>
            <a:gdLst>
              <a:gd name="connsiteX0" fmla="*/ 0 w 3514725"/>
              <a:gd name="connsiteY0" fmla="*/ 0 h 2343150"/>
              <a:gd name="connsiteX1" fmla="*/ 3514725 w 3514725"/>
              <a:gd name="connsiteY1" fmla="*/ 0 h 2343150"/>
              <a:gd name="connsiteX2" fmla="*/ 3514725 w 3514725"/>
              <a:gd name="connsiteY2" fmla="*/ 2343150 h 2343150"/>
              <a:gd name="connsiteX3" fmla="*/ 0 w 3514725"/>
              <a:gd name="connsiteY3" fmla="*/ 2343150 h 2343150"/>
              <a:gd name="connsiteX4" fmla="*/ 0 w 3514725"/>
              <a:gd name="connsiteY4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725" h="2343150">
                <a:moveTo>
                  <a:pt x="0" y="0"/>
                </a:moveTo>
                <a:lnTo>
                  <a:pt x="3514725" y="0"/>
                </a:lnTo>
                <a:lnTo>
                  <a:pt x="3514725" y="2343150"/>
                </a:lnTo>
                <a:lnTo>
                  <a:pt x="0" y="23431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6500" kern="1200"/>
          </a:p>
        </p:txBody>
      </p:sp>
      <p:sp>
        <p:nvSpPr>
          <p:cNvPr id="54" name="Freeform 53"/>
          <p:cNvSpPr/>
          <p:nvPr/>
        </p:nvSpPr>
        <p:spPr>
          <a:xfrm>
            <a:off x="10168115" y="1337535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lvl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61" name="Freeform 60"/>
          <p:cNvSpPr/>
          <p:nvPr/>
        </p:nvSpPr>
        <p:spPr>
          <a:xfrm>
            <a:off x="5040845" y="4969769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00" kern="1200"/>
          </a:p>
        </p:txBody>
      </p:sp>
      <p:sp>
        <p:nvSpPr>
          <p:cNvPr id="63" name="Freeform 62"/>
          <p:cNvSpPr/>
          <p:nvPr/>
        </p:nvSpPr>
        <p:spPr>
          <a:xfrm>
            <a:off x="6897328" y="4411002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00" kern="1200"/>
          </a:p>
        </p:txBody>
      </p:sp>
      <p:sp>
        <p:nvSpPr>
          <p:cNvPr id="67" name="Freeform 66"/>
          <p:cNvSpPr/>
          <p:nvPr/>
        </p:nvSpPr>
        <p:spPr>
          <a:xfrm>
            <a:off x="10281249" y="5936754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lvl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69" name="Freeform 68"/>
          <p:cNvSpPr/>
          <p:nvPr/>
        </p:nvSpPr>
        <p:spPr>
          <a:xfrm>
            <a:off x="13637488" y="3523266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lvl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smtClean="0">
                <a:solidFill>
                  <a:schemeClr val="bg1"/>
                </a:solidFill>
              </a:rPr>
              <a:t>‘l</a:t>
            </a:r>
            <a:endParaRPr lang="en-US" sz="3300" kern="1200">
              <a:solidFill>
                <a:schemeClr val="bg1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15291911" y="6009445"/>
            <a:ext cx="1012626" cy="675084"/>
          </a:xfrm>
          <a:custGeom>
            <a:avLst/>
            <a:gdLst>
              <a:gd name="connsiteX0" fmla="*/ 0 w 1012626"/>
              <a:gd name="connsiteY0" fmla="*/ 0 h 675084"/>
              <a:gd name="connsiteX1" fmla="*/ 1012626 w 1012626"/>
              <a:gd name="connsiteY1" fmla="*/ 0 h 675084"/>
              <a:gd name="connsiteX2" fmla="*/ 1012626 w 1012626"/>
              <a:gd name="connsiteY2" fmla="*/ 675084 h 675084"/>
              <a:gd name="connsiteX3" fmla="*/ 0 w 1012626"/>
              <a:gd name="connsiteY3" fmla="*/ 675084 h 675084"/>
              <a:gd name="connsiteX4" fmla="*/ 0 w 1012626"/>
              <a:gd name="connsiteY4" fmla="*/ 0 h 67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26" h="675084">
                <a:moveTo>
                  <a:pt x="0" y="0"/>
                </a:moveTo>
                <a:lnTo>
                  <a:pt x="1012626" y="0"/>
                </a:lnTo>
                <a:lnTo>
                  <a:pt x="1012626" y="675084"/>
                </a:lnTo>
                <a:lnTo>
                  <a:pt x="0" y="6750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900" kern="1200"/>
          </a:p>
        </p:txBody>
      </p:sp>
      <p:sp>
        <p:nvSpPr>
          <p:cNvPr id="10" name="TextBox 9"/>
          <p:cNvSpPr txBox="1"/>
          <p:nvPr/>
        </p:nvSpPr>
        <p:spPr>
          <a:xfrm>
            <a:off x="14048887" y="2856796"/>
            <a:ext cx="829486" cy="522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7" name="Slide Number Placeholder 5"/>
          <p:cNvSpPr txBox="1">
            <a:spLocks/>
          </p:cNvSpPr>
          <p:nvPr/>
        </p:nvSpPr>
        <p:spPr>
          <a:xfrm>
            <a:off x="16827499" y="8734281"/>
            <a:ext cx="709387" cy="377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347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3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5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  <p:pic>
        <p:nvPicPr>
          <p:cNvPr id="37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8D2915-1446-4B37-AF26-C73A0479B259}"/>
              </a:ext>
            </a:extLst>
          </p:cNvPr>
          <p:cNvGrpSpPr/>
          <p:nvPr/>
        </p:nvGrpSpPr>
        <p:grpSpPr>
          <a:xfrm>
            <a:off x="6546256" y="2634923"/>
            <a:ext cx="4878283" cy="4740322"/>
            <a:chOff x="5197476" y="919163"/>
            <a:chExt cx="3573462" cy="3567113"/>
          </a:xfrm>
          <a:solidFill>
            <a:schemeClr val="accent2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4EF3A10-60A8-4887-8DE6-0A90AC22B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76" y="919163"/>
              <a:ext cx="2974975" cy="3567113"/>
            </a:xfrm>
            <a:custGeom>
              <a:avLst/>
              <a:gdLst>
                <a:gd name="T0" fmla="*/ 91 w 1709"/>
                <a:gd name="T1" fmla="*/ 1299 h 2050"/>
                <a:gd name="T2" fmla="*/ 128 w 1709"/>
                <a:gd name="T3" fmla="*/ 1362 h 2050"/>
                <a:gd name="T4" fmla="*/ 111 w 1709"/>
                <a:gd name="T5" fmla="*/ 1476 h 2050"/>
                <a:gd name="T6" fmla="*/ 132 w 1709"/>
                <a:gd name="T7" fmla="*/ 1550 h 2050"/>
                <a:gd name="T8" fmla="*/ 175 w 1709"/>
                <a:gd name="T9" fmla="*/ 1599 h 2050"/>
                <a:gd name="T10" fmla="*/ 203 w 1709"/>
                <a:gd name="T11" fmla="*/ 1667 h 2050"/>
                <a:gd name="T12" fmla="*/ 209 w 1709"/>
                <a:gd name="T13" fmla="*/ 1786 h 2050"/>
                <a:gd name="T14" fmla="*/ 358 w 1709"/>
                <a:gd name="T15" fmla="*/ 1876 h 2050"/>
                <a:gd name="T16" fmla="*/ 784 w 1709"/>
                <a:gd name="T17" fmla="*/ 2024 h 2050"/>
                <a:gd name="T18" fmla="*/ 1673 w 1709"/>
                <a:gd name="T19" fmla="*/ 2048 h 2050"/>
                <a:gd name="T20" fmla="*/ 1706 w 1709"/>
                <a:gd name="T21" fmla="*/ 2003 h 2050"/>
                <a:gd name="T22" fmla="*/ 1649 w 1709"/>
                <a:gd name="T23" fmla="*/ 1901 h 2050"/>
                <a:gd name="T24" fmla="*/ 1571 w 1709"/>
                <a:gd name="T25" fmla="*/ 1605 h 2050"/>
                <a:gd name="T26" fmla="*/ 1516 w 1709"/>
                <a:gd name="T27" fmla="*/ 1581 h 2050"/>
                <a:gd name="T28" fmla="*/ 1546 w 1709"/>
                <a:gd name="T29" fmla="*/ 1825 h 2050"/>
                <a:gd name="T30" fmla="*/ 1614 w 1709"/>
                <a:gd name="T31" fmla="*/ 1976 h 2050"/>
                <a:gd name="T32" fmla="*/ 842 w 1709"/>
                <a:gd name="T33" fmla="*/ 1982 h 2050"/>
                <a:gd name="T34" fmla="*/ 753 w 1709"/>
                <a:gd name="T35" fmla="*/ 1753 h 2050"/>
                <a:gd name="T36" fmla="*/ 1019 w 1709"/>
                <a:gd name="T37" fmla="*/ 1538 h 2050"/>
                <a:gd name="T38" fmla="*/ 985 w 1709"/>
                <a:gd name="T39" fmla="*/ 1505 h 2050"/>
                <a:gd name="T40" fmla="*/ 781 w 1709"/>
                <a:gd name="T41" fmla="*/ 1671 h 2050"/>
                <a:gd name="T42" fmla="*/ 638 w 1709"/>
                <a:gd name="T43" fmla="*/ 1721 h 2050"/>
                <a:gd name="T44" fmla="*/ 344 w 1709"/>
                <a:gd name="T45" fmla="*/ 1809 h 2050"/>
                <a:gd name="T46" fmla="*/ 266 w 1709"/>
                <a:gd name="T47" fmla="*/ 1703 h 2050"/>
                <a:gd name="T48" fmla="*/ 273 w 1709"/>
                <a:gd name="T49" fmla="*/ 1609 h 2050"/>
                <a:gd name="T50" fmla="*/ 202 w 1709"/>
                <a:gd name="T51" fmla="*/ 1535 h 2050"/>
                <a:gd name="T52" fmla="*/ 222 w 1709"/>
                <a:gd name="T53" fmla="*/ 1488 h 2050"/>
                <a:gd name="T54" fmla="*/ 167 w 1709"/>
                <a:gd name="T55" fmla="*/ 1434 h 2050"/>
                <a:gd name="T56" fmla="*/ 190 w 1709"/>
                <a:gd name="T57" fmla="*/ 1391 h 2050"/>
                <a:gd name="T58" fmla="*/ 122 w 1709"/>
                <a:gd name="T59" fmla="*/ 1238 h 2050"/>
                <a:gd name="T60" fmla="*/ 73 w 1709"/>
                <a:gd name="T61" fmla="*/ 1205 h 2050"/>
                <a:gd name="T62" fmla="*/ 261 w 1709"/>
                <a:gd name="T63" fmla="*/ 902 h 2050"/>
                <a:gd name="T64" fmla="*/ 224 w 1709"/>
                <a:gd name="T65" fmla="*/ 771 h 2050"/>
                <a:gd name="T66" fmla="*/ 201 w 1709"/>
                <a:gd name="T67" fmla="*/ 711 h 2050"/>
                <a:gd name="T68" fmla="*/ 253 w 1709"/>
                <a:gd name="T69" fmla="*/ 578 h 2050"/>
                <a:gd name="T70" fmla="*/ 284 w 1709"/>
                <a:gd name="T71" fmla="*/ 463 h 2050"/>
                <a:gd name="T72" fmla="*/ 713 w 1709"/>
                <a:gd name="T73" fmla="*/ 117 h 2050"/>
                <a:gd name="T74" fmla="*/ 1194 w 1709"/>
                <a:gd name="T75" fmla="*/ 80 h 2050"/>
                <a:gd name="T76" fmla="*/ 1206 w 1709"/>
                <a:gd name="T77" fmla="*/ 13 h 2050"/>
                <a:gd name="T78" fmla="*/ 699 w 1709"/>
                <a:gd name="T79" fmla="*/ 50 h 2050"/>
                <a:gd name="T80" fmla="*/ 220 w 1709"/>
                <a:gd name="T81" fmla="*/ 439 h 2050"/>
                <a:gd name="T82" fmla="*/ 187 w 1709"/>
                <a:gd name="T83" fmla="*/ 563 h 2050"/>
                <a:gd name="T84" fmla="*/ 138 w 1709"/>
                <a:gd name="T85" fmla="*/ 688 h 2050"/>
                <a:gd name="T86" fmla="*/ 178 w 1709"/>
                <a:gd name="T87" fmla="*/ 821 h 2050"/>
                <a:gd name="T88" fmla="*/ 200 w 1709"/>
                <a:gd name="T89" fmla="*/ 871 h 2050"/>
                <a:gd name="T90" fmla="*/ 6 w 1709"/>
                <a:gd name="T91" fmla="*/ 1214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9" h="2050">
                  <a:moveTo>
                    <a:pt x="55" y="1278"/>
                  </a:moveTo>
                  <a:cubicBezTo>
                    <a:pt x="66" y="1286"/>
                    <a:pt x="78" y="1293"/>
                    <a:pt x="91" y="1299"/>
                  </a:cubicBezTo>
                  <a:cubicBezTo>
                    <a:pt x="105" y="1306"/>
                    <a:pt x="130" y="1319"/>
                    <a:pt x="132" y="1328"/>
                  </a:cubicBezTo>
                  <a:cubicBezTo>
                    <a:pt x="134" y="1339"/>
                    <a:pt x="133" y="1351"/>
                    <a:pt x="128" y="1362"/>
                  </a:cubicBezTo>
                  <a:cubicBezTo>
                    <a:pt x="123" y="1373"/>
                    <a:pt x="117" y="1383"/>
                    <a:pt x="113" y="1391"/>
                  </a:cubicBezTo>
                  <a:cubicBezTo>
                    <a:pt x="100" y="1413"/>
                    <a:pt x="79" y="1450"/>
                    <a:pt x="111" y="1476"/>
                  </a:cubicBezTo>
                  <a:cubicBezTo>
                    <a:pt x="118" y="1482"/>
                    <a:pt x="131" y="1492"/>
                    <a:pt x="143" y="1501"/>
                  </a:cubicBezTo>
                  <a:cubicBezTo>
                    <a:pt x="134" y="1516"/>
                    <a:pt x="130" y="1533"/>
                    <a:pt x="132" y="1550"/>
                  </a:cubicBezTo>
                  <a:cubicBezTo>
                    <a:pt x="133" y="1564"/>
                    <a:pt x="141" y="1576"/>
                    <a:pt x="152" y="1584"/>
                  </a:cubicBezTo>
                  <a:cubicBezTo>
                    <a:pt x="159" y="1589"/>
                    <a:pt x="168" y="1594"/>
                    <a:pt x="175" y="1599"/>
                  </a:cubicBezTo>
                  <a:cubicBezTo>
                    <a:pt x="196" y="1610"/>
                    <a:pt x="204" y="1615"/>
                    <a:pt x="206" y="1626"/>
                  </a:cubicBezTo>
                  <a:cubicBezTo>
                    <a:pt x="208" y="1640"/>
                    <a:pt x="207" y="1654"/>
                    <a:pt x="203" y="1667"/>
                  </a:cubicBezTo>
                  <a:cubicBezTo>
                    <a:pt x="201" y="1676"/>
                    <a:pt x="199" y="1685"/>
                    <a:pt x="198" y="1694"/>
                  </a:cubicBezTo>
                  <a:cubicBezTo>
                    <a:pt x="194" y="1725"/>
                    <a:pt x="198" y="1757"/>
                    <a:pt x="209" y="1786"/>
                  </a:cubicBezTo>
                  <a:cubicBezTo>
                    <a:pt x="224" y="1841"/>
                    <a:pt x="273" y="1878"/>
                    <a:pt x="330" y="1879"/>
                  </a:cubicBezTo>
                  <a:cubicBezTo>
                    <a:pt x="339" y="1879"/>
                    <a:pt x="348" y="1878"/>
                    <a:pt x="358" y="1876"/>
                  </a:cubicBezTo>
                  <a:cubicBezTo>
                    <a:pt x="455" y="1853"/>
                    <a:pt x="551" y="1824"/>
                    <a:pt x="645" y="1790"/>
                  </a:cubicBezTo>
                  <a:cubicBezTo>
                    <a:pt x="722" y="1835"/>
                    <a:pt x="771" y="1973"/>
                    <a:pt x="784" y="2024"/>
                  </a:cubicBezTo>
                  <a:cubicBezTo>
                    <a:pt x="787" y="2039"/>
                    <a:pt x="801" y="2050"/>
                    <a:pt x="817" y="2050"/>
                  </a:cubicBezTo>
                  <a:cubicBezTo>
                    <a:pt x="1673" y="2048"/>
                    <a:pt x="1673" y="2048"/>
                    <a:pt x="1673" y="2048"/>
                  </a:cubicBezTo>
                  <a:cubicBezTo>
                    <a:pt x="1684" y="2048"/>
                    <a:pt x="1694" y="2042"/>
                    <a:pt x="1701" y="2034"/>
                  </a:cubicBezTo>
                  <a:cubicBezTo>
                    <a:pt x="1707" y="2025"/>
                    <a:pt x="1709" y="2014"/>
                    <a:pt x="1706" y="2003"/>
                  </a:cubicBezTo>
                  <a:cubicBezTo>
                    <a:pt x="1697" y="1980"/>
                    <a:pt x="1686" y="1958"/>
                    <a:pt x="1671" y="1938"/>
                  </a:cubicBezTo>
                  <a:cubicBezTo>
                    <a:pt x="1663" y="1927"/>
                    <a:pt x="1656" y="1914"/>
                    <a:pt x="1649" y="1901"/>
                  </a:cubicBezTo>
                  <a:cubicBezTo>
                    <a:pt x="1634" y="1870"/>
                    <a:pt x="1621" y="1838"/>
                    <a:pt x="1611" y="1804"/>
                  </a:cubicBezTo>
                  <a:cubicBezTo>
                    <a:pt x="1592" y="1739"/>
                    <a:pt x="1578" y="1672"/>
                    <a:pt x="1571" y="1605"/>
                  </a:cubicBezTo>
                  <a:cubicBezTo>
                    <a:pt x="1570" y="1592"/>
                    <a:pt x="1562" y="1581"/>
                    <a:pt x="1550" y="1576"/>
                  </a:cubicBezTo>
                  <a:cubicBezTo>
                    <a:pt x="1539" y="1571"/>
                    <a:pt x="1526" y="1573"/>
                    <a:pt x="1516" y="1581"/>
                  </a:cubicBezTo>
                  <a:cubicBezTo>
                    <a:pt x="1506" y="1588"/>
                    <a:pt x="1501" y="1601"/>
                    <a:pt x="1503" y="1613"/>
                  </a:cubicBezTo>
                  <a:cubicBezTo>
                    <a:pt x="1511" y="1685"/>
                    <a:pt x="1525" y="1756"/>
                    <a:pt x="1546" y="1825"/>
                  </a:cubicBezTo>
                  <a:cubicBezTo>
                    <a:pt x="1557" y="1861"/>
                    <a:pt x="1571" y="1897"/>
                    <a:pt x="1588" y="1931"/>
                  </a:cubicBezTo>
                  <a:cubicBezTo>
                    <a:pt x="1596" y="1947"/>
                    <a:pt x="1604" y="1962"/>
                    <a:pt x="1614" y="1976"/>
                  </a:cubicBezTo>
                  <a:cubicBezTo>
                    <a:pt x="1617" y="1980"/>
                    <a:pt x="1617" y="1980"/>
                    <a:pt x="1617" y="1980"/>
                  </a:cubicBezTo>
                  <a:cubicBezTo>
                    <a:pt x="842" y="1982"/>
                    <a:pt x="842" y="1982"/>
                    <a:pt x="842" y="1982"/>
                  </a:cubicBezTo>
                  <a:cubicBezTo>
                    <a:pt x="820" y="1901"/>
                    <a:pt x="779" y="1826"/>
                    <a:pt x="722" y="1764"/>
                  </a:cubicBezTo>
                  <a:cubicBezTo>
                    <a:pt x="753" y="1753"/>
                    <a:pt x="753" y="1753"/>
                    <a:pt x="753" y="1753"/>
                  </a:cubicBezTo>
                  <a:cubicBezTo>
                    <a:pt x="776" y="1745"/>
                    <a:pt x="793" y="1739"/>
                    <a:pt x="802" y="1736"/>
                  </a:cubicBezTo>
                  <a:cubicBezTo>
                    <a:pt x="948" y="1690"/>
                    <a:pt x="1021" y="1623"/>
                    <a:pt x="1019" y="1538"/>
                  </a:cubicBezTo>
                  <a:cubicBezTo>
                    <a:pt x="1019" y="1529"/>
                    <a:pt x="1016" y="1520"/>
                    <a:pt x="1009" y="1514"/>
                  </a:cubicBezTo>
                  <a:cubicBezTo>
                    <a:pt x="1003" y="1508"/>
                    <a:pt x="994" y="1504"/>
                    <a:pt x="985" y="1505"/>
                  </a:cubicBezTo>
                  <a:cubicBezTo>
                    <a:pt x="966" y="1505"/>
                    <a:pt x="951" y="1521"/>
                    <a:pt x="951" y="1540"/>
                  </a:cubicBezTo>
                  <a:cubicBezTo>
                    <a:pt x="952" y="1575"/>
                    <a:pt x="923" y="1626"/>
                    <a:pt x="781" y="1671"/>
                  </a:cubicBezTo>
                  <a:cubicBezTo>
                    <a:pt x="772" y="1674"/>
                    <a:pt x="754" y="1680"/>
                    <a:pt x="731" y="1688"/>
                  </a:cubicBezTo>
                  <a:cubicBezTo>
                    <a:pt x="705" y="1697"/>
                    <a:pt x="673" y="1709"/>
                    <a:pt x="638" y="1721"/>
                  </a:cubicBezTo>
                  <a:cubicBezTo>
                    <a:pt x="637" y="1721"/>
                    <a:pt x="637" y="1721"/>
                    <a:pt x="637" y="1721"/>
                  </a:cubicBezTo>
                  <a:cubicBezTo>
                    <a:pt x="541" y="1756"/>
                    <a:pt x="443" y="1786"/>
                    <a:pt x="344" y="1809"/>
                  </a:cubicBezTo>
                  <a:cubicBezTo>
                    <a:pt x="312" y="1816"/>
                    <a:pt x="281" y="1796"/>
                    <a:pt x="274" y="1764"/>
                  </a:cubicBezTo>
                  <a:cubicBezTo>
                    <a:pt x="266" y="1745"/>
                    <a:pt x="263" y="1724"/>
                    <a:pt x="266" y="1703"/>
                  </a:cubicBezTo>
                  <a:cubicBezTo>
                    <a:pt x="266" y="1696"/>
                    <a:pt x="268" y="1689"/>
                    <a:pt x="270" y="1682"/>
                  </a:cubicBezTo>
                  <a:cubicBezTo>
                    <a:pt x="277" y="1658"/>
                    <a:pt x="278" y="1633"/>
                    <a:pt x="273" y="1609"/>
                  </a:cubicBezTo>
                  <a:cubicBezTo>
                    <a:pt x="263" y="1578"/>
                    <a:pt x="240" y="1552"/>
                    <a:pt x="209" y="1539"/>
                  </a:cubicBezTo>
                  <a:cubicBezTo>
                    <a:pt x="202" y="1535"/>
                    <a:pt x="202" y="1535"/>
                    <a:pt x="202" y="1535"/>
                  </a:cubicBezTo>
                  <a:cubicBezTo>
                    <a:pt x="206" y="1528"/>
                    <a:pt x="210" y="1521"/>
                    <a:pt x="215" y="1514"/>
                  </a:cubicBezTo>
                  <a:cubicBezTo>
                    <a:pt x="221" y="1507"/>
                    <a:pt x="224" y="1498"/>
                    <a:pt x="222" y="1488"/>
                  </a:cubicBezTo>
                  <a:cubicBezTo>
                    <a:pt x="221" y="1479"/>
                    <a:pt x="216" y="1471"/>
                    <a:pt x="209" y="1465"/>
                  </a:cubicBezTo>
                  <a:cubicBezTo>
                    <a:pt x="201" y="1459"/>
                    <a:pt x="181" y="1445"/>
                    <a:pt x="167" y="1434"/>
                  </a:cubicBezTo>
                  <a:cubicBezTo>
                    <a:pt x="169" y="1431"/>
                    <a:pt x="171" y="1427"/>
                    <a:pt x="172" y="1424"/>
                  </a:cubicBezTo>
                  <a:cubicBezTo>
                    <a:pt x="178" y="1415"/>
                    <a:pt x="184" y="1404"/>
                    <a:pt x="190" y="1391"/>
                  </a:cubicBezTo>
                  <a:cubicBezTo>
                    <a:pt x="201" y="1368"/>
                    <a:pt x="204" y="1341"/>
                    <a:pt x="199" y="1315"/>
                  </a:cubicBezTo>
                  <a:cubicBezTo>
                    <a:pt x="191" y="1273"/>
                    <a:pt x="151" y="1253"/>
                    <a:pt x="122" y="1238"/>
                  </a:cubicBezTo>
                  <a:cubicBezTo>
                    <a:pt x="112" y="1233"/>
                    <a:pt x="103" y="1228"/>
                    <a:pt x="94" y="1222"/>
                  </a:cubicBezTo>
                  <a:cubicBezTo>
                    <a:pt x="86" y="1217"/>
                    <a:pt x="80" y="1211"/>
                    <a:pt x="73" y="1205"/>
                  </a:cubicBezTo>
                  <a:cubicBezTo>
                    <a:pt x="73" y="1200"/>
                    <a:pt x="79" y="1188"/>
                    <a:pt x="105" y="1156"/>
                  </a:cubicBezTo>
                  <a:cubicBezTo>
                    <a:pt x="166" y="1077"/>
                    <a:pt x="218" y="992"/>
                    <a:pt x="261" y="902"/>
                  </a:cubicBezTo>
                  <a:cubicBezTo>
                    <a:pt x="269" y="888"/>
                    <a:pt x="274" y="872"/>
                    <a:pt x="274" y="856"/>
                  </a:cubicBezTo>
                  <a:cubicBezTo>
                    <a:pt x="271" y="822"/>
                    <a:pt x="253" y="790"/>
                    <a:pt x="224" y="771"/>
                  </a:cubicBezTo>
                  <a:cubicBezTo>
                    <a:pt x="211" y="758"/>
                    <a:pt x="198" y="746"/>
                    <a:pt x="196" y="735"/>
                  </a:cubicBezTo>
                  <a:cubicBezTo>
                    <a:pt x="196" y="727"/>
                    <a:pt x="198" y="719"/>
                    <a:pt x="201" y="711"/>
                  </a:cubicBezTo>
                  <a:cubicBezTo>
                    <a:pt x="207" y="697"/>
                    <a:pt x="213" y="682"/>
                    <a:pt x="220" y="668"/>
                  </a:cubicBezTo>
                  <a:cubicBezTo>
                    <a:pt x="234" y="639"/>
                    <a:pt x="245" y="609"/>
                    <a:pt x="253" y="578"/>
                  </a:cubicBezTo>
                  <a:cubicBezTo>
                    <a:pt x="257" y="564"/>
                    <a:pt x="257" y="564"/>
                    <a:pt x="257" y="564"/>
                  </a:cubicBezTo>
                  <a:cubicBezTo>
                    <a:pt x="264" y="529"/>
                    <a:pt x="273" y="496"/>
                    <a:pt x="284" y="463"/>
                  </a:cubicBezTo>
                  <a:cubicBezTo>
                    <a:pt x="311" y="389"/>
                    <a:pt x="353" y="320"/>
                    <a:pt x="407" y="263"/>
                  </a:cubicBezTo>
                  <a:cubicBezTo>
                    <a:pt x="472" y="194"/>
                    <a:pt x="575" y="145"/>
                    <a:pt x="713" y="117"/>
                  </a:cubicBezTo>
                  <a:cubicBezTo>
                    <a:pt x="818" y="94"/>
                    <a:pt x="925" y="79"/>
                    <a:pt x="1033" y="71"/>
                  </a:cubicBezTo>
                  <a:cubicBezTo>
                    <a:pt x="1087" y="68"/>
                    <a:pt x="1141" y="71"/>
                    <a:pt x="1194" y="80"/>
                  </a:cubicBezTo>
                  <a:cubicBezTo>
                    <a:pt x="1212" y="83"/>
                    <a:pt x="1229" y="71"/>
                    <a:pt x="1233" y="52"/>
                  </a:cubicBezTo>
                  <a:cubicBezTo>
                    <a:pt x="1236" y="34"/>
                    <a:pt x="1224" y="17"/>
                    <a:pt x="1206" y="13"/>
                  </a:cubicBezTo>
                  <a:cubicBezTo>
                    <a:pt x="1147" y="3"/>
                    <a:pt x="1088" y="0"/>
                    <a:pt x="1030" y="3"/>
                  </a:cubicBezTo>
                  <a:cubicBezTo>
                    <a:pt x="919" y="11"/>
                    <a:pt x="808" y="27"/>
                    <a:pt x="699" y="50"/>
                  </a:cubicBezTo>
                  <a:cubicBezTo>
                    <a:pt x="546" y="81"/>
                    <a:pt x="434" y="135"/>
                    <a:pt x="357" y="216"/>
                  </a:cubicBezTo>
                  <a:cubicBezTo>
                    <a:pt x="297" y="280"/>
                    <a:pt x="251" y="356"/>
                    <a:pt x="220" y="439"/>
                  </a:cubicBezTo>
                  <a:cubicBezTo>
                    <a:pt x="208" y="475"/>
                    <a:pt x="198" y="511"/>
                    <a:pt x="190" y="548"/>
                  </a:cubicBezTo>
                  <a:cubicBezTo>
                    <a:pt x="187" y="563"/>
                    <a:pt x="187" y="563"/>
                    <a:pt x="187" y="563"/>
                  </a:cubicBezTo>
                  <a:cubicBezTo>
                    <a:pt x="179" y="589"/>
                    <a:pt x="170" y="615"/>
                    <a:pt x="158" y="640"/>
                  </a:cubicBezTo>
                  <a:cubicBezTo>
                    <a:pt x="151" y="656"/>
                    <a:pt x="144" y="671"/>
                    <a:pt x="138" y="688"/>
                  </a:cubicBezTo>
                  <a:cubicBezTo>
                    <a:pt x="130" y="705"/>
                    <a:pt x="127" y="725"/>
                    <a:pt x="128" y="745"/>
                  </a:cubicBezTo>
                  <a:cubicBezTo>
                    <a:pt x="135" y="775"/>
                    <a:pt x="153" y="802"/>
                    <a:pt x="178" y="821"/>
                  </a:cubicBezTo>
                  <a:cubicBezTo>
                    <a:pt x="195" y="836"/>
                    <a:pt x="206" y="847"/>
                    <a:pt x="206" y="856"/>
                  </a:cubicBezTo>
                  <a:cubicBezTo>
                    <a:pt x="205" y="862"/>
                    <a:pt x="203" y="867"/>
                    <a:pt x="200" y="871"/>
                  </a:cubicBezTo>
                  <a:cubicBezTo>
                    <a:pt x="159" y="957"/>
                    <a:pt x="109" y="1039"/>
                    <a:pt x="51" y="1114"/>
                  </a:cubicBezTo>
                  <a:cubicBezTo>
                    <a:pt x="26" y="1144"/>
                    <a:pt x="0" y="1179"/>
                    <a:pt x="6" y="1214"/>
                  </a:cubicBezTo>
                  <a:cubicBezTo>
                    <a:pt x="13" y="1241"/>
                    <a:pt x="31" y="1265"/>
                    <a:pt x="55" y="12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0FDC790-6E0E-4FD5-9A69-4AE34441F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163" y="1268413"/>
              <a:ext cx="652462" cy="757238"/>
            </a:xfrm>
            <a:custGeom>
              <a:avLst/>
              <a:gdLst>
                <a:gd name="T0" fmla="*/ 71 w 375"/>
                <a:gd name="T1" fmla="*/ 408 h 435"/>
                <a:gd name="T2" fmla="*/ 75 w 375"/>
                <a:gd name="T3" fmla="*/ 393 h 435"/>
                <a:gd name="T4" fmla="*/ 97 w 375"/>
                <a:gd name="T5" fmla="*/ 309 h 435"/>
                <a:gd name="T6" fmla="*/ 191 w 375"/>
                <a:gd name="T7" fmla="*/ 156 h 435"/>
                <a:gd name="T8" fmla="*/ 348 w 375"/>
                <a:gd name="T9" fmla="*/ 69 h 435"/>
                <a:gd name="T10" fmla="*/ 372 w 375"/>
                <a:gd name="T11" fmla="*/ 44 h 435"/>
                <a:gd name="T12" fmla="*/ 362 w 375"/>
                <a:gd name="T13" fmla="*/ 11 h 435"/>
                <a:gd name="T14" fmla="*/ 328 w 375"/>
                <a:gd name="T15" fmla="*/ 4 h 435"/>
                <a:gd name="T16" fmla="*/ 141 w 375"/>
                <a:gd name="T17" fmla="*/ 109 h 435"/>
                <a:gd name="T18" fmla="*/ 33 w 375"/>
                <a:gd name="T19" fmla="*/ 286 h 435"/>
                <a:gd name="T20" fmla="*/ 8 w 375"/>
                <a:gd name="T21" fmla="*/ 378 h 435"/>
                <a:gd name="T22" fmla="*/ 5 w 375"/>
                <a:gd name="T23" fmla="*/ 393 h 435"/>
                <a:gd name="T24" fmla="*/ 30 w 375"/>
                <a:gd name="T25" fmla="*/ 434 h 435"/>
                <a:gd name="T26" fmla="*/ 38 w 375"/>
                <a:gd name="T27" fmla="*/ 435 h 435"/>
                <a:gd name="T28" fmla="*/ 71 w 375"/>
                <a:gd name="T29" fmla="*/ 40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" h="435">
                  <a:moveTo>
                    <a:pt x="71" y="408"/>
                  </a:moveTo>
                  <a:cubicBezTo>
                    <a:pt x="75" y="393"/>
                    <a:pt x="75" y="393"/>
                    <a:pt x="75" y="393"/>
                  </a:cubicBezTo>
                  <a:cubicBezTo>
                    <a:pt x="81" y="365"/>
                    <a:pt x="88" y="337"/>
                    <a:pt x="97" y="309"/>
                  </a:cubicBezTo>
                  <a:cubicBezTo>
                    <a:pt x="118" y="252"/>
                    <a:pt x="150" y="200"/>
                    <a:pt x="191" y="156"/>
                  </a:cubicBezTo>
                  <a:cubicBezTo>
                    <a:pt x="235" y="114"/>
                    <a:pt x="289" y="84"/>
                    <a:pt x="348" y="69"/>
                  </a:cubicBezTo>
                  <a:cubicBezTo>
                    <a:pt x="360" y="66"/>
                    <a:pt x="369" y="56"/>
                    <a:pt x="372" y="44"/>
                  </a:cubicBezTo>
                  <a:cubicBezTo>
                    <a:pt x="375" y="32"/>
                    <a:pt x="371" y="20"/>
                    <a:pt x="362" y="11"/>
                  </a:cubicBezTo>
                  <a:cubicBezTo>
                    <a:pt x="353" y="3"/>
                    <a:pt x="340" y="0"/>
                    <a:pt x="328" y="4"/>
                  </a:cubicBezTo>
                  <a:cubicBezTo>
                    <a:pt x="258" y="22"/>
                    <a:pt x="194" y="58"/>
                    <a:pt x="141" y="109"/>
                  </a:cubicBezTo>
                  <a:cubicBezTo>
                    <a:pt x="94" y="160"/>
                    <a:pt x="57" y="220"/>
                    <a:pt x="33" y="286"/>
                  </a:cubicBezTo>
                  <a:cubicBezTo>
                    <a:pt x="23" y="316"/>
                    <a:pt x="15" y="347"/>
                    <a:pt x="8" y="378"/>
                  </a:cubicBezTo>
                  <a:cubicBezTo>
                    <a:pt x="5" y="393"/>
                    <a:pt x="5" y="393"/>
                    <a:pt x="5" y="393"/>
                  </a:cubicBezTo>
                  <a:cubicBezTo>
                    <a:pt x="0" y="411"/>
                    <a:pt x="12" y="430"/>
                    <a:pt x="30" y="434"/>
                  </a:cubicBezTo>
                  <a:cubicBezTo>
                    <a:pt x="33" y="434"/>
                    <a:pt x="35" y="435"/>
                    <a:pt x="38" y="435"/>
                  </a:cubicBezTo>
                  <a:cubicBezTo>
                    <a:pt x="54" y="435"/>
                    <a:pt x="68" y="424"/>
                    <a:pt x="71" y="4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0EB0A72-09B9-4C1C-BE4A-4A71BBA0D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075" y="2111376"/>
              <a:ext cx="119062" cy="1174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5477A86-2AFA-457D-9B3F-8683C6C87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5613" y="1338263"/>
              <a:ext cx="1552575" cy="2374900"/>
            </a:xfrm>
            <a:custGeom>
              <a:avLst/>
              <a:gdLst>
                <a:gd name="T0" fmla="*/ 118 w 892"/>
                <a:gd name="T1" fmla="*/ 768 h 1365"/>
                <a:gd name="T2" fmla="*/ 306 w 892"/>
                <a:gd name="T3" fmla="*/ 963 h 1365"/>
                <a:gd name="T4" fmla="*/ 242 w 892"/>
                <a:gd name="T5" fmla="*/ 1126 h 1365"/>
                <a:gd name="T6" fmla="*/ 310 w 892"/>
                <a:gd name="T7" fmla="*/ 1229 h 1365"/>
                <a:gd name="T8" fmla="*/ 583 w 892"/>
                <a:gd name="T9" fmla="*/ 1229 h 1365"/>
                <a:gd name="T10" fmla="*/ 651 w 892"/>
                <a:gd name="T11" fmla="*/ 1126 h 1365"/>
                <a:gd name="T12" fmla="*/ 586 w 892"/>
                <a:gd name="T13" fmla="*/ 963 h 1365"/>
                <a:gd name="T14" fmla="*/ 775 w 892"/>
                <a:gd name="T15" fmla="*/ 768 h 1365"/>
                <a:gd name="T16" fmla="*/ 446 w 892"/>
                <a:gd name="T17" fmla="*/ 0 h 1365"/>
                <a:gd name="T18" fmla="*/ 344 w 892"/>
                <a:gd name="T19" fmla="*/ 512 h 1365"/>
                <a:gd name="T20" fmla="*/ 276 w 892"/>
                <a:gd name="T21" fmla="*/ 478 h 1365"/>
                <a:gd name="T22" fmla="*/ 344 w 892"/>
                <a:gd name="T23" fmla="*/ 478 h 1365"/>
                <a:gd name="T24" fmla="*/ 480 w 892"/>
                <a:gd name="T25" fmla="*/ 956 h 1365"/>
                <a:gd name="T26" fmla="*/ 412 w 892"/>
                <a:gd name="T27" fmla="*/ 580 h 1365"/>
                <a:gd name="T28" fmla="*/ 480 w 892"/>
                <a:gd name="T29" fmla="*/ 956 h 1365"/>
                <a:gd name="T30" fmla="*/ 378 w 892"/>
                <a:gd name="T31" fmla="*/ 1229 h 1365"/>
                <a:gd name="T32" fmla="*/ 446 w 892"/>
                <a:gd name="T33" fmla="*/ 1297 h 1365"/>
                <a:gd name="T34" fmla="*/ 549 w 892"/>
                <a:gd name="T35" fmla="*/ 1160 h 1365"/>
                <a:gd name="T36" fmla="*/ 310 w 892"/>
                <a:gd name="T37" fmla="*/ 1126 h 1365"/>
                <a:gd name="T38" fmla="*/ 344 w 892"/>
                <a:gd name="T39" fmla="*/ 1024 h 1365"/>
                <a:gd name="T40" fmla="*/ 583 w 892"/>
                <a:gd name="T41" fmla="*/ 1058 h 1365"/>
                <a:gd name="T42" fmla="*/ 822 w 892"/>
                <a:gd name="T43" fmla="*/ 452 h 1365"/>
                <a:gd name="T44" fmla="*/ 655 w 892"/>
                <a:gd name="T45" fmla="*/ 782 h 1365"/>
                <a:gd name="T46" fmla="*/ 549 w 892"/>
                <a:gd name="T47" fmla="*/ 580 h 1365"/>
                <a:gd name="T48" fmla="*/ 685 w 892"/>
                <a:gd name="T49" fmla="*/ 478 h 1365"/>
                <a:gd name="T50" fmla="*/ 480 w 892"/>
                <a:gd name="T51" fmla="*/ 478 h 1365"/>
                <a:gd name="T52" fmla="*/ 412 w 892"/>
                <a:gd name="T53" fmla="*/ 512 h 1365"/>
                <a:gd name="T54" fmla="*/ 310 w 892"/>
                <a:gd name="T55" fmla="*/ 375 h 1365"/>
                <a:gd name="T56" fmla="*/ 310 w 892"/>
                <a:gd name="T57" fmla="*/ 580 h 1365"/>
                <a:gd name="T58" fmla="*/ 344 w 892"/>
                <a:gd name="T59" fmla="*/ 883 h 1365"/>
                <a:gd name="T60" fmla="*/ 169 w 892"/>
                <a:gd name="T61" fmla="*/ 722 h 1365"/>
                <a:gd name="T62" fmla="*/ 446 w 892"/>
                <a:gd name="T63" fmla="*/ 68 h 1365"/>
                <a:gd name="T64" fmla="*/ 549 w 892"/>
                <a:gd name="T65" fmla="*/ 512 h 1365"/>
                <a:gd name="T66" fmla="*/ 583 w 892"/>
                <a:gd name="T67" fmla="*/ 444 h 1365"/>
                <a:gd name="T68" fmla="*/ 583 w 892"/>
                <a:gd name="T69" fmla="*/ 512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2" h="1365">
                  <a:moveTo>
                    <a:pt x="3" y="451"/>
                  </a:moveTo>
                  <a:cubicBezTo>
                    <a:pt x="0" y="567"/>
                    <a:pt x="41" y="680"/>
                    <a:pt x="118" y="768"/>
                  </a:cubicBezTo>
                  <a:cubicBezTo>
                    <a:pt x="142" y="793"/>
                    <a:pt x="168" y="816"/>
                    <a:pt x="196" y="836"/>
                  </a:cubicBezTo>
                  <a:cubicBezTo>
                    <a:pt x="246" y="875"/>
                    <a:pt x="294" y="912"/>
                    <a:pt x="306" y="963"/>
                  </a:cubicBezTo>
                  <a:cubicBezTo>
                    <a:pt x="267" y="978"/>
                    <a:pt x="242" y="1016"/>
                    <a:pt x="242" y="1058"/>
                  </a:cubicBezTo>
                  <a:cubicBezTo>
                    <a:pt x="242" y="1126"/>
                    <a:pt x="242" y="1126"/>
                    <a:pt x="242" y="1126"/>
                  </a:cubicBezTo>
                  <a:cubicBezTo>
                    <a:pt x="242" y="1170"/>
                    <a:pt x="269" y="1208"/>
                    <a:pt x="310" y="1222"/>
                  </a:cubicBezTo>
                  <a:cubicBezTo>
                    <a:pt x="310" y="1229"/>
                    <a:pt x="310" y="1229"/>
                    <a:pt x="310" y="1229"/>
                  </a:cubicBezTo>
                  <a:cubicBezTo>
                    <a:pt x="310" y="1304"/>
                    <a:pt x="371" y="1365"/>
                    <a:pt x="446" y="1365"/>
                  </a:cubicBezTo>
                  <a:cubicBezTo>
                    <a:pt x="522" y="1365"/>
                    <a:pt x="583" y="1304"/>
                    <a:pt x="583" y="1229"/>
                  </a:cubicBezTo>
                  <a:cubicBezTo>
                    <a:pt x="583" y="1222"/>
                    <a:pt x="583" y="1222"/>
                    <a:pt x="583" y="1222"/>
                  </a:cubicBezTo>
                  <a:cubicBezTo>
                    <a:pt x="624" y="1208"/>
                    <a:pt x="651" y="1170"/>
                    <a:pt x="651" y="1126"/>
                  </a:cubicBezTo>
                  <a:cubicBezTo>
                    <a:pt x="651" y="1058"/>
                    <a:pt x="651" y="1058"/>
                    <a:pt x="651" y="1058"/>
                  </a:cubicBezTo>
                  <a:cubicBezTo>
                    <a:pt x="651" y="1016"/>
                    <a:pt x="625" y="978"/>
                    <a:pt x="586" y="963"/>
                  </a:cubicBezTo>
                  <a:cubicBezTo>
                    <a:pt x="599" y="912"/>
                    <a:pt x="646" y="875"/>
                    <a:pt x="696" y="836"/>
                  </a:cubicBezTo>
                  <a:cubicBezTo>
                    <a:pt x="724" y="816"/>
                    <a:pt x="750" y="793"/>
                    <a:pt x="775" y="768"/>
                  </a:cubicBezTo>
                  <a:cubicBezTo>
                    <a:pt x="851" y="680"/>
                    <a:pt x="892" y="567"/>
                    <a:pt x="890" y="451"/>
                  </a:cubicBezTo>
                  <a:cubicBezTo>
                    <a:pt x="889" y="205"/>
                    <a:pt x="692" y="5"/>
                    <a:pt x="446" y="0"/>
                  </a:cubicBezTo>
                  <a:cubicBezTo>
                    <a:pt x="201" y="5"/>
                    <a:pt x="4" y="205"/>
                    <a:pt x="3" y="451"/>
                  </a:cubicBezTo>
                  <a:close/>
                  <a:moveTo>
                    <a:pt x="344" y="512"/>
                  </a:moveTo>
                  <a:cubicBezTo>
                    <a:pt x="310" y="512"/>
                    <a:pt x="310" y="512"/>
                    <a:pt x="310" y="512"/>
                  </a:cubicBezTo>
                  <a:cubicBezTo>
                    <a:pt x="291" y="512"/>
                    <a:pt x="276" y="497"/>
                    <a:pt x="276" y="478"/>
                  </a:cubicBezTo>
                  <a:cubicBezTo>
                    <a:pt x="276" y="459"/>
                    <a:pt x="291" y="444"/>
                    <a:pt x="310" y="444"/>
                  </a:cubicBezTo>
                  <a:cubicBezTo>
                    <a:pt x="329" y="444"/>
                    <a:pt x="344" y="459"/>
                    <a:pt x="344" y="478"/>
                  </a:cubicBezTo>
                  <a:lnTo>
                    <a:pt x="344" y="512"/>
                  </a:lnTo>
                  <a:close/>
                  <a:moveTo>
                    <a:pt x="480" y="956"/>
                  </a:moveTo>
                  <a:cubicBezTo>
                    <a:pt x="412" y="956"/>
                    <a:pt x="412" y="956"/>
                    <a:pt x="412" y="956"/>
                  </a:cubicBezTo>
                  <a:cubicBezTo>
                    <a:pt x="412" y="580"/>
                    <a:pt x="412" y="580"/>
                    <a:pt x="412" y="580"/>
                  </a:cubicBezTo>
                  <a:cubicBezTo>
                    <a:pt x="480" y="580"/>
                    <a:pt x="480" y="580"/>
                    <a:pt x="480" y="580"/>
                  </a:cubicBezTo>
                  <a:lnTo>
                    <a:pt x="480" y="956"/>
                  </a:lnTo>
                  <a:close/>
                  <a:moveTo>
                    <a:pt x="446" y="1297"/>
                  </a:moveTo>
                  <a:cubicBezTo>
                    <a:pt x="409" y="1297"/>
                    <a:pt x="378" y="1266"/>
                    <a:pt x="378" y="1229"/>
                  </a:cubicBezTo>
                  <a:cubicBezTo>
                    <a:pt x="515" y="1229"/>
                    <a:pt x="515" y="1229"/>
                    <a:pt x="515" y="1229"/>
                  </a:cubicBezTo>
                  <a:cubicBezTo>
                    <a:pt x="515" y="1266"/>
                    <a:pt x="484" y="1297"/>
                    <a:pt x="446" y="1297"/>
                  </a:cubicBezTo>
                  <a:close/>
                  <a:moveTo>
                    <a:pt x="583" y="1126"/>
                  </a:moveTo>
                  <a:cubicBezTo>
                    <a:pt x="583" y="1145"/>
                    <a:pt x="568" y="1160"/>
                    <a:pt x="549" y="1160"/>
                  </a:cubicBezTo>
                  <a:cubicBezTo>
                    <a:pt x="344" y="1160"/>
                    <a:pt x="344" y="1160"/>
                    <a:pt x="344" y="1160"/>
                  </a:cubicBezTo>
                  <a:cubicBezTo>
                    <a:pt x="325" y="1160"/>
                    <a:pt x="310" y="1145"/>
                    <a:pt x="310" y="1126"/>
                  </a:cubicBezTo>
                  <a:cubicBezTo>
                    <a:pt x="310" y="1058"/>
                    <a:pt x="310" y="1058"/>
                    <a:pt x="310" y="1058"/>
                  </a:cubicBezTo>
                  <a:cubicBezTo>
                    <a:pt x="310" y="1039"/>
                    <a:pt x="325" y="1024"/>
                    <a:pt x="344" y="1024"/>
                  </a:cubicBezTo>
                  <a:cubicBezTo>
                    <a:pt x="549" y="1024"/>
                    <a:pt x="549" y="1024"/>
                    <a:pt x="549" y="1024"/>
                  </a:cubicBezTo>
                  <a:cubicBezTo>
                    <a:pt x="568" y="1024"/>
                    <a:pt x="583" y="1039"/>
                    <a:pt x="583" y="1058"/>
                  </a:cubicBezTo>
                  <a:lnTo>
                    <a:pt x="583" y="1126"/>
                  </a:lnTo>
                  <a:close/>
                  <a:moveTo>
                    <a:pt x="822" y="452"/>
                  </a:moveTo>
                  <a:cubicBezTo>
                    <a:pt x="824" y="551"/>
                    <a:pt x="789" y="647"/>
                    <a:pt x="724" y="722"/>
                  </a:cubicBezTo>
                  <a:cubicBezTo>
                    <a:pt x="703" y="744"/>
                    <a:pt x="679" y="764"/>
                    <a:pt x="655" y="782"/>
                  </a:cubicBezTo>
                  <a:cubicBezTo>
                    <a:pt x="614" y="810"/>
                    <a:pt x="579" y="844"/>
                    <a:pt x="549" y="883"/>
                  </a:cubicBezTo>
                  <a:cubicBezTo>
                    <a:pt x="549" y="580"/>
                    <a:pt x="549" y="580"/>
                    <a:pt x="549" y="580"/>
                  </a:cubicBezTo>
                  <a:cubicBezTo>
                    <a:pt x="583" y="580"/>
                    <a:pt x="583" y="580"/>
                    <a:pt x="583" y="580"/>
                  </a:cubicBezTo>
                  <a:cubicBezTo>
                    <a:pt x="639" y="580"/>
                    <a:pt x="685" y="534"/>
                    <a:pt x="685" y="478"/>
                  </a:cubicBezTo>
                  <a:cubicBezTo>
                    <a:pt x="685" y="421"/>
                    <a:pt x="639" y="375"/>
                    <a:pt x="583" y="375"/>
                  </a:cubicBezTo>
                  <a:cubicBezTo>
                    <a:pt x="526" y="375"/>
                    <a:pt x="480" y="421"/>
                    <a:pt x="480" y="478"/>
                  </a:cubicBezTo>
                  <a:cubicBezTo>
                    <a:pt x="480" y="512"/>
                    <a:pt x="480" y="512"/>
                    <a:pt x="480" y="512"/>
                  </a:cubicBezTo>
                  <a:cubicBezTo>
                    <a:pt x="412" y="512"/>
                    <a:pt x="412" y="512"/>
                    <a:pt x="412" y="512"/>
                  </a:cubicBezTo>
                  <a:cubicBezTo>
                    <a:pt x="412" y="478"/>
                    <a:pt x="412" y="478"/>
                    <a:pt x="412" y="478"/>
                  </a:cubicBezTo>
                  <a:cubicBezTo>
                    <a:pt x="412" y="421"/>
                    <a:pt x="366" y="375"/>
                    <a:pt x="310" y="375"/>
                  </a:cubicBezTo>
                  <a:cubicBezTo>
                    <a:pt x="253" y="375"/>
                    <a:pt x="207" y="421"/>
                    <a:pt x="207" y="478"/>
                  </a:cubicBezTo>
                  <a:cubicBezTo>
                    <a:pt x="207" y="534"/>
                    <a:pt x="253" y="580"/>
                    <a:pt x="310" y="580"/>
                  </a:cubicBezTo>
                  <a:cubicBezTo>
                    <a:pt x="344" y="580"/>
                    <a:pt x="344" y="580"/>
                    <a:pt x="344" y="580"/>
                  </a:cubicBezTo>
                  <a:cubicBezTo>
                    <a:pt x="344" y="883"/>
                    <a:pt x="344" y="883"/>
                    <a:pt x="344" y="883"/>
                  </a:cubicBezTo>
                  <a:cubicBezTo>
                    <a:pt x="314" y="844"/>
                    <a:pt x="278" y="810"/>
                    <a:pt x="238" y="782"/>
                  </a:cubicBezTo>
                  <a:cubicBezTo>
                    <a:pt x="213" y="764"/>
                    <a:pt x="190" y="744"/>
                    <a:pt x="169" y="722"/>
                  </a:cubicBezTo>
                  <a:cubicBezTo>
                    <a:pt x="104" y="647"/>
                    <a:pt x="69" y="551"/>
                    <a:pt x="71" y="452"/>
                  </a:cubicBezTo>
                  <a:cubicBezTo>
                    <a:pt x="74" y="244"/>
                    <a:pt x="246" y="68"/>
                    <a:pt x="446" y="68"/>
                  </a:cubicBezTo>
                  <a:cubicBezTo>
                    <a:pt x="647" y="68"/>
                    <a:pt x="819" y="244"/>
                    <a:pt x="822" y="452"/>
                  </a:cubicBezTo>
                  <a:close/>
                  <a:moveTo>
                    <a:pt x="549" y="512"/>
                  </a:moveTo>
                  <a:cubicBezTo>
                    <a:pt x="549" y="478"/>
                    <a:pt x="549" y="478"/>
                    <a:pt x="549" y="478"/>
                  </a:cubicBezTo>
                  <a:cubicBezTo>
                    <a:pt x="549" y="459"/>
                    <a:pt x="564" y="444"/>
                    <a:pt x="583" y="444"/>
                  </a:cubicBezTo>
                  <a:cubicBezTo>
                    <a:pt x="602" y="444"/>
                    <a:pt x="617" y="459"/>
                    <a:pt x="617" y="478"/>
                  </a:cubicBezTo>
                  <a:cubicBezTo>
                    <a:pt x="617" y="497"/>
                    <a:pt x="602" y="512"/>
                    <a:pt x="583" y="512"/>
                  </a:cubicBezTo>
                  <a:lnTo>
                    <a:pt x="549" y="5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EA6B4A5-4C3B-4F3D-B7BB-12C1B7B4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488" y="2051051"/>
              <a:ext cx="298450" cy="119063"/>
            </a:xfrm>
            <a:custGeom>
              <a:avLst/>
              <a:gdLst>
                <a:gd name="T0" fmla="*/ 34 w 171"/>
                <a:gd name="T1" fmla="*/ 68 h 68"/>
                <a:gd name="T2" fmla="*/ 137 w 171"/>
                <a:gd name="T3" fmla="*/ 68 h 68"/>
                <a:gd name="T4" fmla="*/ 171 w 171"/>
                <a:gd name="T5" fmla="*/ 34 h 68"/>
                <a:gd name="T6" fmla="*/ 137 w 171"/>
                <a:gd name="T7" fmla="*/ 0 h 68"/>
                <a:gd name="T8" fmla="*/ 34 w 171"/>
                <a:gd name="T9" fmla="*/ 0 h 68"/>
                <a:gd name="T10" fmla="*/ 0 w 171"/>
                <a:gd name="T11" fmla="*/ 34 h 68"/>
                <a:gd name="T12" fmla="*/ 34 w 171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8">
                  <a:moveTo>
                    <a:pt x="34" y="68"/>
                  </a:moveTo>
                  <a:cubicBezTo>
                    <a:pt x="137" y="68"/>
                    <a:pt x="137" y="68"/>
                    <a:pt x="137" y="68"/>
                  </a:cubicBezTo>
                  <a:cubicBezTo>
                    <a:pt x="156" y="68"/>
                    <a:pt x="171" y="53"/>
                    <a:pt x="171" y="34"/>
                  </a:cubicBezTo>
                  <a:cubicBezTo>
                    <a:pt x="171" y="15"/>
                    <a:pt x="156" y="0"/>
                    <a:pt x="1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53"/>
                    <a:pt x="16" y="68"/>
                    <a:pt x="3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F36445A-D88C-421C-9359-B6A405A2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0" y="1249363"/>
              <a:ext cx="252412" cy="249238"/>
            </a:xfrm>
            <a:custGeom>
              <a:avLst/>
              <a:gdLst>
                <a:gd name="T0" fmla="*/ 36 w 145"/>
                <a:gd name="T1" fmla="*/ 143 h 143"/>
                <a:gd name="T2" fmla="*/ 61 w 145"/>
                <a:gd name="T3" fmla="*/ 133 h 143"/>
                <a:gd name="T4" fmla="*/ 133 w 145"/>
                <a:gd name="T5" fmla="*/ 60 h 143"/>
                <a:gd name="T6" fmla="*/ 142 w 145"/>
                <a:gd name="T7" fmla="*/ 27 h 143"/>
                <a:gd name="T8" fmla="*/ 118 w 145"/>
                <a:gd name="T9" fmla="*/ 3 h 143"/>
                <a:gd name="T10" fmla="*/ 85 w 145"/>
                <a:gd name="T11" fmla="*/ 12 h 143"/>
                <a:gd name="T12" fmla="*/ 12 w 145"/>
                <a:gd name="T13" fmla="*/ 84 h 143"/>
                <a:gd name="T14" fmla="*/ 5 w 145"/>
                <a:gd name="T15" fmla="*/ 122 h 143"/>
                <a:gd name="T16" fmla="*/ 36 w 145"/>
                <a:gd name="T17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43">
                  <a:moveTo>
                    <a:pt x="36" y="143"/>
                  </a:moveTo>
                  <a:cubicBezTo>
                    <a:pt x="46" y="143"/>
                    <a:pt x="54" y="139"/>
                    <a:pt x="61" y="133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42" y="52"/>
                    <a:pt x="145" y="39"/>
                    <a:pt x="142" y="27"/>
                  </a:cubicBezTo>
                  <a:cubicBezTo>
                    <a:pt x="139" y="15"/>
                    <a:pt x="130" y="6"/>
                    <a:pt x="118" y="3"/>
                  </a:cubicBezTo>
                  <a:cubicBezTo>
                    <a:pt x="106" y="0"/>
                    <a:pt x="93" y="3"/>
                    <a:pt x="85" y="12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3" y="94"/>
                    <a:pt x="0" y="109"/>
                    <a:pt x="5" y="122"/>
                  </a:cubicBezTo>
                  <a:cubicBezTo>
                    <a:pt x="10" y="134"/>
                    <a:pt x="23" y="143"/>
                    <a:pt x="36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2BC5436-B583-4AB2-A62D-03E563ECD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3163" y="922338"/>
              <a:ext cx="117475" cy="298450"/>
            </a:xfrm>
            <a:custGeom>
              <a:avLst/>
              <a:gdLst>
                <a:gd name="T0" fmla="*/ 34 w 68"/>
                <a:gd name="T1" fmla="*/ 171 h 171"/>
                <a:gd name="T2" fmla="*/ 68 w 68"/>
                <a:gd name="T3" fmla="*/ 137 h 171"/>
                <a:gd name="T4" fmla="*/ 68 w 68"/>
                <a:gd name="T5" fmla="*/ 34 h 171"/>
                <a:gd name="T6" fmla="*/ 34 w 68"/>
                <a:gd name="T7" fmla="*/ 0 h 171"/>
                <a:gd name="T8" fmla="*/ 0 w 68"/>
                <a:gd name="T9" fmla="*/ 34 h 171"/>
                <a:gd name="T10" fmla="*/ 0 w 68"/>
                <a:gd name="T11" fmla="*/ 137 h 171"/>
                <a:gd name="T12" fmla="*/ 34 w 68"/>
                <a:gd name="T13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171">
                  <a:moveTo>
                    <a:pt x="34" y="171"/>
                  </a:moveTo>
                  <a:cubicBezTo>
                    <a:pt x="53" y="171"/>
                    <a:pt x="68" y="155"/>
                    <a:pt x="68" y="137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55"/>
                    <a:pt x="15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EE432CC-F6DE-4999-9C3D-3D8473B4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249363"/>
              <a:ext cx="249237" cy="249238"/>
            </a:xfrm>
            <a:custGeom>
              <a:avLst/>
              <a:gdLst>
                <a:gd name="T0" fmla="*/ 133 w 143"/>
                <a:gd name="T1" fmla="*/ 133 h 143"/>
                <a:gd name="T2" fmla="*/ 143 w 143"/>
                <a:gd name="T3" fmla="*/ 108 h 143"/>
                <a:gd name="T4" fmla="*/ 133 w 143"/>
                <a:gd name="T5" fmla="*/ 84 h 143"/>
                <a:gd name="T6" fmla="*/ 61 w 143"/>
                <a:gd name="T7" fmla="*/ 12 h 143"/>
                <a:gd name="T8" fmla="*/ 28 w 143"/>
                <a:gd name="T9" fmla="*/ 3 h 143"/>
                <a:gd name="T10" fmla="*/ 3 w 143"/>
                <a:gd name="T11" fmla="*/ 27 h 143"/>
                <a:gd name="T12" fmla="*/ 13 w 143"/>
                <a:gd name="T13" fmla="*/ 60 h 143"/>
                <a:gd name="T14" fmla="*/ 85 w 143"/>
                <a:gd name="T15" fmla="*/ 133 h 143"/>
                <a:gd name="T16" fmla="*/ 109 w 143"/>
                <a:gd name="T17" fmla="*/ 143 h 143"/>
                <a:gd name="T18" fmla="*/ 133 w 143"/>
                <a:gd name="T19" fmla="*/ 13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3">
                  <a:moveTo>
                    <a:pt x="133" y="133"/>
                  </a:moveTo>
                  <a:cubicBezTo>
                    <a:pt x="140" y="126"/>
                    <a:pt x="143" y="118"/>
                    <a:pt x="143" y="108"/>
                  </a:cubicBezTo>
                  <a:cubicBezTo>
                    <a:pt x="143" y="99"/>
                    <a:pt x="140" y="91"/>
                    <a:pt x="133" y="84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2" y="3"/>
                    <a:pt x="40" y="0"/>
                    <a:pt x="28" y="3"/>
                  </a:cubicBezTo>
                  <a:cubicBezTo>
                    <a:pt x="16" y="6"/>
                    <a:pt x="6" y="15"/>
                    <a:pt x="3" y="27"/>
                  </a:cubicBezTo>
                  <a:cubicBezTo>
                    <a:pt x="0" y="39"/>
                    <a:pt x="4" y="52"/>
                    <a:pt x="13" y="60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91" y="139"/>
                    <a:pt x="100" y="143"/>
                    <a:pt x="109" y="143"/>
                  </a:cubicBezTo>
                  <a:cubicBezTo>
                    <a:pt x="118" y="143"/>
                    <a:pt x="127" y="139"/>
                    <a:pt x="13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D346543-4B28-44F7-A333-144DCE8B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0" y="2051051"/>
              <a:ext cx="295275" cy="119063"/>
            </a:xfrm>
            <a:custGeom>
              <a:avLst/>
              <a:gdLst>
                <a:gd name="T0" fmla="*/ 34 w 170"/>
                <a:gd name="T1" fmla="*/ 0 h 68"/>
                <a:gd name="T2" fmla="*/ 0 w 170"/>
                <a:gd name="T3" fmla="*/ 34 h 68"/>
                <a:gd name="T4" fmla="*/ 34 w 170"/>
                <a:gd name="T5" fmla="*/ 68 h 68"/>
                <a:gd name="T6" fmla="*/ 136 w 170"/>
                <a:gd name="T7" fmla="*/ 68 h 68"/>
                <a:gd name="T8" fmla="*/ 170 w 170"/>
                <a:gd name="T9" fmla="*/ 34 h 68"/>
                <a:gd name="T10" fmla="*/ 136 w 170"/>
                <a:gd name="T11" fmla="*/ 0 h 68"/>
                <a:gd name="T12" fmla="*/ 34 w 170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68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136" y="68"/>
                    <a:pt x="136" y="68"/>
                    <a:pt x="136" y="68"/>
                  </a:cubicBezTo>
                  <a:cubicBezTo>
                    <a:pt x="155" y="68"/>
                    <a:pt x="170" y="53"/>
                    <a:pt x="170" y="34"/>
                  </a:cubicBezTo>
                  <a:cubicBezTo>
                    <a:pt x="170" y="15"/>
                    <a:pt x="155" y="0"/>
                    <a:pt x="136" y="0"/>
                  </a:cubicBez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8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303023" y="1344273"/>
            <a:ext cx="30528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827499" y="8734281"/>
            <a:ext cx="709387" cy="377062"/>
          </a:xfrm>
        </p:spPr>
        <p:txBody>
          <a:bodyPr/>
          <a:lstStyle/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AE6CF-023F-4FD1-BBAA-5E13CE9D7868}"/>
              </a:ext>
            </a:extLst>
          </p:cNvPr>
          <p:cNvGrpSpPr/>
          <p:nvPr/>
        </p:nvGrpSpPr>
        <p:grpSpPr>
          <a:xfrm>
            <a:off x="3779282" y="4006104"/>
            <a:ext cx="2805938" cy="3081718"/>
            <a:chOff x="1752600" y="2038350"/>
            <a:chExt cx="1604846" cy="1517650"/>
          </a:xfrm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1F3CD996-57BB-492B-B6DB-8EF70C0DCA46}"/>
                </a:ext>
              </a:extLst>
            </p:cNvPr>
            <p:cNvSpPr/>
            <p:nvPr/>
          </p:nvSpPr>
          <p:spPr bwMode="auto">
            <a:xfrm>
              <a:off x="1752600" y="2038350"/>
              <a:ext cx="1517650" cy="1517650"/>
            </a:xfrm>
            <a:prstGeom prst="blockArc">
              <a:avLst>
                <a:gd name="adj1" fmla="val 3555861"/>
                <a:gd name="adj2" fmla="val 19907927"/>
                <a:gd name="adj3" fmla="val 11294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9C2F2EA-24B6-4B4A-BFFB-5A4A3D1D2C15}"/>
                </a:ext>
              </a:extLst>
            </p:cNvPr>
            <p:cNvSpPr/>
            <p:nvPr/>
          </p:nvSpPr>
          <p:spPr bwMode="auto">
            <a:xfrm rot="9090263">
              <a:off x="2949493" y="2463183"/>
              <a:ext cx="407953" cy="237388"/>
            </a:xfrm>
            <a:prstGeom prst="triangl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F8A48-C3DB-432C-BE28-5DC0F933F07D}"/>
              </a:ext>
            </a:extLst>
          </p:cNvPr>
          <p:cNvGrpSpPr/>
          <p:nvPr/>
        </p:nvGrpSpPr>
        <p:grpSpPr>
          <a:xfrm flipV="1">
            <a:off x="5941059" y="4247867"/>
            <a:ext cx="2805938" cy="3081718"/>
            <a:chOff x="3559423" y="2038350"/>
            <a:chExt cx="1604846" cy="1517650"/>
          </a:xfrm>
          <a:solidFill>
            <a:schemeClr val="accent2"/>
          </a:solidFill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4360C6D8-B586-47FE-9862-102AC26A478E}"/>
                </a:ext>
              </a:extLst>
            </p:cNvPr>
            <p:cNvSpPr/>
            <p:nvPr/>
          </p:nvSpPr>
          <p:spPr bwMode="auto">
            <a:xfrm>
              <a:off x="3559423" y="2038350"/>
              <a:ext cx="1517650" cy="1517650"/>
            </a:xfrm>
            <a:prstGeom prst="blockArc">
              <a:avLst>
                <a:gd name="adj1" fmla="val 9481174"/>
                <a:gd name="adj2" fmla="val 19907927"/>
                <a:gd name="adj3" fmla="val 11294"/>
              </a:avLst>
            </a:prstGeom>
            <a:grp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D6C7F8B-57E9-4777-924F-A1AD7B5DA037}"/>
                </a:ext>
              </a:extLst>
            </p:cNvPr>
            <p:cNvSpPr/>
            <p:nvPr/>
          </p:nvSpPr>
          <p:spPr bwMode="auto">
            <a:xfrm rot="9090263">
              <a:off x="4756316" y="2463183"/>
              <a:ext cx="407953" cy="237388"/>
            </a:xfrm>
            <a:prstGeom prst="triangle">
              <a:avLst/>
            </a:prstGeom>
            <a:grp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5816729-644F-46E4-963E-89B90130A688}"/>
              </a:ext>
            </a:extLst>
          </p:cNvPr>
          <p:cNvSpPr/>
          <p:nvPr/>
        </p:nvSpPr>
        <p:spPr>
          <a:xfrm>
            <a:off x="4334286" y="4670461"/>
            <a:ext cx="1509407" cy="17530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01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71B83D8-036A-4945-9A4F-6E6719B0F89C}"/>
              </a:ext>
            </a:extLst>
          </p:cNvPr>
          <p:cNvSpPr/>
          <p:nvPr/>
        </p:nvSpPr>
        <p:spPr>
          <a:xfrm>
            <a:off x="6474696" y="4912219"/>
            <a:ext cx="1509407" cy="17530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02</a:t>
            </a:r>
          </a:p>
        </p:txBody>
      </p:sp>
      <p:sp>
        <p:nvSpPr>
          <p:cNvPr id="34" name="Inhaltsplatzhalter 4">
            <a:extLst>
              <a:ext uri="{FF2B5EF4-FFF2-40B4-BE49-F238E27FC236}">
                <a16:creationId xmlns:a16="http://schemas.microsoft.com/office/drawing/2014/main" id="{8DACAF1F-5F9C-48A0-B41D-01AD2252250B}"/>
              </a:ext>
            </a:extLst>
          </p:cNvPr>
          <p:cNvSpPr txBox="1">
            <a:spLocks/>
          </p:cNvSpPr>
          <p:nvPr/>
        </p:nvSpPr>
        <p:spPr>
          <a:xfrm>
            <a:off x="5088988" y="7637785"/>
            <a:ext cx="4552114" cy="134652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Associate climate type</a:t>
            </a:r>
          </a:p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Koppen</a:t>
            </a:r>
            <a:r>
              <a:rPr lang="en-US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-Geiger climate Classification (Beck et al.2018)</a:t>
            </a:r>
            <a:r>
              <a:rPr lang="en-US" sz="2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2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8" name="Inhaltsplatzhalter 4">
            <a:extLst>
              <a:ext uri="{FF2B5EF4-FFF2-40B4-BE49-F238E27FC236}">
                <a16:creationId xmlns:a16="http://schemas.microsoft.com/office/drawing/2014/main" id="{7E8CDFB0-5D8A-4556-9098-89EF687BD293}"/>
              </a:ext>
            </a:extLst>
          </p:cNvPr>
          <p:cNvSpPr txBox="1">
            <a:spLocks/>
          </p:cNvSpPr>
          <p:nvPr/>
        </p:nvSpPr>
        <p:spPr>
          <a:xfrm>
            <a:off x="3741835" y="2480168"/>
            <a:ext cx="3098579" cy="13388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89049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dirty="0" smtClean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Data</a:t>
            </a:r>
            <a:r>
              <a:rPr lang="en-US" sz="1600" b="1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GHCN2 daily </a:t>
            </a:r>
            <a:r>
              <a:rPr lang="en-US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precipitation station </a:t>
            </a: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records</a:t>
            </a:r>
          </a:p>
          <a:p>
            <a:pPr marL="0" indent="0" algn="ctr" defTabSz="889049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1964 to 2013</a:t>
            </a:r>
            <a:endParaRPr lang="en-US" sz="20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451" y="2909231"/>
            <a:ext cx="7166082" cy="3914816"/>
          </a:xfrm>
          <a:prstGeom prst="rect">
            <a:avLst/>
          </a:prstGeom>
        </p:spPr>
      </p:pic>
      <p:sp>
        <p:nvSpPr>
          <p:cNvPr id="46" name="Block Arc 45">
            <a:extLst>
              <a:ext uri="{FF2B5EF4-FFF2-40B4-BE49-F238E27FC236}">
                <a16:creationId xmlns:a16="http://schemas.microsoft.com/office/drawing/2014/main" id="{C31C46B6-0262-4C5A-B617-591D7F9FEE27}"/>
              </a:ext>
            </a:extLst>
          </p:cNvPr>
          <p:cNvSpPr/>
          <p:nvPr/>
        </p:nvSpPr>
        <p:spPr bwMode="auto">
          <a:xfrm>
            <a:off x="8102837" y="4015762"/>
            <a:ext cx="2653482" cy="3081718"/>
          </a:xfrm>
          <a:prstGeom prst="blockArc">
            <a:avLst>
              <a:gd name="adj1" fmla="val 9481174"/>
              <a:gd name="adj2" fmla="val 6755091"/>
              <a:gd name="adj3" fmla="val 11353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C458E00-35EF-4FBF-836D-677CBB28915F}"/>
              </a:ext>
            </a:extLst>
          </p:cNvPr>
          <p:cNvSpPr/>
          <p:nvPr/>
        </p:nvSpPr>
        <p:spPr>
          <a:xfrm>
            <a:off x="8674874" y="4680120"/>
            <a:ext cx="1509407" cy="17530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03</a:t>
            </a:r>
            <a:endParaRPr lang="en-US" sz="2400" b="1" dirty="0"/>
          </a:p>
        </p:txBody>
      </p:sp>
      <p:sp>
        <p:nvSpPr>
          <p:cNvPr id="48" name="Inhaltsplatzhalter 4">
            <a:extLst>
              <a:ext uri="{FF2B5EF4-FFF2-40B4-BE49-F238E27FC236}">
                <a16:creationId xmlns:a16="http://schemas.microsoft.com/office/drawing/2014/main" id="{8D2C42DD-AE4E-45EB-9550-D3ACE29FFBEE}"/>
              </a:ext>
            </a:extLst>
          </p:cNvPr>
          <p:cNvSpPr txBox="1">
            <a:spLocks/>
          </p:cNvSpPr>
          <p:nvPr/>
        </p:nvSpPr>
        <p:spPr>
          <a:xfrm>
            <a:off x="7805765" y="2889736"/>
            <a:ext cx="2950554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sz="2000" b="1" dirty="0" smtClean="0">
                <a:solidFill>
                  <a:schemeClr val="accent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Analysis</a:t>
            </a:r>
            <a:r>
              <a:rPr lang="en-US" sz="2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2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Extreme precipitation characteristics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03838" y="2391145"/>
            <a:ext cx="434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Koppen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-Geiger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(KG) Climate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648343" y="2782127"/>
            <a:ext cx="5176014" cy="3308629"/>
            <a:chOff x="11378027" y="2364340"/>
            <a:chExt cx="5176014" cy="3308629"/>
          </a:xfrm>
        </p:grpSpPr>
        <p:sp>
          <p:nvSpPr>
            <p:cNvPr id="22" name="Rectangle: Top Corners Rounded 65">
              <a:extLst>
                <a:ext uri="{FF2B5EF4-FFF2-40B4-BE49-F238E27FC236}">
                  <a16:creationId xmlns:a16="http://schemas.microsoft.com/office/drawing/2014/main" id="{E401EACB-2B08-4FD3-9AD2-58CBFA9367F6}"/>
                </a:ext>
              </a:extLst>
            </p:cNvPr>
            <p:cNvSpPr/>
            <p:nvPr/>
          </p:nvSpPr>
          <p:spPr bwMode="auto">
            <a:xfrm>
              <a:off x="11378027" y="2364340"/>
              <a:ext cx="5175949" cy="822606"/>
            </a:xfrm>
            <a:prstGeom prst="round2SameRect">
              <a:avLst>
                <a:gd name="adj1" fmla="val 8975"/>
                <a:gd name="adj2" fmla="val 0"/>
              </a:avLst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Assessment on Annual Maxima Precipitation (AMP)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EEE91C-1966-42D0-8B62-E89486AF46E1}"/>
                    </a:ext>
                  </a:extLst>
                </p:cNvPr>
                <p:cNvSpPr/>
                <p:nvPr/>
              </p:nvSpPr>
              <p:spPr bwMode="auto">
                <a:xfrm>
                  <a:off x="11379450" y="3186945"/>
                  <a:ext cx="5174591" cy="248602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9144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Trends (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slope and significance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  <a:endParaRPr lang="en-US" sz="2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lvl="1"/>
                  <a:r>
                    <a:rPr lang="en-US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Magnitude: Sen’s slope estimator</a:t>
                  </a:r>
                </a:p>
                <a:p>
                  <a:pPr lvl="1"/>
                  <a:r>
                    <a:rPr lang="en-US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Significance: Mann-Kendall Test </a:t>
                  </a:r>
                  <a:r>
                    <a:rPr lang="en-GB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sz="2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</a:t>
                  </a:r>
                  <a:r>
                    <a:rPr lang="en-GB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0.05)</a:t>
                  </a:r>
                </a:p>
                <a:p>
                  <a:endParaRPr lang="en-US" sz="2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r>
                    <a:rPr lang="en-US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Heaviness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of 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tail</a:t>
                  </a:r>
                </a:p>
                <a:p>
                  <a:pPr lvl="2"/>
                  <a:r>
                    <a:rPr lang="en-US" sz="2000" dirty="0" smtClean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Shape parameter of Generalized Extreme Value Distribution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𝐺𝐸𝑉</m:t>
                          </m:r>
                        </m:sub>
                      </m:sSub>
                    </m:oMath>
                  </a14:m>
                  <a:r>
                    <a:rPr lang="en-US" sz="2000" dirty="0" smtClean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endPara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EEE91C-1966-42D0-8B62-E89486AF46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379450" y="3186945"/>
                  <a:ext cx="5174591" cy="2486024"/>
                </a:xfrm>
                <a:prstGeom prst="rect">
                  <a:avLst/>
                </a:prstGeom>
                <a:blipFill>
                  <a:blip r:embed="rId6"/>
                  <a:stretch>
                    <a:fillRect l="-1178" r="-1060"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ight Arrow 7"/>
          <p:cNvSpPr/>
          <p:nvPr/>
        </p:nvSpPr>
        <p:spPr>
          <a:xfrm>
            <a:off x="10502520" y="2990460"/>
            <a:ext cx="979687" cy="31544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7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/>
      <p:bldP spid="38" grpId="0"/>
      <p:bldP spid="46" grpId="0" animBg="1"/>
      <p:bldP spid="47" grpId="0" animBg="1"/>
      <p:bldP spid="48" grpId="0"/>
      <p:bldP spid="2" grpId="0"/>
      <p:bldP spid="2" grpId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1164276" y="1341737"/>
            <a:ext cx="1195122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Results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827499" y="8734281"/>
            <a:ext cx="709387" cy="377062"/>
          </a:xfrm>
        </p:spPr>
        <p:txBody>
          <a:bodyPr/>
          <a:lstStyle/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5406391" y="1264877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56717" y="2460423"/>
            <a:ext cx="5513042" cy="2919128"/>
            <a:chOff x="514799" y="2493213"/>
            <a:chExt cx="10277856" cy="544757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1" b="10212"/>
            <a:stretch/>
          </p:blipFill>
          <p:spPr bwMode="auto">
            <a:xfrm>
              <a:off x="514799" y="2549441"/>
              <a:ext cx="10277856" cy="53913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3294322" y="3767983"/>
              <a:ext cx="274320" cy="290987"/>
              <a:chOff x="8544465" y="1568907"/>
              <a:chExt cx="567351" cy="601823"/>
            </a:xfrm>
            <a:solidFill>
              <a:srgbClr val="FF3300"/>
            </a:solidFill>
          </p:grpSpPr>
          <p:sp>
            <p:nvSpPr>
              <p:cNvPr id="46" name="Teardrop 45"/>
              <p:cNvSpPr/>
              <p:nvPr/>
            </p:nvSpPr>
            <p:spPr>
              <a:xfrm rot="8296292">
                <a:off x="8544465" y="1568907"/>
                <a:ext cx="567351" cy="601823"/>
              </a:xfrm>
              <a:prstGeom prst="teardrop">
                <a:avLst>
                  <a:gd name="adj" fmla="val 126529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664205" y="1718834"/>
                <a:ext cx="327870" cy="31948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3217278" y="2670932"/>
              <a:ext cx="1617865" cy="95631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Eastern </a:t>
              </a:r>
            </a:p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America</a:t>
              </a:r>
              <a:endParaRPr lang="en-US" sz="1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5683368" y="3481751"/>
              <a:ext cx="274320" cy="290987"/>
              <a:chOff x="8544465" y="1568907"/>
              <a:chExt cx="567351" cy="601823"/>
            </a:xfrm>
            <a:solidFill>
              <a:srgbClr val="FF3300"/>
            </a:solidFill>
          </p:grpSpPr>
          <p:sp>
            <p:nvSpPr>
              <p:cNvPr id="54" name="Teardrop 53"/>
              <p:cNvSpPr/>
              <p:nvPr/>
            </p:nvSpPr>
            <p:spPr>
              <a:xfrm rot="8296292">
                <a:off x="8544465" y="1568907"/>
                <a:ext cx="567351" cy="601823"/>
              </a:xfrm>
              <a:prstGeom prst="teardrop">
                <a:avLst>
                  <a:gd name="adj" fmla="val 126529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8664205" y="1718834"/>
                <a:ext cx="327870" cy="31948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5097237" y="2493213"/>
              <a:ext cx="1751188" cy="95631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Northern</a:t>
              </a:r>
            </a:p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Europe</a:t>
              </a:r>
              <a:endParaRPr lang="en-US" sz="1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33406" y="6023821"/>
              <a:ext cx="274320" cy="290987"/>
              <a:chOff x="8533406" y="6023821"/>
              <a:chExt cx="274320" cy="290987"/>
            </a:xfrm>
          </p:grpSpPr>
          <p:sp>
            <p:nvSpPr>
              <p:cNvPr id="58" name="Teardrop 57"/>
              <p:cNvSpPr/>
              <p:nvPr/>
            </p:nvSpPr>
            <p:spPr>
              <a:xfrm rot="8296292">
                <a:off x="8533406" y="6023821"/>
                <a:ext cx="274320" cy="290987"/>
              </a:xfrm>
              <a:prstGeom prst="teardrop">
                <a:avLst>
                  <a:gd name="adj" fmla="val 126529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591301" y="6094413"/>
                <a:ext cx="158528" cy="15447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7963539" y="4916750"/>
              <a:ext cx="1910446" cy="95631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Eastern</a:t>
              </a:r>
            </a:p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Australia</a:t>
              </a:r>
              <a:endParaRPr lang="en-US" sz="1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681765" y="3938886"/>
              <a:ext cx="274320" cy="290987"/>
              <a:chOff x="8533406" y="6023821"/>
              <a:chExt cx="274320" cy="290987"/>
            </a:xfrm>
          </p:grpSpPr>
          <p:sp>
            <p:nvSpPr>
              <p:cNvPr id="62" name="Teardrop 61"/>
              <p:cNvSpPr/>
              <p:nvPr/>
            </p:nvSpPr>
            <p:spPr>
              <a:xfrm rot="8296292">
                <a:off x="8533406" y="6023821"/>
                <a:ext cx="274320" cy="290987"/>
              </a:xfrm>
              <a:prstGeom prst="teardrop">
                <a:avLst>
                  <a:gd name="adj" fmla="val 126529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591301" y="6094413"/>
                <a:ext cx="158528" cy="15447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1572098" y="2971370"/>
              <a:ext cx="1383089" cy="89600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lvl="1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Central</a:t>
              </a:r>
              <a:b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</a:br>
              <a:r>
                <a:rPr lang="en-GB" sz="14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USA</a:t>
              </a:r>
              <a:endParaRPr lang="en-US" sz="1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67" name="Inhaltsplatzhalter 4">
            <a:extLst>
              <a:ext uri="{FF2B5EF4-FFF2-40B4-BE49-F238E27FC236}">
                <a16:creationId xmlns:a16="http://schemas.microsoft.com/office/drawing/2014/main" id="{9C3E40A7-A7EC-4936-9DAB-36659322C407}"/>
              </a:ext>
            </a:extLst>
          </p:cNvPr>
          <p:cNvSpPr txBox="1">
            <a:spLocks/>
          </p:cNvSpPr>
          <p:nvPr/>
        </p:nvSpPr>
        <p:spPr>
          <a:xfrm>
            <a:off x="7722634" y="2336486"/>
            <a:ext cx="6102621" cy="138499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Significant trends </a:t>
            </a:r>
            <a:r>
              <a:rPr lang="en-GB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extreme </a:t>
            </a:r>
            <a:r>
              <a:rPr lang="en-GB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precipitation</a:t>
            </a: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Increasing: </a:t>
            </a:r>
            <a:r>
              <a:rPr lang="en-GB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eastern </a:t>
            </a: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USA, Asia, and northern Europe</a:t>
            </a: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48%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0065263" y="3213327"/>
            <a:ext cx="12266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ET</a:t>
            </a:r>
            <a:endParaRPr lang="en-US" sz="20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9" name="Inhaltsplatzhalter 4">
            <a:extLst>
              <a:ext uri="{FF2B5EF4-FFF2-40B4-BE49-F238E27FC236}">
                <a16:creationId xmlns:a16="http://schemas.microsoft.com/office/drawing/2014/main" id="{3EFE372B-4A08-4915-A5A0-61841AA5ACEE}"/>
              </a:ext>
            </a:extLst>
          </p:cNvPr>
          <p:cNvSpPr txBox="1">
            <a:spLocks/>
          </p:cNvSpPr>
          <p:nvPr/>
        </p:nvSpPr>
        <p:spPr>
          <a:xfrm>
            <a:off x="7738826" y="5368249"/>
            <a:ext cx="6086429" cy="138499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Heavy-tailed extremes </a:t>
            </a: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Major climate 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type: </a:t>
            </a: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largest 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E, smallest C</a:t>
            </a:r>
            <a:endParaRPr lang="en-US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Climate subtype: largest 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Dfd, </a:t>
            </a: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smallest 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Cwb</a:t>
            </a:r>
            <a:endParaRPr lang="en-US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0" name="Inhaltsplatzhalter 4">
            <a:extLst>
              <a:ext uri="{FF2B5EF4-FFF2-40B4-BE49-F238E27FC236}">
                <a16:creationId xmlns:a16="http://schemas.microsoft.com/office/drawing/2014/main" id="{8B52BF8D-B686-4D0D-BCFD-2546C01935FF}"/>
              </a:ext>
            </a:extLst>
          </p:cNvPr>
          <p:cNvSpPr txBox="1">
            <a:spLocks/>
          </p:cNvSpPr>
          <p:nvPr/>
        </p:nvSpPr>
        <p:spPr>
          <a:xfrm>
            <a:off x="7763748" y="7353623"/>
            <a:ext cx="6061508" cy="13279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Frequency and magnitude of extreme precipitation</a:t>
            </a: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Most and largest: Dfd </a:t>
            </a:r>
            <a:endParaRPr lang="en-GB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Least </a:t>
            </a: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smallest: </a:t>
            </a:r>
            <a:r>
              <a:rPr lang="en-GB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Cfc</a:t>
            </a:r>
            <a:endParaRPr lang="en-US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EA8932D-0A32-4E51-8D65-73893EBE69BC}"/>
              </a:ext>
            </a:extLst>
          </p:cNvPr>
          <p:cNvSpPr/>
          <p:nvPr/>
        </p:nvSpPr>
        <p:spPr>
          <a:xfrm flipH="1">
            <a:off x="6861629" y="2296451"/>
            <a:ext cx="786384" cy="783655"/>
          </a:xfrm>
          <a:prstGeom prst="ellipse">
            <a:avLst/>
          </a:prstGeom>
          <a:solidFill>
            <a:srgbClr val="89372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endParaRPr lang="en-U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1DCB397-02D1-4A55-90DA-A2884E6C34A2}"/>
              </a:ext>
            </a:extLst>
          </p:cNvPr>
          <p:cNvSpPr/>
          <p:nvPr/>
        </p:nvSpPr>
        <p:spPr>
          <a:xfrm flipH="1">
            <a:off x="6861629" y="5230807"/>
            <a:ext cx="786384" cy="783655"/>
          </a:xfrm>
          <a:prstGeom prst="ellipse">
            <a:avLst/>
          </a:prstGeom>
          <a:solidFill>
            <a:srgbClr val="CF35C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endParaRPr lang="en-U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E9A4BBD-FCBB-412C-8CDA-A4975F80A39B}"/>
              </a:ext>
            </a:extLst>
          </p:cNvPr>
          <p:cNvSpPr/>
          <p:nvPr/>
        </p:nvSpPr>
        <p:spPr>
          <a:xfrm flipH="1">
            <a:off x="6861629" y="7208793"/>
            <a:ext cx="786384" cy="783655"/>
          </a:xfrm>
          <a:prstGeom prst="ellipse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iii</a:t>
            </a:r>
            <a:endParaRPr lang="en-U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4" name="Right Arrow 73"/>
          <p:cNvSpPr/>
          <p:nvPr/>
        </p:nvSpPr>
        <p:spPr>
          <a:xfrm>
            <a:off x="10199610" y="3467664"/>
            <a:ext cx="457200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5" name="Inhaltsplatzhalter 4">
            <a:extLst>
              <a:ext uri="{FF2B5EF4-FFF2-40B4-BE49-F238E27FC236}">
                <a16:creationId xmlns:a16="http://schemas.microsoft.com/office/drawing/2014/main" id="{9C3E40A7-A7EC-4936-9DAB-36659322C407}"/>
              </a:ext>
            </a:extLst>
          </p:cNvPr>
          <p:cNvSpPr txBox="1">
            <a:spLocks/>
          </p:cNvSpPr>
          <p:nvPr/>
        </p:nvSpPr>
        <p:spPr>
          <a:xfrm>
            <a:off x="7648014" y="3997486"/>
            <a:ext cx="6177242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Decreasing: </a:t>
            </a:r>
            <a:r>
              <a:rPr lang="en-GB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Eastern Australia </a:t>
            </a: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Central USA </a:t>
            </a:r>
          </a:p>
          <a:p>
            <a:pPr marL="457200" lvl="1" indent="0" defTabSz="45720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66%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0698644" y="4536763"/>
            <a:ext cx="57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Dfd</a:t>
            </a:r>
            <a:endParaRPr lang="en-US" sz="2000" dirty="0"/>
          </a:p>
        </p:txBody>
      </p:sp>
      <p:sp>
        <p:nvSpPr>
          <p:cNvPr id="77" name="Right Arrow 76"/>
          <p:cNvSpPr/>
          <p:nvPr/>
        </p:nvSpPr>
        <p:spPr>
          <a:xfrm>
            <a:off x="10199610" y="4645562"/>
            <a:ext cx="457200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8" name="Rectangle 77"/>
          <p:cNvSpPr/>
          <p:nvPr/>
        </p:nvSpPr>
        <p:spPr>
          <a:xfrm>
            <a:off x="13825255" y="4075470"/>
            <a:ext cx="4019587" cy="1938992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Climate type characteristics:</a:t>
            </a:r>
            <a:b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E: Polar, C: temperate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Cwb: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warm-summer temperate winters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Dfd: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extremely cold subarctic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Cfc: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Subpolar 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oceanic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9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  <p:pic>
        <p:nvPicPr>
          <p:cNvPr id="81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6471" y="5690827"/>
            <a:ext cx="5733288" cy="3108960"/>
            <a:chOff x="876300" y="2709954"/>
            <a:chExt cx="10058400" cy="509290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2757944"/>
              <a:ext cx="10058400" cy="5044916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2552700" y="2709954"/>
              <a:ext cx="209550" cy="471954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229600" y="2709954"/>
              <a:ext cx="304800" cy="471954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302506" y="2709954"/>
              <a:ext cx="304800" cy="471954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53100" y="2709954"/>
              <a:ext cx="304800" cy="471954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61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/>
      <p:bldP spid="76" grpId="0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64772" y="2301586"/>
            <a:ext cx="163884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Beck, H. E., Zimmermann, N. E.,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McVicar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T. R.,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Vergopolan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N., Berg, A., &amp; Wood, E. F. (2018). Present and future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Köppen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-Geiger climate classification maps at 1-km resolution.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Scientific data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(1), 1-12.</a:t>
            </a:r>
            <a:endParaRPr lang="en-US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dirty="0" smtClean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err="1" smtClean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Papalexiou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S. M., &amp; </a:t>
            </a:r>
            <a:r>
              <a:rPr lang="en-US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Montanari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A. (2019). Global and regional increase of precipitation extremes under global warming. </a:t>
            </a:r>
            <a:r>
              <a:rPr lang="en-US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Water Resources Research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55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(6), 4901-4914. 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Beck et al. (2018). Present and future </a:t>
            </a:r>
            <a:r>
              <a:rPr lang="en-GB" dirty="0" err="1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Köppen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-Geiger climate classification maps at 1-km resolution. </a:t>
            </a:r>
            <a:r>
              <a:rPr lang="en-GB" i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Scientific Data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i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(1), 180214. </a:t>
            </a:r>
            <a:endParaRPr lang="en-GB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Rajulapati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C. R., </a:t>
            </a:r>
            <a:r>
              <a:rPr lang="en-US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Papalexiou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S. M., Clark, M. P., </a:t>
            </a:r>
            <a:r>
              <a:rPr lang="en-US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Razavi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S., Tang, G., &amp; Pomeroy, J. W. (2020). Assessment of extremes in global precipitation products: How reliable are they?. </a:t>
            </a:r>
            <a:r>
              <a:rPr lang="en-US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Journal of Hydrometeorology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21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(12), 2855-2873</a:t>
            </a:r>
            <a:r>
              <a:rPr lang="en-US" dirty="0" smtClean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/>
            <a:endParaRPr lang="en-US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Onyutha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C. (2018). Trends and variability in African long-term precipitation. </a:t>
            </a:r>
            <a:r>
              <a:rPr lang="en-US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Stochastic Environmental Research and Risk Assessment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32</a:t>
            </a:r>
            <a:r>
              <a:rPr lang="en-US" dirty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(9), 2721-2739</a:t>
            </a:r>
            <a:r>
              <a:rPr lang="en-US" dirty="0" smtClean="0">
                <a:solidFill>
                  <a:srgbClr val="22222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/>
            <a:endParaRPr lang="en-US" dirty="0" smtClean="0">
              <a:solidFill>
                <a:srgbClr val="22222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de Oliveira et al. (2020). </a:t>
            </a:r>
            <a:r>
              <a:rPr lang="en-GB" dirty="0" err="1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Köppen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-Geiger and Camargo climate classifications for the Midwest of </a:t>
            </a:r>
            <a:r>
              <a:rPr lang="en-GB" dirty="0" err="1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Brasil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GB" i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Theoretical and Applied Climatology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i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142</a:t>
            </a:r>
            <a:r>
              <a:rPr lang="en-GB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(3–4), 1133–1145. </a:t>
            </a:r>
            <a:endParaRPr lang="en-GB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Evans</a:t>
            </a:r>
            <a:r>
              <a:rPr lang="en-US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J. P. (2009). 21st century climate change in the Middle East. Climatic Change, 92(3–4), 417–432. https://doi.org/10.1007/s10584-008-9438-5 </a:t>
            </a:r>
            <a:endParaRPr lang="en-US" dirty="0" smtClean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just"/>
            <a:endParaRPr lang="en-US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GB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Dore, M. H. I. (2005). Climate change and changes in global precipitation patterns: What do we know? </a:t>
            </a:r>
            <a:r>
              <a:rPr lang="en-GB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Environment International</a:t>
            </a:r>
            <a:r>
              <a:rPr lang="en-GB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en-GB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(8), 1167–1181.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64276" y="1341737"/>
            <a:ext cx="4784349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6827499" y="8734281"/>
            <a:ext cx="709387" cy="377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6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  <p:pic>
        <p:nvPicPr>
          <p:cNvPr id="9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7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Text"/>
          <p:cNvSpPr txBox="1"/>
          <p:nvPr/>
        </p:nvSpPr>
        <p:spPr>
          <a:xfrm>
            <a:off x="6156960" y="1619070"/>
            <a:ext cx="46329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THANK YOU !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DC4F05E-D6DE-4C67-AFB6-66BB7AC7EC54}"/>
              </a:ext>
            </a:extLst>
          </p:cNvPr>
          <p:cNvSpPr txBox="1">
            <a:spLocks/>
          </p:cNvSpPr>
          <p:nvPr/>
        </p:nvSpPr>
        <p:spPr>
          <a:xfrm>
            <a:off x="2593571" y="3525300"/>
            <a:ext cx="12237720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analysis of extreme precipitation changes in the </a:t>
            </a:r>
            <a:r>
              <a:rPr lang="en-US" sz="3200" b="1" dirty="0" err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Köppen</a:t>
            </a:r>
            <a:r>
              <a:rPr lang="en-US" sz="3200" b="1" dirty="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-Geiger climate classification</a:t>
            </a:r>
            <a:endParaRPr lang="en-US" sz="3200" dirty="0"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CFAE0109-7DB8-4DB3-B15B-AF432FAEEFBC}"/>
              </a:ext>
            </a:extLst>
          </p:cNvPr>
          <p:cNvSpPr txBox="1">
            <a:spLocks/>
          </p:cNvSpPr>
          <p:nvPr/>
        </p:nvSpPr>
        <p:spPr>
          <a:xfrm>
            <a:off x="5977577" y="5052794"/>
            <a:ext cx="463916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alma.hobbi@usask.ca</a:t>
            </a:r>
            <a:endParaRPr lang="en-US" sz="2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6827499" y="8734281"/>
            <a:ext cx="709387" cy="377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347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770FAD-BF71-475F-9615-61E88C3D688A}" type="slidenum">
              <a:rPr lang="en-CA" sz="1600" smtClean="0"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7</a:t>
            </a:fld>
            <a:endParaRPr lang="en-CA" sz="16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13" y="381176"/>
            <a:ext cx="2778187" cy="1305101"/>
          </a:xfrm>
          <a:prstGeom prst="rect">
            <a:avLst/>
          </a:prstGeom>
        </p:spPr>
      </p:pic>
      <p:pic>
        <p:nvPicPr>
          <p:cNvPr id="13" name="Picture 11" descr="upper_img_greenbars.png">
            <a:extLst>
              <a:ext uri="{FF2B5EF4-FFF2-40B4-BE49-F238E27FC236}">
                <a16:creationId xmlns:a16="http://schemas.microsoft.com/office/drawing/2014/main" id="{57607090-CA7F-438B-BD58-25907634A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2" y="104855"/>
            <a:ext cx="13497228" cy="8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"/>
    </mc:Choice>
    <mc:Fallback xmlns="">
      <p:transition spd="slow" advTm="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|40|0.5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|40|0.5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53418</TotalTime>
  <Words>287</Words>
  <Application>Microsoft Office PowerPoint</Application>
  <PresentationFormat>Custom</PresentationFormat>
  <Paragraphs>84</Paragraphs>
  <Slides>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MS PGothic</vt:lpstr>
      <vt:lpstr>Calibri</vt:lpstr>
      <vt:lpstr>Cambria</vt:lpstr>
      <vt:lpstr>Cambria Math</vt:lpstr>
      <vt:lpstr>Roboto</vt:lpstr>
      <vt:lpstr>Symbol</vt:lpstr>
      <vt:lpstr>Times</vt:lpstr>
      <vt:lpstr>Times New Roman</vt:lpstr>
      <vt:lpstr>Tw Cen MT</vt:lpstr>
      <vt:lpstr>Tw Cen MT Condensed</vt:lpstr>
      <vt:lpstr>Wingdings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Western Canada, several thousand oil and high-salinity wastewater spills have been recorded. These spills have occurred both at the well sites and from pipelines. These incidents pose threats to groundwater sources and constitute a risk for ecosystems and public health.   Here, an exploratory quantitative multivariate analysis using the publicly available spills dataset derived from Saskatchewan Ministry of Energy and Resources is conducted.  The long-term goal study will provide deeper insights into the legacy impacts to soils and groundwaters, effectiveness of existing remediation efforts, and the strength of the regulatory regimes in SK.</dc:title>
  <dc:creator>Hobbi, Salma</dc:creator>
  <cp:lastModifiedBy>Salma</cp:lastModifiedBy>
  <cp:revision>1477</cp:revision>
  <dcterms:created xsi:type="dcterms:W3CDTF">2020-02-13T02:15:07Z</dcterms:created>
  <dcterms:modified xsi:type="dcterms:W3CDTF">2022-05-25T05:23:33Z</dcterms:modified>
</cp:coreProperties>
</file>