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pos="7200" userDrawn="1">
          <p15:clr>
            <a:srgbClr val="A4A3A4"/>
          </p15:clr>
        </p15:guide>
        <p15:guide id="6" orient="horz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CE856"/>
    <a:srgbClr val="F4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125"/>
      </p:cViewPr>
      <p:guideLst>
        <p:guide orient="horz" pos="4056"/>
        <p:guide pos="696"/>
        <p:guide pos="3940"/>
        <p:guide orient="horz" pos="648"/>
        <p:guide pos="7200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845CA-D07B-418B-9C4B-934C22A560E8}" type="datetimeFigureOut">
              <a:rPr lang="en-IN" smtClean="0"/>
              <a:t>24-05-2022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0177F-EEAF-4E9B-98CC-CFC1EE0C77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95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0177F-EEAF-4E9B-98CC-CFC1EE0C77E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36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0177F-EEAF-4E9B-98CC-CFC1EE0C77E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16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0177F-EEAF-4E9B-98CC-CFC1EE0C77E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98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7D38-20DA-6998-AE33-7759BF5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F95EF-E859-B981-B060-710BB558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9BC4-DB08-710C-B61F-80638ACC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2738-CD15-441E-B93D-8F8847CE2D80}" type="datetime1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16A9-17CB-F979-5403-30D30C65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B12A-2BC3-50A6-0CD1-EABC0532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25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6A0F-2E7F-A408-1F7C-A5B8EA28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C8BAC-6FD3-E40F-3FA2-68D806F3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8B5E4-9F64-62F6-A83A-B2557834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D2E-26DE-4D17-AFD7-E8DF8B1CCCB0}" type="datetime1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E5F3-3F33-1987-764D-4DF53ECB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E1578-C4E5-C398-3E24-AFC4F9D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0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E05C8-F7D6-5233-2203-8C47CF891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24966-15F8-9826-63F3-78820B465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7E00-67F2-77E8-8AFE-5A562AC9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CAE-FBB4-488B-A2CF-2E9A378E0ED8}" type="datetime1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9474-EE9C-8ECE-355E-3CB31B28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E566-6D2E-8BBB-AA21-F7D442F3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13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EE27-E182-CBA6-5CC3-B451B328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6A63-9B34-5762-CDEF-44E7E942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C6CE8-6290-B874-E8B5-60A8A308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5360-E8D6-4D93-A682-022C96235AFA}" type="datetime1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EB44-E65B-D1C3-E8E5-23B54316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8A876-4F6D-25EF-128D-E5EEAD22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92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DCB0-5517-3755-9520-0969E960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FCEF-CC8A-0405-2227-DF8E56FF5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F8095-568D-B397-CF42-CF84EF9B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C819-76C9-48B8-90BF-EADD75CC958C}" type="datetime1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E985D-4D98-7268-0666-7EFFAF6D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1643E-D4F0-0FD8-908C-3FB3CF2C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1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E255-5853-53C4-AA7E-EC66C0EA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C841-8785-31AC-2F87-668378189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777CA-5F4F-3B98-6BBD-8B6354CC6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BDD40-304C-4DEF-91CF-ED81D9F4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177-4BAF-407F-B0A6-6BFE715E8509}" type="datetime1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740B9-843F-CAB6-1E67-7A3319B5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EC10-AB9D-77A1-FD8E-A858AD91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1B63-E19E-A6DB-7E7D-DE06CAA4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F5BAF-FA39-92B6-EAD5-9A1A33DB6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85C6-3D36-08AE-AFDC-D647264C7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9E239-AC3A-0D89-0438-C68A0DFB4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A96AB-6274-5764-1C53-0101E45BE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0EC58-7E93-F12F-C4E1-97A653FC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49DD-5BEE-46E1-8526-BD5B337F2461}" type="datetime1">
              <a:rPr lang="en-IN" smtClean="0"/>
              <a:t>24-05-2022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68D62-8BFF-0740-96F0-E2FC3150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53470-410F-BE5B-C165-168937E1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50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74A8-8127-0841-1279-2C7152DC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E923B-7C90-B702-88E7-42E9DD07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94D0-A79B-4910-977D-224EB6AF09B1}" type="datetime1">
              <a:rPr lang="en-IN" smtClean="0"/>
              <a:t>24-05-2022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8E05A-6F95-149D-DBC6-2C73294B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7880D-1E92-AC18-F9B3-C332EEAA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62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6AFF2-98CE-9D04-C6C3-C9DE452D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9118-AD95-4096-A0EC-90111323F5D8}" type="datetime1">
              <a:rPr lang="en-IN" smtClean="0"/>
              <a:t>24-05-2022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C23ED-FE22-618B-2849-AA4EB41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417A0-8A86-FDA0-5820-18FB4E8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6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34CE-6805-AD44-FCA8-A719D928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69B1-818E-914D-FAC3-F55EBE6E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3214D-136E-D689-D7BC-5189569E6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7965D-BFB2-B461-E4C5-4C35CC4D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6CC-BCA7-45B7-A1BA-9314F9F5FE23}" type="datetime1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45C77-4416-8278-3020-877ABF6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3D463-AE2A-BB40-5589-BAE2C3E7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48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F698-8CB2-AF9B-1186-0D704CD6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E9A3E-E5B4-9E2D-1CB7-884CEBB40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6EAE7-88E0-2411-FD52-2F64DCC5F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1D307-A021-379E-959E-6EC9499C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FE8-4073-4486-B002-2832DB04DB42}" type="datetime1">
              <a:rPr lang="en-IN" smtClean="0"/>
              <a:t>24-05-2022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A1AA-8B51-D7E7-F235-88F5343A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E800C-57A2-B43C-0868-98928DED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162E2-3F8A-DFE8-7C42-6A314B74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BDF3D-E331-2FBF-F48F-77F4A7C81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AE8BA-B7EE-4A61-D074-78663D0C0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8183-6152-44FE-8C1F-85862FCB51D9}" type="datetime1">
              <a:rPr lang="en-IN" smtClean="0"/>
              <a:t>24-05-2022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93FF3-D797-A605-9841-BE0E69DE4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0DA7-0CE0-2196-8A64-DE07E0E1D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9FAE-6124-4D70-97C4-A5175060A4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3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A8D79A56-1821-B57C-2284-2C7B0B3F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8000" pressure="13"/>
                    </a14:imgEffect>
                    <a14:imgEffect>
                      <a14:sharpenSoften amount="1000"/>
                    </a14:imgEffect>
                    <a14:imgEffect>
                      <a14:saturation sat="300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00"/>
            <a:ext cx="12192000" cy="68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A78133-49D4-954A-46A9-59CC5723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66678"/>
            <a:ext cx="1501835" cy="7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2E75B-F211-4F70-BAF0-39A38234E6A5}"/>
              </a:ext>
            </a:extLst>
          </p:cNvPr>
          <p:cNvSpPr txBox="1"/>
          <p:nvPr/>
        </p:nvSpPr>
        <p:spPr>
          <a:xfrm>
            <a:off x="1133425" y="4330836"/>
            <a:ext cx="1033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spc="3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climatic oscillations in causing spatially and temporally </a:t>
            </a:r>
            <a:r>
              <a:rPr lang="en-IN" sz="2800" b="1" i="0" u="none" strike="noStrike" spc="3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droughts and heatwaves</a:t>
            </a:r>
            <a:endParaRPr lang="en-IN" sz="2800" b="1" spc="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F4E62-E361-F691-4EEB-8DFF1976FB9F}"/>
              </a:ext>
            </a:extLst>
          </p:cNvPr>
          <p:cNvSpPr txBox="1"/>
          <p:nvPr/>
        </p:nvSpPr>
        <p:spPr>
          <a:xfrm>
            <a:off x="1522623" y="6109950"/>
            <a:ext cx="9001484" cy="613117"/>
          </a:xfrm>
          <a:prstGeom prst="rect">
            <a:avLst/>
          </a:prstGeom>
          <a:solidFill>
            <a:schemeClr val="bg2">
              <a:alpha val="32000"/>
            </a:schemeClr>
          </a:solidFill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partment of Civil Engineering, Indian Institute of Technology Indore, Indore, Madhya Pradesh, India-453552 </a:t>
            </a:r>
            <a:r>
              <a:rPr lang="en-IN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(phd1701204002@iiti.ac.in)</a:t>
            </a:r>
          </a:p>
          <a:p>
            <a:pPr algn="l">
              <a:lnSpc>
                <a:spcPct val="150000"/>
              </a:lnSpc>
            </a:pP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Engineering, National Institute of Technology, Srinagar, Jammu and Kashmir, India-190006 </a:t>
            </a:r>
            <a:r>
              <a:rPr lang="en-IN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(munir.nayak@nitsri.net 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F84336-4BE7-EF17-1A02-DD04E34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90" y="6068128"/>
            <a:ext cx="800979" cy="7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5E920F-892F-CE0C-B0A2-3A83CC4D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96" y="6072311"/>
            <a:ext cx="832337" cy="7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A30CC-D15D-1BC1-1967-02F6FCE9FDAE}"/>
              </a:ext>
            </a:extLst>
          </p:cNvPr>
          <p:cNvSpPr txBox="1"/>
          <p:nvPr/>
        </p:nvSpPr>
        <p:spPr>
          <a:xfrm>
            <a:off x="1104900" y="53144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u="none" strike="noStrike" spc="3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Waqar ul hassan</a:t>
            </a:r>
            <a:r>
              <a:rPr lang="en-IN" b="1" i="0" u="none" strike="noStrike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b="1" i="0" u="none" strike="noStrike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IN" b="1" i="0" u="none" strike="noStrike" spc="3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Munir Ahmad Nayak</a:t>
            </a:r>
            <a:r>
              <a:rPr lang="en-IN" b="1" i="0" u="none" strike="noStrike" spc="3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C24143-9E32-5970-C6D5-5CC8F6E156A8}"/>
              </a:ext>
            </a:extLst>
          </p:cNvPr>
          <p:cNvCxnSpPr/>
          <p:nvPr/>
        </p:nvCxnSpPr>
        <p:spPr>
          <a:xfrm>
            <a:off x="1104900" y="5284943"/>
            <a:ext cx="10362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9F8AEB-999E-5D1E-91AB-94F98A954ED3}"/>
              </a:ext>
            </a:extLst>
          </p:cNvPr>
          <p:cNvCxnSpPr/>
          <p:nvPr/>
        </p:nvCxnSpPr>
        <p:spPr>
          <a:xfrm>
            <a:off x="1106825" y="5310022"/>
            <a:ext cx="103622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1473C-5A8C-B19E-2A4A-00D781F935DA}"/>
              </a:ext>
            </a:extLst>
          </p:cNvPr>
          <p:cNvSpPr/>
          <p:nvPr/>
        </p:nvSpPr>
        <p:spPr>
          <a:xfrm>
            <a:off x="-1" y="6066678"/>
            <a:ext cx="12192001" cy="7864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35CA31-9228-AE02-83DD-42B184D5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94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A typology of compound weather and climate events | Nature Reviews Earth &amp;  Environment">
            <a:extLst>
              <a:ext uri="{FF2B5EF4-FFF2-40B4-BE49-F238E27FC236}">
                <a16:creationId xmlns:a16="http://schemas.microsoft.com/office/drawing/2014/main" id="{436B9B37-6692-A6CC-D848-A6BDFB89F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42"/>
          <a:stretch/>
        </p:blipFill>
        <p:spPr bwMode="auto">
          <a:xfrm>
            <a:off x="6313742" y="1119128"/>
            <a:ext cx="5008564" cy="1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2F939D-952D-7C34-F9BE-175A9BDAAD04}"/>
              </a:ext>
            </a:extLst>
          </p:cNvPr>
          <p:cNvCxnSpPr/>
          <p:nvPr/>
        </p:nvCxnSpPr>
        <p:spPr>
          <a:xfrm>
            <a:off x="1104900" y="915804"/>
            <a:ext cx="10362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02792-C055-D951-D445-5F6A2ED02C9E}"/>
              </a:ext>
            </a:extLst>
          </p:cNvPr>
          <p:cNvCxnSpPr/>
          <p:nvPr/>
        </p:nvCxnSpPr>
        <p:spPr>
          <a:xfrm>
            <a:off x="1106825" y="940883"/>
            <a:ext cx="103622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4BB45E-018F-3432-E7E7-820C653A38DB}"/>
              </a:ext>
            </a:extLst>
          </p:cNvPr>
          <p:cNvSpPr txBox="1"/>
          <p:nvPr/>
        </p:nvSpPr>
        <p:spPr>
          <a:xfrm>
            <a:off x="1104900" y="364241"/>
            <a:ext cx="1036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Spatially Compounding Multivariate Extremes (SCME)?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A typology of compound weather and climate events | Nature Reviews Earth &amp;  Environment">
            <a:extLst>
              <a:ext uri="{FF2B5EF4-FFF2-40B4-BE49-F238E27FC236}">
                <a16:creationId xmlns:a16="http://schemas.microsoft.com/office/drawing/2014/main" id="{CFD1C495-BA94-9B27-F65B-6B8DCFEA2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19"/>
          <a:stretch/>
        </p:blipFill>
        <p:spPr bwMode="auto">
          <a:xfrm>
            <a:off x="1104900" y="1127025"/>
            <a:ext cx="5008563" cy="21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typology of compound weather and climate events | Nature Reviews Earth &amp;  Environment">
            <a:extLst>
              <a:ext uri="{FF2B5EF4-FFF2-40B4-BE49-F238E27FC236}">
                <a16:creationId xmlns:a16="http://schemas.microsoft.com/office/drawing/2014/main" id="{BAF05A6B-D8DA-2030-BCBD-8B6F0506C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b="70638"/>
          <a:stretch/>
        </p:blipFill>
        <p:spPr bwMode="auto">
          <a:xfrm>
            <a:off x="6314248" y="1582993"/>
            <a:ext cx="5008564" cy="14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A80F4-B58F-5801-9BEA-ED3D3DAA05C1}"/>
              </a:ext>
            </a:extLst>
          </p:cNvPr>
          <p:cNvSpPr/>
          <p:nvPr/>
        </p:nvSpPr>
        <p:spPr>
          <a:xfrm>
            <a:off x="1104900" y="1127025"/>
            <a:ext cx="76404" cy="15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64097-53B5-8AF5-8FB5-B55CF5447A07}"/>
              </a:ext>
            </a:extLst>
          </p:cNvPr>
          <p:cNvSpPr/>
          <p:nvPr/>
        </p:nvSpPr>
        <p:spPr>
          <a:xfrm>
            <a:off x="6331349" y="1112421"/>
            <a:ext cx="68012" cy="113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D474D-0F42-8D1D-931C-C696CFD8EE15}"/>
              </a:ext>
            </a:extLst>
          </p:cNvPr>
          <p:cNvSpPr txBox="1"/>
          <p:nvPr/>
        </p:nvSpPr>
        <p:spPr>
          <a:xfrm>
            <a:off x="1032385" y="6550224"/>
            <a:ext cx="3057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source: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Zscheischler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2020</a:t>
            </a:r>
            <a:endParaRPr lang="en-IN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75FA5F-358B-1F6F-77C7-78F19B09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fld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60" name="Picture 12" descr="A typology of compound weather and climate events | Nature Reviews Earth &amp;  Environment">
            <a:extLst>
              <a:ext uri="{FF2B5EF4-FFF2-40B4-BE49-F238E27FC236}">
                <a16:creationId xmlns:a16="http://schemas.microsoft.com/office/drawing/2014/main" id="{2786B7C0-6CD9-5063-9DC1-7EF9124EE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0" b="35407"/>
          <a:stretch/>
        </p:blipFill>
        <p:spPr bwMode="auto">
          <a:xfrm>
            <a:off x="1143102" y="3077075"/>
            <a:ext cx="5008563" cy="19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 typology of compound weather and climate events | Nature Reviews Earth &amp;  Environment">
            <a:extLst>
              <a:ext uri="{FF2B5EF4-FFF2-40B4-BE49-F238E27FC236}">
                <a16:creationId xmlns:a16="http://schemas.microsoft.com/office/drawing/2014/main" id="{2B8254C4-EB6D-55BD-A576-E547B531E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7"/>
          <a:stretch/>
        </p:blipFill>
        <p:spPr bwMode="auto">
          <a:xfrm>
            <a:off x="6331349" y="3502408"/>
            <a:ext cx="5023806" cy="13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5009C36-07A1-23B8-ADA1-43D5E1A19102}"/>
              </a:ext>
            </a:extLst>
          </p:cNvPr>
          <p:cNvCxnSpPr>
            <a:cxnSpLocks/>
            <a:stCxn id="35" idx="2"/>
            <a:endCxn id="21" idx="1"/>
          </p:cNvCxnSpPr>
          <p:nvPr/>
        </p:nvCxnSpPr>
        <p:spPr>
          <a:xfrm rot="16200000" flipH="1">
            <a:off x="3689449" y="5043004"/>
            <a:ext cx="472909" cy="1390580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D85C80F1-8CE1-B36D-E609-39DBA81C2294}"/>
              </a:ext>
            </a:extLst>
          </p:cNvPr>
          <p:cNvCxnSpPr>
            <a:cxnSpLocks/>
            <a:stCxn id="47" idx="2"/>
            <a:endCxn id="21" idx="3"/>
          </p:cNvCxnSpPr>
          <p:nvPr/>
        </p:nvCxnSpPr>
        <p:spPr>
          <a:xfrm rot="5400000">
            <a:off x="8005714" y="5381184"/>
            <a:ext cx="450745" cy="736385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88442F5F-0A0A-F0A8-C9A0-6F1CE76D9BDB}"/>
              </a:ext>
            </a:extLst>
          </p:cNvPr>
          <p:cNvSpPr/>
          <p:nvPr/>
        </p:nvSpPr>
        <p:spPr>
          <a:xfrm>
            <a:off x="4621193" y="5577427"/>
            <a:ext cx="3241700" cy="794644"/>
          </a:xfrm>
          <a:prstGeom prst="flowChartTerminator">
            <a:avLst/>
          </a:prstGeom>
          <a:solidFill>
            <a:srgbClr val="9CE85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Spatially compounding of compound droughts and heatwaves?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F21C98-DD4F-6DD9-A0DD-D1BFE59FF9AF}"/>
              </a:ext>
            </a:extLst>
          </p:cNvPr>
          <p:cNvCxnSpPr/>
          <p:nvPr/>
        </p:nvCxnSpPr>
        <p:spPr>
          <a:xfrm>
            <a:off x="6254750" y="1028700"/>
            <a:ext cx="0" cy="44006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6AB7990-E1E5-788A-CAFC-C8651CC1CD99}"/>
              </a:ext>
            </a:extLst>
          </p:cNvPr>
          <p:cNvSpPr/>
          <p:nvPr/>
        </p:nvSpPr>
        <p:spPr>
          <a:xfrm>
            <a:off x="1181304" y="5162139"/>
            <a:ext cx="4098617" cy="339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Spatially compound droughts</a:t>
            </a:r>
            <a:r>
              <a:rPr lang="en-IN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6E68E5-5D1C-9094-B8AE-F6130A63F699}"/>
              </a:ext>
            </a:extLst>
          </p:cNvPr>
          <p:cNvSpPr/>
          <p:nvPr/>
        </p:nvSpPr>
        <p:spPr>
          <a:xfrm>
            <a:off x="6357836" y="5165002"/>
            <a:ext cx="4482884" cy="3590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droughts and heatwaves</a:t>
            </a:r>
            <a:r>
              <a:rPr lang="en-IN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56EEAB-6EEE-0F52-F19E-6426C510086D}"/>
              </a:ext>
            </a:extLst>
          </p:cNvPr>
          <p:cNvSpPr txBox="1"/>
          <p:nvPr/>
        </p:nvSpPr>
        <p:spPr>
          <a:xfrm>
            <a:off x="8947355" y="3240958"/>
            <a:ext cx="104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region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/>
      <p:bldP spid="21" grpId="0" animBg="1"/>
      <p:bldP spid="35" grpId="0" animBg="1"/>
      <p:bldP spid="47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2F939D-952D-7C34-F9BE-175A9BDAAD04}"/>
              </a:ext>
            </a:extLst>
          </p:cNvPr>
          <p:cNvCxnSpPr/>
          <p:nvPr/>
        </p:nvCxnSpPr>
        <p:spPr>
          <a:xfrm>
            <a:off x="1104900" y="915804"/>
            <a:ext cx="10362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02792-C055-D951-D445-5F6A2ED02C9E}"/>
              </a:ext>
            </a:extLst>
          </p:cNvPr>
          <p:cNvCxnSpPr/>
          <p:nvPr/>
        </p:nvCxnSpPr>
        <p:spPr>
          <a:xfrm>
            <a:off x="1106825" y="940883"/>
            <a:ext cx="103622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4BB45E-018F-3432-E7E7-820C653A38DB}"/>
              </a:ext>
            </a:extLst>
          </p:cNvPr>
          <p:cNvSpPr txBox="1"/>
          <p:nvPr/>
        </p:nvSpPr>
        <p:spPr>
          <a:xfrm>
            <a:off x="1181304" y="364241"/>
            <a:ext cx="1014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SCMEs really happen? If yes; where? 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07B25-F835-50D2-CF36-532C3207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7470"/>
            <a:ext cx="2743200" cy="365125"/>
          </a:xfrm>
        </p:spPr>
        <p:txBody>
          <a:bodyPr/>
          <a:lstStyle/>
          <a:p>
            <a:fld id="{63159FAE-6124-4D70-97C4-A5175060A4D5}" type="slidenum">
              <a:rPr lang="en-IN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27E86-EC40-D472-6A5A-C232107DE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" r="2797" b="34276"/>
          <a:stretch/>
        </p:blipFill>
        <p:spPr>
          <a:xfrm>
            <a:off x="1115059" y="1042551"/>
            <a:ext cx="7333201" cy="3483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C8417-FE6E-3AE1-D69C-18C0C7DCA008}"/>
              </a:ext>
            </a:extLst>
          </p:cNvPr>
          <p:cNvSpPr txBox="1"/>
          <p:nvPr/>
        </p:nvSpPr>
        <p:spPr>
          <a:xfrm>
            <a:off x="1529080" y="2716061"/>
            <a:ext cx="1925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0.45% global land/decade</a:t>
            </a:r>
            <a:endParaRPr lang="en-IN" sz="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EDBD4-9CCC-B3F7-79D3-CFD94A5D3929}"/>
              </a:ext>
            </a:extLst>
          </p:cNvPr>
          <p:cNvSpPr txBox="1"/>
          <p:nvPr/>
        </p:nvSpPr>
        <p:spPr>
          <a:xfrm>
            <a:off x="1529080" y="1139270"/>
            <a:ext cx="1925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 regions/decade</a:t>
            </a:r>
            <a:endParaRPr lang="en-IN" sz="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F80C278-0023-D6F0-36E2-E665CB06F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83619"/>
              </p:ext>
            </p:extLst>
          </p:nvPr>
        </p:nvGraphicFramePr>
        <p:xfrm>
          <a:off x="8592820" y="1036637"/>
          <a:ext cx="2816860" cy="5437137"/>
        </p:xfrm>
        <a:graphic>
          <a:graphicData uri="http://schemas.openxmlformats.org/drawingml/2006/table">
            <a:tbl>
              <a:tblPr/>
              <a:tblGrid>
                <a:gridCol w="695342">
                  <a:extLst>
                    <a:ext uri="{9D8B030D-6E8A-4147-A177-3AD203B41FA5}">
                      <a16:colId xmlns:a16="http://schemas.microsoft.com/office/drawing/2014/main" val="204221015"/>
                    </a:ext>
                  </a:extLst>
                </a:gridCol>
                <a:gridCol w="694106">
                  <a:extLst>
                    <a:ext uri="{9D8B030D-6E8A-4147-A177-3AD203B41FA5}">
                      <a16:colId xmlns:a16="http://schemas.microsoft.com/office/drawing/2014/main" val="1736605761"/>
                    </a:ext>
                  </a:extLst>
                </a:gridCol>
                <a:gridCol w="708644">
                  <a:extLst>
                    <a:ext uri="{9D8B030D-6E8A-4147-A177-3AD203B41FA5}">
                      <a16:colId xmlns:a16="http://schemas.microsoft.com/office/drawing/2014/main" val="3526204422"/>
                    </a:ext>
                  </a:extLst>
                </a:gridCol>
                <a:gridCol w="718768">
                  <a:extLst>
                    <a:ext uri="{9D8B030D-6E8A-4147-A177-3AD203B41FA5}">
                      <a16:colId xmlns:a16="http://schemas.microsoft.com/office/drawing/2014/main" val="2720159530"/>
                    </a:ext>
                  </a:extLst>
                </a:gridCol>
              </a:tblGrid>
              <a:tr h="4357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 1</a:t>
                      </a:r>
                    </a:p>
                  </a:txBody>
                  <a:tcPr marL="7554" marR="7554" marT="755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 2</a:t>
                      </a:r>
                    </a:p>
                  </a:txBody>
                  <a:tcPr marL="7554" marR="7554" marT="755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Teleconnection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23103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83646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60169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27988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SEAF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17683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ESAF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81144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ESAF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6609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NZ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18287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WCE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10136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98041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WSAF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NWN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58874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ESAF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NWS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60826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NWN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4737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05298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81640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46920"/>
                  </a:ext>
                </a:extLst>
              </a:tr>
              <a:tr h="33342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WCE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6328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C77F61E-AB6E-EA29-8040-ADDF9A73A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302" b="6437"/>
          <a:stretch/>
        </p:blipFill>
        <p:spPr>
          <a:xfrm>
            <a:off x="1115059" y="4528903"/>
            <a:ext cx="7333201" cy="19448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30F0FA-B5A4-337B-F5C6-5A9E3E60B971}"/>
              </a:ext>
            </a:extLst>
          </p:cNvPr>
          <p:cNvSpPr txBox="1"/>
          <p:nvPr/>
        </p:nvSpPr>
        <p:spPr>
          <a:xfrm rot="20662249">
            <a:off x="3560411" y="3604687"/>
            <a:ext cx="166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Yes</a:t>
            </a: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4BB34-9C40-CADA-2F61-DB33A6F82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3878" r="2881"/>
          <a:stretch/>
        </p:blipFill>
        <p:spPr>
          <a:xfrm>
            <a:off x="1104900" y="1285022"/>
            <a:ext cx="6464300" cy="47093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2F939D-952D-7C34-F9BE-175A9BDAAD04}"/>
              </a:ext>
            </a:extLst>
          </p:cNvPr>
          <p:cNvCxnSpPr/>
          <p:nvPr/>
        </p:nvCxnSpPr>
        <p:spPr>
          <a:xfrm>
            <a:off x="1104900" y="915804"/>
            <a:ext cx="10362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02792-C055-D951-D445-5F6A2ED02C9E}"/>
              </a:ext>
            </a:extLst>
          </p:cNvPr>
          <p:cNvCxnSpPr/>
          <p:nvPr/>
        </p:nvCxnSpPr>
        <p:spPr>
          <a:xfrm>
            <a:off x="1106825" y="940883"/>
            <a:ext cx="103622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4BB45E-018F-3432-E7E7-820C653A38DB}"/>
                  </a:ext>
                </a:extLst>
              </p:cNvPr>
              <p:cNvSpPr txBox="1"/>
              <p:nvPr/>
            </p:nvSpPr>
            <p:spPr>
              <a:xfrm>
                <a:off x="1181304" y="364241"/>
                <a:ext cx="10146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SCME characteristics for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I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 </a:t>
                </a:r>
                <a:r>
                  <a:rPr lang="en-I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4BB45E-018F-3432-E7E7-820C653A3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04" y="364241"/>
                <a:ext cx="10146891" cy="523220"/>
              </a:xfrm>
              <a:prstGeom prst="rect">
                <a:avLst/>
              </a:prstGeom>
              <a:blipFill>
                <a:blip r:embed="rId3"/>
                <a:stretch>
                  <a:fillRect l="-1262" t="-12791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22ACD-1C46-7A82-04D4-041C52D1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708CC-9541-9EC7-E935-649D9EE00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8979" r="5889" b="1814"/>
          <a:stretch/>
        </p:blipFill>
        <p:spPr>
          <a:xfrm>
            <a:off x="7640320" y="1277153"/>
            <a:ext cx="3789680" cy="32935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AD4F214E-FF9E-0F22-E37B-92C9E54D469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263092" y="5128260"/>
            <a:ext cx="504392" cy="45970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039738AE-AAF8-A34B-44FE-CE1780E1EA9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289800" y="5295900"/>
            <a:ext cx="477684" cy="2920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529311-C855-2E0B-7E88-750F5BD0472D}"/>
              </a:ext>
            </a:extLst>
          </p:cNvPr>
          <p:cNvSpPr/>
          <p:nvPr/>
        </p:nvSpPr>
        <p:spPr>
          <a:xfrm>
            <a:off x="7767484" y="5181601"/>
            <a:ext cx="3662516" cy="812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compound event threshold: 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percentile of non-zero areas</a:t>
            </a:r>
            <a:endParaRPr lang="en-IN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2F939D-952D-7C34-F9BE-175A9BDAAD04}"/>
              </a:ext>
            </a:extLst>
          </p:cNvPr>
          <p:cNvCxnSpPr/>
          <p:nvPr/>
        </p:nvCxnSpPr>
        <p:spPr>
          <a:xfrm>
            <a:off x="1104900" y="915804"/>
            <a:ext cx="10362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02792-C055-D951-D445-5F6A2ED02C9E}"/>
              </a:ext>
            </a:extLst>
          </p:cNvPr>
          <p:cNvCxnSpPr/>
          <p:nvPr/>
        </p:nvCxnSpPr>
        <p:spPr>
          <a:xfrm>
            <a:off x="1106825" y="940883"/>
            <a:ext cx="103622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4BB45E-018F-3432-E7E7-820C653A38DB}"/>
              </a:ext>
            </a:extLst>
          </p:cNvPr>
          <p:cNvSpPr txBox="1"/>
          <p:nvPr/>
        </p:nvSpPr>
        <p:spPr>
          <a:xfrm>
            <a:off x="1181304" y="364241"/>
            <a:ext cx="1014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SCMEs happen?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D76B1-4EBC-72A1-5DD3-322BDC2A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9FAE-6124-4D70-97C4-A5175060A4D5}" type="slidenum">
              <a:rPr lang="en-IN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fld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855F6-4766-C05A-974B-135ABC7F2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/>
          <a:stretch/>
        </p:blipFill>
        <p:spPr>
          <a:xfrm>
            <a:off x="1104900" y="1296512"/>
            <a:ext cx="7753137" cy="405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CE68DBD-706A-E587-0AD6-DAFEBA43909B}"/>
              </a:ext>
            </a:extLst>
          </p:cNvPr>
          <p:cNvSpPr/>
          <p:nvPr/>
        </p:nvSpPr>
        <p:spPr>
          <a:xfrm>
            <a:off x="2635045" y="2064773"/>
            <a:ext cx="1278193" cy="5899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32BC99-BF90-AC7F-9E63-57B7EE30E845}"/>
              </a:ext>
            </a:extLst>
          </p:cNvPr>
          <p:cNvSpPr/>
          <p:nvPr/>
        </p:nvSpPr>
        <p:spPr>
          <a:xfrm>
            <a:off x="2767781" y="4075469"/>
            <a:ext cx="1278193" cy="5899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83883F-7399-DE64-816B-1D1389B9C16A}"/>
              </a:ext>
            </a:extLst>
          </p:cNvPr>
          <p:cNvSpPr/>
          <p:nvPr/>
        </p:nvSpPr>
        <p:spPr>
          <a:xfrm>
            <a:off x="6499123" y="4075469"/>
            <a:ext cx="1278193" cy="5899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8D604E-CBC5-0931-6F3D-D08FCA5E5955}"/>
              </a:ext>
            </a:extLst>
          </p:cNvPr>
          <p:cNvSpPr/>
          <p:nvPr/>
        </p:nvSpPr>
        <p:spPr>
          <a:xfrm>
            <a:off x="6371303" y="2064773"/>
            <a:ext cx="1278193" cy="5899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AB94E1-4B5E-43E5-0B84-3E733D61C4FE}"/>
              </a:ext>
            </a:extLst>
          </p:cNvPr>
          <p:cNvSpPr/>
          <p:nvPr/>
        </p:nvSpPr>
        <p:spPr>
          <a:xfrm rot="1958115">
            <a:off x="2858294" y="3713886"/>
            <a:ext cx="854154" cy="33514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0B4BBB-99C7-024A-DECA-551E60DAA5C7}"/>
              </a:ext>
            </a:extLst>
          </p:cNvPr>
          <p:cNvSpPr/>
          <p:nvPr/>
        </p:nvSpPr>
        <p:spPr>
          <a:xfrm rot="1958115">
            <a:off x="6711140" y="3730081"/>
            <a:ext cx="854154" cy="33514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1ED33-72E0-3102-0541-C70071EBBED1}"/>
              </a:ext>
            </a:extLst>
          </p:cNvPr>
          <p:cNvSpPr/>
          <p:nvPr/>
        </p:nvSpPr>
        <p:spPr>
          <a:xfrm>
            <a:off x="5418397" y="4139165"/>
            <a:ext cx="765962" cy="46254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6CDBBB-448A-066F-99DF-D335F608EA25}"/>
              </a:ext>
            </a:extLst>
          </p:cNvPr>
          <p:cNvSpPr/>
          <p:nvPr/>
        </p:nvSpPr>
        <p:spPr>
          <a:xfrm>
            <a:off x="1497983" y="4139165"/>
            <a:ext cx="765962" cy="46254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F4EF46-F620-5F7C-471A-2FBF6BEC6DDA}"/>
              </a:ext>
            </a:extLst>
          </p:cNvPr>
          <p:cNvSpPr/>
          <p:nvPr/>
        </p:nvSpPr>
        <p:spPr>
          <a:xfrm rot="18623503">
            <a:off x="7801464" y="1370433"/>
            <a:ext cx="374127" cy="11861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966640-370B-6B21-9C8E-F4EE7979F80E}"/>
              </a:ext>
            </a:extLst>
          </p:cNvPr>
          <p:cNvSpPr/>
          <p:nvPr/>
        </p:nvSpPr>
        <p:spPr>
          <a:xfrm rot="18623503">
            <a:off x="3870406" y="1306351"/>
            <a:ext cx="397242" cy="11861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2">
                <a:extLst>
                  <a:ext uri="{FF2B5EF4-FFF2-40B4-BE49-F238E27FC236}">
                    <a16:creationId xmlns:a16="http://schemas.microsoft.com/office/drawing/2014/main" id="{29F6A540-357C-60F5-0B45-5D6D4AE8BF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5632"/>
                  </p:ext>
                </p:extLst>
              </p:nvPr>
            </p:nvGraphicFramePr>
            <p:xfrm>
              <a:off x="8925604" y="1296513"/>
              <a:ext cx="2504395" cy="40522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865">
                      <a:extLst>
                        <a:ext uri="{9D8B030D-6E8A-4147-A177-3AD203B41FA5}">
                          <a16:colId xmlns:a16="http://schemas.microsoft.com/office/drawing/2014/main" val="301408650"/>
                        </a:ext>
                      </a:extLst>
                    </a:gridCol>
                    <a:gridCol w="844642">
                      <a:extLst>
                        <a:ext uri="{9D8B030D-6E8A-4147-A177-3AD203B41FA5}">
                          <a16:colId xmlns:a16="http://schemas.microsoft.com/office/drawing/2014/main" val="1631750310"/>
                        </a:ext>
                      </a:extLst>
                    </a:gridCol>
                    <a:gridCol w="873888">
                      <a:extLst>
                        <a:ext uri="{9D8B030D-6E8A-4147-A177-3AD203B41FA5}">
                          <a16:colId xmlns:a16="http://schemas.microsoft.com/office/drawing/2014/main" val="3644297655"/>
                        </a:ext>
                      </a:extLst>
                    </a:gridCol>
                  </a:tblGrid>
                  <a:tr h="80829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Climate oscillation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Events during +</a:t>
                          </a:r>
                          <a:r>
                            <a:rPr lang="en-US" sz="1400" b="1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ve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phase</a:t>
                          </a:r>
                          <a:endParaRPr lang="en-IN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Intensity</a:t>
                          </a:r>
                          <a:endParaRPr lang="en-IN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461119"/>
                      </a:ext>
                    </a:extLst>
                  </a:tr>
                  <a:tr h="7053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Nino indicies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</m:oMath>
                          </a14:m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1.4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8756391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SOI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-1.2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2730718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PDO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1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.6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1676558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AMO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-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0.14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7501989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9945631"/>
                      </a:ext>
                    </a:extLst>
                  </a:tr>
                  <a:tr h="464129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DMI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0.265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35030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2">
                <a:extLst>
                  <a:ext uri="{FF2B5EF4-FFF2-40B4-BE49-F238E27FC236}">
                    <a16:creationId xmlns:a16="http://schemas.microsoft.com/office/drawing/2014/main" id="{29F6A540-357C-60F5-0B45-5D6D4AE8BF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5632"/>
                  </p:ext>
                </p:extLst>
              </p:nvPr>
            </p:nvGraphicFramePr>
            <p:xfrm>
              <a:off x="8925604" y="1296513"/>
              <a:ext cx="2504395" cy="40522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5865">
                      <a:extLst>
                        <a:ext uri="{9D8B030D-6E8A-4147-A177-3AD203B41FA5}">
                          <a16:colId xmlns:a16="http://schemas.microsoft.com/office/drawing/2014/main" val="301408650"/>
                        </a:ext>
                      </a:extLst>
                    </a:gridCol>
                    <a:gridCol w="844642">
                      <a:extLst>
                        <a:ext uri="{9D8B030D-6E8A-4147-A177-3AD203B41FA5}">
                          <a16:colId xmlns:a16="http://schemas.microsoft.com/office/drawing/2014/main" val="1631750310"/>
                        </a:ext>
                      </a:extLst>
                    </a:gridCol>
                    <a:gridCol w="873888">
                      <a:extLst>
                        <a:ext uri="{9D8B030D-6E8A-4147-A177-3AD203B41FA5}">
                          <a16:colId xmlns:a16="http://schemas.microsoft.com/office/drawing/2014/main" val="3644297655"/>
                        </a:ext>
                      </a:extLst>
                    </a:gridCol>
                  </a:tblGrid>
                  <a:tr h="80829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Climate oscillation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Events during +</a:t>
                          </a:r>
                          <a:r>
                            <a:rPr lang="en-US" sz="1400" b="1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ve</a:t>
                          </a:r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phase</a:t>
                          </a:r>
                          <a:endParaRPr lang="en-IN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Intensity</a:t>
                          </a:r>
                          <a:endParaRPr lang="en-IN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461119"/>
                      </a:ext>
                    </a:extLst>
                  </a:tr>
                  <a:tr h="7053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Nino indicies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8112" t="-122414" r="-2098" b="-361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756391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SOI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-1.2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2730718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PDO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1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.6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1676558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AMO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-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0.14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7501989"/>
                      </a:ext>
                    </a:extLst>
                  </a:tr>
                  <a:tr h="518616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9945631"/>
                      </a:ext>
                    </a:extLst>
                  </a:tr>
                  <a:tr h="464129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DMI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0.265</a:t>
                          </a:r>
                          <a:endParaRPr lang="en-IN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35030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2280105-494F-00B9-9DC1-A519D3651A8C}"/>
              </a:ext>
            </a:extLst>
          </p:cNvPr>
          <p:cNvSpPr txBox="1"/>
          <p:nvPr/>
        </p:nvSpPr>
        <p:spPr>
          <a:xfrm rot="2474062">
            <a:off x="3738715" y="1541493"/>
            <a:ext cx="11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NAO </a:t>
            </a:r>
            <a:endParaRPr lang="en-IN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6E8B7-3309-F25A-78A5-BE4FADD0C6EC}"/>
              </a:ext>
            </a:extLst>
          </p:cNvPr>
          <p:cNvSpPr txBox="1"/>
          <p:nvPr/>
        </p:nvSpPr>
        <p:spPr>
          <a:xfrm>
            <a:off x="1442381" y="4551414"/>
            <a:ext cx="69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IOD</a:t>
            </a:r>
            <a:endParaRPr lang="en-IN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881C40-FB2C-2303-BDD1-599088DB8387}"/>
              </a:ext>
            </a:extLst>
          </p:cNvPr>
          <p:cNvSpPr txBox="1"/>
          <p:nvPr/>
        </p:nvSpPr>
        <p:spPr>
          <a:xfrm rot="2645150">
            <a:off x="3252548" y="3597620"/>
            <a:ext cx="82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PDO</a:t>
            </a:r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8D3493-3FCE-1D81-91A8-0BE530342D8E}"/>
              </a:ext>
            </a:extLst>
          </p:cNvPr>
          <p:cNvSpPr txBox="1"/>
          <p:nvPr/>
        </p:nvSpPr>
        <p:spPr>
          <a:xfrm>
            <a:off x="2962126" y="2733762"/>
            <a:ext cx="11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El-Niño 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89D1C3-0610-0660-3596-17CD52B355E1}"/>
              </a:ext>
            </a:extLst>
          </p:cNvPr>
          <p:cNvSpPr txBox="1"/>
          <p:nvPr/>
        </p:nvSpPr>
        <p:spPr>
          <a:xfrm>
            <a:off x="1146828" y="5468976"/>
            <a:ext cx="930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  <a:p>
            <a:pPr marL="342900" indent="-342900">
              <a:buAutoNum type="arabicPeriod"/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Hassan et al,</a:t>
            </a:r>
            <a:r>
              <a:rPr lang="en-US" dirty="0"/>
              <a:t>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Research Letters 16.1 (2020): 014007. </a:t>
            </a:r>
          </a:p>
          <a:p>
            <a:pPr marL="342900" indent="-342900">
              <a:buAutoNum type="arabicPeriod"/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 et al,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Climate and Atmospheric Science (2021) 4(1), 1-14</a:t>
            </a:r>
          </a:p>
          <a:p>
            <a:pPr marL="342900" indent="-342900">
              <a:buAutoNum type="arabicPeriod"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Zscheischler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Nature reviews earth &amp; environment 1.7 (2020): 333-347</a:t>
            </a:r>
            <a:endParaRPr lang="en-IN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3" grpId="0"/>
      <p:bldP spid="25" grpId="0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outh Africa: As Cape Town Races to Save Water, Risk of 'Day Zero' Drought  Seen Rising - allAfrica.com">
            <a:extLst>
              <a:ext uri="{FF2B5EF4-FFF2-40B4-BE49-F238E27FC236}">
                <a16:creationId xmlns:a16="http://schemas.microsoft.com/office/drawing/2014/main" id="{823227CB-54AA-9AFC-3102-1AB67E0D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97FA51-D54C-2E32-E605-1C279F8EB59E}"/>
              </a:ext>
            </a:extLst>
          </p:cNvPr>
          <p:cNvSpPr txBox="1"/>
          <p:nvPr/>
        </p:nvSpPr>
        <p:spPr>
          <a:xfrm>
            <a:off x="3525520" y="2490420"/>
            <a:ext cx="480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305</Words>
  <Application>Microsoft Office PowerPoint</Application>
  <PresentationFormat>Widescreen</PresentationFormat>
  <Paragraphs>121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BHAT</dc:creator>
  <cp:lastModifiedBy>WAQAR BHAT</cp:lastModifiedBy>
  <cp:revision>17</cp:revision>
  <dcterms:created xsi:type="dcterms:W3CDTF">2022-05-23T06:16:47Z</dcterms:created>
  <dcterms:modified xsi:type="dcterms:W3CDTF">2022-05-24T07:58:54Z</dcterms:modified>
</cp:coreProperties>
</file>