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91" r:id="rId2"/>
    <p:sldId id="275" r:id="rId3"/>
    <p:sldId id="279" r:id="rId4"/>
    <p:sldId id="278" r:id="rId5"/>
    <p:sldId id="293" r:id="rId6"/>
    <p:sldId id="294" r:id="rId7"/>
  </p:sldIdLst>
  <p:sldSz cx="37439600" cy="21059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22" userDrawn="1">
          <p15:clr>
            <a:srgbClr val="A4A3A4"/>
          </p15:clr>
        </p15:guide>
        <p15:guide id="2" orient="horz" pos="2120" userDrawn="1">
          <p15:clr>
            <a:srgbClr val="A4A3A4"/>
          </p15:clr>
        </p15:guide>
        <p15:guide id="3" orient="horz" pos="11486" userDrawn="1">
          <p15:clr>
            <a:srgbClr val="A4A3A4"/>
          </p15:clr>
        </p15:guide>
        <p15:guide id="4" pos="23132" userDrawn="1">
          <p15:clr>
            <a:srgbClr val="A4A3A4"/>
          </p15:clr>
        </p15:guide>
        <p15:guide id="5" pos="11565" userDrawn="1">
          <p15:clr>
            <a:srgbClr val="A4A3A4"/>
          </p15:clr>
        </p15:guide>
        <p15:guide id="6" pos="12019" userDrawn="1">
          <p15:clr>
            <a:srgbClr val="A4A3A4"/>
          </p15:clr>
        </p15:guide>
        <p15:guide id="7" pos="17938" userDrawn="1">
          <p15:clr>
            <a:srgbClr val="A4A3A4"/>
          </p15:clr>
        </p15:guide>
        <p15:guide id="8" pos="17485" userDrawn="1">
          <p15:clr>
            <a:srgbClr val="A4A3A4"/>
          </p15:clr>
        </p15:guide>
        <p15:guide id="9" pos="5691" userDrawn="1">
          <p15:clr>
            <a:srgbClr val="A4A3A4"/>
          </p15:clr>
        </p15:guide>
        <p15:guide id="10" orient="horz" pos="1734" userDrawn="1">
          <p15:clr>
            <a:srgbClr val="A4A3A4"/>
          </p15:clr>
        </p15:guide>
        <p15:guide id="11" orient="horz" pos="283" userDrawn="1">
          <p15:clr>
            <a:srgbClr val="A4A3A4"/>
          </p15:clr>
        </p15:guide>
        <p15:guide id="12" pos="452" userDrawn="1">
          <p15:clr>
            <a:srgbClr val="A4A3A4"/>
          </p15:clr>
        </p15:guide>
        <p15:guide id="13" orient="horz" pos="5703" userDrawn="1">
          <p15:clr>
            <a:srgbClr val="A4A3A4"/>
          </p15:clr>
        </p15:guide>
        <p15:guide id="14" orient="horz" pos="59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8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94"/>
  </p:normalViewPr>
  <p:slideViewPr>
    <p:cSldViewPr snapToGrid="0" snapToObjects="1">
      <p:cViewPr varScale="1">
        <p:scale>
          <a:sx n="23" d="100"/>
          <a:sy n="23" d="100"/>
        </p:scale>
        <p:origin x="580" y="40"/>
      </p:cViewPr>
      <p:guideLst>
        <p:guide pos="6122"/>
        <p:guide orient="horz" pos="2120"/>
        <p:guide orient="horz" pos="11486"/>
        <p:guide pos="23132"/>
        <p:guide pos="11565"/>
        <p:guide pos="12019"/>
        <p:guide pos="17938"/>
        <p:guide pos="17485"/>
        <p:guide pos="5691"/>
        <p:guide orient="horz" pos="1734"/>
        <p:guide orient="horz" pos="283"/>
        <p:guide pos="452"/>
        <p:guide orient="horz" pos="5703"/>
        <p:guide orient="horz" pos="59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CFA6-F23E-42B0-A52E-C2A147DCFA5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3AD85-DFD5-4A17-80A0-6126743849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1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50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950" y="3446590"/>
            <a:ext cx="28079700" cy="7331922"/>
          </a:xfrm>
        </p:spPr>
        <p:txBody>
          <a:bodyPr anchor="b"/>
          <a:lstStyle>
            <a:lvl1pPr algn="ctr">
              <a:defRPr sz="184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950" y="11061258"/>
            <a:ext cx="28079700" cy="5084569"/>
          </a:xfrm>
        </p:spPr>
        <p:txBody>
          <a:bodyPr/>
          <a:lstStyle>
            <a:lvl1pPr marL="0" indent="0" algn="ctr">
              <a:buNone/>
              <a:defRPr sz="7370"/>
            </a:lvl1pPr>
            <a:lvl2pPr marL="1403970" indent="0" algn="ctr">
              <a:buNone/>
              <a:defRPr sz="6142"/>
            </a:lvl2pPr>
            <a:lvl3pPr marL="2807940" indent="0" algn="ctr">
              <a:buNone/>
              <a:defRPr sz="5527"/>
            </a:lvl3pPr>
            <a:lvl4pPr marL="4211909" indent="0" algn="ctr">
              <a:buNone/>
              <a:defRPr sz="4913"/>
            </a:lvl4pPr>
            <a:lvl5pPr marL="5615879" indent="0" algn="ctr">
              <a:buNone/>
              <a:defRPr sz="4913"/>
            </a:lvl5pPr>
            <a:lvl6pPr marL="7019849" indent="0" algn="ctr">
              <a:buNone/>
              <a:defRPr sz="4913"/>
            </a:lvl6pPr>
            <a:lvl7pPr marL="8423819" indent="0" algn="ctr">
              <a:buNone/>
              <a:defRPr sz="4913"/>
            </a:lvl7pPr>
            <a:lvl8pPr marL="9827788" indent="0" algn="ctr">
              <a:buNone/>
              <a:defRPr sz="4913"/>
            </a:lvl8pPr>
            <a:lvl9pPr marL="11231758" indent="0" algn="ctr">
              <a:buNone/>
              <a:defRPr sz="491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1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792714" y="1121238"/>
            <a:ext cx="8072914" cy="1784718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3973" y="1121238"/>
            <a:ext cx="23750746" cy="1784718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1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474002" y="5542240"/>
            <a:ext cx="16808820" cy="48647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9008"/>
              </a:lnSpc>
              <a:defRPr sz="737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</a:t>
            </a:r>
            <a:r>
              <a:rPr lang="de-DE" dirty="0" err="1"/>
              <a:t>zweizweilig</a:t>
            </a:r>
            <a:r>
              <a:rPr lang="de-DE" dirty="0"/>
              <a:t> möglich</a:t>
            </a:r>
            <a:br>
              <a:rPr lang="de-DE" dirty="0"/>
            </a:br>
            <a:r>
              <a:rPr lang="de-DE" dirty="0"/>
              <a:t>Eventuelle Subheadline,</a:t>
            </a:r>
            <a:br>
              <a:rPr lang="de-DE" dirty="0"/>
            </a:br>
            <a:r>
              <a:rPr lang="de-DE" dirty="0"/>
              <a:t>ebenfalls zweizeilig möglich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4002" y="11850960"/>
            <a:ext cx="16808820" cy="2835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6551"/>
              </a:lnSpc>
              <a:spcBef>
                <a:spcPts val="0"/>
              </a:spcBef>
              <a:buNone/>
              <a:defRPr sz="4504" baseline="0">
                <a:solidFill>
                  <a:schemeClr val="tx2"/>
                </a:solidFill>
              </a:defRPr>
            </a:lvl1pPr>
            <a:lvl2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1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8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5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3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0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7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Sprecher*in Prof. Dr. Dr. Mustermann</a:t>
            </a:r>
          </a:p>
          <a:p>
            <a:r>
              <a:rPr lang="de-DE" dirty="0"/>
              <a:t>Sprecher*in Prof. med. Dr. Musterfrau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474000" y="15329600"/>
            <a:ext cx="3287020" cy="884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551"/>
              </a:lnSpc>
              <a:defRPr sz="4504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2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473" y="5250322"/>
            <a:ext cx="32291655" cy="8760280"/>
          </a:xfrm>
        </p:spPr>
        <p:txBody>
          <a:bodyPr anchor="b"/>
          <a:lstStyle>
            <a:lvl1pPr>
              <a:defRPr sz="184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4473" y="14093478"/>
            <a:ext cx="32291655" cy="4606824"/>
          </a:xfrm>
        </p:spPr>
        <p:txBody>
          <a:bodyPr/>
          <a:lstStyle>
            <a:lvl1pPr marL="0" indent="0">
              <a:buNone/>
              <a:defRPr sz="7370">
                <a:solidFill>
                  <a:schemeClr val="tx1">
                    <a:tint val="75000"/>
                  </a:schemeClr>
                </a:solidFill>
              </a:defRPr>
            </a:lvl1pPr>
            <a:lvl2pPr marL="1403970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2pPr>
            <a:lvl3pPr marL="2807940" indent="0">
              <a:buNone/>
              <a:defRPr sz="5527">
                <a:solidFill>
                  <a:schemeClr val="tx1">
                    <a:tint val="75000"/>
                  </a:schemeClr>
                </a:solidFill>
              </a:defRPr>
            </a:lvl3pPr>
            <a:lvl4pPr marL="421190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4pPr>
            <a:lvl5pPr marL="561587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5pPr>
            <a:lvl6pPr marL="701984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6pPr>
            <a:lvl7pPr marL="842381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7pPr>
            <a:lvl8pPr marL="982778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8pPr>
            <a:lvl9pPr marL="1123175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973" y="5606190"/>
            <a:ext cx="15911830" cy="133622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3798" y="5606190"/>
            <a:ext cx="15911830" cy="133622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49" y="1121240"/>
            <a:ext cx="32291655" cy="407058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851" y="5162572"/>
            <a:ext cx="15838704" cy="2530096"/>
          </a:xfr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8851" y="7692668"/>
            <a:ext cx="15838704" cy="113147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53798" y="5162572"/>
            <a:ext cx="15916706" cy="2530096"/>
          </a:xfr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53798" y="7692668"/>
            <a:ext cx="15916706" cy="113147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1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9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51" y="1403985"/>
            <a:ext cx="12075244" cy="4913948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6706" y="3032219"/>
            <a:ext cx="18953798" cy="14966090"/>
          </a:xfrm>
        </p:spPr>
        <p:txBody>
          <a:bodyPr/>
          <a:lstStyle>
            <a:lvl1pPr>
              <a:defRPr sz="9827"/>
            </a:lvl1pPr>
            <a:lvl2pPr>
              <a:defRPr sz="8598"/>
            </a:lvl2pPr>
            <a:lvl3pPr>
              <a:defRPr sz="7370"/>
            </a:lvl3pPr>
            <a:lvl4pPr>
              <a:defRPr sz="6142"/>
            </a:lvl4pPr>
            <a:lvl5pPr>
              <a:defRPr sz="6142"/>
            </a:lvl5pPr>
            <a:lvl6pPr>
              <a:defRPr sz="6142"/>
            </a:lvl6pPr>
            <a:lvl7pPr>
              <a:defRPr sz="6142"/>
            </a:lvl7pPr>
            <a:lvl8pPr>
              <a:defRPr sz="6142"/>
            </a:lvl8pPr>
            <a:lvl9pPr>
              <a:defRPr sz="61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8851" y="6317933"/>
            <a:ext cx="12075244" cy="11704751"/>
          </a:xfr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5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51" y="1403985"/>
            <a:ext cx="12075244" cy="4913948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16706" y="3032219"/>
            <a:ext cx="18953798" cy="14966090"/>
          </a:xfrm>
        </p:spPr>
        <p:txBody>
          <a:bodyPr anchor="t"/>
          <a:lstStyle>
            <a:lvl1pPr marL="0" indent="0">
              <a:buNone/>
              <a:defRPr sz="9827"/>
            </a:lvl1pPr>
            <a:lvl2pPr marL="1403970" indent="0">
              <a:buNone/>
              <a:defRPr sz="8598"/>
            </a:lvl2pPr>
            <a:lvl3pPr marL="2807940" indent="0">
              <a:buNone/>
              <a:defRPr sz="7370"/>
            </a:lvl3pPr>
            <a:lvl4pPr marL="4211909" indent="0">
              <a:buNone/>
              <a:defRPr sz="6142"/>
            </a:lvl4pPr>
            <a:lvl5pPr marL="5615879" indent="0">
              <a:buNone/>
              <a:defRPr sz="6142"/>
            </a:lvl5pPr>
            <a:lvl6pPr marL="7019849" indent="0">
              <a:buNone/>
              <a:defRPr sz="6142"/>
            </a:lvl6pPr>
            <a:lvl7pPr marL="8423819" indent="0">
              <a:buNone/>
              <a:defRPr sz="6142"/>
            </a:lvl7pPr>
            <a:lvl8pPr marL="9827788" indent="0">
              <a:buNone/>
              <a:defRPr sz="6142"/>
            </a:lvl8pPr>
            <a:lvl9pPr marL="11231758" indent="0">
              <a:buNone/>
              <a:defRPr sz="61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8851" y="6317933"/>
            <a:ext cx="12075244" cy="11704751"/>
          </a:xfr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3973" y="1121240"/>
            <a:ext cx="32291655" cy="407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3973" y="5606190"/>
            <a:ext cx="32291655" cy="1336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3973" y="19519293"/>
            <a:ext cx="8423910" cy="112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A3D9-4A4A-6749-A9DD-C7959C437B1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1868" y="19519293"/>
            <a:ext cx="12635865" cy="112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1718" y="19519293"/>
            <a:ext cx="8423910" cy="112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B1EE-E956-9E43-B90C-F681AC6282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807940" rtl="0" eaLnBrk="1" latinLnBrk="0" hangingPunct="1">
        <a:lnSpc>
          <a:spcPct val="90000"/>
        </a:lnSpc>
        <a:spcBef>
          <a:spcPct val="0"/>
        </a:spcBef>
        <a:buNone/>
        <a:defRPr sz="135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985" indent="-701985" algn="l" defTabSz="2807940" rtl="0" eaLnBrk="1" latinLnBrk="0" hangingPunct="1">
        <a:lnSpc>
          <a:spcPct val="90000"/>
        </a:lnSpc>
        <a:spcBef>
          <a:spcPts val="3071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1pPr>
      <a:lvl2pPr marL="2105955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7370" kern="1200">
          <a:solidFill>
            <a:schemeClr val="tx1"/>
          </a:solidFill>
          <a:latin typeface="+mn-lt"/>
          <a:ea typeface="+mn-ea"/>
          <a:cs typeface="+mn-cs"/>
        </a:defRPr>
      </a:lvl2pPr>
      <a:lvl3pPr marL="350992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3pPr>
      <a:lvl4pPr marL="491389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631786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72183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912580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1052977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93374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1pPr>
      <a:lvl2pPr marL="140397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2pPr>
      <a:lvl3pPr marL="280794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3pPr>
      <a:lvl4pPr marL="421190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561587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01984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842381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9827788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231758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png"/><Relationship Id="rId3" Type="http://schemas.openxmlformats.org/officeDocument/2006/relationships/hyperlink" Target="https://www.geohydromodellierung.ifg.uni-kiel.de/en/projects/testum-aquifer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ufz.de/index.php?de=48311" TargetMode="External"/><Relationship Id="rId11" Type="http://schemas.openxmlformats.org/officeDocument/2006/relationships/hyperlink" Target="../../../../../Documents/Templates/Scale.PNG" TargetMode="External"/><Relationship Id="rId5" Type="http://schemas.openxmlformats.org/officeDocument/2006/relationships/image" Target="../media/image3.emf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jpeg"/><Relationship Id="rId18" Type="http://schemas.openxmlformats.org/officeDocument/2006/relationships/image" Target="../media/image15.png"/><Relationship Id="rId3" Type="http://schemas.openxmlformats.org/officeDocument/2006/relationships/hyperlink" Target="https://www.geohydromodellierung.ifg.uni-kiel.de/en/projects/testum-aquifer" TargetMode="Externa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ufz.de/index.php?de=48311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3.emf"/><Relationship Id="rId15" Type="http://schemas.openxmlformats.org/officeDocument/2006/relationships/image" Target="../media/image7.png"/><Relationship Id="rId10" Type="http://schemas.openxmlformats.org/officeDocument/2006/relationships/image" Target="../media/image12.jpg"/><Relationship Id="rId19" Type="http://schemas.openxmlformats.org/officeDocument/2006/relationships/image" Target="../media/image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Relationship Id="rId14" Type="http://schemas.openxmlformats.org/officeDocument/2006/relationships/hyperlink" Target="../../../../../Documents/Templates/Scale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hyperlink" Target="../../../../../Documents/Templates/Scale.PNG" TargetMode="External"/><Relationship Id="rId3" Type="http://schemas.openxmlformats.org/officeDocument/2006/relationships/hyperlink" Target="https://www.geohydromodellierung.ifg.uni-kiel.de/en/projects/testum-aquifer" TargetMode="Externa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ufz.de/index.php?de=48311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emf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fz.de/index.php?de=48311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5.png"/><Relationship Id="rId3" Type="http://schemas.openxmlformats.org/officeDocument/2006/relationships/image" Target="../media/image14.png"/><Relationship Id="rId21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17" Type="http://schemas.openxmlformats.org/officeDocument/2006/relationships/hyperlink" Target="mailto:susann.birnstengel@ufz.de" TargetMode="External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hyperlink" Target="../../../../../Documents/Templates/Scale.PNG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11" Type="http://schemas.openxmlformats.org/officeDocument/2006/relationships/image" Target="../media/image18.png"/><Relationship Id="rId24" Type="http://schemas.openxmlformats.org/officeDocument/2006/relationships/image" Target="../media/image23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2.png"/><Relationship Id="rId23" Type="http://schemas.openxmlformats.org/officeDocument/2006/relationships/image" Target="../media/image10.png"/><Relationship Id="rId10" Type="http://schemas.openxmlformats.org/officeDocument/2006/relationships/image" Target="../media/image4.emf"/><Relationship Id="rId19" Type="http://schemas.openxmlformats.org/officeDocument/2006/relationships/image" Target="../media/image6.jpeg"/><Relationship Id="rId4" Type="http://schemas.openxmlformats.org/officeDocument/2006/relationships/hyperlink" Target="https://www.geohydromodellierung.ifg.uni-kiel.de/en/projects/testum-aquifer" TargetMode="Externa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png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fz.de/index.php?de=48311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5.png"/><Relationship Id="rId26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image" Target="../media/image12.jp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hyperlink" Target="mailto:susann.birnstengel@ufz.de" TargetMode="External"/><Relationship Id="rId20" Type="http://schemas.openxmlformats.org/officeDocument/2006/relationships/hyperlink" Target="../../../../../Documents/Templates/Scale.PNG" TargetMode="Externa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11" Type="http://schemas.openxmlformats.org/officeDocument/2006/relationships/image" Target="../media/image25.png"/><Relationship Id="rId24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4.emf"/><Relationship Id="rId19" Type="http://schemas.openxmlformats.org/officeDocument/2006/relationships/image" Target="../media/image6.jpeg"/><Relationship Id="rId4" Type="http://schemas.openxmlformats.org/officeDocument/2006/relationships/hyperlink" Target="https://www.geohydromodellierung.ifg.uni-kiel.de/en/projects/testum-aquifer" TargetMode="Externa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png"/><Relationship Id="rId22" Type="http://schemas.openxmlformats.org/officeDocument/2006/relationships/image" Target="../media/image8.png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36705108" cy="20552782"/>
          </a:xfrm>
          <a:prstGeom prst="rect">
            <a:avLst/>
          </a:prstGeom>
          <a:solidFill>
            <a:srgbClr val="E6A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37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5299"/>
            <a:ext cx="37439600" cy="124798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24802975" y="19888673"/>
            <a:ext cx="12635865" cy="1121238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www.ufz.de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161798" y="2038031"/>
            <a:ext cx="16808820" cy="48647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in the field scale using </a:t>
            </a:r>
            <a:r>
              <a:rPr lang="en-GB" sz="8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crosshole</a:t>
            </a:r>
            <a:r>
              <a:rPr lang="en-GB" sz="8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  <a:endParaRPr lang="de-DE" sz="737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9161798" y="6041574"/>
            <a:ext cx="16808820" cy="7776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Susann Birnstengel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Thomas Günther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Marco Pohle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Uta Koedel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Götz Hornbruch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Johannes Nordbeck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Sebastian Bauer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Andreas Dahmke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Peter Dietrich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Ulrike Werban</a:t>
            </a:r>
            <a:r>
              <a:rPr lang="de-DE" sz="4504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endParaRPr lang="de-DE" sz="4504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de-DE" sz="3685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368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68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Environmental Research, Leipzig, Germany</a:t>
            </a:r>
          </a:p>
          <a:p>
            <a:pPr>
              <a:lnSpc>
                <a:spcPct val="100000"/>
              </a:lnSpc>
            </a:pPr>
            <a:r>
              <a:rPr lang="de-DE" sz="3685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Leibniz Institute </a:t>
            </a:r>
            <a:r>
              <a:rPr lang="de-DE" sz="368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368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Geophysics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de-DE" sz="368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Hanover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Germany</a:t>
            </a:r>
          </a:p>
          <a:p>
            <a:pPr>
              <a:lnSpc>
                <a:spcPct val="100000"/>
              </a:lnSpc>
            </a:pPr>
            <a:r>
              <a:rPr lang="de-DE" sz="3685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de-DE" sz="36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Kiel University, Kiel, Germany</a:t>
            </a:r>
            <a:r>
              <a:rPr lang="de-DE" sz="450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</p:txBody>
      </p:sp>
      <p:sp>
        <p:nvSpPr>
          <p:cNvPr id="12" name="Textplatzhalter 7"/>
          <p:cNvSpPr txBox="1">
            <a:spLocks/>
          </p:cNvSpPr>
          <p:nvPr/>
        </p:nvSpPr>
        <p:spPr>
          <a:xfrm>
            <a:off x="706938" y="19026511"/>
            <a:ext cx="9514748" cy="887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66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Surface ERT at </a:t>
            </a:r>
            <a:r>
              <a:rPr lang="de-DE" sz="2866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testsite</a:t>
            </a:r>
            <a:r>
              <a:rPr lang="de-DE" sz="2866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„TestUM“ in Wittstock/Dosse (Picture: Marco Pohle)</a:t>
            </a:r>
          </a:p>
          <a:p>
            <a:endParaRPr lang="de-DE" sz="2866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8" y="2024317"/>
            <a:ext cx="17260272" cy="1668822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9161798" y="14090618"/>
            <a:ext cx="17100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05/2022</a:t>
            </a:r>
          </a:p>
          <a:p>
            <a:r>
              <a:rPr lang="en-GB" sz="5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EGU General Assembly 2022 </a:t>
            </a:r>
            <a:br>
              <a:rPr lang="en-GB" sz="5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GB" sz="5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HS8.1.6 – </a:t>
            </a:r>
            <a:r>
              <a:rPr lang="en-GB" sz="54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Hydrogeophysics</a:t>
            </a:r>
            <a:r>
              <a:rPr lang="en-GB" sz="5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a tool for hydrology, ecology, agronomy and beyond</a:t>
            </a:r>
          </a:p>
        </p:txBody>
      </p:sp>
    </p:spTree>
    <p:extLst>
      <p:ext uri="{BB962C8B-B14F-4D97-AF65-F5344CB8AC3E}">
        <p14:creationId xmlns:p14="http://schemas.microsoft.com/office/powerpoint/2010/main" val="51073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7550" y="429519"/>
            <a:ext cx="36004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</a:t>
            </a:r>
          </a:p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field scale using </a:t>
            </a:r>
            <a:r>
              <a:rPr lang="en-GB" sz="6600" b="1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crossole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S. Birnstengel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T. Günther², M. Pohle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Koedel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G. Hornbruch³ , J. Nordbeck³, S. Bauer³, A. Dahmke³, P. Dietrich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Werban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</p:txBody>
      </p:sp>
      <p:graphicFrame>
        <p:nvGraphicFramePr>
          <p:cNvPr id="18" name="Objekt 17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28669783" y="973803"/>
          <a:ext cx="5008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CorelDRAW" r:id="rId4" imgW="5007843" imgH="1694134" progId="CorelDraw.Graphic.20">
                  <p:embed/>
                </p:oleObj>
              </mc:Choice>
              <mc:Fallback>
                <p:oleObj name="CorelDRAW" r:id="rId4" imgW="5007843" imgH="16941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69783" y="973803"/>
                        <a:ext cx="5008562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>
            <a:hlinkClick r:id="rId6"/>
          </p:cNvPr>
          <p:cNvGraphicFramePr>
            <a:graphicFrameLocks noChangeAspect="1"/>
          </p:cNvGraphicFramePr>
          <p:nvPr>
            <p:extLst/>
          </p:nvPr>
        </p:nvGraphicFramePr>
        <p:xfrm>
          <a:off x="31539531" y="640648"/>
          <a:ext cx="4140534" cy="132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CorelDRAW" r:id="rId7" imgW="6559541" imgH="2094658" progId="CorelDraw.Graphic.20">
                  <p:embed/>
                </p:oleObj>
              </mc:Choice>
              <mc:Fallback>
                <p:oleObj name="CorelDRAW" r:id="rId7" imgW="6559541" imgH="209465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39531" y="640648"/>
                        <a:ext cx="4140534" cy="132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717550" y="3365500"/>
            <a:ext cx="8316913" cy="9725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en-GB" sz="5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914820" y="2984064"/>
            <a:ext cx="360045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943925" y="4998008"/>
            <a:ext cx="31382596" cy="13715293"/>
            <a:chOff x="791525" y="4845608"/>
            <a:chExt cx="25816025" cy="1371529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3502032" y="14335629"/>
              <a:ext cx="18455364" cy="3552044"/>
              <a:chOff x="11067810" y="14767938"/>
              <a:chExt cx="18455364" cy="3552044"/>
            </a:xfrm>
          </p:grpSpPr>
          <p:pic>
            <p:nvPicPr>
              <p:cNvPr id="54" name="Picture 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6468" y="14767938"/>
                <a:ext cx="4163475" cy="2715277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7810" y="14813493"/>
                <a:ext cx="4193319" cy="2715277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5">
                <a:hlinkClick r:id="rId11" action="ppaction://hlinkfile"/>
              </p:cNvPr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2934" y="14844139"/>
                <a:ext cx="3884001" cy="2584109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6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0536" y="14882238"/>
                <a:ext cx="3652638" cy="2472285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8" name="Gerade Verbindung 8"/>
              <p:cNvCxnSpPr/>
              <p:nvPr/>
            </p:nvCxnSpPr>
            <p:spPr bwMode="auto">
              <a:xfrm>
                <a:off x="15185746" y="15664429"/>
                <a:ext cx="936104" cy="52212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9"/>
              <p:cNvCxnSpPr/>
              <p:nvPr/>
            </p:nvCxnSpPr>
            <p:spPr bwMode="auto">
              <a:xfrm flipV="1">
                <a:off x="15185746" y="16186557"/>
                <a:ext cx="936104" cy="4859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Gerade Verbindung 10"/>
              <p:cNvCxnSpPr/>
              <p:nvPr/>
            </p:nvCxnSpPr>
            <p:spPr bwMode="auto">
              <a:xfrm>
                <a:off x="20132175" y="15632707"/>
                <a:ext cx="936104" cy="52212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11"/>
              <p:cNvCxnSpPr/>
              <p:nvPr/>
            </p:nvCxnSpPr>
            <p:spPr bwMode="auto">
              <a:xfrm flipV="1">
                <a:off x="20132175" y="16154835"/>
                <a:ext cx="936104" cy="4859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12"/>
              <p:cNvCxnSpPr/>
              <p:nvPr/>
            </p:nvCxnSpPr>
            <p:spPr bwMode="auto">
              <a:xfrm>
                <a:off x="24983824" y="15632707"/>
                <a:ext cx="936104" cy="52212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13"/>
              <p:cNvCxnSpPr/>
              <p:nvPr/>
            </p:nvCxnSpPr>
            <p:spPr bwMode="auto">
              <a:xfrm flipV="1">
                <a:off x="24983824" y="16154835"/>
                <a:ext cx="936104" cy="4859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feld 63"/>
              <p:cNvSpPr txBox="1"/>
              <p:nvPr/>
            </p:nvSpPr>
            <p:spPr>
              <a:xfrm>
                <a:off x="12264368" y="17662880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µm</a:t>
                </a: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26796755" y="1765794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km</a:t>
                </a: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16986964" y="1767365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cm</a:t>
                </a: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22164837" y="17662880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</a:t>
                </a:r>
              </a:p>
            </p:txBody>
          </p:sp>
        </p:grpSp>
        <p:sp>
          <p:nvSpPr>
            <p:cNvPr id="52" name="Textfeld 51"/>
            <p:cNvSpPr txBox="1"/>
            <p:nvPr/>
          </p:nvSpPr>
          <p:spPr>
            <a:xfrm>
              <a:off x="791525" y="5400778"/>
              <a:ext cx="25816025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Geotechnical usage of the near surface </a:t>
              </a:r>
              <a:r>
                <a:rPr lang="en-GB" sz="54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impacts groundwater</a:t>
              </a:r>
              <a:br>
                <a:rPr lang="en-GB" sz="54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</a:br>
              <a:endParaRPr lang="en-GB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Dependencies of </a:t>
              </a:r>
              <a:r>
                <a:rPr lang="en-GB" sz="54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heat</a:t>
              </a:r>
              <a:r>
                <a:rPr lang="en-GB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interacting with rock properties are scarcely investigated in the </a:t>
              </a:r>
              <a:r>
                <a:rPr lang="en-GB" sz="54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field scale </a:t>
              </a:r>
              <a:r>
                <a:rPr lang="en-GB" sz="54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Wingdings" panose="05000000000000000000" pitchFamily="2" charset="2"/>
                </a:rPr>
                <a:t/>
              </a:r>
              <a:br>
                <a:rPr lang="en-GB" sz="54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Wingdings" panose="05000000000000000000" pitchFamily="2" charset="2"/>
                </a:rPr>
              </a:br>
              <a:endPara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Experimental methods to identify petrophysical coherencies at the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field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scale</a:t>
              </a:r>
              <a:endPara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Impact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of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cyclic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alteration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processes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on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geotechnical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stability</a:t>
              </a:r>
              <a:endPara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791525" y="4845608"/>
              <a:ext cx="25816025" cy="1371529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Grafik 1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24472" y="19685104"/>
            <a:ext cx="2554805" cy="1280976"/>
          </a:xfrm>
          <a:prstGeom prst="rect">
            <a:avLst/>
          </a:prstGeom>
        </p:spPr>
      </p:pic>
      <p:cxnSp>
        <p:nvCxnSpPr>
          <p:cNvPr id="106" name="Gerader Verbinder 105"/>
          <p:cNvCxnSpPr/>
          <p:nvPr/>
        </p:nvCxnSpPr>
        <p:spPr>
          <a:xfrm>
            <a:off x="712877" y="19507469"/>
            <a:ext cx="36004500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/>
          <p:cNvSpPr txBox="1"/>
          <p:nvPr/>
        </p:nvSpPr>
        <p:spPr>
          <a:xfrm>
            <a:off x="9779436" y="19544580"/>
            <a:ext cx="5658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	www.cenka.uni-hamburg.de; 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www.herfeldt-strahlmittel.de;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www.SAPhoto/Shutterstock.com; 			Petroleumsys.blogspot.com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altLang="de-DE" dirty="0"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latin typeface="Arial Unicode MS" panose="020B0604020202020204" pitchFamily="34" charset="-128"/>
              </a:rPr>
              <a:t>-DE / BKG 2017</a:t>
            </a:r>
            <a:r>
              <a:rPr lang="de-DE" altLang="de-DE" dirty="0"/>
              <a:t> 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5970103" y="13290698"/>
            <a:ext cx="5550196" cy="51950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34" y="19593895"/>
            <a:ext cx="1381979" cy="1381979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19585271" y="19544580"/>
            <a:ext cx="971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	 [1]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Cahill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al., 2017, Nature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 [2]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K. Lüders, G. Hornbruch, R. Köber, M.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Mahnecke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Dahmke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(2022):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  	"»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Temperaturänderungen im Grundwasser: Ursachen, Prozesse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Auswirkungen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", FH-DGGV – 23.-25.03.2022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54081" y="19578291"/>
            <a:ext cx="824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Research, UFZ Leipzig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² Leibniz Institut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Hannover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³ Christian Albrecht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Kiel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7550" y="429519"/>
            <a:ext cx="360045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</a:t>
            </a:r>
          </a:p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field scale using </a:t>
            </a:r>
            <a:r>
              <a:rPr lang="en-GB" sz="6600" b="1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crossole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S. Birnstengel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T. Günther², M. Pohle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Koedel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G. Hornbruch³ , J. Nordbeck³, S. Bauer³, A. Dahmke³, P. Dietrich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Werban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endParaRPr lang="de-DE" sz="2800" baseline="30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8" name="Objekt 17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28669783" y="973803"/>
          <a:ext cx="5008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CorelDRAW" r:id="rId4" imgW="5007843" imgH="1694134" progId="CorelDraw.Graphic.20">
                  <p:embed/>
                </p:oleObj>
              </mc:Choice>
              <mc:Fallback>
                <p:oleObj name="CorelDRAW" r:id="rId4" imgW="5007843" imgH="16941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69783" y="973803"/>
                        <a:ext cx="5008562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>
            <a:hlinkClick r:id="rId6"/>
          </p:cNvPr>
          <p:cNvGraphicFramePr>
            <a:graphicFrameLocks noChangeAspect="1"/>
          </p:cNvGraphicFramePr>
          <p:nvPr>
            <p:extLst/>
          </p:nvPr>
        </p:nvGraphicFramePr>
        <p:xfrm>
          <a:off x="31539531" y="640648"/>
          <a:ext cx="4140534" cy="132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CorelDRAW" r:id="rId7" imgW="6559541" imgH="2094658" progId="CorelDraw.Graphic.20">
                  <p:embed/>
                </p:oleObj>
              </mc:Choice>
              <mc:Fallback>
                <p:oleObj name="CorelDRAW" r:id="rId7" imgW="6559541" imgH="209465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39531" y="640648"/>
                        <a:ext cx="4140534" cy="132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717550" y="3365500"/>
            <a:ext cx="831691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9718675" y="3365500"/>
            <a:ext cx="864076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</a:t>
            </a:r>
            <a:endParaRPr lang="en-GB" sz="48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9718675" y="3352870"/>
            <a:ext cx="8640763" cy="9725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Location &amp; Experiment</a:t>
            </a:r>
            <a:endParaRPr lang="en-GB" sz="5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717550" y="2984064"/>
            <a:ext cx="360045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22914" y="4863358"/>
            <a:ext cx="4324350" cy="293370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10523454" y="14241887"/>
            <a:ext cx="10706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Controlled heat injections </a:t>
            </a:r>
            <a:r>
              <a:rPr lang="en-GB" sz="5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induce detectable </a:t>
            </a:r>
          </a:p>
          <a:p>
            <a:r>
              <a:rPr lang="en-GB" sz="5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changes in rock properties (electrical </a:t>
            </a:r>
            <a:r>
              <a:rPr lang="en-GB" sz="5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resistivity)</a:t>
            </a:r>
            <a:endParaRPr lang="en-GB" sz="5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9899243" y="4633022"/>
            <a:ext cx="13266730" cy="7797920"/>
            <a:chOff x="9612894" y="9217179"/>
            <a:chExt cx="7595606" cy="3993722"/>
          </a:xfrm>
        </p:grpSpPr>
        <p:pic>
          <p:nvPicPr>
            <p:cNvPr id="33" name="Inhaltsplatzhalter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8253" y="9412362"/>
              <a:ext cx="7230247" cy="379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s://wiki.zum.de/images/thumb/2/2c/Karte_Bundesrepublik_Deutschland.svg/180px-Karte_Bundesrepublik_Deutschland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894" y="9217179"/>
              <a:ext cx="2247091" cy="3046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Gleichschenkliges Dreieck 39"/>
            <p:cNvSpPr/>
            <p:nvPr/>
          </p:nvSpPr>
          <p:spPr bwMode="auto">
            <a:xfrm rot="10800000">
              <a:off x="11105083" y="9866321"/>
              <a:ext cx="202267" cy="1749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-66" charset="2"/>
                <a:buNone/>
                <a:tabLst/>
              </a:pPr>
              <a:endParaRPr kumimoji="0" lang="de-DE" sz="26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Geneva" pitchFamily="-66" charset="0"/>
                <a:cs typeface="Geneva" pitchFamily="-66" charset="0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7653880" y="11924195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2"/>
                </a:solidFill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solidFill>
                  <a:schemeClr val="bg2"/>
                </a:solidFill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solidFill>
                  <a:schemeClr val="bg2"/>
                </a:solidFill>
                <a:latin typeface="Arial Unicode MS" panose="020B0604020202020204" pitchFamily="34" charset="-128"/>
              </a:rPr>
              <a:t>-DE / BKG 2017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endParaRPr lang="de-DE" altLang="de-DE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791525" y="4695008"/>
            <a:ext cx="824293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 usage of the near surface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impacts groundwater</a:t>
            </a:r>
            <a:endParaRPr lang="en-GB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Dependencies of heat interacting with rock properties are scarcely investigated in the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field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of 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multidisciplinary monitoring concepts across all scales to describe correlations to conceive the impact on our entire groundwater resource [1]</a:t>
            </a:r>
            <a:b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</a:br>
            <a:endParaRPr lang="de-DE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90" name="Gruppieren 89"/>
          <p:cNvGrpSpPr/>
          <p:nvPr/>
        </p:nvGrpSpPr>
        <p:grpSpPr>
          <a:xfrm>
            <a:off x="1267145" y="6741917"/>
            <a:ext cx="7291437" cy="1235570"/>
            <a:chOff x="8730603" y="14506682"/>
            <a:chExt cx="18455364" cy="3428933"/>
          </a:xfrm>
        </p:grpSpPr>
        <p:pic>
          <p:nvPicPr>
            <p:cNvPr id="91" name="Picture 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261" y="14506682"/>
              <a:ext cx="4163475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603" y="14552237"/>
              <a:ext cx="4193319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5">
              <a:hlinkClick r:id="rId14" action="ppaction://hlinkfile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728" y="14582883"/>
              <a:ext cx="3884001" cy="2584109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6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329" y="14620982"/>
              <a:ext cx="3652638" cy="2472285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" name="Gerade Verbindung 8"/>
            <p:cNvCxnSpPr/>
            <p:nvPr/>
          </p:nvCxnSpPr>
          <p:spPr bwMode="auto">
            <a:xfrm>
              <a:off x="12848540" y="15403173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"/>
            <p:cNvCxnSpPr/>
            <p:nvPr/>
          </p:nvCxnSpPr>
          <p:spPr bwMode="auto">
            <a:xfrm flipV="1">
              <a:off x="12848540" y="15925301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0"/>
            <p:cNvCxnSpPr/>
            <p:nvPr/>
          </p:nvCxnSpPr>
          <p:spPr bwMode="auto">
            <a:xfrm>
              <a:off x="1779496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11"/>
            <p:cNvCxnSpPr/>
            <p:nvPr/>
          </p:nvCxnSpPr>
          <p:spPr bwMode="auto">
            <a:xfrm flipV="1">
              <a:off x="1779496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2"/>
            <p:cNvCxnSpPr/>
            <p:nvPr/>
          </p:nvCxnSpPr>
          <p:spPr bwMode="auto">
            <a:xfrm>
              <a:off x="2264661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"/>
            <p:cNvCxnSpPr/>
            <p:nvPr/>
          </p:nvCxnSpPr>
          <p:spPr bwMode="auto">
            <a:xfrm flipV="1">
              <a:off x="2264661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01" name="Textfeld 100"/>
            <p:cNvSpPr txBox="1"/>
            <p:nvPr/>
          </p:nvSpPr>
          <p:spPr>
            <a:xfrm>
              <a:off x="9927162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µm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4459548" y="17396693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km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14649756" y="17412395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cm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9827628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m</a:t>
              </a:r>
            </a:p>
          </p:txBody>
        </p:sp>
      </p:grpSp>
      <p:sp>
        <p:nvSpPr>
          <p:cNvPr id="123" name="Rechteck 122"/>
          <p:cNvSpPr/>
          <p:nvPr/>
        </p:nvSpPr>
        <p:spPr>
          <a:xfrm>
            <a:off x="24536400" y="11036300"/>
            <a:ext cx="307340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4" name="Gruppieren 123"/>
          <p:cNvGrpSpPr/>
          <p:nvPr/>
        </p:nvGrpSpPr>
        <p:grpSpPr>
          <a:xfrm>
            <a:off x="22065167" y="9672494"/>
            <a:ext cx="14656883" cy="9078765"/>
            <a:chOff x="22065167" y="11142064"/>
            <a:chExt cx="14656883" cy="9078765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xmlns="" id="{9F975E27-66D3-4B85-B221-544734C92F9E}"/>
                </a:ext>
              </a:extLst>
            </p:cNvPr>
            <p:cNvGrpSpPr/>
            <p:nvPr/>
          </p:nvGrpSpPr>
          <p:grpSpPr>
            <a:xfrm>
              <a:off x="22065167" y="11142064"/>
              <a:ext cx="14656883" cy="9010023"/>
              <a:chOff x="4573632" y="1735320"/>
              <a:chExt cx="4762295" cy="2945198"/>
            </a:xfrm>
          </p:grpSpPr>
          <p:grpSp>
            <p:nvGrpSpPr>
              <p:cNvPr id="128" name="Gruppieren 127">
                <a:extLst>
                  <a:ext uri="{FF2B5EF4-FFF2-40B4-BE49-F238E27FC236}">
                    <a16:creationId xmlns:a16="http://schemas.microsoft.com/office/drawing/2014/main" xmlns="" id="{81C4290F-EF2E-4F6B-A655-069AD5051374}"/>
                  </a:ext>
                </a:extLst>
              </p:cNvPr>
              <p:cNvGrpSpPr/>
              <p:nvPr/>
            </p:nvGrpSpPr>
            <p:grpSpPr>
              <a:xfrm>
                <a:off x="4573632" y="2151472"/>
                <a:ext cx="4762295" cy="2529046"/>
                <a:chOff x="6033590" y="2145448"/>
                <a:chExt cx="4762295" cy="2529046"/>
              </a:xfrm>
            </p:grpSpPr>
            <p:pic>
              <p:nvPicPr>
                <p:cNvPr id="130" name="Grafik 129">
                  <a:extLst>
                    <a:ext uri="{FF2B5EF4-FFF2-40B4-BE49-F238E27FC236}">
                      <a16:creationId xmlns:a16="http://schemas.microsoft.com/office/drawing/2014/main" xmlns="" id="{A95A22D0-CD89-49A9-899F-39F9B3E761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4596" b="1"/>
                <a:stretch/>
              </p:blipFill>
              <p:spPr>
                <a:xfrm>
                  <a:off x="6892769" y="2145448"/>
                  <a:ext cx="3903116" cy="2529046"/>
                </a:xfrm>
                <a:prstGeom prst="rect">
                  <a:avLst/>
                </a:prstGeom>
              </p:spPr>
            </p:pic>
            <p:sp>
              <p:nvSpPr>
                <p:cNvPr id="131" name="Rechteck 130">
                  <a:extLst>
                    <a:ext uri="{FF2B5EF4-FFF2-40B4-BE49-F238E27FC236}">
                      <a16:creationId xmlns:a16="http://schemas.microsoft.com/office/drawing/2014/main" xmlns="" id="{523E4766-3713-44E0-8A07-6AF396EB20CF}"/>
                    </a:ext>
                  </a:extLst>
                </p:cNvPr>
                <p:cNvSpPr/>
                <p:nvPr/>
              </p:nvSpPr>
              <p:spPr>
                <a:xfrm>
                  <a:off x="6033590" y="2731398"/>
                  <a:ext cx="1395454" cy="187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xmlns="" id="{CB944432-7CCE-4FA2-96BC-D17759E4AE84}"/>
                  </a:ext>
                </a:extLst>
              </p:cNvPr>
              <p:cNvSpPr/>
              <p:nvPr/>
            </p:nvSpPr>
            <p:spPr>
              <a:xfrm>
                <a:off x="5432811" y="1735320"/>
                <a:ext cx="1795193" cy="440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Fließschema</a:t>
                </a:r>
                <a:endParaRPr lang="de-DE" sz="1000" dirty="0"/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24688800" y="11188700"/>
              <a:ext cx="3073400" cy="201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26394435" y="19681874"/>
              <a:ext cx="10322942" cy="538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0945917" y="4519752"/>
            <a:ext cx="15897546" cy="9173322"/>
            <a:chOff x="19704951" y="4258496"/>
            <a:chExt cx="15897546" cy="9173322"/>
          </a:xfrm>
        </p:grpSpPr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704951" y="4258496"/>
              <a:ext cx="3521811" cy="917332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3" name="Rechteck 72"/>
            <p:cNvSpPr/>
            <p:nvPr/>
          </p:nvSpPr>
          <p:spPr>
            <a:xfrm>
              <a:off x="20648153" y="7305466"/>
              <a:ext cx="4551026" cy="264119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392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2923325" y="6274761"/>
              <a:ext cx="12679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Low permeable</a:t>
              </a:r>
              <a:endParaRPr lang="en-GB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20647812" y="6030628"/>
              <a:ext cx="4551026" cy="1261964"/>
            </a:xfrm>
            <a:prstGeom prst="rect">
              <a:avLst/>
            </a:prstGeom>
            <a:solidFill>
              <a:srgbClr val="16597A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22923325" y="7386135"/>
              <a:ext cx="930765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sandy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aquifer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, </a:t>
              </a:r>
            </a:p>
            <a:p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suitable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for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</a:p>
            <a:p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heat</a:t>
              </a:r>
              <a:r>
                <a:rPr lang="de-DE" sz="5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lang="de-DE" sz="54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injection</a:t>
              </a:r>
              <a:endParaRPr lang="en-GB" sz="54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9703301" y="4471742"/>
            <a:ext cx="27264586" cy="1455166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Grafik 1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24472" y="19657395"/>
            <a:ext cx="2554805" cy="1280976"/>
          </a:xfrm>
          <a:prstGeom prst="rect">
            <a:avLst/>
          </a:prstGeom>
        </p:spPr>
      </p:pic>
      <p:cxnSp>
        <p:nvCxnSpPr>
          <p:cNvPr id="134" name="Gerader Verbinder 133"/>
          <p:cNvCxnSpPr/>
          <p:nvPr/>
        </p:nvCxnSpPr>
        <p:spPr>
          <a:xfrm>
            <a:off x="712877" y="19507469"/>
            <a:ext cx="36004500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feld 135"/>
          <p:cNvSpPr txBox="1"/>
          <p:nvPr/>
        </p:nvSpPr>
        <p:spPr>
          <a:xfrm>
            <a:off x="9779436" y="19544580"/>
            <a:ext cx="5658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	www.cenka.uni-hamburg.de; 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www.herfeldt-strahlmittel.de;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www.SAPhoto/Shutterstock.com; 			Petroleumsys.blogspot.com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altLang="de-DE" dirty="0"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latin typeface="Arial Unicode MS" panose="020B0604020202020204" pitchFamily="34" charset="-128"/>
              </a:rPr>
              <a:t>-DE / BKG 2017</a:t>
            </a:r>
            <a:r>
              <a:rPr lang="de-DE" altLang="de-DE" dirty="0"/>
              <a:t> 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37" name="Rechteck 136"/>
          <p:cNvSpPr/>
          <p:nvPr/>
        </p:nvSpPr>
        <p:spPr>
          <a:xfrm>
            <a:off x="19585271" y="19544580"/>
            <a:ext cx="971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	 [1]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Cahill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al., 2017, Nature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 [2]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K. Lüders, G. Hornbruch, R. Köber, M.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Mahnecke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Dahmke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(2022):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  	"»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Temperaturänderungen im Grundwasser: Ursachen, Prozesse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Auswirkungen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", FH-DGGV – 23.-25.03.2022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3D5B912-0D75-4E2D-A5A3-753C7D674952}"/>
              </a:ext>
            </a:extLst>
          </p:cNvPr>
          <p:cNvSpPr txBox="1"/>
          <p:nvPr/>
        </p:nvSpPr>
        <p:spPr>
          <a:xfrm>
            <a:off x="12110678" y="5288778"/>
            <a:ext cx="117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Testsite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„TestUM“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709456" y="18235967"/>
            <a:ext cx="119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K. Lüders, G. Hornbruch, R. Köber, M. 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Mahnecke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A. 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Dahmke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(2022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): "»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Temperaturänderungen im Grundwasser: Ursachen, Prozesse und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Auswirkungen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", FH-DGGV – 23.-25.03.2022</a:t>
            </a:r>
            <a:endParaRPr lang="en-GB" sz="1400" dirty="0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34" y="19593895"/>
            <a:ext cx="1381979" cy="1381979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854081" y="19578291"/>
            <a:ext cx="824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Research, UFZ Leipzig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² Leibniz Institut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Hannover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³ Christian Albrecht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Kiel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6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7550" y="429519"/>
            <a:ext cx="360045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</a:t>
            </a:r>
          </a:p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field scale using </a:t>
            </a:r>
            <a:r>
              <a:rPr lang="en-GB" sz="6600" b="1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crossole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S. Birnstengel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T. Günther², M. Pohle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Koedel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G. Hornbruch³ , J. Nordbeck³, S. Bauer³, A. Dahmke³, P. Dietrich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Werban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endParaRPr lang="de-DE" sz="2800" baseline="30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8" name="Objekt 17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28669783" y="973803"/>
          <a:ext cx="5008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CorelDRAW" r:id="rId4" imgW="5007843" imgH="1694134" progId="CorelDraw.Graphic.20">
                  <p:embed/>
                </p:oleObj>
              </mc:Choice>
              <mc:Fallback>
                <p:oleObj name="CorelDRAW" r:id="rId4" imgW="5007843" imgH="16941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69783" y="973803"/>
                        <a:ext cx="5008562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>
            <a:hlinkClick r:id="rId6"/>
          </p:cNvPr>
          <p:cNvGraphicFramePr>
            <a:graphicFrameLocks noChangeAspect="1"/>
          </p:cNvGraphicFramePr>
          <p:nvPr>
            <p:extLst/>
          </p:nvPr>
        </p:nvGraphicFramePr>
        <p:xfrm>
          <a:off x="31539531" y="640648"/>
          <a:ext cx="4140534" cy="132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CorelDRAW" r:id="rId7" imgW="6559541" imgH="2094658" progId="CorelDraw.Graphic.20">
                  <p:embed/>
                </p:oleObj>
              </mc:Choice>
              <mc:Fallback>
                <p:oleObj name="CorelDRAW" r:id="rId7" imgW="6559541" imgH="209465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39531" y="640648"/>
                        <a:ext cx="4140534" cy="132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717550" y="3365500"/>
            <a:ext cx="831691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717550" y="2984064"/>
            <a:ext cx="360045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>
          <a:xfrm>
            <a:off x="10475912" y="3365500"/>
            <a:ext cx="8640763" cy="9725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</a:t>
            </a:r>
            <a:endParaRPr lang="en-GB" sz="5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10965939" y="19570912"/>
            <a:ext cx="472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References: LINKS</a:t>
            </a:r>
            <a:endParaRPr lang="en-GB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46" y="4484381"/>
            <a:ext cx="18753080" cy="159812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feld 34"/>
          <p:cNvSpPr txBox="1"/>
          <p:nvPr/>
        </p:nvSpPr>
        <p:spPr>
          <a:xfrm>
            <a:off x="28265515" y="6976652"/>
            <a:ext cx="9249936" cy="11726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sz="6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16 ring </a:t>
            </a:r>
            <a:r>
              <a:rPr lang="de-DE" sz="63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electrodes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lang="de-DE" sz="63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aquifer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(6.5-14m </a:t>
            </a:r>
            <a:r>
              <a:rPr lang="de-DE" sz="63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depth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3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Spacing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0.5m</a:t>
            </a:r>
          </a:p>
          <a:p>
            <a:endParaRPr lang="de-DE" sz="6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de-DE" sz="6300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Inhole</a:t>
            </a:r>
            <a:r>
              <a:rPr lang="de-DE" sz="63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de-DE" sz="63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Wenner-</a:t>
            </a:r>
            <a:r>
              <a:rPr lang="el-GR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DD</a:t>
            </a:r>
            <a:r>
              <a:rPr lang="de-DE" sz="63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de-DE" sz="63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sz="6300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Crosshole</a:t>
            </a:r>
            <a:r>
              <a:rPr lang="de-DE" sz="63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(8 BL):</a:t>
            </a: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sz="6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DD, </a:t>
            </a:r>
            <a:r>
              <a:rPr lang="de-DE" sz="63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Bipol</a:t>
            </a:r>
            <a:endParaRPr lang="de-DE" sz="6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endParaRPr lang="de-DE" sz="6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de-DE" sz="6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083141" y="19566373"/>
            <a:ext cx="254966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sz="7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	   </a:t>
            </a:r>
            <a:r>
              <a:rPr lang="de-DE" sz="7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7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 </a:t>
            </a:r>
            <a:r>
              <a:rPr lang="de-DE" sz="7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sz="7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				</a:t>
            </a:r>
            <a:endParaRPr lang="en-GB" sz="7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40409" y="17597794"/>
            <a:ext cx="9305501" cy="1220209"/>
          </a:xfrm>
          <a:prstGeom prst="rect">
            <a:avLst/>
          </a:prstGeom>
        </p:spPr>
      </p:pic>
      <p:grpSp>
        <p:nvGrpSpPr>
          <p:cNvPr id="69" name="Gruppieren 68"/>
          <p:cNvGrpSpPr/>
          <p:nvPr/>
        </p:nvGrpSpPr>
        <p:grpSpPr>
          <a:xfrm>
            <a:off x="1267145" y="6741917"/>
            <a:ext cx="7291437" cy="1235570"/>
            <a:chOff x="8730603" y="14506682"/>
            <a:chExt cx="18455364" cy="3428933"/>
          </a:xfrm>
        </p:grpSpPr>
        <p:pic>
          <p:nvPicPr>
            <p:cNvPr id="70" name="Picture 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261" y="14506682"/>
              <a:ext cx="4163475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603" y="14552237"/>
              <a:ext cx="4193319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">
              <a:hlinkClick r:id="rId13" action="ppaction://hlinkfile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728" y="14582883"/>
              <a:ext cx="3884001" cy="2584109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329" y="14620982"/>
              <a:ext cx="3652638" cy="2472285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4" name="Gerade Verbindung 8"/>
            <p:cNvCxnSpPr/>
            <p:nvPr/>
          </p:nvCxnSpPr>
          <p:spPr bwMode="auto">
            <a:xfrm>
              <a:off x="12848540" y="15403173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9"/>
            <p:cNvCxnSpPr/>
            <p:nvPr/>
          </p:nvCxnSpPr>
          <p:spPr bwMode="auto">
            <a:xfrm flipV="1">
              <a:off x="12848540" y="15925301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10"/>
            <p:cNvCxnSpPr/>
            <p:nvPr/>
          </p:nvCxnSpPr>
          <p:spPr bwMode="auto">
            <a:xfrm>
              <a:off x="1779496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11"/>
            <p:cNvCxnSpPr/>
            <p:nvPr/>
          </p:nvCxnSpPr>
          <p:spPr bwMode="auto">
            <a:xfrm flipV="1">
              <a:off x="1779496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12"/>
            <p:cNvCxnSpPr/>
            <p:nvPr/>
          </p:nvCxnSpPr>
          <p:spPr bwMode="auto">
            <a:xfrm>
              <a:off x="2264661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13"/>
            <p:cNvCxnSpPr/>
            <p:nvPr/>
          </p:nvCxnSpPr>
          <p:spPr bwMode="auto">
            <a:xfrm flipV="1">
              <a:off x="2264661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0" name="Textfeld 79"/>
            <p:cNvSpPr txBox="1"/>
            <p:nvPr/>
          </p:nvSpPr>
          <p:spPr>
            <a:xfrm>
              <a:off x="9927162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µm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4459548" y="17396693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km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14649756" y="17412395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cm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19827628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m</a:t>
              </a:r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975478" y="10888123"/>
            <a:ext cx="3025024" cy="2671345"/>
            <a:chOff x="5975478" y="11196468"/>
            <a:chExt cx="3025024" cy="2671345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xmlns="" id="{9F975E27-66D3-4B85-B221-544734C92F9E}"/>
                </a:ext>
              </a:extLst>
            </p:cNvPr>
            <p:cNvGrpSpPr/>
            <p:nvPr/>
          </p:nvGrpSpPr>
          <p:grpSpPr>
            <a:xfrm>
              <a:off x="5975478" y="11476971"/>
              <a:ext cx="3025024" cy="2372739"/>
              <a:chOff x="4573632" y="1735320"/>
              <a:chExt cx="4762295" cy="2945198"/>
            </a:xfrm>
          </p:grpSpPr>
          <p:grpSp>
            <p:nvGrpSpPr>
              <p:cNvPr id="96" name="Gruppieren 95">
                <a:extLst>
                  <a:ext uri="{FF2B5EF4-FFF2-40B4-BE49-F238E27FC236}">
                    <a16:creationId xmlns:a16="http://schemas.microsoft.com/office/drawing/2014/main" xmlns="" id="{81C4290F-EF2E-4F6B-A655-069AD5051374}"/>
                  </a:ext>
                </a:extLst>
              </p:cNvPr>
              <p:cNvGrpSpPr/>
              <p:nvPr/>
            </p:nvGrpSpPr>
            <p:grpSpPr>
              <a:xfrm>
                <a:off x="4573632" y="2151471"/>
                <a:ext cx="4762295" cy="2529047"/>
                <a:chOff x="6033590" y="2145447"/>
                <a:chExt cx="4762295" cy="2529047"/>
              </a:xfrm>
            </p:grpSpPr>
            <p:pic>
              <p:nvPicPr>
                <p:cNvPr id="98" name="Grafik 97">
                  <a:extLst>
                    <a:ext uri="{FF2B5EF4-FFF2-40B4-BE49-F238E27FC236}">
                      <a16:creationId xmlns:a16="http://schemas.microsoft.com/office/drawing/2014/main" xmlns="" id="{A95A22D0-CD89-49A9-899F-39F9B3E761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t="4596" b="1"/>
                <a:stretch/>
              </p:blipFill>
              <p:spPr>
                <a:xfrm>
                  <a:off x="6892769" y="2145447"/>
                  <a:ext cx="3903116" cy="2529047"/>
                </a:xfrm>
                <a:prstGeom prst="rect">
                  <a:avLst/>
                </a:prstGeom>
              </p:spPr>
            </p:pic>
            <p:sp>
              <p:nvSpPr>
                <p:cNvPr id="99" name="Rechteck 98">
                  <a:extLst>
                    <a:ext uri="{FF2B5EF4-FFF2-40B4-BE49-F238E27FC236}">
                      <a16:creationId xmlns:a16="http://schemas.microsoft.com/office/drawing/2014/main" xmlns="" id="{523E4766-3713-44E0-8A07-6AF396EB20CF}"/>
                    </a:ext>
                  </a:extLst>
                </p:cNvPr>
                <p:cNvSpPr/>
                <p:nvPr/>
              </p:nvSpPr>
              <p:spPr>
                <a:xfrm>
                  <a:off x="6033590" y="2731398"/>
                  <a:ext cx="1395454" cy="187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xmlns="" id="{CB944432-7CCE-4FA2-96BC-D17759E4AE84}"/>
                  </a:ext>
                </a:extLst>
              </p:cNvPr>
              <p:cNvSpPr/>
              <p:nvPr/>
            </p:nvSpPr>
            <p:spPr>
              <a:xfrm>
                <a:off x="5432811" y="1735320"/>
                <a:ext cx="1795193" cy="440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Fließschema</a:t>
                </a:r>
                <a:endParaRPr lang="de-DE" sz="1000" dirty="0"/>
              </a:p>
            </p:txBody>
          </p:sp>
        </p:grpSp>
        <p:sp>
          <p:nvSpPr>
            <p:cNvPr id="93" name="Rechteck 92"/>
            <p:cNvSpPr/>
            <p:nvPr/>
          </p:nvSpPr>
          <p:spPr>
            <a:xfrm>
              <a:off x="6516968" y="11489253"/>
              <a:ext cx="54430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Rechteck 93"/>
            <p:cNvSpPr/>
            <p:nvPr/>
          </p:nvSpPr>
          <p:spPr>
            <a:xfrm>
              <a:off x="6868993" y="13725882"/>
              <a:ext cx="2130545" cy="141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hteck 94"/>
            <p:cNvSpPr/>
            <p:nvPr/>
          </p:nvSpPr>
          <p:spPr>
            <a:xfrm>
              <a:off x="6913884" y="11196468"/>
              <a:ext cx="91821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0" name="Abgerundetes Rechteck 99"/>
          <p:cNvSpPr/>
          <p:nvPr/>
        </p:nvSpPr>
        <p:spPr>
          <a:xfrm>
            <a:off x="712877" y="8649215"/>
            <a:ext cx="8321585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Hypothesis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91526" y="9825935"/>
            <a:ext cx="6125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Controlled heat injections </a:t>
            </a: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induce detectable changes in rock properties (electrical conductivity)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Detecting variations in the electrical resistivity will infer information about heat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transfer function will enable direct prediction on present temperatures at the near surface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04" name="Gerader Verbinder 103"/>
          <p:cNvCxnSpPr/>
          <p:nvPr/>
        </p:nvCxnSpPr>
        <p:spPr>
          <a:xfrm>
            <a:off x="712877" y="19507469"/>
            <a:ext cx="9763035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854081" y="19578291"/>
            <a:ext cx="824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Research, UFZ Leipzig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² Leibniz Institut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Hannover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³ Christian Albrecht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Kiel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618880" y="4484381"/>
            <a:ext cx="26727030" cy="1628232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8591713" y="1308214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[2]</a:t>
            </a:r>
            <a:endParaRPr lang="en-GB" dirty="0"/>
          </a:p>
        </p:txBody>
      </p:sp>
      <p:sp>
        <p:nvSpPr>
          <p:cNvPr id="44" name="Rechteck 43"/>
          <p:cNvSpPr/>
          <p:nvPr/>
        </p:nvSpPr>
        <p:spPr>
          <a:xfrm>
            <a:off x="791525" y="4583367"/>
            <a:ext cx="82429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 usage of the near surface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impacts groundwater</a:t>
            </a:r>
            <a:endParaRPr lang="en-GB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Dependencies of heat interacting with rock properties are scarcely investigated in the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field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of 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multidisciplinary monitoring concepts across all scales to describe correlations to conceive the impact on our entire groundwater resource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cyclic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alteration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processes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on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stability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/>
            </a:r>
            <a:b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</a:br>
            <a:endParaRPr lang="de-DE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9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5975478" y="10888123"/>
            <a:ext cx="3025024" cy="2671345"/>
            <a:chOff x="5975478" y="11196468"/>
            <a:chExt cx="3025024" cy="2671345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xmlns="" id="{9F975E27-66D3-4B85-B221-544734C92F9E}"/>
                </a:ext>
              </a:extLst>
            </p:cNvPr>
            <p:cNvGrpSpPr/>
            <p:nvPr/>
          </p:nvGrpSpPr>
          <p:grpSpPr>
            <a:xfrm>
              <a:off x="5975478" y="11476971"/>
              <a:ext cx="3025024" cy="2372739"/>
              <a:chOff x="4573632" y="1735320"/>
              <a:chExt cx="4762295" cy="2945198"/>
            </a:xfrm>
          </p:grpSpPr>
          <p:grpSp>
            <p:nvGrpSpPr>
              <p:cNvPr id="115" name="Gruppieren 114">
                <a:extLst>
                  <a:ext uri="{FF2B5EF4-FFF2-40B4-BE49-F238E27FC236}">
                    <a16:creationId xmlns:a16="http://schemas.microsoft.com/office/drawing/2014/main" xmlns="" id="{81C4290F-EF2E-4F6B-A655-069AD5051374}"/>
                  </a:ext>
                </a:extLst>
              </p:cNvPr>
              <p:cNvGrpSpPr/>
              <p:nvPr/>
            </p:nvGrpSpPr>
            <p:grpSpPr>
              <a:xfrm>
                <a:off x="4573632" y="2151471"/>
                <a:ext cx="4762295" cy="2529047"/>
                <a:chOff x="6033590" y="2145447"/>
                <a:chExt cx="4762295" cy="2529047"/>
              </a:xfrm>
            </p:grpSpPr>
            <p:pic>
              <p:nvPicPr>
                <p:cNvPr id="117" name="Grafik 116">
                  <a:extLst>
                    <a:ext uri="{FF2B5EF4-FFF2-40B4-BE49-F238E27FC236}">
                      <a16:creationId xmlns:a16="http://schemas.microsoft.com/office/drawing/2014/main" xmlns="" id="{A95A22D0-CD89-49A9-899F-39F9B3E761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596" b="1"/>
                <a:stretch/>
              </p:blipFill>
              <p:spPr>
                <a:xfrm>
                  <a:off x="6892769" y="2145447"/>
                  <a:ext cx="3903116" cy="2529047"/>
                </a:xfrm>
                <a:prstGeom prst="rect">
                  <a:avLst/>
                </a:prstGeom>
              </p:spPr>
            </p:pic>
            <p:sp>
              <p:nvSpPr>
                <p:cNvPr id="118" name="Rechteck 117">
                  <a:extLst>
                    <a:ext uri="{FF2B5EF4-FFF2-40B4-BE49-F238E27FC236}">
                      <a16:creationId xmlns:a16="http://schemas.microsoft.com/office/drawing/2014/main" xmlns="" id="{523E4766-3713-44E0-8A07-6AF396EB20CF}"/>
                    </a:ext>
                  </a:extLst>
                </p:cNvPr>
                <p:cNvSpPr/>
                <p:nvPr/>
              </p:nvSpPr>
              <p:spPr>
                <a:xfrm>
                  <a:off x="6033590" y="2731398"/>
                  <a:ext cx="1395454" cy="187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xmlns="" id="{CB944432-7CCE-4FA2-96BC-D17759E4AE84}"/>
                  </a:ext>
                </a:extLst>
              </p:cNvPr>
              <p:cNvSpPr/>
              <p:nvPr/>
            </p:nvSpPr>
            <p:spPr>
              <a:xfrm>
                <a:off x="5432811" y="1735320"/>
                <a:ext cx="1795193" cy="440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Fließschema</a:t>
                </a:r>
                <a:endParaRPr lang="de-DE" sz="1000" dirty="0"/>
              </a:p>
            </p:txBody>
          </p:sp>
        </p:grpSp>
        <p:sp>
          <p:nvSpPr>
            <p:cNvPr id="106" name="Rechteck 105"/>
            <p:cNvSpPr/>
            <p:nvPr/>
          </p:nvSpPr>
          <p:spPr>
            <a:xfrm>
              <a:off x="6516968" y="11489253"/>
              <a:ext cx="54430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6868993" y="13725882"/>
              <a:ext cx="2130545" cy="141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6913884" y="11196468"/>
              <a:ext cx="91821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717550" y="690775"/>
            <a:ext cx="360045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</a:t>
            </a:r>
          </a:p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field scale using </a:t>
            </a:r>
            <a:r>
              <a:rPr lang="en-GB" sz="6600" b="1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crossole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S. Birnstengel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T. Günther², M. Pohle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Koedel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G. Hornbruch³ , J. Nordbeck³, S. Bauer³, A. Dahmke³, P. Dietrich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Werban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endParaRPr lang="de-DE" sz="2800" baseline="30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8" name="Objekt 17">
            <a:hlinkClick r:id="rId4"/>
          </p:cNvPr>
          <p:cNvGraphicFramePr>
            <a:graphicFrameLocks noChangeAspect="1"/>
          </p:cNvGraphicFramePr>
          <p:nvPr>
            <p:extLst/>
          </p:nvPr>
        </p:nvGraphicFramePr>
        <p:xfrm>
          <a:off x="28198360" y="1402729"/>
          <a:ext cx="5008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CorelDRAW" r:id="rId5" imgW="5007843" imgH="1694134" progId="CorelDraw.Graphic.20">
                  <p:embed/>
                </p:oleObj>
              </mc:Choice>
              <mc:Fallback>
                <p:oleObj name="CorelDRAW" r:id="rId5" imgW="5007843" imgH="16941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8360" y="1402729"/>
                        <a:ext cx="5008562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4472" y="19740522"/>
            <a:ext cx="2554805" cy="1280976"/>
          </a:xfrm>
          <a:prstGeom prst="rect">
            <a:avLst/>
          </a:prstGeom>
        </p:spPr>
      </p:pic>
      <p:graphicFrame>
        <p:nvGraphicFramePr>
          <p:cNvPr id="20" name="Objekt 19">
            <a:hlinkClick r:id="rId8"/>
          </p:cNvPr>
          <p:cNvGraphicFramePr>
            <a:graphicFrameLocks noChangeAspect="1"/>
          </p:cNvGraphicFramePr>
          <p:nvPr>
            <p:extLst/>
          </p:nvPr>
        </p:nvGraphicFramePr>
        <p:xfrm>
          <a:off x="30734476" y="314263"/>
          <a:ext cx="6476525" cy="206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CorelDRAW" r:id="rId9" imgW="6559541" imgH="2094658" progId="CorelDraw.Graphic.20">
                  <p:embed/>
                </p:oleObj>
              </mc:Choice>
              <mc:Fallback>
                <p:oleObj name="CorelDRAW" r:id="rId9" imgW="6559541" imgH="209465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34476" y="314263"/>
                        <a:ext cx="6476525" cy="206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717550" y="3855355"/>
            <a:ext cx="831691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712877" y="8649215"/>
            <a:ext cx="8321585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Hypothesis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9718675" y="3855355"/>
            <a:ext cx="864076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9718675" y="8649215"/>
            <a:ext cx="864076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Test </a:t>
            </a:r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Site „TestUM“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39" name="Gerader Verbinder 38"/>
          <p:cNvCxnSpPr/>
          <p:nvPr/>
        </p:nvCxnSpPr>
        <p:spPr>
          <a:xfrm>
            <a:off x="712877" y="19507469"/>
            <a:ext cx="36004500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91526" y="10054534"/>
            <a:ext cx="6125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Controlled heat injections </a:t>
            </a: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induce detectable changes in rock properties (electrical conductivity)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Detecting variations in the electrical resistivity will infer information about heat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transfer function will enable direct prediction on present temperatures at the near surface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9644" y="10032420"/>
            <a:ext cx="8653571" cy="8946462"/>
          </a:xfrm>
          <a:prstGeom prst="rect">
            <a:avLst/>
          </a:prstGeom>
        </p:spPr>
      </p:pic>
      <p:sp>
        <p:nvSpPr>
          <p:cNvPr id="60" name="Abgerundetes Rechteck 59"/>
          <p:cNvSpPr/>
          <p:nvPr/>
        </p:nvSpPr>
        <p:spPr>
          <a:xfrm>
            <a:off x="19043650" y="3882897"/>
            <a:ext cx="17752375" cy="9450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err="1">
                <a:solidFill>
                  <a:schemeClr val="bg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  <a:endParaRPr lang="en-GB" sz="4800" dirty="0">
              <a:solidFill>
                <a:schemeClr val="bg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2" name="Gerader Verbinder 81"/>
          <p:cNvCxnSpPr/>
          <p:nvPr/>
        </p:nvCxnSpPr>
        <p:spPr>
          <a:xfrm>
            <a:off x="19300371" y="13104038"/>
            <a:ext cx="17421679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9299952" y="18757044"/>
            <a:ext cx="287023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/>
              <a:t>3D </a:t>
            </a:r>
            <a:r>
              <a:rPr lang="de-DE" sz="4000" dirty="0" err="1"/>
              <a:t>inverted</a:t>
            </a:r>
            <a:endParaRPr lang="en-GB" sz="4000" dirty="0"/>
          </a:p>
        </p:txBody>
      </p:sp>
      <p:pic>
        <p:nvPicPr>
          <p:cNvPr id="99" name="Grafik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37503" y="14256436"/>
            <a:ext cx="3971068" cy="4167950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16748" y="14272478"/>
            <a:ext cx="3958590" cy="4164330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88822" y="14240394"/>
            <a:ext cx="1272826" cy="4182142"/>
          </a:xfrm>
          <a:prstGeom prst="rect">
            <a:avLst/>
          </a:prstGeom>
        </p:spPr>
      </p:pic>
      <p:pic>
        <p:nvPicPr>
          <p:cNvPr id="102" name="Grafik 1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6270" y="14240396"/>
            <a:ext cx="4102418" cy="4181094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547" y="5027635"/>
            <a:ext cx="3635991" cy="3098562"/>
          </a:xfrm>
          <a:prstGeom prst="rect">
            <a:avLst/>
          </a:prstGeom>
        </p:spPr>
      </p:pic>
      <p:sp>
        <p:nvSpPr>
          <p:cNvPr id="108" name="Textfeld 107"/>
          <p:cNvSpPr txBox="1"/>
          <p:nvPr/>
        </p:nvSpPr>
        <p:spPr>
          <a:xfrm>
            <a:off x="9774265" y="7970463"/>
            <a:ext cx="4396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244276" y="5545290"/>
            <a:ext cx="4669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16 ring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electrodes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in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aquifer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(6.5-14m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depth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Spacing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0.5m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Inhole</a:t>
            </a:r>
            <a: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Wenner-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Crosshole</a:t>
            </a:r>
            <a: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(8 BL):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DD,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Bipol</a:t>
            </a:r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20" name="Gerader Verbinder 119">
            <a:hlinkClick r:id="rId17"/>
          </p:cNvPr>
          <p:cNvCxnSpPr/>
          <p:nvPr/>
        </p:nvCxnSpPr>
        <p:spPr>
          <a:xfrm>
            <a:off x="717550" y="3256778"/>
            <a:ext cx="360045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feld 125"/>
          <p:cNvSpPr txBox="1"/>
          <p:nvPr/>
        </p:nvSpPr>
        <p:spPr>
          <a:xfrm>
            <a:off x="19585272" y="11009696"/>
            <a:ext cx="127678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de-DE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de-DE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de-DE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19310950" y="12360608"/>
            <a:ext cx="1812865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/>
              <a:t>2D </a:t>
            </a:r>
            <a:r>
              <a:rPr lang="de-DE" sz="4000" dirty="0" err="1"/>
              <a:t>inverted</a:t>
            </a:r>
            <a:r>
              <a:rPr lang="de-DE" sz="4000" dirty="0"/>
              <a:t>  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|k| &gt; 30000 | 25 &lt;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Rhoa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&lt; 200 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Ω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 | Est. Error &gt; 30 % | Relative Error 3% | absolute Error 100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μ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 | Lambda: 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</a:t>
            </a:r>
            <a:endParaRPr lang="de-DE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9310950" y="12403040"/>
            <a:ext cx="2592120" cy="712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feld 144"/>
          <p:cNvSpPr txBox="1"/>
          <p:nvPr/>
        </p:nvSpPr>
        <p:spPr>
          <a:xfrm>
            <a:off x="9779436" y="19544580"/>
            <a:ext cx="5658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	www.cenka.uni-hamburg.de; 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www.herfeldt-strahlmittel.de;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www.SAPhoto/Shutterstock.com; 			Petroleumsys.blogspot.com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altLang="de-DE" dirty="0"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latin typeface="Arial Unicode MS" panose="020B0604020202020204" pitchFamily="34" charset="-128"/>
              </a:rPr>
              <a:t>-DE / BKG 2017</a:t>
            </a:r>
            <a:r>
              <a:rPr lang="de-DE" altLang="de-DE" dirty="0"/>
              <a:t> 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791525" y="4923607"/>
            <a:ext cx="82429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 usage of the near surface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impacts groundwater</a:t>
            </a:r>
            <a:endParaRPr lang="en-GB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Dependencies of heat interacting with rock properties are scarcely investigated in the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field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of 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multidisciplinary monitoring concepts across all scales to describe correlations to conceive the impact on our entire groundwater resource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cyclic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alteration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processes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on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stability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/>
            </a:r>
            <a:b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</a:br>
            <a:endParaRPr lang="de-DE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56" name="Gruppieren 155"/>
          <p:cNvGrpSpPr/>
          <p:nvPr/>
        </p:nvGrpSpPr>
        <p:grpSpPr>
          <a:xfrm>
            <a:off x="1267145" y="7133801"/>
            <a:ext cx="7291437" cy="1235570"/>
            <a:chOff x="8730603" y="14506682"/>
            <a:chExt cx="18455364" cy="3428933"/>
          </a:xfrm>
        </p:grpSpPr>
        <p:pic>
          <p:nvPicPr>
            <p:cNvPr id="157" name="Picture 2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261" y="14506682"/>
              <a:ext cx="4163475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603" y="14552237"/>
              <a:ext cx="4193319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5">
              <a:hlinkClick r:id="rId20" action="ppaction://hlinkfile"/>
            </p:cNvPr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728" y="14582883"/>
              <a:ext cx="3884001" cy="2584109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6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329" y="14620982"/>
              <a:ext cx="3652638" cy="2472285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1" name="Gerade Verbindung 8"/>
            <p:cNvCxnSpPr/>
            <p:nvPr/>
          </p:nvCxnSpPr>
          <p:spPr bwMode="auto">
            <a:xfrm>
              <a:off x="12848540" y="15403173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9"/>
            <p:cNvCxnSpPr/>
            <p:nvPr/>
          </p:nvCxnSpPr>
          <p:spPr bwMode="auto">
            <a:xfrm flipV="1">
              <a:off x="12848540" y="15925301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0"/>
            <p:cNvCxnSpPr/>
            <p:nvPr/>
          </p:nvCxnSpPr>
          <p:spPr bwMode="auto">
            <a:xfrm>
              <a:off x="1779496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1"/>
            <p:cNvCxnSpPr/>
            <p:nvPr/>
          </p:nvCxnSpPr>
          <p:spPr bwMode="auto">
            <a:xfrm flipV="1">
              <a:off x="1779496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2"/>
            <p:cNvCxnSpPr/>
            <p:nvPr/>
          </p:nvCxnSpPr>
          <p:spPr bwMode="auto">
            <a:xfrm>
              <a:off x="2264661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3"/>
            <p:cNvCxnSpPr/>
            <p:nvPr/>
          </p:nvCxnSpPr>
          <p:spPr bwMode="auto">
            <a:xfrm flipV="1">
              <a:off x="2264661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7" name="Textfeld 166"/>
            <p:cNvSpPr txBox="1"/>
            <p:nvPr/>
          </p:nvSpPr>
          <p:spPr>
            <a:xfrm>
              <a:off x="9927162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µm</a:t>
              </a:r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24459548" y="17396693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km</a:t>
              </a:r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14649756" y="17412395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cm</a:t>
              </a:r>
            </a:p>
          </p:txBody>
        </p:sp>
        <p:sp>
          <p:nvSpPr>
            <p:cNvPr id="170" name="Textfeld 169"/>
            <p:cNvSpPr txBox="1"/>
            <p:nvPr/>
          </p:nvSpPr>
          <p:spPr>
            <a:xfrm>
              <a:off x="19827628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m</a:t>
              </a:r>
            </a:p>
          </p:txBody>
        </p:sp>
      </p:grpSp>
      <p:sp>
        <p:nvSpPr>
          <p:cNvPr id="187" name="Textfeld 186"/>
          <p:cNvSpPr txBox="1"/>
          <p:nvPr/>
        </p:nvSpPr>
        <p:spPr>
          <a:xfrm>
            <a:off x="21547799" y="13356584"/>
            <a:ext cx="1277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Start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						Standby 										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Extraction</a:t>
            </a:r>
            <a:endParaRPr lang="de-DE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					26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					33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108964" y="5027635"/>
            <a:ext cx="17752375" cy="1443729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437813" y="11009696"/>
            <a:ext cx="925694" cy="2844527"/>
          </a:xfrm>
          <a:prstGeom prst="straightConnector1">
            <a:avLst/>
          </a:prstGeom>
          <a:ln w="412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19585271" y="19544580"/>
            <a:ext cx="971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	 [1]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Cahill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al., 2017, Nature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 [2]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K. Lüders, G. Hornbruch, R. Köber, M.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Mahnecke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Dahmke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(2022):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  	"»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Temperaturänderungen im Grundwasser: Ursachen, Prozesse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Auswirkungen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", FH-DGGV – 23.-25.03.2022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8591713" y="1308214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[2]</a:t>
            </a:r>
            <a:endParaRPr lang="en-GB" dirty="0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444" y="19636425"/>
            <a:ext cx="1381979" cy="13819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25" y="6109689"/>
            <a:ext cx="1362829" cy="60937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26" y="6543032"/>
            <a:ext cx="15950816" cy="5583860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854081" y="19578291"/>
            <a:ext cx="824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Research, UFZ Leipzig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² Leibniz Institut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Hannover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³ Christian Albrecht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Kiel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0366182" y="5555081"/>
            <a:ext cx="1478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Baseline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Start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End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Extraction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Standby               </a:t>
            </a:r>
            <a:r>
              <a:rPr lang="de-DE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C04          D01  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2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				   14days					  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28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5975478" y="10888123"/>
            <a:ext cx="3025024" cy="2671345"/>
            <a:chOff x="5975478" y="11196468"/>
            <a:chExt cx="3025024" cy="2671345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xmlns="" id="{9F975E27-66D3-4B85-B221-544734C92F9E}"/>
                </a:ext>
              </a:extLst>
            </p:cNvPr>
            <p:cNvGrpSpPr/>
            <p:nvPr/>
          </p:nvGrpSpPr>
          <p:grpSpPr>
            <a:xfrm>
              <a:off x="5975478" y="11476971"/>
              <a:ext cx="3025024" cy="2372739"/>
              <a:chOff x="4573632" y="1735320"/>
              <a:chExt cx="4762295" cy="2945198"/>
            </a:xfrm>
          </p:grpSpPr>
          <p:grpSp>
            <p:nvGrpSpPr>
              <p:cNvPr id="115" name="Gruppieren 114">
                <a:extLst>
                  <a:ext uri="{FF2B5EF4-FFF2-40B4-BE49-F238E27FC236}">
                    <a16:creationId xmlns:a16="http://schemas.microsoft.com/office/drawing/2014/main" xmlns="" id="{81C4290F-EF2E-4F6B-A655-069AD5051374}"/>
                  </a:ext>
                </a:extLst>
              </p:cNvPr>
              <p:cNvGrpSpPr/>
              <p:nvPr/>
            </p:nvGrpSpPr>
            <p:grpSpPr>
              <a:xfrm>
                <a:off x="4573632" y="2151471"/>
                <a:ext cx="4762295" cy="2529047"/>
                <a:chOff x="6033590" y="2145447"/>
                <a:chExt cx="4762295" cy="2529047"/>
              </a:xfrm>
            </p:grpSpPr>
            <p:pic>
              <p:nvPicPr>
                <p:cNvPr id="117" name="Grafik 116">
                  <a:extLst>
                    <a:ext uri="{FF2B5EF4-FFF2-40B4-BE49-F238E27FC236}">
                      <a16:creationId xmlns:a16="http://schemas.microsoft.com/office/drawing/2014/main" xmlns="" id="{A95A22D0-CD89-49A9-899F-39F9B3E761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596" b="1"/>
                <a:stretch/>
              </p:blipFill>
              <p:spPr>
                <a:xfrm>
                  <a:off x="6892769" y="2145447"/>
                  <a:ext cx="3903116" cy="2529047"/>
                </a:xfrm>
                <a:prstGeom prst="rect">
                  <a:avLst/>
                </a:prstGeom>
              </p:spPr>
            </p:pic>
            <p:sp>
              <p:nvSpPr>
                <p:cNvPr id="118" name="Rechteck 117">
                  <a:extLst>
                    <a:ext uri="{FF2B5EF4-FFF2-40B4-BE49-F238E27FC236}">
                      <a16:creationId xmlns:a16="http://schemas.microsoft.com/office/drawing/2014/main" xmlns="" id="{523E4766-3713-44E0-8A07-6AF396EB20CF}"/>
                    </a:ext>
                  </a:extLst>
                </p:cNvPr>
                <p:cNvSpPr/>
                <p:nvPr/>
              </p:nvSpPr>
              <p:spPr>
                <a:xfrm>
                  <a:off x="6033590" y="2731398"/>
                  <a:ext cx="1395454" cy="187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xmlns="" id="{CB944432-7CCE-4FA2-96BC-D17759E4AE84}"/>
                  </a:ext>
                </a:extLst>
              </p:cNvPr>
              <p:cNvSpPr/>
              <p:nvPr/>
            </p:nvSpPr>
            <p:spPr>
              <a:xfrm>
                <a:off x="5432811" y="1735320"/>
                <a:ext cx="1795193" cy="440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Fließschema</a:t>
                </a:r>
                <a:endParaRPr lang="de-DE" sz="1000" dirty="0"/>
              </a:p>
            </p:txBody>
          </p:sp>
        </p:grpSp>
        <p:sp>
          <p:nvSpPr>
            <p:cNvPr id="106" name="Rechteck 105"/>
            <p:cNvSpPr/>
            <p:nvPr/>
          </p:nvSpPr>
          <p:spPr>
            <a:xfrm>
              <a:off x="6516968" y="11489253"/>
              <a:ext cx="54430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6868993" y="13725882"/>
              <a:ext cx="2130545" cy="141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6913884" y="11196468"/>
              <a:ext cx="918216" cy="546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717550" y="690775"/>
            <a:ext cx="360045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of an aquifer thermal storage system </a:t>
            </a:r>
          </a:p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field scale using </a:t>
            </a:r>
            <a:r>
              <a:rPr lang="en-GB" sz="6600" b="1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crossole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S. Birnstengel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T. Günther², M. Pohle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Koedel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G. Hornbruch³ , J. Nordbeck³, S. Bauer³, A. Dahmke³, P. Dietrich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U. Werban</a:t>
            </a:r>
            <a:r>
              <a:rPr lang="de-DE" sz="28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endParaRPr lang="de-DE" sz="2800" baseline="30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8" name="Objekt 17">
            <a:hlinkClick r:id="rId4"/>
          </p:cNvPr>
          <p:cNvGraphicFramePr>
            <a:graphicFrameLocks noChangeAspect="1"/>
          </p:cNvGraphicFramePr>
          <p:nvPr>
            <p:extLst/>
          </p:nvPr>
        </p:nvGraphicFramePr>
        <p:xfrm>
          <a:off x="28198360" y="1402729"/>
          <a:ext cx="5008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CorelDRAW" r:id="rId5" imgW="5007843" imgH="1694134" progId="CorelDraw.Graphic.20">
                  <p:embed/>
                </p:oleObj>
              </mc:Choice>
              <mc:Fallback>
                <p:oleObj name="CorelDRAW" r:id="rId5" imgW="5007843" imgH="16941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8360" y="1402729"/>
                        <a:ext cx="5008562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4472" y="19655462"/>
            <a:ext cx="2554805" cy="1280976"/>
          </a:xfrm>
          <a:prstGeom prst="rect">
            <a:avLst/>
          </a:prstGeom>
        </p:spPr>
      </p:pic>
      <p:graphicFrame>
        <p:nvGraphicFramePr>
          <p:cNvPr id="20" name="Objekt 19">
            <a:hlinkClick r:id="rId8"/>
          </p:cNvPr>
          <p:cNvGraphicFramePr>
            <a:graphicFrameLocks noChangeAspect="1"/>
          </p:cNvGraphicFramePr>
          <p:nvPr>
            <p:extLst/>
          </p:nvPr>
        </p:nvGraphicFramePr>
        <p:xfrm>
          <a:off x="30734476" y="314263"/>
          <a:ext cx="6476525" cy="206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CorelDRAW" r:id="rId9" imgW="6559541" imgH="2094658" progId="CorelDraw.Graphic.20">
                  <p:embed/>
                </p:oleObj>
              </mc:Choice>
              <mc:Fallback>
                <p:oleObj name="CorelDRAW" r:id="rId9" imgW="6559541" imgH="209465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34476" y="314263"/>
                        <a:ext cx="6476525" cy="206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244" y="2708059"/>
            <a:ext cx="669196" cy="446131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717550" y="3855355"/>
            <a:ext cx="831691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712877" y="8649215"/>
            <a:ext cx="8321585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Hypothesis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9718675" y="3855355"/>
            <a:ext cx="864076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9718675" y="8649215"/>
            <a:ext cx="8640763" cy="972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Test Site „TestUM“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39" name="Gerader Verbinder 38"/>
          <p:cNvCxnSpPr/>
          <p:nvPr/>
        </p:nvCxnSpPr>
        <p:spPr>
          <a:xfrm>
            <a:off x="712877" y="19507469"/>
            <a:ext cx="36004500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91526" y="10054534"/>
            <a:ext cx="6125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Controlled heat injections </a:t>
            </a: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induce detectable changes in rock properties (electrical conductivity)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Detecting variations in the electrical resistivity will infer information about heat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transfer function will enable direct prediction on present temperatures at the near surface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3" name="Inhaltsplatzhalter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7347" y="10662450"/>
            <a:ext cx="4780569" cy="25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https://wiki.zum.de/images/thumb/2/2c/Karte_Bundesrepublik_Deutschland.svg/180px-Karte_Bundesrepublik_Deutschland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928" y="10256099"/>
            <a:ext cx="2247091" cy="30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leichschenkliges Dreieck 39"/>
          <p:cNvSpPr/>
          <p:nvPr/>
        </p:nvSpPr>
        <p:spPr bwMode="auto">
          <a:xfrm rot="10800000">
            <a:off x="11231117" y="10926506"/>
            <a:ext cx="202267" cy="17494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-66" charset="2"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Geneva" pitchFamily="-66" charset="0"/>
              <a:cs typeface="Geneva" pitchFamily="-66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3707463" y="14417749"/>
            <a:ext cx="5603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Wittstock/Germany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 smtClean="0"/>
              <a:t>Quaternary</a:t>
            </a:r>
            <a:r>
              <a:rPr lang="de-DE" sz="3600" dirty="0" smtClean="0"/>
              <a:t> </a:t>
            </a:r>
            <a:r>
              <a:rPr lang="de-DE" sz="3600" dirty="0"/>
              <a:t>Sediments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/>
              <a:t>Aquiclude</a:t>
            </a:r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/>
              <a:t>Aquifer</a:t>
            </a:r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/>
              <a:t>Injection</a:t>
            </a:r>
            <a:r>
              <a:rPr lang="de-DE" sz="3600" dirty="0"/>
              <a:t> </a:t>
            </a:r>
            <a:r>
              <a:rPr lang="de-DE" sz="3600" dirty="0" err="1"/>
              <a:t>horizon</a:t>
            </a:r>
            <a:endParaRPr lang="en-GB" sz="3600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88473" y="10381474"/>
            <a:ext cx="3101996" cy="3206987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547" y="5027635"/>
            <a:ext cx="3635991" cy="3098562"/>
          </a:xfrm>
          <a:prstGeom prst="rect">
            <a:avLst/>
          </a:prstGeom>
        </p:spPr>
      </p:pic>
      <p:sp>
        <p:nvSpPr>
          <p:cNvPr id="108" name="Textfeld 107"/>
          <p:cNvSpPr txBox="1"/>
          <p:nvPr/>
        </p:nvSpPr>
        <p:spPr>
          <a:xfrm>
            <a:off x="9774265" y="7970463"/>
            <a:ext cx="4396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Borehole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ERT</a:t>
            </a:r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244276" y="5545290"/>
            <a:ext cx="4669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16 ring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electrodes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in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aquifer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(6.5-14m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depth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Spacing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0.5m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Inhole</a:t>
            </a:r>
            <a: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Wenner-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Crosshole</a:t>
            </a:r>
            <a:r>
              <a:rPr lang="de-DE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(8 BL):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DD,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Bipol</a:t>
            </a:r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20" name="Gerader Verbinder 119">
            <a:hlinkClick r:id="rId16"/>
          </p:cNvPr>
          <p:cNvCxnSpPr/>
          <p:nvPr/>
        </p:nvCxnSpPr>
        <p:spPr>
          <a:xfrm>
            <a:off x="717550" y="3256778"/>
            <a:ext cx="360045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Abgerundetes Rechteck 120"/>
          <p:cNvSpPr/>
          <p:nvPr/>
        </p:nvSpPr>
        <p:spPr>
          <a:xfrm>
            <a:off x="780107" y="13944435"/>
            <a:ext cx="8316912" cy="8994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err="1">
                <a:solidFill>
                  <a:schemeClr val="bg1">
                    <a:lumMod val="9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  <a:r>
              <a:rPr lang="de-DE" sz="5400" dirty="0">
                <a:solidFill>
                  <a:schemeClr val="bg1">
                    <a:lumMod val="9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5400" dirty="0" err="1">
                <a:solidFill>
                  <a:schemeClr val="bg1">
                    <a:lumMod val="9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lang="de-DE" sz="5400" dirty="0">
                <a:solidFill>
                  <a:schemeClr val="bg1">
                    <a:lumMod val="9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Outlook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865285" y="15151934"/>
            <a:ext cx="85065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Wide and detailed data set of </a:t>
            </a:r>
            <a:r>
              <a:rPr lang="en-GB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subsurface </a:t>
            </a:r>
            <a:r>
              <a:rPr lang="en-GB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 injection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Single injection phases are detectable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Qualitatively/quantitatively </a:t>
            </a:r>
            <a:r>
              <a:rPr lang="en-GB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comparable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Validation of temperature simulation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Variation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cycles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assess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influence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on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petropysical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relation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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geotechnical</a:t>
            </a:r>
            <a:r>
              <a:rPr lang="de-DE" sz="32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de-DE" sz="3200" dirty="0" err="1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stability</a:t>
            </a:r>
            <a:endParaRPr lang="en-GB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18257" y="13460230"/>
            <a:ext cx="1848371" cy="48144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4" name="Rechteck 83"/>
          <p:cNvSpPr/>
          <p:nvPr/>
        </p:nvSpPr>
        <p:spPr>
          <a:xfrm>
            <a:off x="11107723" y="15066730"/>
            <a:ext cx="1358905" cy="1386192"/>
          </a:xfrm>
          <a:prstGeom prst="rect">
            <a:avLst/>
          </a:prstGeom>
          <a:solidFill>
            <a:schemeClr val="accent2">
              <a:lumMod val="60000"/>
              <a:lumOff val="4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hteck 85"/>
          <p:cNvSpPr/>
          <p:nvPr/>
        </p:nvSpPr>
        <p:spPr>
          <a:xfrm>
            <a:off x="11076481" y="14417749"/>
            <a:ext cx="1384875" cy="632995"/>
          </a:xfrm>
          <a:prstGeom prst="rect">
            <a:avLst/>
          </a:prstGeom>
          <a:solidFill>
            <a:srgbClr val="16597A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hteck 126"/>
          <p:cNvSpPr/>
          <p:nvPr/>
        </p:nvSpPr>
        <p:spPr>
          <a:xfrm>
            <a:off x="12053805" y="12750052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2"/>
                </a:solidFill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solidFill>
                  <a:schemeClr val="bg2"/>
                </a:solidFill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solidFill>
                  <a:schemeClr val="bg2"/>
                </a:solidFill>
                <a:latin typeface="Arial Unicode MS" panose="020B0604020202020204" pitchFamily="34" charset="-128"/>
              </a:rPr>
              <a:t>-DE / BKG 2017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endParaRPr lang="de-DE" altLang="de-DE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9779436" y="19544580"/>
            <a:ext cx="5658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	www.cenka.uni-hamburg.de; 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www.herfeldt-strahlmittel.de;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www.SAPhoto/Shutterstock.com; 			Petroleumsys.blogspot.com</a:t>
            </a:r>
          </a:p>
          <a:p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altLang="de-DE" dirty="0">
                <a:latin typeface="Arial Unicode MS" panose="020B0604020202020204" pitchFamily="34" charset="-128"/>
              </a:rPr>
              <a:t>© </a:t>
            </a:r>
            <a:r>
              <a:rPr lang="de-DE" altLang="de-DE" dirty="0" err="1">
                <a:latin typeface="Arial Unicode MS" panose="020B0604020202020204" pitchFamily="34" charset="-128"/>
              </a:rPr>
              <a:t>GeoBasis</a:t>
            </a:r>
            <a:r>
              <a:rPr lang="de-DE" altLang="de-DE" dirty="0">
                <a:latin typeface="Arial Unicode MS" panose="020B0604020202020204" pitchFamily="34" charset="-128"/>
              </a:rPr>
              <a:t>-DE / BKG 2017</a:t>
            </a:r>
            <a:r>
              <a:rPr lang="de-DE" altLang="de-DE" dirty="0"/>
              <a:t> 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791525" y="4923607"/>
            <a:ext cx="82429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 usage of the near surface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impacts groundwater</a:t>
            </a:r>
            <a:endParaRPr lang="en-GB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Dependencies of heat interacting with rock properties are scarcely investigated in the </a:t>
            </a:r>
            <a:r>
              <a:rPr lang="en-GB" sz="1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field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of 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multidisciplinary monitoring concepts across all scales to describe correlations to conceive the impact on our entire groundwater resource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cyclic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alteration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processes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on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geotechnical</a:t>
            </a:r>
            <a:r>
              <a:rPr lang="de-DE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stability</a:t>
            </a:r>
            <a: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/>
            </a:r>
            <a:br>
              <a:rPr lang="en-GB" sz="19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</a:br>
            <a:endParaRPr lang="de-DE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56" name="Gruppieren 155"/>
          <p:cNvGrpSpPr/>
          <p:nvPr/>
        </p:nvGrpSpPr>
        <p:grpSpPr>
          <a:xfrm>
            <a:off x="1267145" y="7133801"/>
            <a:ext cx="7291437" cy="1235570"/>
            <a:chOff x="8730603" y="14506682"/>
            <a:chExt cx="18455364" cy="3428933"/>
          </a:xfrm>
        </p:grpSpPr>
        <p:pic>
          <p:nvPicPr>
            <p:cNvPr id="157" name="Picture 2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261" y="14506682"/>
              <a:ext cx="4163475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603" y="14552237"/>
              <a:ext cx="4193319" cy="271527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5">
              <a:hlinkClick r:id="rId20" action="ppaction://hlinkfile"/>
            </p:cNvPr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728" y="14582883"/>
              <a:ext cx="3884001" cy="2584109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6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329" y="14620982"/>
              <a:ext cx="3652638" cy="2472285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1" name="Gerade Verbindung 8"/>
            <p:cNvCxnSpPr/>
            <p:nvPr/>
          </p:nvCxnSpPr>
          <p:spPr bwMode="auto">
            <a:xfrm>
              <a:off x="12848540" y="15403173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9"/>
            <p:cNvCxnSpPr/>
            <p:nvPr/>
          </p:nvCxnSpPr>
          <p:spPr bwMode="auto">
            <a:xfrm flipV="1">
              <a:off x="12848540" y="15925301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0"/>
            <p:cNvCxnSpPr/>
            <p:nvPr/>
          </p:nvCxnSpPr>
          <p:spPr bwMode="auto">
            <a:xfrm>
              <a:off x="1779496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1"/>
            <p:cNvCxnSpPr/>
            <p:nvPr/>
          </p:nvCxnSpPr>
          <p:spPr bwMode="auto">
            <a:xfrm flipV="1">
              <a:off x="1779496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2"/>
            <p:cNvCxnSpPr/>
            <p:nvPr/>
          </p:nvCxnSpPr>
          <p:spPr bwMode="auto">
            <a:xfrm>
              <a:off x="22646617" y="15371451"/>
              <a:ext cx="936104" cy="52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3"/>
            <p:cNvCxnSpPr/>
            <p:nvPr/>
          </p:nvCxnSpPr>
          <p:spPr bwMode="auto">
            <a:xfrm flipV="1">
              <a:off x="22646617" y="15893579"/>
              <a:ext cx="936104" cy="485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7" name="Textfeld 166"/>
            <p:cNvSpPr txBox="1"/>
            <p:nvPr/>
          </p:nvSpPr>
          <p:spPr>
            <a:xfrm>
              <a:off x="9927162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µm</a:t>
              </a:r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24459548" y="17396693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km</a:t>
              </a:r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14649756" y="17412395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cm</a:t>
              </a:r>
            </a:p>
          </p:txBody>
        </p:sp>
        <p:sp>
          <p:nvSpPr>
            <p:cNvPr id="170" name="Textfeld 169"/>
            <p:cNvSpPr txBox="1"/>
            <p:nvPr/>
          </p:nvSpPr>
          <p:spPr>
            <a:xfrm>
              <a:off x="19827628" y="1740162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m</a:t>
              </a:r>
            </a:p>
          </p:txBody>
        </p:sp>
      </p:grpSp>
      <p:sp>
        <p:nvSpPr>
          <p:cNvPr id="4" name="Rechteck 3"/>
          <p:cNvSpPr/>
          <p:nvPr/>
        </p:nvSpPr>
        <p:spPr>
          <a:xfrm>
            <a:off x="854081" y="15021306"/>
            <a:ext cx="8254142" cy="431299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bgerundetes Rechteck 95"/>
          <p:cNvSpPr/>
          <p:nvPr/>
        </p:nvSpPr>
        <p:spPr>
          <a:xfrm>
            <a:off x="19043650" y="3882897"/>
            <a:ext cx="17752375" cy="945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10" name="Gerader Verbinder 109"/>
          <p:cNvCxnSpPr/>
          <p:nvPr/>
        </p:nvCxnSpPr>
        <p:spPr>
          <a:xfrm>
            <a:off x="19300371" y="13104038"/>
            <a:ext cx="17421679" cy="0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/>
          <p:cNvSpPr txBox="1"/>
          <p:nvPr/>
        </p:nvSpPr>
        <p:spPr>
          <a:xfrm>
            <a:off x="19299952" y="18757044"/>
            <a:ext cx="287023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/>
              <a:t>3D </a:t>
            </a:r>
            <a:r>
              <a:rPr lang="de-DE" sz="4000" dirty="0" err="1"/>
              <a:t>inverted</a:t>
            </a:r>
            <a:endParaRPr lang="en-GB" sz="4000" dirty="0"/>
          </a:p>
        </p:txBody>
      </p:sp>
      <p:pic>
        <p:nvPicPr>
          <p:cNvPr id="112" name="Grafik 1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937503" y="14256436"/>
            <a:ext cx="3971068" cy="4167950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916748" y="14272478"/>
            <a:ext cx="3958590" cy="4164330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088822" y="14240394"/>
            <a:ext cx="1272826" cy="4182142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86270" y="14240396"/>
            <a:ext cx="4102418" cy="4181094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19310950" y="12360608"/>
            <a:ext cx="1812865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/>
              <a:t>2D </a:t>
            </a:r>
            <a:r>
              <a:rPr lang="de-DE" sz="4000" dirty="0" err="1"/>
              <a:t>inverted</a:t>
            </a:r>
            <a:r>
              <a:rPr lang="de-DE" sz="4000" dirty="0"/>
              <a:t>  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|k| &gt; 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3000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| 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&lt; </a:t>
            </a:r>
            <a:r>
              <a:rPr lang="de-DE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Rhoa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&lt; 200 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Ω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 | Est. Error &gt; 30 % | Relative Error 3% | absolute Error 100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μ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 | Lambda: 100  | </a:t>
            </a:r>
          </a:p>
          <a:p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3" name="Rechteck 132"/>
          <p:cNvSpPr/>
          <p:nvPr/>
        </p:nvSpPr>
        <p:spPr>
          <a:xfrm>
            <a:off x="19310950" y="12403040"/>
            <a:ext cx="2592120" cy="712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feld 137"/>
          <p:cNvSpPr txBox="1"/>
          <p:nvPr/>
        </p:nvSpPr>
        <p:spPr>
          <a:xfrm>
            <a:off x="21547799" y="13356584"/>
            <a:ext cx="1277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Start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						Standby 										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Extraction</a:t>
            </a:r>
            <a:endParaRPr lang="de-DE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					26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					33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17430841" y="10759755"/>
            <a:ext cx="347872" cy="986005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hteck 84"/>
          <p:cNvSpPr/>
          <p:nvPr/>
        </p:nvSpPr>
        <p:spPr>
          <a:xfrm>
            <a:off x="19585271" y="19544580"/>
            <a:ext cx="971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	 [1]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Cahill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al., 2017, Nature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 [2]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K. Lüders, G. Hornbruch, R. Köber, M.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Mahnecke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Dahmke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(2022):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  	"»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Temperaturänderungen im Grundwasser: Ursachen, Prozesse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Auswirkungen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", FH-DGGV – 23.-25.03.2022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8591713" y="1308214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[2]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39" y="19593895"/>
            <a:ext cx="1381979" cy="1381979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20366182" y="5555081"/>
            <a:ext cx="1478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Baseline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Start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End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Heat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Injection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Extraction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Standby               </a:t>
            </a:r>
            <a:r>
              <a:rPr lang="de-DE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C04          D01  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2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				   14days					  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28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de-DE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r>
              <a:rPr lang="de-DE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36 </a:t>
            </a:r>
            <a:r>
              <a:rPr lang="de-DE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25" y="6109689"/>
            <a:ext cx="1362829" cy="6093791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26" y="6543032"/>
            <a:ext cx="15950816" cy="5583860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854081" y="19578291"/>
            <a:ext cx="824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Helmholtz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Research, UFZ Leipzig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² Leibniz Institut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Applied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Geoscience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Hannover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³ Christian Albrecht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Kiel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1110</Words>
  <Application>Microsoft Office PowerPoint</Application>
  <PresentationFormat>Benutzerdefiniert</PresentationFormat>
  <Paragraphs>191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Geneva</vt:lpstr>
      <vt:lpstr>Lucida Sans Unicode</vt:lpstr>
      <vt:lpstr>Wingdings</vt:lpstr>
      <vt:lpstr>Office Theme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Susann Birnstengel</cp:lastModifiedBy>
  <cp:revision>97</cp:revision>
  <dcterms:created xsi:type="dcterms:W3CDTF">2021-05-28T14:01:27Z</dcterms:created>
  <dcterms:modified xsi:type="dcterms:W3CDTF">2022-05-25T17:01:02Z</dcterms:modified>
</cp:coreProperties>
</file>