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6"/>
  </p:notesMasterIdLst>
  <p:handoutMasterIdLst>
    <p:handoutMasterId r:id="rId7"/>
  </p:handoutMasterIdLst>
  <p:sldIdLst>
    <p:sldId id="256" r:id="rId5"/>
  </p:sldIdLst>
  <p:sldSz cx="46077188" cy="25914350"/>
  <p:notesSz cx="6858000" cy="9144000"/>
  <p:defaultTextStyle>
    <a:defPPr>
      <a:defRPr lang="en-US"/>
    </a:defPPr>
    <a:lvl1pPr marL="0" algn="l" defTabSz="3455518" rtl="0" eaLnBrk="1" latinLnBrk="0" hangingPunct="1">
      <a:defRPr sz="6802" kern="1200">
        <a:solidFill>
          <a:schemeClr val="tx1"/>
        </a:solidFill>
        <a:latin typeface="+mn-lt"/>
        <a:ea typeface="+mn-ea"/>
        <a:cs typeface="+mn-cs"/>
      </a:defRPr>
    </a:lvl1pPr>
    <a:lvl2pPr marL="1727759" algn="l" defTabSz="3455518" rtl="0" eaLnBrk="1" latinLnBrk="0" hangingPunct="1">
      <a:defRPr sz="6802" kern="1200">
        <a:solidFill>
          <a:schemeClr val="tx1"/>
        </a:solidFill>
        <a:latin typeface="+mn-lt"/>
        <a:ea typeface="+mn-ea"/>
        <a:cs typeface="+mn-cs"/>
      </a:defRPr>
    </a:lvl2pPr>
    <a:lvl3pPr marL="3455518" algn="l" defTabSz="3455518" rtl="0" eaLnBrk="1" latinLnBrk="0" hangingPunct="1">
      <a:defRPr sz="6802" kern="1200">
        <a:solidFill>
          <a:schemeClr val="tx1"/>
        </a:solidFill>
        <a:latin typeface="+mn-lt"/>
        <a:ea typeface="+mn-ea"/>
        <a:cs typeface="+mn-cs"/>
      </a:defRPr>
    </a:lvl3pPr>
    <a:lvl4pPr marL="5183276" algn="l" defTabSz="3455518" rtl="0" eaLnBrk="1" latinLnBrk="0" hangingPunct="1">
      <a:defRPr sz="6802" kern="1200">
        <a:solidFill>
          <a:schemeClr val="tx1"/>
        </a:solidFill>
        <a:latin typeface="+mn-lt"/>
        <a:ea typeface="+mn-ea"/>
        <a:cs typeface="+mn-cs"/>
      </a:defRPr>
    </a:lvl4pPr>
    <a:lvl5pPr marL="6911035" algn="l" defTabSz="3455518" rtl="0" eaLnBrk="1" latinLnBrk="0" hangingPunct="1">
      <a:defRPr sz="6802" kern="1200">
        <a:solidFill>
          <a:schemeClr val="tx1"/>
        </a:solidFill>
        <a:latin typeface="+mn-lt"/>
        <a:ea typeface="+mn-ea"/>
        <a:cs typeface="+mn-cs"/>
      </a:defRPr>
    </a:lvl5pPr>
    <a:lvl6pPr marL="8638794" algn="l" defTabSz="3455518" rtl="0" eaLnBrk="1" latinLnBrk="0" hangingPunct="1">
      <a:defRPr sz="6802" kern="1200">
        <a:solidFill>
          <a:schemeClr val="tx1"/>
        </a:solidFill>
        <a:latin typeface="+mn-lt"/>
        <a:ea typeface="+mn-ea"/>
        <a:cs typeface="+mn-cs"/>
      </a:defRPr>
    </a:lvl6pPr>
    <a:lvl7pPr marL="10366553" algn="l" defTabSz="3455518" rtl="0" eaLnBrk="1" latinLnBrk="0" hangingPunct="1">
      <a:defRPr sz="6802" kern="1200">
        <a:solidFill>
          <a:schemeClr val="tx1"/>
        </a:solidFill>
        <a:latin typeface="+mn-lt"/>
        <a:ea typeface="+mn-ea"/>
        <a:cs typeface="+mn-cs"/>
      </a:defRPr>
    </a:lvl7pPr>
    <a:lvl8pPr marL="12094312" algn="l" defTabSz="3455518" rtl="0" eaLnBrk="1" latinLnBrk="0" hangingPunct="1">
      <a:defRPr sz="6802" kern="1200">
        <a:solidFill>
          <a:schemeClr val="tx1"/>
        </a:solidFill>
        <a:latin typeface="+mn-lt"/>
        <a:ea typeface="+mn-ea"/>
        <a:cs typeface="+mn-cs"/>
      </a:defRPr>
    </a:lvl8pPr>
    <a:lvl9pPr marL="13822070" algn="l" defTabSz="3455518" rtl="0" eaLnBrk="1" latinLnBrk="0" hangingPunct="1">
      <a:defRPr sz="680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34" userDrawn="1">
          <p15:clr>
            <a:srgbClr val="A4A3A4"/>
          </p15:clr>
        </p15:guide>
        <p15:guide id="2" pos="146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96" d="100"/>
          <a:sy n="96" d="100"/>
        </p:scale>
        <p:origin x="-21342" y="-3948"/>
      </p:cViewPr>
      <p:guideLst>
        <p:guide orient="horz" pos="8234"/>
        <p:guide pos="14683"/>
      </p:guideLst>
    </p:cSldViewPr>
  </p:slideViewPr>
  <p:notesTextViewPr>
    <p:cViewPr>
      <p:scale>
        <a:sx n="3" d="2"/>
        <a:sy n="3" d="2"/>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5/25/2022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5/25/2022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3455518" rtl="0" eaLnBrk="1" latinLnBrk="0" hangingPunct="1">
      <a:defRPr sz="4535" kern="1200">
        <a:solidFill>
          <a:schemeClr val="tx1"/>
        </a:solidFill>
        <a:latin typeface="+mn-lt"/>
        <a:ea typeface="+mn-ea"/>
        <a:cs typeface="+mn-cs"/>
      </a:defRPr>
    </a:lvl1pPr>
    <a:lvl2pPr marL="1727759" algn="l" defTabSz="3455518" rtl="0" eaLnBrk="1" latinLnBrk="0" hangingPunct="1">
      <a:defRPr sz="4535" kern="1200">
        <a:solidFill>
          <a:schemeClr val="tx1"/>
        </a:solidFill>
        <a:latin typeface="+mn-lt"/>
        <a:ea typeface="+mn-ea"/>
        <a:cs typeface="+mn-cs"/>
      </a:defRPr>
    </a:lvl2pPr>
    <a:lvl3pPr marL="3455518" algn="l" defTabSz="3455518" rtl="0" eaLnBrk="1" latinLnBrk="0" hangingPunct="1">
      <a:defRPr sz="4535" kern="1200">
        <a:solidFill>
          <a:schemeClr val="tx1"/>
        </a:solidFill>
        <a:latin typeface="+mn-lt"/>
        <a:ea typeface="+mn-ea"/>
        <a:cs typeface="+mn-cs"/>
      </a:defRPr>
    </a:lvl3pPr>
    <a:lvl4pPr marL="5183276" algn="l" defTabSz="3455518" rtl="0" eaLnBrk="1" latinLnBrk="0" hangingPunct="1">
      <a:defRPr sz="4535" kern="1200">
        <a:solidFill>
          <a:schemeClr val="tx1"/>
        </a:solidFill>
        <a:latin typeface="+mn-lt"/>
        <a:ea typeface="+mn-ea"/>
        <a:cs typeface="+mn-cs"/>
      </a:defRPr>
    </a:lvl4pPr>
    <a:lvl5pPr marL="6911035" algn="l" defTabSz="3455518" rtl="0" eaLnBrk="1" latinLnBrk="0" hangingPunct="1">
      <a:defRPr sz="4535" kern="1200">
        <a:solidFill>
          <a:schemeClr val="tx1"/>
        </a:solidFill>
        <a:latin typeface="+mn-lt"/>
        <a:ea typeface="+mn-ea"/>
        <a:cs typeface="+mn-cs"/>
      </a:defRPr>
    </a:lvl5pPr>
    <a:lvl6pPr marL="8638794" algn="l" defTabSz="3455518" rtl="0" eaLnBrk="1" latinLnBrk="0" hangingPunct="1">
      <a:defRPr sz="4535" kern="1200">
        <a:solidFill>
          <a:schemeClr val="tx1"/>
        </a:solidFill>
        <a:latin typeface="+mn-lt"/>
        <a:ea typeface="+mn-ea"/>
        <a:cs typeface="+mn-cs"/>
      </a:defRPr>
    </a:lvl6pPr>
    <a:lvl7pPr marL="10366553" algn="l" defTabSz="3455518" rtl="0" eaLnBrk="1" latinLnBrk="0" hangingPunct="1">
      <a:defRPr sz="4535" kern="1200">
        <a:solidFill>
          <a:schemeClr val="tx1"/>
        </a:solidFill>
        <a:latin typeface="+mn-lt"/>
        <a:ea typeface="+mn-ea"/>
        <a:cs typeface="+mn-cs"/>
      </a:defRPr>
    </a:lvl7pPr>
    <a:lvl8pPr marL="12094312" algn="l" defTabSz="3455518" rtl="0" eaLnBrk="1" latinLnBrk="0" hangingPunct="1">
      <a:defRPr sz="4535" kern="1200">
        <a:solidFill>
          <a:schemeClr val="tx1"/>
        </a:solidFill>
        <a:latin typeface="+mn-lt"/>
        <a:ea typeface="+mn-ea"/>
        <a:cs typeface="+mn-cs"/>
      </a:defRPr>
    </a:lvl8pPr>
    <a:lvl9pPr marL="13822070" algn="l" defTabSz="3455518" rtl="0" eaLnBrk="1" latinLnBrk="0" hangingPunct="1">
      <a:defRPr sz="453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9645" y="19812233"/>
            <a:ext cx="46065669" cy="6102119"/>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6802"/>
          </a:p>
        </p:txBody>
      </p:sp>
      <p:sp>
        <p:nvSpPr>
          <p:cNvPr id="5" name="sky"/>
          <p:cNvSpPr/>
          <p:nvPr/>
        </p:nvSpPr>
        <p:spPr bwMode="white">
          <a:xfrm>
            <a:off x="9645" y="0"/>
            <a:ext cx="46065669" cy="20155606"/>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6802"/>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5386" y="20774925"/>
            <a:ext cx="46065669" cy="1750330"/>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5386" y="19729031"/>
            <a:ext cx="46065669" cy="1013781"/>
          </a:xfrm>
          <a:prstGeom prst="rect">
            <a:avLst/>
          </a:prstGeom>
          <a:noFill/>
          <a:ln>
            <a:noFill/>
          </a:ln>
        </p:spPr>
      </p:pic>
      <p:sp>
        <p:nvSpPr>
          <p:cNvPr id="8" name="Rectangle 7"/>
          <p:cNvSpPr/>
          <p:nvPr/>
        </p:nvSpPr>
        <p:spPr>
          <a:xfrm>
            <a:off x="-5386" y="22525253"/>
            <a:ext cx="46065669" cy="3388915"/>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6802"/>
          </a:p>
        </p:txBody>
      </p:sp>
      <p:sp>
        <p:nvSpPr>
          <p:cNvPr id="2" name="Title 1"/>
          <p:cNvSpPr>
            <a:spLocks noGrp="1"/>
          </p:cNvSpPr>
          <p:nvPr>
            <p:ph type="ctrTitle"/>
          </p:nvPr>
        </p:nvSpPr>
        <p:spPr>
          <a:xfrm>
            <a:off x="4935280" y="4946501"/>
            <a:ext cx="36291791" cy="10077803"/>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4935278" y="15260673"/>
            <a:ext cx="36285786" cy="3743184"/>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5/25/2022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973987" y="1037776"/>
            <a:ext cx="9935394" cy="20557516"/>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167807" y="1037776"/>
            <a:ext cx="29230216" cy="205575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5/25/2022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5/25/2022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9645" y="-4"/>
            <a:ext cx="46065669" cy="25914358"/>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6802"/>
          </a:p>
        </p:txBody>
      </p:sp>
      <p:sp>
        <p:nvSpPr>
          <p:cNvPr id="2" name="Title 1"/>
          <p:cNvSpPr>
            <a:spLocks noGrp="1"/>
          </p:cNvSpPr>
          <p:nvPr>
            <p:ph type="title"/>
          </p:nvPr>
        </p:nvSpPr>
        <p:spPr>
          <a:xfrm>
            <a:off x="4889704" y="4946501"/>
            <a:ext cx="36285982" cy="10077803"/>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4889703" y="15260673"/>
            <a:ext cx="36285786" cy="4319058"/>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5/25/2022</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23729752" y="5943024"/>
            <a:ext cx="17278946" cy="1565226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5068490" y="5943024"/>
            <a:ext cx="17278946" cy="1565226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5/25/2022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5068490" y="5943024"/>
            <a:ext cx="17278946" cy="2896709"/>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490" y="8939888"/>
            <a:ext cx="17278946" cy="1265540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23729752" y="5943024"/>
            <a:ext cx="17278946" cy="2896709"/>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3729752" y="8939888"/>
            <a:ext cx="17278946" cy="1265540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5/25/2022</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5/25/2022</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9645" y="-4"/>
            <a:ext cx="46065669" cy="25914358"/>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6802"/>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5/25/2022</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716158" y="2879372"/>
            <a:ext cx="12763188" cy="1036574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2873827" y="2591435"/>
            <a:ext cx="25918418" cy="17276233"/>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0716158" y="13429906"/>
            <a:ext cx="12763188" cy="6437762"/>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5/25/2022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716158" y="2879372"/>
            <a:ext cx="12763188" cy="1036574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873827" y="2591435"/>
            <a:ext cx="25918418" cy="17276233"/>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0716158" y="13429906"/>
            <a:ext cx="12763188" cy="6437762"/>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5/25/2022</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9645" y="-4"/>
            <a:ext cx="46065669" cy="25914358"/>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sz="6802"/>
          </a:p>
        </p:txBody>
      </p:sp>
      <p:sp>
        <p:nvSpPr>
          <p:cNvPr id="8" name="water3"/>
          <p:cNvSpPr/>
          <p:nvPr/>
        </p:nvSpPr>
        <p:spPr bwMode="gray">
          <a:xfrm>
            <a:off x="9645" y="22914443"/>
            <a:ext cx="46065669" cy="299990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6802"/>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5386" y="23640256"/>
            <a:ext cx="46065669" cy="1750330"/>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5386" y="22594362"/>
            <a:ext cx="46065669" cy="1013781"/>
          </a:xfrm>
          <a:prstGeom prst="rect">
            <a:avLst/>
          </a:prstGeom>
          <a:noFill/>
          <a:ln>
            <a:noFill/>
          </a:ln>
        </p:spPr>
      </p:pic>
      <p:sp>
        <p:nvSpPr>
          <p:cNvPr id="2" name="Title Placeholder 1"/>
          <p:cNvSpPr>
            <a:spLocks noGrp="1"/>
          </p:cNvSpPr>
          <p:nvPr>
            <p:ph type="title"/>
          </p:nvPr>
        </p:nvSpPr>
        <p:spPr>
          <a:xfrm>
            <a:off x="5068493" y="1002021"/>
            <a:ext cx="35940203" cy="411174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5068491" y="5943024"/>
            <a:ext cx="35940207" cy="156522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068491" y="24946881"/>
            <a:ext cx="27058829" cy="89836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33544193" y="24946881"/>
            <a:ext cx="3628579" cy="89836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5/25/2022</a:t>
            </a:fld>
            <a:endParaRPr lang="en-US"/>
          </a:p>
        </p:txBody>
      </p:sp>
      <p:sp>
        <p:nvSpPr>
          <p:cNvPr id="6" name="Slide Number Placeholder 5"/>
          <p:cNvSpPr>
            <a:spLocks noGrp="1"/>
          </p:cNvSpPr>
          <p:nvPr>
            <p:ph type="sldNum" sz="quarter" idx="4"/>
          </p:nvPr>
        </p:nvSpPr>
        <p:spPr>
          <a:xfrm>
            <a:off x="38589645" y="24946881"/>
            <a:ext cx="2419052" cy="89836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162" userDrawn="1">
          <p15:clr>
            <a:srgbClr val="F26B43"/>
          </p15:clr>
        </p15:guide>
        <p15:guide id="2" pos="14513"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46077188" cy="1075765"/>
          </a:xfrm>
          <a:solidFill>
            <a:schemeClr val="accent2">
              <a:lumMod val="40000"/>
              <a:lumOff val="60000"/>
            </a:schemeClr>
          </a:solidFill>
        </p:spPr>
        <p:txBody>
          <a:bodyPr/>
          <a:lstStyle/>
          <a:p>
            <a:r>
              <a:rPr lang="en-US" b="1" dirty="0">
                <a:latin typeface="Times New Roman" panose="02020603050405020304" pitchFamily="18" charset="0"/>
                <a:cs typeface="Times New Roman" panose="02020603050405020304" pitchFamily="18" charset="0"/>
              </a:rPr>
              <a:t>An experimental approach for developing a building damage matrix for the flood-affected vernacular housing typology</a:t>
            </a:r>
          </a:p>
        </p:txBody>
      </p:sp>
      <p:sp>
        <p:nvSpPr>
          <p:cNvPr id="3" name="Subtitle 2"/>
          <p:cNvSpPr>
            <a:spLocks noGrp="1"/>
          </p:cNvSpPr>
          <p:nvPr>
            <p:ph type="subTitle" idx="1"/>
          </p:nvPr>
        </p:nvSpPr>
        <p:spPr>
          <a:xfrm>
            <a:off x="0" y="25122286"/>
            <a:ext cx="46077188" cy="840230"/>
          </a:xfrm>
          <a:solidFill>
            <a:schemeClr val="accent5">
              <a:lumMod val="40000"/>
              <a:lumOff val="60000"/>
              <a:alpha val="43000"/>
            </a:schemeClr>
          </a:solidFill>
          <a:ln w="9525">
            <a:noFill/>
          </a:ln>
          <a:effectLst>
            <a:softEdge rad="12700"/>
          </a:effectLst>
        </p:spPr>
        <p:txBody>
          <a:bodyPr wrap="square" rtlCol="0">
            <a:spAutoFit/>
          </a:bodyPr>
          <a:lstStyle/>
          <a:p>
            <a:pPr algn="l" defTabSz="3455518"/>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EGU |</a:t>
            </a:r>
            <a:r>
              <a:rPr lang="en-US" sz="5400" b="1"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Aishwarya</a:t>
            </a:r>
            <a:r>
              <a:rPr lang="en-US" sz="5400" b="1" cap="none"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Narendr</a:t>
            </a:r>
            <a:r>
              <a:rPr lang="en-US" sz="5400" b="1" cap="none"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cap="none" dirty="0" smtClean="0">
                <a:solidFill>
                  <a:schemeClr val="tx1">
                    <a:lumMod val="95000"/>
                    <a:lumOff val="5000"/>
                  </a:schemeClr>
                </a:solidFill>
                <a:latin typeface="Times New Roman" panose="02020603050405020304" pitchFamily="18" charset="0"/>
                <a:cs typeface="Times New Roman" panose="02020603050405020304" pitchFamily="18" charset="0"/>
              </a:rPr>
              <a:t>Shantanu </a:t>
            </a:r>
            <a:r>
              <a:rPr lang="en-US" sz="5400"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Anand</a:t>
            </a:r>
            <a:r>
              <a:rPr lang="en-US" sz="5400" cap="none" dirty="0" smtClean="0">
                <a:solidFill>
                  <a:schemeClr val="tx1">
                    <a:lumMod val="95000"/>
                    <a:lumOff val="5000"/>
                  </a:schemeClr>
                </a:solidFill>
                <a:latin typeface="Times New Roman" panose="02020603050405020304" pitchFamily="18" charset="0"/>
                <a:cs typeface="Times New Roman" panose="02020603050405020304" pitchFamily="18" charset="0"/>
              </a:rPr>
              <a:t> | Dr. </a:t>
            </a:r>
            <a:r>
              <a:rPr lang="en-US" sz="5400"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Bharath</a:t>
            </a:r>
            <a:r>
              <a:rPr lang="en-US" sz="5400" cap="none" dirty="0" smtClean="0">
                <a:solidFill>
                  <a:schemeClr val="tx1">
                    <a:lumMod val="95000"/>
                    <a:lumOff val="5000"/>
                  </a:schemeClr>
                </a:solidFill>
                <a:latin typeface="Times New Roman" panose="02020603050405020304" pitchFamily="18" charset="0"/>
                <a:cs typeface="Times New Roman" panose="02020603050405020304" pitchFamily="18" charset="0"/>
              </a:rPr>
              <a:t> H. </a:t>
            </a:r>
            <a:r>
              <a:rPr lang="en-US" sz="5400"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Aithal</a:t>
            </a:r>
            <a:r>
              <a:rPr lang="en-US" sz="5400" cap="none"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Dr</a:t>
            </a:r>
            <a:r>
              <a:rPr lang="en-US" sz="5400" cap="none"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cap="none" dirty="0" err="1" smtClean="0">
                <a:solidFill>
                  <a:schemeClr val="tx1">
                    <a:lumMod val="95000"/>
                    <a:lumOff val="5000"/>
                  </a:schemeClr>
                </a:solidFill>
                <a:latin typeface="Times New Roman" panose="02020603050405020304" pitchFamily="18" charset="0"/>
                <a:cs typeface="Times New Roman" panose="02020603050405020304" pitchFamily="18" charset="0"/>
              </a:rPr>
              <a:t>Sutapa</a:t>
            </a:r>
            <a:r>
              <a:rPr lang="en-US" sz="5400" cap="none" dirty="0" smtClean="0">
                <a:solidFill>
                  <a:schemeClr val="tx1">
                    <a:lumMod val="95000"/>
                    <a:lumOff val="5000"/>
                  </a:schemeClr>
                </a:solidFill>
                <a:latin typeface="Times New Roman" panose="02020603050405020304" pitchFamily="18" charset="0"/>
                <a:cs typeface="Times New Roman" panose="02020603050405020304" pitchFamily="18" charset="0"/>
              </a:rPr>
              <a:t> Das</a:t>
            </a:r>
            <a:endParaRPr lang="en-US" sz="5400" cap="none"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305064" y="24999184"/>
            <a:ext cx="15853659" cy="1015663"/>
          </a:xfrm>
          <a:prstGeom prst="rect">
            <a:avLst/>
          </a:prstGeom>
          <a:solidFill>
            <a:schemeClr val="accent4">
              <a:lumMod val="60000"/>
              <a:lumOff val="40000"/>
              <a:alpha val="37000"/>
            </a:schemeClr>
          </a:solidFill>
        </p:spPr>
        <p:txBody>
          <a:bodyPr wrap="square" rtlCol="0">
            <a:spAutoFit/>
          </a:bodyPr>
          <a:lstStyle/>
          <a:p>
            <a:pPr algn="ctr"/>
            <a:r>
              <a:rPr lang="en-IN" sz="6000" dirty="0" smtClean="0">
                <a:latin typeface="Times New Roman" panose="02020603050405020304" pitchFamily="18" charset="0"/>
                <a:cs typeface="Times New Roman" panose="02020603050405020304" pitchFamily="18" charset="0"/>
              </a:rPr>
              <a:t>Indian </a:t>
            </a:r>
            <a:r>
              <a:rPr lang="en-IN" sz="6000" dirty="0">
                <a:latin typeface="Times New Roman" panose="02020603050405020304" pitchFamily="18" charset="0"/>
                <a:cs typeface="Times New Roman" panose="02020603050405020304" pitchFamily="18" charset="0"/>
              </a:rPr>
              <a:t>Institute of Technology </a:t>
            </a:r>
            <a:r>
              <a:rPr lang="en-IN" sz="6000" dirty="0">
                <a:latin typeface="Times New Roman" panose="02020603050405020304" pitchFamily="18" charset="0"/>
                <a:cs typeface="Times New Roman" panose="02020603050405020304" pitchFamily="18" charset="0"/>
              </a:rPr>
              <a:t>Kharagpur, India</a:t>
            </a:r>
          </a:p>
        </p:txBody>
      </p:sp>
      <p:sp>
        <p:nvSpPr>
          <p:cNvPr id="5" name="TextBox 4"/>
          <p:cNvSpPr txBox="1"/>
          <p:nvPr/>
        </p:nvSpPr>
        <p:spPr>
          <a:xfrm>
            <a:off x="0" y="1290917"/>
            <a:ext cx="46077188" cy="923330"/>
          </a:xfrm>
          <a:prstGeom prst="rect">
            <a:avLst/>
          </a:prstGeom>
          <a:solidFill>
            <a:schemeClr val="accent2">
              <a:lumMod val="40000"/>
              <a:lumOff val="60000"/>
              <a:alpha val="43000"/>
            </a:schemeClr>
          </a:solidFill>
          <a:ln w="9525">
            <a:noFill/>
          </a:ln>
          <a:effectLst>
            <a:softEdge rad="12700"/>
          </a:effectLst>
        </p:spPr>
        <p:txBody>
          <a:bodyPr wrap="square" rtlCol="0">
            <a:spAutoFit/>
          </a:bodyPr>
          <a:lstStyle/>
          <a:p>
            <a:pPr algn="ctr"/>
            <a:r>
              <a:rPr lang="en-IN" sz="5400" dirty="0">
                <a:solidFill>
                  <a:schemeClr val="tx1">
                    <a:lumMod val="95000"/>
                    <a:lumOff val="5000"/>
                  </a:schemeClr>
                </a:solidFill>
                <a:latin typeface="Times New Roman" panose="02020603050405020304" pitchFamily="18" charset="0"/>
                <a:cs typeface="Times New Roman" panose="02020603050405020304" pitchFamily="18" charset="0"/>
              </a:rPr>
              <a:t>European Geophysical Union </a:t>
            </a:r>
            <a:r>
              <a:rPr lang="en-IN" sz="5400" dirty="0">
                <a:solidFill>
                  <a:schemeClr val="tx1">
                    <a:lumMod val="95000"/>
                    <a:lumOff val="5000"/>
                  </a:schemeClr>
                </a:solidFill>
                <a:latin typeface="Times New Roman" panose="02020603050405020304" pitchFamily="18" charset="0"/>
                <a:cs typeface="Times New Roman" panose="02020603050405020304" pitchFamily="18" charset="0"/>
              </a:rPr>
              <a:t>2022, May 2022</a:t>
            </a:r>
            <a:endParaRPr lang="en-IN" sz="5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09960"/>
            <a:ext cx="1882588" cy="1882588"/>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tretch>
            <a:fillRect/>
          </a:stretch>
        </p:blipFill>
        <p:spPr>
          <a:xfrm>
            <a:off x="0" y="27230"/>
            <a:ext cx="1954146" cy="218701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008B858-8707-4C3E-80AD-CAA7AA3A01AB}"/>
              </a:ext>
            </a:extLst>
          </p:cNvPr>
          <p:cNvPicPr>
            <a:picLocks noChangeAspect="1"/>
          </p:cNvPicPr>
          <p:nvPr/>
        </p:nvPicPr>
        <p:blipFill>
          <a:blip r:embed="rId5"/>
          <a:stretch>
            <a:fillRect/>
          </a:stretch>
        </p:blipFill>
        <p:spPr>
          <a:xfrm>
            <a:off x="43862941" y="-1"/>
            <a:ext cx="2214247" cy="22142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5660" y="23207707"/>
            <a:ext cx="1235421" cy="172958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3005" y="1055357"/>
            <a:ext cx="5115387" cy="132535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135" t="2388" r="1190" b="2090"/>
          <a:stretch/>
        </p:blipFill>
        <p:spPr>
          <a:xfrm>
            <a:off x="611471" y="4653560"/>
            <a:ext cx="9065898" cy="7388170"/>
          </a:xfrm>
          <a:prstGeom prst="rect">
            <a:avLst/>
          </a:prstGeom>
        </p:spPr>
      </p:pic>
      <p:sp>
        <p:nvSpPr>
          <p:cNvPr id="12" name="Title 1"/>
          <p:cNvSpPr txBox="1">
            <a:spLocks/>
          </p:cNvSpPr>
          <p:nvPr/>
        </p:nvSpPr>
        <p:spPr>
          <a:xfrm>
            <a:off x="111028" y="2383641"/>
            <a:ext cx="13719630" cy="9438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2">
                    <a:lumMod val="50000"/>
                  </a:schemeClr>
                </a:solidFill>
                <a:latin typeface="+mj-lt"/>
                <a:ea typeface="+mj-ea"/>
                <a:cs typeface="+mj-cs"/>
              </a:defRPr>
            </a:lvl1pPr>
          </a:lstStyle>
          <a:p>
            <a:r>
              <a:rPr lang="en-US" sz="4400" b="1" dirty="0" smtClean="0">
                <a:latin typeface="Times New Roman" panose="02020603050405020304" pitchFamily="18" charset="0"/>
                <a:cs typeface="Times New Roman" panose="02020603050405020304" pitchFamily="18" charset="0"/>
              </a:rPr>
              <a:t>Housing –in Indian Sundarbans</a:t>
            </a:r>
            <a:endParaRPr lang="en-US" sz="4400" b="1" dirty="0">
              <a:latin typeface="Times New Roman" panose="02020603050405020304" pitchFamily="18" charset="0"/>
              <a:cs typeface="Times New Roman" panose="02020603050405020304" pitchFamily="18" charset="0"/>
            </a:endParaRPr>
          </a:p>
        </p:txBody>
      </p:sp>
      <p:sp>
        <p:nvSpPr>
          <p:cNvPr id="13" name="Content Placeholder 2"/>
          <p:cNvSpPr txBox="1">
            <a:spLocks/>
          </p:cNvSpPr>
          <p:nvPr/>
        </p:nvSpPr>
        <p:spPr>
          <a:xfrm>
            <a:off x="511832" y="3678105"/>
            <a:ext cx="16548394" cy="646331"/>
          </a:xfrm>
          <a:prstGeom prst="rect">
            <a:avLst/>
          </a:prstGeom>
          <a:solidFill>
            <a:schemeClr val="accent2">
              <a:lumMod val="20000"/>
              <a:lumOff val="80000"/>
            </a:schemeClr>
          </a:solidFill>
        </p:spPr>
        <p:txBody>
          <a:bodyPr vert="horz" wrap="square" lIns="91440" tIns="45720" rIns="91440" bIns="45720" rtlCol="0">
            <a:spAutoFit/>
          </a:bodyPr>
          <a:lstStyle>
            <a:lvl1pPr marL="0" indent="0" algn="ctr" defTabSz="914400" rtl="0" eaLnBrk="1" latinLnBrk="0" hangingPunct="1">
              <a:lnSpc>
                <a:spcPct val="90000"/>
              </a:lnSpc>
              <a:spcBef>
                <a:spcPts val="0"/>
              </a:spcBef>
              <a:buSzPct val="100000"/>
              <a:buFont typeface="Arial" pitchFamily="34" charset="0"/>
              <a:buNone/>
              <a:defRPr sz="1800" kern="1200" cap="all" baseline="0">
                <a:solidFill>
                  <a:schemeClr val="accent2">
                    <a:lumMod val="75000"/>
                  </a:schemeClr>
                </a:solidFill>
                <a:latin typeface="+mn-lt"/>
                <a:ea typeface="+mn-ea"/>
                <a:cs typeface="+mn-cs"/>
              </a:defRPr>
            </a:lvl1pPr>
            <a:lvl2pPr marL="457200" indent="0" algn="ctr" defTabSz="914400" rtl="0" eaLnBrk="1" latinLnBrk="0" hangingPunct="1">
              <a:lnSpc>
                <a:spcPct val="90000"/>
              </a:lnSpc>
              <a:spcBef>
                <a:spcPts val="1000"/>
              </a:spcBef>
              <a:buSzPct val="100000"/>
              <a:buFont typeface="Arial" pitchFamily="34" charset="0"/>
              <a:buNone/>
              <a:defRPr sz="2800" kern="1200">
                <a:solidFill>
                  <a:schemeClr val="accent2">
                    <a:lumMod val="50000"/>
                  </a:schemeClr>
                </a:solidFill>
                <a:latin typeface="+mn-lt"/>
                <a:ea typeface="+mn-ea"/>
                <a:cs typeface="+mn-cs"/>
              </a:defRPr>
            </a:lvl2pPr>
            <a:lvl3pPr marL="914400" indent="0" algn="ctr" defTabSz="914400" rtl="0" eaLnBrk="1" latinLnBrk="0" hangingPunct="1">
              <a:lnSpc>
                <a:spcPct val="90000"/>
              </a:lnSpc>
              <a:spcBef>
                <a:spcPts val="800"/>
              </a:spcBef>
              <a:buSzPct val="100000"/>
              <a:buFont typeface="Arial" pitchFamily="34" charset="0"/>
              <a:buNone/>
              <a:defRPr sz="2400" kern="1200">
                <a:solidFill>
                  <a:schemeClr val="accent2">
                    <a:lumMod val="50000"/>
                  </a:schemeClr>
                </a:solidFill>
                <a:latin typeface="+mn-lt"/>
                <a:ea typeface="+mn-ea"/>
                <a:cs typeface="+mn-cs"/>
              </a:defRPr>
            </a:lvl3pPr>
            <a:lvl4pPr marL="13716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4pPr>
            <a:lvl5pPr marL="18288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5pPr>
            <a:lvl6pPr marL="22860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6pPr>
            <a:lvl7pPr marL="27432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7pPr>
            <a:lvl8pPr marL="32004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8pPr>
            <a:lvl9pPr marL="3657600" indent="0" algn="ctr" defTabSz="914400" rtl="0" eaLnBrk="1" latinLnBrk="0" hangingPunct="1">
              <a:lnSpc>
                <a:spcPct val="90000"/>
              </a:lnSpc>
              <a:spcBef>
                <a:spcPts val="800"/>
              </a:spcBef>
              <a:buSzPct val="100000"/>
              <a:buFont typeface="Arial" pitchFamily="34" charset="0"/>
              <a:buNone/>
              <a:defRPr sz="2000" kern="1200">
                <a:solidFill>
                  <a:schemeClr val="accent2">
                    <a:lumMod val="50000"/>
                  </a:schemeClr>
                </a:solidFill>
                <a:latin typeface="+mn-lt"/>
                <a:ea typeface="+mn-ea"/>
                <a:cs typeface="+mn-cs"/>
              </a:defRPr>
            </a:lvl9pPr>
          </a:lstStyle>
          <a:p>
            <a:pPr algn="just"/>
            <a:r>
              <a:rPr lang="en-US" sz="4000" cap="none" dirty="0" smtClean="0">
                <a:solidFill>
                  <a:schemeClr val="tx1"/>
                </a:solidFill>
                <a:latin typeface="Times New Roman" panose="02020603050405020304" pitchFamily="18" charset="0"/>
                <a:cs typeface="Times New Roman" panose="02020603050405020304" pitchFamily="18" charset="0"/>
              </a:rPr>
              <a:t>Mud buildings have accommodated 50% of global population, </a:t>
            </a:r>
            <a:endParaRPr lang="en-US" sz="4000" cap="none"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0811560" y="7153076"/>
            <a:ext cx="5542950" cy="707886"/>
          </a:xfrm>
          <a:prstGeom prst="rect">
            <a:avLst/>
          </a:prstGeom>
          <a:solidFill>
            <a:schemeClr val="accent2">
              <a:lumMod val="20000"/>
              <a:lumOff val="80000"/>
            </a:schemeClr>
          </a:solidFill>
        </p:spPr>
        <p:txBody>
          <a:bodyPr wrap="square" rtlCol="0">
            <a:spAutoFit/>
          </a:bodyPr>
          <a:lstStyle/>
          <a:p>
            <a:pPr algn="just"/>
            <a:r>
              <a:rPr lang="en-IN" sz="4000" b="1" dirty="0">
                <a:latin typeface="Times New Roman" panose="02020603050405020304" pitchFamily="18" charset="0"/>
                <a:cs typeface="Times New Roman" panose="02020603050405020304" pitchFamily="18" charset="0"/>
              </a:rPr>
              <a:t>Motivation of the study: </a:t>
            </a:r>
            <a:endParaRPr lang="en-IN" sz="4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0105845" y="4754032"/>
            <a:ext cx="6954381" cy="1938992"/>
          </a:xfrm>
          <a:prstGeom prst="rect">
            <a:avLst/>
          </a:prstGeom>
          <a:solidFill>
            <a:schemeClr val="accent2">
              <a:lumMod val="20000"/>
              <a:lumOff val="80000"/>
            </a:schemeClr>
          </a:solidFill>
        </p:spPr>
        <p:txBody>
          <a:bodyPr wrap="square" rtlCol="0">
            <a:spAutoFit/>
          </a:bodyPr>
          <a:lstStyle/>
          <a:p>
            <a:r>
              <a:rPr lang="en-IN" sz="4000" dirty="0">
                <a:latin typeface="Times New Roman" panose="02020603050405020304" pitchFamily="18" charset="0"/>
                <a:cs typeface="Times New Roman" panose="02020603050405020304" pitchFamily="18" charset="0"/>
              </a:rPr>
              <a:t>75% of the building  in </a:t>
            </a:r>
            <a:r>
              <a:rPr lang="en-IN" sz="4000" dirty="0" err="1">
                <a:latin typeface="Times New Roman" panose="02020603050405020304" pitchFamily="18" charset="0"/>
                <a:cs typeface="Times New Roman" panose="02020603050405020304" pitchFamily="18" charset="0"/>
              </a:rPr>
              <a:t>Sagar</a:t>
            </a:r>
            <a:r>
              <a:rPr lang="en-IN" sz="4000" dirty="0">
                <a:latin typeface="Times New Roman" panose="02020603050405020304" pitchFamily="18" charset="0"/>
                <a:cs typeface="Times New Roman" panose="02020603050405020304" pitchFamily="18" charset="0"/>
              </a:rPr>
              <a:t> Island are made of vernacular design</a:t>
            </a:r>
            <a:endParaRPr lang="en-IN" sz="4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964624" y="10474721"/>
            <a:ext cx="7201477" cy="1323439"/>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IN" sz="4000" dirty="0">
                <a:latin typeface="Times New Roman" panose="02020603050405020304" pitchFamily="18" charset="0"/>
                <a:cs typeface="Times New Roman" panose="02020603050405020304" pitchFamily="18" charset="0"/>
              </a:rPr>
              <a:t>Limited literature on damage curves for mud building </a:t>
            </a:r>
            <a:endParaRPr lang="en-IN" sz="40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444153" y="24116826"/>
            <a:ext cx="7691523" cy="830997"/>
          </a:xfrm>
          <a:prstGeom prst="rect">
            <a:avLst/>
          </a:prstGeom>
          <a:solidFill>
            <a:schemeClr val="accent2">
              <a:lumMod val="20000"/>
              <a:lumOff val="80000"/>
            </a:schemeClr>
          </a:solidFill>
        </p:spPr>
        <p:txBody>
          <a:bodyPr wrap="square" rtlCol="0">
            <a:spAutoFit/>
          </a:bodyPr>
          <a:lstStyle/>
          <a:p>
            <a:pPr lvl="0" algn="just"/>
            <a:r>
              <a:rPr lang="en-IN" sz="2400" dirty="0">
                <a:latin typeface="Times New Roman" panose="02020603050405020304" pitchFamily="18" charset="0"/>
                <a:cs typeface="Times New Roman" panose="02020603050405020304" pitchFamily="18" charset="0"/>
              </a:rPr>
              <a:t>Reference – Islam (1997); Shah et al., </a:t>
            </a:r>
            <a:r>
              <a:rPr lang="en-IN" sz="2400" dirty="0">
                <a:latin typeface="Times New Roman" panose="02020603050405020304" pitchFamily="18" charset="0"/>
                <a:cs typeface="Times New Roman" panose="02020603050405020304" pitchFamily="18" charset="0"/>
              </a:rPr>
              <a:t>2013</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Mohd</a:t>
            </a:r>
            <a:r>
              <a:rPr lang="en-IN" sz="2400" dirty="0">
                <a:latin typeface="Times New Roman" panose="02020603050405020304" pitchFamily="18" charset="0"/>
                <a:cs typeface="Times New Roman" panose="02020603050405020304" pitchFamily="18" charset="0"/>
              </a:rPr>
              <a:t> et al., </a:t>
            </a:r>
            <a:r>
              <a:rPr lang="en-IN" sz="2400" dirty="0">
                <a:latin typeface="Times New Roman" panose="02020603050405020304" pitchFamily="18" charset="0"/>
                <a:cs typeface="Times New Roman" panose="02020603050405020304" pitchFamily="18" charset="0"/>
              </a:rPr>
              <a:t>2016; </a:t>
            </a:r>
            <a:r>
              <a:rPr lang="en-IN" sz="2400" dirty="0" err="1">
                <a:solidFill>
                  <a:prstClr val="black"/>
                </a:solidFill>
                <a:latin typeface="Times New Roman" panose="02020603050405020304" pitchFamily="18" charset="0"/>
                <a:cs typeface="Times New Roman" panose="02020603050405020304" pitchFamily="18" charset="0"/>
              </a:rPr>
              <a:t>Mohd</a:t>
            </a:r>
            <a:r>
              <a:rPr lang="en-IN" sz="2400" dirty="0">
                <a:solidFill>
                  <a:prstClr val="black"/>
                </a:solidFill>
                <a:latin typeface="Times New Roman" panose="02020603050405020304" pitchFamily="18" charset="0"/>
                <a:cs typeface="Times New Roman" panose="02020603050405020304" pitchFamily="18" charset="0"/>
              </a:rPr>
              <a:t> et al., </a:t>
            </a:r>
            <a:r>
              <a:rPr lang="en-IN" sz="2400" dirty="0">
                <a:solidFill>
                  <a:prstClr val="black"/>
                </a:solidFill>
                <a:latin typeface="Times New Roman" panose="02020603050405020304" pitchFamily="18" charset="0"/>
                <a:cs typeface="Times New Roman" panose="02020603050405020304" pitchFamily="18" charset="0"/>
              </a:rPr>
              <a:t>2016</a:t>
            </a:r>
            <a:r>
              <a:rPr lang="en-IN" sz="2400" dirty="0">
                <a:latin typeface="Times New Roman" panose="02020603050405020304" pitchFamily="18" charset="0"/>
                <a:cs typeface="Times New Roman" panose="02020603050405020304" pitchFamily="18" charset="0"/>
              </a:rPr>
              <a:t> ; </a:t>
            </a:r>
            <a:r>
              <a:rPr lang="en-IN" sz="2400" dirty="0" err="1">
                <a:latin typeface="Times New Roman" panose="02020603050405020304" pitchFamily="18" charset="0"/>
                <a:cs typeface="Times New Roman" panose="02020603050405020304" pitchFamily="18" charset="0"/>
              </a:rPr>
              <a:t>Malgwi</a:t>
            </a:r>
            <a:r>
              <a:rPr lang="en-IN" sz="2400" dirty="0">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et al., </a:t>
            </a:r>
            <a:r>
              <a:rPr lang="en-IN" sz="2400" dirty="0">
                <a:latin typeface="Times New Roman" panose="02020603050405020304" pitchFamily="18" charset="0"/>
                <a:cs typeface="Times New Roman" panose="02020603050405020304" pitchFamily="18" charset="0"/>
              </a:rPr>
              <a:t>2021</a:t>
            </a:r>
            <a:endParaRPr lang="en-IN" sz="24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9">
            <a:extLst>
              <a:ext uri="{BEBA8EAE-BF5A-486C-A8C5-ECC9F3942E4B}">
                <a14:imgProps xmlns:a14="http://schemas.microsoft.com/office/drawing/2010/main">
                  <a14:imgLayer r:embed="rId10">
                    <a14:imgEffect>
                      <a14:backgroundRemoval t="9961" b="89844" l="6836" r="96094">
                        <a14:foregroundMark x1="59766" y1="40625" x2="59766" y2="40625"/>
                        <a14:foregroundMark x1="29688" y1="49023" x2="45898" y2="39453"/>
                        <a14:foregroundMark x1="47461" y1="39258" x2="62305" y2="42578"/>
                        <a14:foregroundMark x1="64453" y1="41992" x2="66992" y2="41211"/>
                      </a14:backgroundRemoval>
                    </a14:imgEffect>
                  </a14:imgLayer>
                </a14:imgProps>
              </a:ext>
            </a:extLst>
          </a:blip>
          <a:srcRect l="5224" t="15742" r="5824" b="17075"/>
          <a:stretch/>
        </p:blipFill>
        <p:spPr>
          <a:xfrm>
            <a:off x="13244839" y="1777690"/>
            <a:ext cx="3752912" cy="2834430"/>
          </a:xfrm>
          <a:prstGeom prst="rect">
            <a:avLst/>
          </a:prstGeom>
        </p:spPr>
      </p:pic>
      <p:sp>
        <p:nvSpPr>
          <p:cNvPr id="21" name="TextBox 20"/>
          <p:cNvSpPr txBox="1"/>
          <p:nvPr/>
        </p:nvSpPr>
        <p:spPr>
          <a:xfrm>
            <a:off x="9933469" y="8180036"/>
            <a:ext cx="7232633" cy="1938992"/>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IN" sz="4000" dirty="0">
                <a:latin typeface="Times New Roman" panose="02020603050405020304" pitchFamily="18" charset="0"/>
                <a:cs typeface="Times New Roman" panose="02020603050405020304" pitchFamily="18" charset="0"/>
              </a:rPr>
              <a:t>Limited literature on assessment of flood impact on vernacular buildings</a:t>
            </a:r>
            <a:endParaRPr lang="en-IN" sz="4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351958" y="12450847"/>
            <a:ext cx="7434071" cy="769441"/>
          </a:xfrm>
          <a:prstGeom prst="rect">
            <a:avLst/>
          </a:prstGeom>
          <a:solidFill>
            <a:schemeClr val="accent2">
              <a:lumMod val="20000"/>
              <a:lumOff val="80000"/>
            </a:schemeClr>
          </a:solidFill>
          <a:ln>
            <a:solidFill>
              <a:schemeClr val="accent5">
                <a:lumMod val="60000"/>
                <a:lumOff val="40000"/>
              </a:schemeClr>
            </a:solidFill>
          </a:ln>
        </p:spPr>
        <p:txBody>
          <a:bodyPr wrap="square" rtlCol="0">
            <a:spAutoFit/>
          </a:bodyPr>
          <a:lstStyle/>
          <a:p>
            <a:pPr algn="ctr"/>
            <a:r>
              <a:rPr lang="en-IN" sz="4400" b="1" dirty="0">
                <a:latin typeface="Times New Roman" panose="02020603050405020304" pitchFamily="18" charset="0"/>
                <a:cs typeface="Times New Roman" panose="02020603050405020304" pitchFamily="18" charset="0"/>
              </a:rPr>
              <a:t>Building damage </a:t>
            </a:r>
            <a:r>
              <a:rPr lang="en-IN" sz="4400" b="1" dirty="0" smtClean="0">
                <a:latin typeface="Times New Roman" panose="02020603050405020304" pitchFamily="18" charset="0"/>
                <a:cs typeface="Times New Roman" panose="02020603050405020304" pitchFamily="18" charset="0"/>
              </a:rPr>
              <a:t>assessment</a:t>
            </a:r>
            <a:endParaRPr lang="en-IN" sz="4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5480" y="13653579"/>
            <a:ext cx="11898532" cy="707886"/>
          </a:xfrm>
          <a:prstGeom prst="rect">
            <a:avLst/>
          </a:prstGeom>
          <a:solidFill>
            <a:schemeClr val="accent2">
              <a:lumMod val="20000"/>
              <a:lumOff val="80000"/>
            </a:schemeClr>
          </a:solidFill>
        </p:spPr>
        <p:txBody>
          <a:bodyPr wrap="square" rtlCol="0">
            <a:spAutoFit/>
          </a:bodyPr>
          <a:lstStyle>
            <a:defPPr>
              <a:defRPr lang="en-US"/>
            </a:defPPr>
            <a:lvl1pPr>
              <a:defRPr sz="1600"/>
            </a:lvl1pPr>
          </a:lstStyle>
          <a:p>
            <a:pPr marL="285750" indent="-285750" algn="just">
              <a:buFont typeface="Wingdings" panose="05000000000000000000" pitchFamily="2" charset="2"/>
              <a:buChar char="§"/>
            </a:pPr>
            <a:r>
              <a:rPr lang="en-IN" sz="4000" dirty="0">
                <a:latin typeface="Times New Roman" panose="02020603050405020304" pitchFamily="18" charset="0"/>
                <a:cs typeface="Times New Roman" panose="02020603050405020304" pitchFamily="18" charset="0"/>
              </a:rPr>
              <a:t>To understand the direct tangible impact on buildings </a:t>
            </a:r>
            <a:endParaRPr lang="en-IN" sz="4000" dirty="0">
              <a:latin typeface="Times New Roman" panose="02020603050405020304" pitchFamily="18" charset="0"/>
              <a:cs typeface="Times New Roman" panose="02020603050405020304" pitchFamily="18" charset="0"/>
            </a:endParaRPr>
          </a:p>
        </p:txBody>
      </p:sp>
      <p:sp>
        <p:nvSpPr>
          <p:cNvPr id="24" name="Rectangle 23"/>
          <p:cNvSpPr/>
          <p:nvPr/>
        </p:nvSpPr>
        <p:spPr>
          <a:xfrm>
            <a:off x="111028" y="14650561"/>
            <a:ext cx="11024648" cy="1323439"/>
          </a:xfrm>
          <a:prstGeom prst="rect">
            <a:avLst/>
          </a:prstGeom>
          <a:solidFill>
            <a:schemeClr val="accent2">
              <a:lumMod val="20000"/>
              <a:lumOff val="80000"/>
            </a:schemeClr>
          </a:solidFill>
        </p:spPr>
        <p:txBody>
          <a:bodyPr wrap="square" rtlCol="0">
            <a:spAutoFit/>
          </a:bodyPr>
          <a:lstStyle/>
          <a:p>
            <a:pPr marL="285750" indent="-285750" algn="just">
              <a:buFont typeface="Wingdings" panose="05000000000000000000" pitchFamily="2" charset="2"/>
              <a:buChar char="§"/>
            </a:pPr>
            <a:r>
              <a:rPr lang="en-US" sz="4000" dirty="0">
                <a:latin typeface="Times New Roman" panose="02020603050405020304" pitchFamily="18" charset="0"/>
                <a:cs typeface="Times New Roman" panose="02020603050405020304" pitchFamily="18" charset="0"/>
              </a:rPr>
              <a:t>To understand the effect of damage </a:t>
            </a:r>
            <a:r>
              <a:rPr lang="en-US" sz="4000" dirty="0">
                <a:latin typeface="Times New Roman" panose="02020603050405020304" pitchFamily="18" charset="0"/>
                <a:cs typeface="Times New Roman" panose="02020603050405020304" pitchFamily="18" charset="0"/>
              </a:rPr>
              <a:t>parameters – resistance and impact parameter  </a:t>
            </a:r>
          </a:p>
        </p:txBody>
      </p:sp>
      <p:sp>
        <p:nvSpPr>
          <p:cNvPr id="26" name="Rectangle 25"/>
          <p:cNvSpPr/>
          <p:nvPr/>
        </p:nvSpPr>
        <p:spPr>
          <a:xfrm>
            <a:off x="1" y="16061349"/>
            <a:ext cx="11135676" cy="1938992"/>
          </a:xfrm>
          <a:prstGeom prst="rect">
            <a:avLst/>
          </a:prstGeom>
          <a:solidFill>
            <a:schemeClr val="accent2">
              <a:lumMod val="20000"/>
              <a:lumOff val="80000"/>
            </a:schemeClr>
          </a:solidFill>
        </p:spPr>
        <p:txBody>
          <a:bodyPr wrap="square" rtlCol="0">
            <a:spAutoFit/>
          </a:bodyPr>
          <a:lstStyle/>
          <a:p>
            <a:pPr marL="285750" indent="-285750" algn="just">
              <a:buFont typeface="Wingdings" panose="05000000000000000000" pitchFamily="2" charset="2"/>
              <a:buChar char="§"/>
            </a:pPr>
            <a:r>
              <a:rPr lang="en-US" sz="4000" dirty="0">
                <a:latin typeface="Times New Roman" panose="02020603050405020304" pitchFamily="18" charset="0"/>
                <a:cs typeface="Times New Roman" panose="02020603050405020304" pitchFamily="18" charset="0"/>
              </a:rPr>
              <a:t>To understand the effect of flooding through experimental finding in absence of empirical data/ observation</a:t>
            </a:r>
            <a:endParaRPr lang="en-US" sz="40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7711181" y="5268948"/>
            <a:ext cx="11825488" cy="707886"/>
          </a:xfrm>
          <a:prstGeom prst="rect">
            <a:avLst/>
          </a:prstGeom>
          <a:solidFill>
            <a:schemeClr val="accent2">
              <a:lumMod val="20000"/>
              <a:lumOff val="80000"/>
            </a:schemeClr>
          </a:solidFill>
        </p:spPr>
        <p:txBody>
          <a:bodyPr wrap="square" rtlCol="0">
            <a:spAutoFit/>
          </a:bodyPr>
          <a:lstStyle/>
          <a:p>
            <a:pPr algn="ctr"/>
            <a:r>
              <a:rPr lang="en-US" sz="4000" u="sng" dirty="0">
                <a:latin typeface="Times New Roman" panose="02020603050405020304" pitchFamily="18" charset="0"/>
                <a:cs typeface="Times New Roman" panose="02020603050405020304" pitchFamily="18" charset="0"/>
              </a:rPr>
              <a:t>Destructive tests: Unconfined compressive strength test</a:t>
            </a:r>
          </a:p>
        </p:txBody>
      </p:sp>
      <p:sp>
        <p:nvSpPr>
          <p:cNvPr id="30" name="Content Placeholder 7"/>
          <p:cNvSpPr txBox="1">
            <a:spLocks/>
          </p:cNvSpPr>
          <p:nvPr/>
        </p:nvSpPr>
        <p:spPr>
          <a:xfrm>
            <a:off x="12039347" y="13607234"/>
            <a:ext cx="15615918" cy="1754326"/>
          </a:xfrm>
          <a:prstGeom prst="rect">
            <a:avLst/>
          </a:prstGeom>
          <a:solidFill>
            <a:schemeClr val="accent2">
              <a:lumMod val="20000"/>
              <a:lumOff val="80000"/>
            </a:schemeClr>
          </a:solidFill>
          <a:ln>
            <a:solidFill>
              <a:schemeClr val="accent4"/>
            </a:solidFill>
          </a:ln>
        </p:spPr>
        <p:txBody>
          <a:bodyPr vert="horz" wrap="square" lIns="91440" tIns="45720" rIns="91440" bIns="45720" rtlCol="0">
            <a:sp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just">
              <a:buFont typeface="Arial" pitchFamily="34" charset="0"/>
              <a:buNone/>
            </a:pPr>
            <a:r>
              <a:rPr lang="en-US" sz="4000" dirty="0">
                <a:solidFill>
                  <a:schemeClr val="tx1"/>
                </a:solidFill>
                <a:latin typeface="Times New Roman" panose="02020603050405020304" pitchFamily="18" charset="0"/>
                <a:cs typeface="Times New Roman" panose="02020603050405020304" pitchFamily="18" charset="0"/>
              </a:rPr>
              <a:t>W</a:t>
            </a:r>
            <a:r>
              <a:rPr lang="en-US" sz="4000" dirty="0" smtClean="0">
                <a:solidFill>
                  <a:schemeClr val="tx1"/>
                </a:solidFill>
                <a:latin typeface="Times New Roman" panose="02020603050405020304" pitchFamily="18" charset="0"/>
                <a:cs typeface="Times New Roman" panose="02020603050405020304" pitchFamily="18" charset="0"/>
              </a:rPr>
              <a:t>alls were immersed for 36 hours, 72 hours, 102 hours, and 144 hours, respectively. The water depth is kept at 25 %, 50 %, 75 %, and 100 % of the height of the mud wall for each duration. </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11"/>
          <a:stretch>
            <a:fillRect/>
          </a:stretch>
        </p:blipFill>
        <p:spPr>
          <a:xfrm>
            <a:off x="17293440" y="6110085"/>
            <a:ext cx="12243229" cy="7169607"/>
          </a:xfrm>
          <a:prstGeom prst="rect">
            <a:avLst/>
          </a:prstGeom>
        </p:spPr>
      </p:pic>
      <p:sp>
        <p:nvSpPr>
          <p:cNvPr id="36" name="TextBox 35"/>
          <p:cNvSpPr txBox="1"/>
          <p:nvPr/>
        </p:nvSpPr>
        <p:spPr>
          <a:xfrm>
            <a:off x="122259" y="17474403"/>
            <a:ext cx="11013417" cy="1323439"/>
          </a:xfrm>
          <a:prstGeom prst="rect">
            <a:avLst/>
          </a:prstGeom>
          <a:solidFill>
            <a:schemeClr val="accent2">
              <a:lumMod val="20000"/>
              <a:lumOff val="80000"/>
            </a:schemeClr>
          </a:solidFill>
          <a:ln>
            <a:solidFill>
              <a:schemeClr val="accent5">
                <a:lumMod val="60000"/>
                <a:lumOff val="40000"/>
              </a:schemeClr>
            </a:solidFill>
          </a:ln>
        </p:spPr>
        <p:txBody>
          <a:bodyPr wrap="square" rtlCol="0">
            <a:spAutoFit/>
          </a:bodyPr>
          <a:lstStyle/>
          <a:p>
            <a:pPr algn="just"/>
            <a:r>
              <a:rPr lang="en-IN" sz="4000" b="1" dirty="0">
                <a:latin typeface="Times New Roman" panose="02020603050405020304" pitchFamily="18" charset="0"/>
                <a:cs typeface="Times New Roman" panose="02020603050405020304" pitchFamily="18" charset="0"/>
              </a:rPr>
              <a:t>Step 1 : Identifying the housing (construction) typology</a:t>
            </a:r>
            <a:endParaRPr lang="en-IN" sz="4000" b="1" dirty="0">
              <a:latin typeface="Times New Roman" panose="02020603050405020304" pitchFamily="18" charset="0"/>
              <a:cs typeface="Times New Roman" panose="02020603050405020304" pitchFamily="18" charset="0"/>
            </a:endParaRPr>
          </a:p>
        </p:txBody>
      </p:sp>
      <p:grpSp>
        <p:nvGrpSpPr>
          <p:cNvPr id="45" name="Group 44"/>
          <p:cNvGrpSpPr/>
          <p:nvPr/>
        </p:nvGrpSpPr>
        <p:grpSpPr>
          <a:xfrm>
            <a:off x="562600" y="18899213"/>
            <a:ext cx="10573076" cy="4864208"/>
            <a:chOff x="-2015818" y="18738187"/>
            <a:chExt cx="7826683" cy="3145957"/>
          </a:xfrm>
        </p:grpSpPr>
        <p:pic>
          <p:nvPicPr>
            <p:cNvPr id="34" name="Picture 33"/>
            <p:cNvPicPr>
              <a:picLocks noChangeAspect="1"/>
            </p:cNvPicPr>
            <p:nvPr/>
          </p:nvPicPr>
          <p:blipFill>
            <a:blip r:embed="rId12"/>
            <a:stretch>
              <a:fillRect/>
            </a:stretch>
          </p:blipFill>
          <p:spPr>
            <a:xfrm>
              <a:off x="218622" y="18738187"/>
              <a:ext cx="5592243" cy="3145957"/>
            </a:xfrm>
            <a:prstGeom prst="rect">
              <a:avLst/>
            </a:prstGeom>
          </p:spPr>
        </p:pic>
        <p:pic>
          <p:nvPicPr>
            <p:cNvPr id="37" name="Picture 36"/>
            <p:cNvPicPr>
              <a:picLocks noChangeAspect="1"/>
            </p:cNvPicPr>
            <p:nvPr/>
          </p:nvPicPr>
          <p:blipFill rotWithShape="1">
            <a:blip r:embed="rId13"/>
            <a:srcRect b="16074"/>
            <a:stretch/>
          </p:blipFill>
          <p:spPr>
            <a:xfrm>
              <a:off x="-2015818" y="20168889"/>
              <a:ext cx="1974454" cy="1241729"/>
            </a:xfrm>
            <a:prstGeom prst="rect">
              <a:avLst/>
            </a:prstGeom>
          </p:spPr>
        </p:pic>
        <p:pic>
          <p:nvPicPr>
            <p:cNvPr id="38" name="Picture 37"/>
            <p:cNvPicPr>
              <a:picLocks noChangeAspect="1"/>
            </p:cNvPicPr>
            <p:nvPr/>
          </p:nvPicPr>
          <p:blipFill>
            <a:blip r:embed="rId14"/>
            <a:stretch>
              <a:fillRect/>
            </a:stretch>
          </p:blipFill>
          <p:spPr>
            <a:xfrm>
              <a:off x="-1913345" y="18738187"/>
              <a:ext cx="1968671" cy="1310417"/>
            </a:xfrm>
            <a:prstGeom prst="rect">
              <a:avLst/>
            </a:prstGeom>
          </p:spPr>
        </p:pic>
      </p:grpSp>
      <p:sp>
        <p:nvSpPr>
          <p:cNvPr id="40" name="TextBox 39"/>
          <p:cNvSpPr txBox="1"/>
          <p:nvPr/>
        </p:nvSpPr>
        <p:spPr>
          <a:xfrm>
            <a:off x="17654312" y="3643548"/>
            <a:ext cx="11882358" cy="1323439"/>
          </a:xfrm>
          <a:prstGeom prst="rect">
            <a:avLst/>
          </a:prstGeom>
          <a:solidFill>
            <a:schemeClr val="accent2">
              <a:lumMod val="20000"/>
              <a:lumOff val="80000"/>
            </a:schemeClr>
          </a:solidFill>
          <a:ln>
            <a:solidFill>
              <a:schemeClr val="accent5">
                <a:lumMod val="60000"/>
                <a:lumOff val="40000"/>
              </a:schemeClr>
            </a:solidFill>
          </a:ln>
        </p:spPr>
        <p:txBody>
          <a:bodyPr wrap="square" rtlCol="0">
            <a:spAutoFit/>
          </a:bodyPr>
          <a:lstStyle/>
          <a:p>
            <a:pPr algn="just"/>
            <a:r>
              <a:rPr lang="en-IN" sz="4000" b="1" dirty="0">
                <a:latin typeface="Times New Roman" panose="02020603050405020304" pitchFamily="18" charset="0"/>
                <a:cs typeface="Times New Roman" panose="02020603050405020304" pitchFamily="18" charset="0"/>
              </a:rPr>
              <a:t>Step 2: To design a method to assess the impact of flooding on the building typology</a:t>
            </a:r>
            <a:endParaRPr lang="en-IN" sz="4000" b="1" dirty="0">
              <a:latin typeface="Times New Roman" panose="02020603050405020304" pitchFamily="18" charset="0"/>
              <a:cs typeface="Times New Roman" panose="02020603050405020304" pitchFamily="18" charset="0"/>
            </a:endParaRPr>
          </a:p>
        </p:txBody>
      </p:sp>
      <p:grpSp>
        <p:nvGrpSpPr>
          <p:cNvPr id="44" name="Group 43"/>
          <p:cNvGrpSpPr/>
          <p:nvPr/>
        </p:nvGrpSpPr>
        <p:grpSpPr>
          <a:xfrm>
            <a:off x="12039346" y="15783900"/>
            <a:ext cx="6290005" cy="4908794"/>
            <a:chOff x="9153997" y="18737987"/>
            <a:chExt cx="5220596" cy="3052686"/>
          </a:xfrm>
        </p:grpSpPr>
        <p:pic>
          <p:nvPicPr>
            <p:cNvPr id="33" name="Picture 32"/>
            <p:cNvPicPr>
              <a:picLocks noChangeAspect="1"/>
            </p:cNvPicPr>
            <p:nvPr/>
          </p:nvPicPr>
          <p:blipFill>
            <a:blip r:embed="rId15"/>
            <a:stretch>
              <a:fillRect/>
            </a:stretch>
          </p:blipFill>
          <p:spPr>
            <a:xfrm>
              <a:off x="12655017" y="18737988"/>
              <a:ext cx="1719576" cy="2292767"/>
            </a:xfrm>
            <a:prstGeom prst="rect">
              <a:avLst/>
            </a:prstGeom>
          </p:spPr>
        </p:pic>
        <p:pic>
          <p:nvPicPr>
            <p:cNvPr id="41" name="Picture 40"/>
            <p:cNvPicPr>
              <a:picLocks noChangeAspect="1"/>
            </p:cNvPicPr>
            <p:nvPr/>
          </p:nvPicPr>
          <p:blipFill>
            <a:blip r:embed="rId16"/>
            <a:stretch>
              <a:fillRect/>
            </a:stretch>
          </p:blipFill>
          <p:spPr>
            <a:xfrm>
              <a:off x="9153997" y="18737987"/>
              <a:ext cx="1717136" cy="3052686"/>
            </a:xfrm>
            <a:prstGeom prst="rect">
              <a:avLst/>
            </a:prstGeom>
          </p:spPr>
        </p:pic>
        <p:pic>
          <p:nvPicPr>
            <p:cNvPr id="42" name="Picture 41"/>
            <p:cNvPicPr>
              <a:picLocks noChangeAspect="1"/>
            </p:cNvPicPr>
            <p:nvPr/>
          </p:nvPicPr>
          <p:blipFill>
            <a:blip r:embed="rId17"/>
            <a:stretch>
              <a:fillRect/>
            </a:stretch>
          </p:blipFill>
          <p:spPr>
            <a:xfrm>
              <a:off x="10878788" y="18737987"/>
              <a:ext cx="2289514" cy="3052686"/>
            </a:xfrm>
            <a:prstGeom prst="rect">
              <a:avLst/>
            </a:prstGeom>
          </p:spPr>
        </p:pic>
        <p:pic>
          <p:nvPicPr>
            <p:cNvPr id="43" name="Picture 42"/>
            <p:cNvPicPr>
              <a:picLocks noChangeAspect="1"/>
            </p:cNvPicPr>
            <p:nvPr/>
          </p:nvPicPr>
          <p:blipFill>
            <a:blip r:embed="rId18"/>
            <a:stretch>
              <a:fillRect/>
            </a:stretch>
          </p:blipFill>
          <p:spPr>
            <a:xfrm>
              <a:off x="13175957" y="21014755"/>
              <a:ext cx="1198636" cy="674233"/>
            </a:xfrm>
            <a:prstGeom prst="rect">
              <a:avLst/>
            </a:prstGeom>
          </p:spPr>
        </p:pic>
      </p:grpSp>
      <p:sp>
        <p:nvSpPr>
          <p:cNvPr id="47" name="Content Placeholder 7"/>
          <p:cNvSpPr txBox="1">
            <a:spLocks/>
          </p:cNvSpPr>
          <p:nvPr/>
        </p:nvSpPr>
        <p:spPr>
          <a:xfrm>
            <a:off x="18628349" y="18750508"/>
            <a:ext cx="9026916" cy="1754326"/>
          </a:xfrm>
          <a:prstGeom prst="rect">
            <a:avLst/>
          </a:prstGeom>
          <a:solidFill>
            <a:schemeClr val="accent5">
              <a:lumMod val="20000"/>
              <a:lumOff val="80000"/>
            </a:schemeClr>
          </a:solidFill>
        </p:spPr>
        <p:txBody>
          <a:bodyPr vert="horz" wrap="square" lIns="91440" tIns="45720" rIns="91440" bIns="45720" rtlCol="0">
            <a:sp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just">
              <a:buFont typeface="Arial" pitchFamily="34" charset="0"/>
              <a:buNone/>
            </a:pPr>
            <a:r>
              <a:rPr lang="en-US" sz="4000" dirty="0" smtClean="0">
                <a:solidFill>
                  <a:schemeClr val="tx1"/>
                </a:solidFill>
                <a:latin typeface="Times New Roman" panose="02020603050405020304" pitchFamily="18" charset="0"/>
                <a:cs typeface="Times New Roman" panose="02020603050405020304" pitchFamily="18" charset="0"/>
              </a:rPr>
              <a:t>At zero duration the load carrying capacity of the wall is 6055 kg which is sufficiently larger than the weight of the roof.</a:t>
            </a:r>
          </a:p>
        </p:txBody>
      </p:sp>
      <p:sp>
        <p:nvSpPr>
          <p:cNvPr id="50" name="TextBox 49"/>
          <p:cNvSpPr txBox="1"/>
          <p:nvPr/>
        </p:nvSpPr>
        <p:spPr>
          <a:xfrm>
            <a:off x="30025229" y="2003988"/>
            <a:ext cx="10670619" cy="769441"/>
          </a:xfrm>
          <a:prstGeom prst="rect">
            <a:avLst/>
          </a:prstGeom>
          <a:solidFill>
            <a:schemeClr val="accent2">
              <a:lumMod val="20000"/>
              <a:lumOff val="80000"/>
            </a:schemeClr>
          </a:solidFill>
          <a:ln>
            <a:solidFill>
              <a:schemeClr val="accent5">
                <a:lumMod val="60000"/>
                <a:lumOff val="40000"/>
              </a:schemeClr>
            </a:solidFill>
          </a:ln>
        </p:spPr>
        <p:txBody>
          <a:bodyPr wrap="square" rtlCol="0">
            <a:spAutoFit/>
          </a:bodyPr>
          <a:lstStyle>
            <a:defPPr>
              <a:defRPr lang="en-US"/>
            </a:defPPr>
            <a:lvl1pPr algn="ctr">
              <a:defRPr sz="4400" b="1">
                <a:latin typeface="Times New Roman" panose="02020603050405020304" pitchFamily="18" charset="0"/>
                <a:cs typeface="Times New Roman" panose="02020603050405020304" pitchFamily="18" charset="0"/>
              </a:defRPr>
            </a:lvl1pPr>
          </a:lstStyle>
          <a:p>
            <a:r>
              <a:rPr lang="en-IN" dirty="0"/>
              <a:t>Step 3 : </a:t>
            </a:r>
            <a:r>
              <a:rPr lang="en-IN" dirty="0" smtClean="0"/>
              <a:t>Results</a:t>
            </a:r>
            <a:endParaRPr lang="en-IN" dirty="0"/>
          </a:p>
        </p:txBody>
      </p:sp>
      <p:sp>
        <p:nvSpPr>
          <p:cNvPr id="52" name="Rectangle 51"/>
          <p:cNvSpPr/>
          <p:nvPr/>
        </p:nvSpPr>
        <p:spPr>
          <a:xfrm>
            <a:off x="18561885" y="15683562"/>
            <a:ext cx="9093380" cy="2554545"/>
          </a:xfrm>
          <a:prstGeom prst="rect">
            <a:avLst/>
          </a:prstGeom>
          <a:solidFill>
            <a:schemeClr val="accent1">
              <a:lumMod val="20000"/>
              <a:lumOff val="80000"/>
            </a:schemeClr>
          </a:solidFill>
        </p:spPr>
        <p:txBody>
          <a:bodyPr wrap="square">
            <a:spAutoFit/>
          </a:bodyPr>
          <a:lstStyle/>
          <a:p>
            <a:r>
              <a:rPr lang="en-US" sz="4000" dirty="0">
                <a:latin typeface="Times New Roman" panose="02020603050405020304" pitchFamily="18" charset="0"/>
                <a:cs typeface="Times New Roman" panose="02020603050405020304" pitchFamily="18" charset="0"/>
              </a:rPr>
              <a:t>C</a:t>
            </a:r>
            <a:r>
              <a:rPr lang="en-US" sz="4000" dirty="0" smtClean="0">
                <a:latin typeface="Times New Roman" panose="02020603050405020304" pitchFamily="18" charset="0"/>
                <a:cs typeface="Times New Roman" panose="02020603050405020304" pitchFamily="18" charset="0"/>
              </a:rPr>
              <a:t>arrying </a:t>
            </a:r>
            <a:r>
              <a:rPr lang="en-US" sz="4000" dirty="0">
                <a:latin typeface="Times New Roman" panose="02020603050405020304" pitchFamily="18" charset="0"/>
                <a:cs typeface="Times New Roman" panose="02020603050405020304" pitchFamily="18" charset="0"/>
              </a:rPr>
              <a:t>capacity of the walls </a:t>
            </a:r>
            <a:r>
              <a:rPr lang="en-US" sz="4000" dirty="0" smtClean="0">
                <a:latin typeface="Times New Roman" panose="02020603050405020304" pitchFamily="18" charset="0"/>
                <a:cs typeface="Times New Roman" panose="02020603050405020304" pitchFamily="18" charset="0"/>
              </a:rPr>
              <a:t>based </a:t>
            </a:r>
            <a:r>
              <a:rPr lang="en-US" sz="4000" dirty="0">
                <a:latin typeface="Times New Roman" panose="02020603050405020304" pitchFamily="18" charset="0"/>
                <a:cs typeface="Times New Roman" panose="02020603050405020304" pitchFamily="18" charset="0"/>
              </a:rPr>
              <a:t>on </a:t>
            </a:r>
          </a:p>
          <a:p>
            <a:pPr marL="342900" indent="-342900">
              <a:buAutoNum type="alphaLcParenBoth"/>
            </a:pPr>
            <a:r>
              <a:rPr lang="en-US" sz="4000" dirty="0">
                <a:latin typeface="Times New Roman" panose="02020603050405020304" pitchFamily="18" charset="0"/>
                <a:cs typeface="Times New Roman" panose="02020603050405020304" pitchFamily="18" charset="0"/>
              </a:rPr>
              <a:t>Compressive strength at a given duration </a:t>
            </a:r>
          </a:p>
          <a:p>
            <a:pPr marL="342900" indent="-342900">
              <a:buAutoNum type="alphaLcParenBoth"/>
            </a:pPr>
            <a:r>
              <a:rPr lang="en-US" sz="4000" dirty="0">
                <a:latin typeface="Times New Roman" panose="02020603050405020304" pitchFamily="18" charset="0"/>
                <a:cs typeface="Times New Roman" panose="02020603050405020304" pitchFamily="18" charset="0"/>
              </a:rPr>
              <a:t>Moment of resistance at a given depth and duration </a:t>
            </a:r>
            <a:endParaRPr lang="en-IN" sz="4000" dirty="0">
              <a:latin typeface="Times New Roman" panose="02020603050405020304" pitchFamily="18" charset="0"/>
              <a:cs typeface="Times New Roman" panose="02020603050405020304" pitchFamily="18" charset="0"/>
            </a:endParaRPr>
          </a:p>
        </p:txBody>
      </p:sp>
      <p:graphicFrame>
        <p:nvGraphicFramePr>
          <p:cNvPr id="54" name="Table 53"/>
          <p:cNvGraphicFramePr>
            <a:graphicFrameLocks noGrp="1"/>
          </p:cNvGraphicFramePr>
          <p:nvPr>
            <p:extLst>
              <p:ext uri="{D42A27DB-BD31-4B8C-83A1-F6EECF244321}">
                <p14:modId xmlns:p14="http://schemas.microsoft.com/office/powerpoint/2010/main" val="1407136256"/>
              </p:ext>
            </p:extLst>
          </p:nvPr>
        </p:nvGraphicFramePr>
        <p:xfrm>
          <a:off x="30187624" y="4021586"/>
          <a:ext cx="15287563" cy="4032480"/>
        </p:xfrm>
        <a:graphic>
          <a:graphicData uri="http://schemas.openxmlformats.org/drawingml/2006/table">
            <a:tbl>
              <a:tblPr firstRow="1" bandRow="1">
                <a:tableStyleId>{5DA37D80-6434-44D0-A028-1B22A696006F}</a:tableStyleId>
              </a:tblPr>
              <a:tblGrid>
                <a:gridCol w="3745757">
                  <a:extLst>
                    <a:ext uri="{9D8B030D-6E8A-4147-A177-3AD203B41FA5}">
                      <a16:colId xmlns:a16="http://schemas.microsoft.com/office/drawing/2014/main" val="1770580124"/>
                    </a:ext>
                  </a:extLst>
                </a:gridCol>
                <a:gridCol w="5654880">
                  <a:extLst>
                    <a:ext uri="{9D8B030D-6E8A-4147-A177-3AD203B41FA5}">
                      <a16:colId xmlns:a16="http://schemas.microsoft.com/office/drawing/2014/main" val="2980483144"/>
                    </a:ext>
                  </a:extLst>
                </a:gridCol>
                <a:gridCol w="5886926">
                  <a:extLst>
                    <a:ext uri="{9D8B030D-6E8A-4147-A177-3AD203B41FA5}">
                      <a16:colId xmlns:a16="http://schemas.microsoft.com/office/drawing/2014/main" val="2084022252"/>
                    </a:ext>
                  </a:extLst>
                </a:gridCol>
              </a:tblGrid>
              <a:tr h="832080">
                <a:tc>
                  <a:txBody>
                    <a:bodyPr/>
                    <a:lstStyle/>
                    <a:p>
                      <a:r>
                        <a:rPr lang="en-IN" sz="3600" b="0" dirty="0" smtClean="0">
                          <a:latin typeface="Times New Roman" panose="02020603050405020304" pitchFamily="18" charset="0"/>
                          <a:cs typeface="Times New Roman" panose="02020603050405020304" pitchFamily="18" charset="0"/>
                        </a:rPr>
                        <a:t>Duration (Hr)</a:t>
                      </a:r>
                      <a:endParaRPr lang="en-IN" sz="3600" b="0" dirty="0">
                        <a:latin typeface="Times New Roman" panose="02020603050405020304" pitchFamily="18" charset="0"/>
                        <a:cs typeface="Times New Roman" panose="02020603050405020304" pitchFamily="18" charset="0"/>
                      </a:endParaRPr>
                    </a:p>
                  </a:txBody>
                  <a:tcPr/>
                </a:tc>
                <a:tc>
                  <a:txBody>
                    <a:bodyPr/>
                    <a:lstStyle/>
                    <a:p>
                      <a:r>
                        <a:rPr lang="en-IN" sz="3600" b="0" dirty="0" smtClean="0">
                          <a:latin typeface="Times New Roman" panose="02020603050405020304" pitchFamily="18" charset="0"/>
                          <a:cs typeface="Times New Roman" panose="02020603050405020304" pitchFamily="18" charset="0"/>
                        </a:rPr>
                        <a:t>Compressive strength</a:t>
                      </a:r>
                      <a:r>
                        <a:rPr lang="en-IN" sz="3600" b="0" baseline="0" dirty="0" smtClean="0">
                          <a:latin typeface="Times New Roman" panose="02020603050405020304" pitchFamily="18" charset="0"/>
                          <a:cs typeface="Times New Roman" panose="02020603050405020304" pitchFamily="18" charset="0"/>
                        </a:rPr>
                        <a:t> (</a:t>
                      </a:r>
                      <a:r>
                        <a:rPr lang="en-IN" sz="3600" b="0" baseline="0" dirty="0" err="1" smtClean="0">
                          <a:latin typeface="Times New Roman" panose="02020603050405020304" pitchFamily="18" charset="0"/>
                          <a:cs typeface="Times New Roman" panose="02020603050405020304" pitchFamily="18" charset="0"/>
                        </a:rPr>
                        <a:t>kPa</a:t>
                      </a:r>
                      <a:r>
                        <a:rPr lang="en-IN" sz="3600" b="0" baseline="0" dirty="0" smtClean="0">
                          <a:latin typeface="Times New Roman" panose="02020603050405020304" pitchFamily="18" charset="0"/>
                          <a:cs typeface="Times New Roman" panose="02020603050405020304" pitchFamily="18" charset="0"/>
                        </a:rPr>
                        <a:t>)</a:t>
                      </a:r>
                      <a:endParaRPr lang="en-IN" sz="3600" b="0" dirty="0">
                        <a:latin typeface="Times New Roman" panose="02020603050405020304" pitchFamily="18" charset="0"/>
                        <a:cs typeface="Times New Roman" panose="02020603050405020304" pitchFamily="18" charset="0"/>
                      </a:endParaRPr>
                    </a:p>
                  </a:txBody>
                  <a:tcPr/>
                </a:tc>
                <a:tc>
                  <a:txBody>
                    <a:bodyPr/>
                    <a:lstStyle/>
                    <a:p>
                      <a:r>
                        <a:rPr lang="en-IN" sz="3600" b="0" dirty="0" smtClean="0">
                          <a:latin typeface="Times New Roman" panose="02020603050405020304" pitchFamily="18" charset="0"/>
                          <a:cs typeface="Times New Roman" panose="02020603050405020304" pitchFamily="18" charset="0"/>
                        </a:rPr>
                        <a:t>Compressive strength (kg)</a:t>
                      </a:r>
                    </a:p>
                  </a:txBody>
                  <a:tcPr/>
                </a:tc>
                <a:extLst>
                  <a:ext uri="{0D108BD9-81ED-4DB2-BD59-A6C34878D82A}">
                    <a16:rowId xmlns:a16="http://schemas.microsoft.com/office/drawing/2014/main" val="2056372027"/>
                  </a:ext>
                </a:extLst>
              </a:tr>
              <a:tr h="448043">
                <a:tc>
                  <a:txBody>
                    <a:bodyPr/>
                    <a:lstStyle/>
                    <a:p>
                      <a:pPr algn="r"/>
                      <a:r>
                        <a:rPr lang="en-IN" sz="3600" b="0" dirty="0" smtClean="0">
                          <a:latin typeface="Times New Roman" panose="02020603050405020304" pitchFamily="18" charset="0"/>
                          <a:cs typeface="Times New Roman" panose="02020603050405020304" pitchFamily="18" charset="0"/>
                        </a:rPr>
                        <a:t>0</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12.488</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6055.12</a:t>
                      </a:r>
                      <a:endParaRPr lang="en-IN"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4252856"/>
                  </a:ext>
                </a:extLst>
              </a:tr>
              <a:tr h="448043">
                <a:tc>
                  <a:txBody>
                    <a:bodyPr/>
                    <a:lstStyle/>
                    <a:p>
                      <a:pPr algn="r"/>
                      <a:r>
                        <a:rPr lang="en-IN" sz="3600" b="0" dirty="0" smtClean="0">
                          <a:latin typeface="Times New Roman" panose="02020603050405020304" pitchFamily="18" charset="0"/>
                          <a:cs typeface="Times New Roman" panose="02020603050405020304" pitchFamily="18" charset="0"/>
                        </a:rPr>
                        <a:t>36</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11.57</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1391.27</a:t>
                      </a:r>
                      <a:endParaRPr lang="en-IN"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19986604"/>
                  </a:ext>
                </a:extLst>
              </a:tr>
              <a:tr h="448043">
                <a:tc>
                  <a:txBody>
                    <a:bodyPr/>
                    <a:lstStyle/>
                    <a:p>
                      <a:pPr algn="r"/>
                      <a:r>
                        <a:rPr lang="en-IN" sz="3600" b="0" dirty="0" smtClean="0">
                          <a:latin typeface="Times New Roman" panose="02020603050405020304" pitchFamily="18" charset="0"/>
                          <a:cs typeface="Times New Roman" panose="02020603050405020304" pitchFamily="18" charset="0"/>
                        </a:rPr>
                        <a:t>72</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9.84</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1003.63</a:t>
                      </a:r>
                      <a:endParaRPr lang="en-IN"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9526150"/>
                  </a:ext>
                </a:extLst>
              </a:tr>
              <a:tr h="448043">
                <a:tc>
                  <a:txBody>
                    <a:bodyPr/>
                    <a:lstStyle/>
                    <a:p>
                      <a:pPr algn="r"/>
                      <a:r>
                        <a:rPr lang="en-IN" sz="3600" b="0" dirty="0" smtClean="0">
                          <a:latin typeface="Times New Roman" panose="02020603050405020304" pitchFamily="18" charset="0"/>
                          <a:cs typeface="Times New Roman" panose="02020603050405020304" pitchFamily="18" charset="0"/>
                        </a:rPr>
                        <a:t>102</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9.21</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930.52</a:t>
                      </a:r>
                      <a:endParaRPr lang="en-IN"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80588126"/>
                  </a:ext>
                </a:extLst>
              </a:tr>
              <a:tr h="448043">
                <a:tc>
                  <a:txBody>
                    <a:bodyPr/>
                    <a:lstStyle/>
                    <a:p>
                      <a:pPr algn="r"/>
                      <a:r>
                        <a:rPr lang="en-IN" sz="3600" b="0" dirty="0" smtClean="0">
                          <a:latin typeface="Times New Roman" panose="02020603050405020304" pitchFamily="18" charset="0"/>
                          <a:cs typeface="Times New Roman" panose="02020603050405020304" pitchFamily="18" charset="0"/>
                        </a:rPr>
                        <a:t>144</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7.99</a:t>
                      </a:r>
                      <a:endParaRPr lang="en-IN" sz="3600" b="0" dirty="0">
                        <a:latin typeface="Times New Roman" panose="02020603050405020304" pitchFamily="18" charset="0"/>
                        <a:cs typeface="Times New Roman" panose="02020603050405020304" pitchFamily="18" charset="0"/>
                      </a:endParaRPr>
                    </a:p>
                  </a:txBody>
                  <a:tcPr/>
                </a:tc>
                <a:tc>
                  <a:txBody>
                    <a:bodyPr/>
                    <a:lstStyle/>
                    <a:p>
                      <a:pPr algn="r"/>
                      <a:r>
                        <a:rPr lang="en-IN" sz="3600" b="0" dirty="0" smtClean="0">
                          <a:latin typeface="Times New Roman" panose="02020603050405020304" pitchFamily="18" charset="0"/>
                          <a:cs typeface="Times New Roman" panose="02020603050405020304" pitchFamily="18" charset="0"/>
                        </a:rPr>
                        <a:t>815.46</a:t>
                      </a:r>
                      <a:endParaRPr lang="en-IN" sz="3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3028908"/>
                  </a:ext>
                </a:extLst>
              </a:tr>
            </a:tbl>
          </a:graphicData>
        </a:graphic>
      </p:graphicFrame>
      <p:graphicFrame>
        <p:nvGraphicFramePr>
          <p:cNvPr id="57" name="Table 56"/>
          <p:cNvGraphicFramePr>
            <a:graphicFrameLocks noGrp="1"/>
          </p:cNvGraphicFramePr>
          <p:nvPr>
            <p:extLst>
              <p:ext uri="{D42A27DB-BD31-4B8C-83A1-F6EECF244321}">
                <p14:modId xmlns:p14="http://schemas.microsoft.com/office/powerpoint/2010/main" val="3629517645"/>
              </p:ext>
            </p:extLst>
          </p:nvPr>
        </p:nvGraphicFramePr>
        <p:xfrm>
          <a:off x="30181818" y="9136479"/>
          <a:ext cx="15246786" cy="3413760"/>
        </p:xfrm>
        <a:graphic>
          <a:graphicData uri="http://schemas.openxmlformats.org/drawingml/2006/table">
            <a:tbl>
              <a:tblPr firstRow="1" bandRow="1">
                <a:tableStyleId>{5DA37D80-6434-44D0-A028-1B22A696006F}</a:tableStyleId>
              </a:tblPr>
              <a:tblGrid>
                <a:gridCol w="4558642">
                  <a:extLst>
                    <a:ext uri="{9D8B030D-6E8A-4147-A177-3AD203B41FA5}">
                      <a16:colId xmlns:a16="http://schemas.microsoft.com/office/drawing/2014/main" val="3959899161"/>
                    </a:ext>
                  </a:extLst>
                </a:gridCol>
                <a:gridCol w="5857429">
                  <a:extLst>
                    <a:ext uri="{9D8B030D-6E8A-4147-A177-3AD203B41FA5}">
                      <a16:colId xmlns:a16="http://schemas.microsoft.com/office/drawing/2014/main" val="4291967040"/>
                    </a:ext>
                  </a:extLst>
                </a:gridCol>
                <a:gridCol w="4830715">
                  <a:extLst>
                    <a:ext uri="{9D8B030D-6E8A-4147-A177-3AD203B41FA5}">
                      <a16:colId xmlns:a16="http://schemas.microsoft.com/office/drawing/2014/main" val="2130195721"/>
                    </a:ext>
                  </a:extLst>
                </a:gridCol>
              </a:tblGrid>
              <a:tr h="476961">
                <a:tc>
                  <a:txBody>
                    <a:bodyPr/>
                    <a:lstStyle/>
                    <a:p>
                      <a:pPr algn="ctr"/>
                      <a:r>
                        <a:rPr lang="en-IN" sz="4000" b="0" dirty="0" smtClean="0">
                          <a:latin typeface="Times New Roman" panose="02020603050405020304" pitchFamily="18" charset="0"/>
                          <a:cs typeface="Times New Roman" panose="02020603050405020304" pitchFamily="18" charset="0"/>
                        </a:rPr>
                        <a:t>Depth (mm)</a:t>
                      </a:r>
                      <a:endParaRPr lang="en-IN" sz="4000" b="0" dirty="0">
                        <a:latin typeface="Times New Roman" panose="02020603050405020304" pitchFamily="18" charset="0"/>
                        <a:cs typeface="Times New Roman" panose="02020603050405020304" pitchFamily="18" charset="0"/>
                      </a:endParaRPr>
                    </a:p>
                  </a:txBody>
                  <a:tcPr/>
                </a:tc>
                <a:tc>
                  <a:txBody>
                    <a:bodyPr/>
                    <a:lstStyle/>
                    <a:p>
                      <a:r>
                        <a:rPr lang="en-IN" sz="4000" b="0" dirty="0" smtClean="0">
                          <a:latin typeface="Times New Roman" panose="02020603050405020304" pitchFamily="18" charset="0"/>
                          <a:cs typeface="Times New Roman" panose="02020603050405020304" pitchFamily="18" charset="0"/>
                        </a:rPr>
                        <a:t>Compressive stress due to roof (MPa)</a:t>
                      </a:r>
                      <a:endParaRPr lang="en-IN" sz="4000" b="0" dirty="0">
                        <a:latin typeface="Times New Roman" panose="02020603050405020304" pitchFamily="18" charset="0"/>
                        <a:cs typeface="Times New Roman" panose="02020603050405020304" pitchFamily="18" charset="0"/>
                      </a:endParaRPr>
                    </a:p>
                  </a:txBody>
                  <a:tcPr/>
                </a:tc>
                <a:tc>
                  <a:txBody>
                    <a:bodyPr/>
                    <a:lstStyle/>
                    <a:p>
                      <a:r>
                        <a:rPr lang="en-IN" sz="4000" b="0" dirty="0" smtClean="0">
                          <a:latin typeface="Times New Roman" panose="02020603050405020304" pitchFamily="18" charset="0"/>
                          <a:cs typeface="Times New Roman" panose="02020603050405020304" pitchFamily="18" charset="0"/>
                        </a:rPr>
                        <a:t>Moment (</a:t>
                      </a:r>
                      <a:r>
                        <a:rPr lang="en-IN" sz="4000" b="0" dirty="0" err="1" smtClean="0">
                          <a:latin typeface="Times New Roman" panose="02020603050405020304" pitchFamily="18" charset="0"/>
                          <a:cs typeface="Times New Roman" panose="02020603050405020304" pitchFamily="18" charset="0"/>
                        </a:rPr>
                        <a:t>kN</a:t>
                      </a:r>
                      <a:r>
                        <a:rPr lang="en-IN" sz="4000" b="0" dirty="0" smtClean="0">
                          <a:latin typeface="Times New Roman" panose="02020603050405020304" pitchFamily="18" charset="0"/>
                          <a:cs typeface="Times New Roman" panose="02020603050405020304" pitchFamily="18" charset="0"/>
                        </a:rPr>
                        <a:t>-m)</a:t>
                      </a:r>
                      <a:endParaRPr lang="en-IN" sz="4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29906731"/>
                  </a:ext>
                </a:extLst>
              </a:tr>
              <a:tr h="277922">
                <a:tc>
                  <a:txBody>
                    <a:bodyPr/>
                    <a:lstStyle/>
                    <a:p>
                      <a:pPr algn="r"/>
                      <a:r>
                        <a:rPr lang="en-IN" sz="4000" dirty="0" smtClean="0">
                          <a:latin typeface="Times New Roman" panose="02020603050405020304" pitchFamily="18" charset="0"/>
                          <a:cs typeface="Times New Roman" panose="02020603050405020304" pitchFamily="18" charset="0"/>
                        </a:rPr>
                        <a:t>525 (25%)</a:t>
                      </a:r>
                      <a:endParaRPr lang="en-IN" sz="4000" dirty="0">
                        <a:latin typeface="Times New Roman" panose="02020603050405020304" pitchFamily="18" charset="0"/>
                        <a:cs typeface="Times New Roman" panose="02020603050405020304" pitchFamily="18" charset="0"/>
                      </a:endParaRPr>
                    </a:p>
                  </a:txBody>
                  <a:tcPr/>
                </a:tc>
                <a:tc>
                  <a:txBody>
                    <a:bodyPr/>
                    <a:lstStyle/>
                    <a:p>
                      <a:pPr algn="r"/>
                      <a:r>
                        <a:rPr lang="en-IN" sz="4000" dirty="0" smtClean="0">
                          <a:latin typeface="Times New Roman" panose="02020603050405020304" pitchFamily="18" charset="0"/>
                          <a:cs typeface="Times New Roman" panose="02020603050405020304" pitchFamily="18" charset="0"/>
                        </a:rPr>
                        <a:t>0.00955</a:t>
                      </a:r>
                      <a:endParaRPr lang="en-IN" sz="4000" dirty="0">
                        <a:latin typeface="Times New Roman" panose="02020603050405020304" pitchFamily="18" charset="0"/>
                        <a:cs typeface="Times New Roman" panose="02020603050405020304" pitchFamily="18" charset="0"/>
                      </a:endParaRPr>
                    </a:p>
                  </a:txBody>
                  <a:tcPr/>
                </a:tc>
                <a:tc>
                  <a:txBody>
                    <a:bodyPr/>
                    <a:lstStyle/>
                    <a:p>
                      <a:pPr algn="r"/>
                      <a:r>
                        <a:rPr lang="en-IN" sz="4000" dirty="0" smtClean="0">
                          <a:latin typeface="Times New Roman" panose="02020603050405020304" pitchFamily="18" charset="0"/>
                          <a:cs typeface="Times New Roman" panose="02020603050405020304" pitchFamily="18" charset="0"/>
                        </a:rPr>
                        <a:t>1.48</a:t>
                      </a:r>
                      <a:endParaRPr lang="en-IN"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3864598"/>
                  </a:ext>
                </a:extLst>
              </a:tr>
              <a:tr h="277922">
                <a:tc>
                  <a:txBody>
                    <a:bodyPr/>
                    <a:lstStyle/>
                    <a:p>
                      <a:pPr algn="r"/>
                      <a:r>
                        <a:rPr lang="en-IN" sz="4000" dirty="0" smtClean="0">
                          <a:latin typeface="Times New Roman" panose="02020603050405020304" pitchFamily="18" charset="0"/>
                          <a:cs typeface="Times New Roman" panose="02020603050405020304" pitchFamily="18" charset="0"/>
                        </a:rPr>
                        <a:t>1050 (50%)</a:t>
                      </a:r>
                      <a:endParaRPr lang="en-IN" sz="4000" dirty="0">
                        <a:latin typeface="Times New Roman" panose="02020603050405020304" pitchFamily="18" charset="0"/>
                        <a:cs typeface="Times New Roman" panose="02020603050405020304" pitchFamily="18"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N" sz="4000" dirty="0" smtClean="0">
                          <a:latin typeface="Times New Roman" panose="02020603050405020304" pitchFamily="18" charset="0"/>
                          <a:cs typeface="Times New Roman" panose="02020603050405020304" pitchFamily="18" charset="0"/>
                        </a:rPr>
                        <a:t>0.00955</a:t>
                      </a:r>
                    </a:p>
                  </a:txBody>
                  <a:tcPr/>
                </a:tc>
                <a:tc>
                  <a:txBody>
                    <a:bodyPr/>
                    <a:lstStyle/>
                    <a:p>
                      <a:pPr algn="r"/>
                      <a:r>
                        <a:rPr lang="en-IN" sz="4000" dirty="0" smtClean="0">
                          <a:latin typeface="Times New Roman" panose="02020603050405020304" pitchFamily="18" charset="0"/>
                          <a:cs typeface="Times New Roman" panose="02020603050405020304" pitchFamily="18" charset="0"/>
                        </a:rPr>
                        <a:t>0.65</a:t>
                      </a:r>
                      <a:endParaRPr lang="en-IN"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56894543"/>
                  </a:ext>
                </a:extLst>
              </a:tr>
              <a:tr h="277922">
                <a:tc>
                  <a:txBody>
                    <a:bodyPr/>
                    <a:lstStyle/>
                    <a:p>
                      <a:pPr algn="r"/>
                      <a:r>
                        <a:rPr lang="en-IN" sz="4000" dirty="0" smtClean="0">
                          <a:latin typeface="Times New Roman" panose="02020603050405020304" pitchFamily="18" charset="0"/>
                          <a:cs typeface="Times New Roman" panose="02020603050405020304" pitchFamily="18" charset="0"/>
                        </a:rPr>
                        <a:t>1575 (75%)</a:t>
                      </a:r>
                      <a:endParaRPr lang="en-IN" sz="4000" dirty="0">
                        <a:latin typeface="Times New Roman" panose="02020603050405020304" pitchFamily="18" charset="0"/>
                        <a:cs typeface="Times New Roman" panose="02020603050405020304" pitchFamily="18"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N" sz="4000" dirty="0" smtClean="0">
                          <a:latin typeface="Times New Roman" panose="02020603050405020304" pitchFamily="18" charset="0"/>
                          <a:cs typeface="Times New Roman" panose="02020603050405020304" pitchFamily="18" charset="0"/>
                        </a:rPr>
                        <a:t>0.00955</a:t>
                      </a:r>
                    </a:p>
                  </a:txBody>
                  <a:tcPr/>
                </a:tc>
                <a:tc>
                  <a:txBody>
                    <a:bodyPr/>
                    <a:lstStyle/>
                    <a:p>
                      <a:pPr algn="r"/>
                      <a:r>
                        <a:rPr lang="en-IN" sz="4000" dirty="0" smtClean="0">
                          <a:latin typeface="Times New Roman" panose="02020603050405020304" pitchFamily="18" charset="0"/>
                          <a:cs typeface="Times New Roman" panose="02020603050405020304" pitchFamily="18" charset="0"/>
                        </a:rPr>
                        <a:t>0.164</a:t>
                      </a:r>
                      <a:endParaRPr lang="en-IN"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1248819"/>
                  </a:ext>
                </a:extLst>
              </a:tr>
            </a:tbl>
          </a:graphicData>
        </a:graphic>
      </p:graphicFrame>
      <p:sp>
        <p:nvSpPr>
          <p:cNvPr id="59" name="Content Placeholder 7"/>
          <p:cNvSpPr txBox="1">
            <a:spLocks/>
          </p:cNvSpPr>
          <p:nvPr/>
        </p:nvSpPr>
        <p:spPr>
          <a:xfrm>
            <a:off x="12039346" y="21184266"/>
            <a:ext cx="15670819" cy="3093154"/>
          </a:xfrm>
          <a:prstGeom prst="rect">
            <a:avLst/>
          </a:prstGeom>
          <a:solidFill>
            <a:schemeClr val="accent5">
              <a:lumMod val="20000"/>
              <a:lumOff val="80000"/>
            </a:schemeClr>
          </a:solidFill>
        </p:spPr>
        <p:txBody>
          <a:bodyPr vert="horz" wrap="square" lIns="91440" tIns="45720" rIns="91440" bIns="45720" rtlCol="0">
            <a:sp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lgn="just">
              <a:buFont typeface="Arial" pitchFamily="34" charset="0"/>
              <a:buNone/>
            </a:pPr>
            <a:r>
              <a:rPr lang="en-US" sz="4000" dirty="0" smtClean="0">
                <a:solidFill>
                  <a:schemeClr val="tx1"/>
                </a:solidFill>
                <a:latin typeface="Times New Roman" panose="02020603050405020304" pitchFamily="18" charset="0"/>
                <a:cs typeface="Times New Roman" panose="02020603050405020304" pitchFamily="18" charset="0"/>
              </a:rPr>
              <a:t>The </a:t>
            </a:r>
            <a:r>
              <a:rPr lang="en-US" sz="4000" b="1" dirty="0" smtClean="0">
                <a:solidFill>
                  <a:schemeClr val="tx1"/>
                </a:solidFill>
                <a:latin typeface="Times New Roman" panose="02020603050405020304" pitchFamily="18" charset="0"/>
                <a:cs typeface="Times New Roman" panose="02020603050405020304" pitchFamily="18" charset="0"/>
              </a:rPr>
              <a:t>matrix comprises of moment of resistance and compressive strength values</a:t>
            </a:r>
          </a:p>
          <a:p>
            <a:pPr marL="0" indent="0" algn="just">
              <a:buFont typeface="Arial" pitchFamily="34" charset="0"/>
              <a:buNone/>
            </a:pPr>
            <a:r>
              <a:rPr lang="en-US" sz="4000" dirty="0" smtClean="0">
                <a:solidFill>
                  <a:schemeClr val="tx1"/>
                </a:solidFill>
                <a:latin typeface="Times New Roman" panose="02020603050405020304" pitchFamily="18" charset="0"/>
                <a:cs typeface="Times New Roman" panose="02020603050405020304" pitchFamily="18" charset="0"/>
              </a:rPr>
              <a:t>A wall may fail when –Moment generated by the roof load exceed the moment of resistance and compressive load by the roof succeeds the compressive strength of the wall (after an immersion period)</a:t>
            </a:r>
            <a:endParaRPr lang="en-US" sz="4000" dirty="0">
              <a:solidFill>
                <a:schemeClr val="tx1"/>
              </a:solidFill>
              <a:latin typeface="Times New Roman" panose="02020603050405020304" pitchFamily="18" charset="0"/>
              <a:cs typeface="Times New Roman" panose="02020603050405020304" pitchFamily="18" charset="0"/>
            </a:endParaRPr>
          </a:p>
        </p:txBody>
      </p:sp>
      <p:graphicFrame>
        <p:nvGraphicFramePr>
          <p:cNvPr id="60" name="Table 59"/>
          <p:cNvGraphicFramePr>
            <a:graphicFrameLocks noGrp="1"/>
          </p:cNvGraphicFramePr>
          <p:nvPr>
            <p:extLst>
              <p:ext uri="{D42A27DB-BD31-4B8C-83A1-F6EECF244321}">
                <p14:modId xmlns:p14="http://schemas.microsoft.com/office/powerpoint/2010/main" val="1109356052"/>
              </p:ext>
            </p:extLst>
          </p:nvPr>
        </p:nvGraphicFramePr>
        <p:xfrm>
          <a:off x="28009163" y="13425221"/>
          <a:ext cx="17863621" cy="11741151"/>
        </p:xfrm>
        <a:graphic>
          <a:graphicData uri="http://schemas.openxmlformats.org/drawingml/2006/table">
            <a:tbl>
              <a:tblPr firstRow="1" firstCol="1" bandRow="1">
                <a:tableStyleId>{5DA37D80-6434-44D0-A028-1B22A696006F}</a:tableStyleId>
              </a:tblPr>
              <a:tblGrid>
                <a:gridCol w="1492902">
                  <a:extLst>
                    <a:ext uri="{9D8B030D-6E8A-4147-A177-3AD203B41FA5}">
                      <a16:colId xmlns:a16="http://schemas.microsoft.com/office/drawing/2014/main" val="215087906"/>
                    </a:ext>
                  </a:extLst>
                </a:gridCol>
                <a:gridCol w="3108450">
                  <a:extLst>
                    <a:ext uri="{9D8B030D-6E8A-4147-A177-3AD203B41FA5}">
                      <a16:colId xmlns:a16="http://schemas.microsoft.com/office/drawing/2014/main" val="1802486511"/>
                    </a:ext>
                  </a:extLst>
                </a:gridCol>
                <a:gridCol w="3051781">
                  <a:extLst>
                    <a:ext uri="{9D8B030D-6E8A-4147-A177-3AD203B41FA5}">
                      <a16:colId xmlns:a16="http://schemas.microsoft.com/office/drawing/2014/main" val="2932890268"/>
                    </a:ext>
                  </a:extLst>
                </a:gridCol>
                <a:gridCol w="3363270">
                  <a:extLst>
                    <a:ext uri="{9D8B030D-6E8A-4147-A177-3AD203B41FA5}">
                      <a16:colId xmlns:a16="http://schemas.microsoft.com/office/drawing/2014/main" val="507389826"/>
                    </a:ext>
                  </a:extLst>
                </a:gridCol>
                <a:gridCol w="3681103">
                  <a:extLst>
                    <a:ext uri="{9D8B030D-6E8A-4147-A177-3AD203B41FA5}">
                      <a16:colId xmlns:a16="http://schemas.microsoft.com/office/drawing/2014/main" val="2403450516"/>
                    </a:ext>
                  </a:extLst>
                </a:gridCol>
                <a:gridCol w="3166115">
                  <a:extLst>
                    <a:ext uri="{9D8B030D-6E8A-4147-A177-3AD203B41FA5}">
                      <a16:colId xmlns:a16="http://schemas.microsoft.com/office/drawing/2014/main" val="1237024602"/>
                    </a:ext>
                  </a:extLst>
                </a:gridCol>
              </a:tblGrid>
              <a:tr h="521970">
                <a:tc rowSpan="2">
                  <a:txBody>
                    <a:bodyPr/>
                    <a:lstStyle/>
                    <a:p>
                      <a:pPr>
                        <a:lnSpc>
                          <a:spcPct val="107000"/>
                        </a:lnSpc>
                        <a:spcAft>
                          <a:spcPts val="0"/>
                        </a:spcAft>
                      </a:pPr>
                      <a:r>
                        <a:rPr lang="en-US" sz="3600" b="0" dirty="0" smtClean="0">
                          <a:effectLst/>
                          <a:latin typeface="Times New Roman" panose="02020603050405020304" pitchFamily="18" charset="0"/>
                          <a:cs typeface="Times New Roman" panose="02020603050405020304" pitchFamily="18" charset="0"/>
                        </a:rPr>
                        <a:t>Duration (h)</a:t>
                      </a:r>
                      <a:endParaRPr lang="en-IN"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gridSpan="5">
                  <a:txBody>
                    <a:bodyPr/>
                    <a:lstStyle/>
                    <a:p>
                      <a:pPr>
                        <a:lnSpc>
                          <a:spcPct val="107000"/>
                        </a:lnSpc>
                        <a:spcAft>
                          <a:spcPts val="0"/>
                        </a:spcAft>
                      </a:pPr>
                      <a:r>
                        <a:rPr lang="en-US" sz="3600" b="0" dirty="0">
                          <a:effectLst/>
                          <a:latin typeface="Times New Roman" panose="02020603050405020304" pitchFamily="18" charset="0"/>
                          <a:cs typeface="Times New Roman" panose="02020603050405020304" pitchFamily="18" charset="0"/>
                        </a:rPr>
                        <a:t>Depth of the water </a:t>
                      </a:r>
                      <a:r>
                        <a:rPr lang="en-US" sz="3600" b="0" dirty="0" smtClean="0">
                          <a:effectLst/>
                          <a:latin typeface="Times New Roman" panose="02020603050405020304" pitchFamily="18" charset="0"/>
                          <a:cs typeface="Times New Roman" panose="02020603050405020304" pitchFamily="18" charset="0"/>
                        </a:rPr>
                        <a:t>level (%</a:t>
                      </a:r>
                      <a:r>
                        <a:rPr lang="en-US" sz="3600" b="0" baseline="0" dirty="0" smtClean="0">
                          <a:effectLst/>
                          <a:latin typeface="Times New Roman" panose="02020603050405020304" pitchFamily="18" charset="0"/>
                          <a:cs typeface="Times New Roman" panose="02020603050405020304" pitchFamily="18" charset="0"/>
                        </a:rPr>
                        <a:t> w.r.t wall height</a:t>
                      </a:r>
                      <a:r>
                        <a:rPr lang="en-US" sz="3600" b="0" dirty="0" smtClean="0">
                          <a:effectLst/>
                          <a:latin typeface="Times New Roman" panose="02020603050405020304" pitchFamily="18" charset="0"/>
                          <a:cs typeface="Times New Roman" panose="02020603050405020304" pitchFamily="18" charset="0"/>
                        </a:rPr>
                        <a:t>)</a:t>
                      </a:r>
                      <a:endParaRPr lang="en-IN" sz="3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646770859"/>
                  </a:ext>
                </a:extLst>
              </a:tr>
              <a:tr h="548389">
                <a:tc vMerge="1">
                  <a:txBody>
                    <a:bodyPr/>
                    <a:lstStyle/>
                    <a:p>
                      <a:endParaRPr lang="en-IN"/>
                    </a:p>
                  </a:txBody>
                  <a:tcPr/>
                </a:tc>
                <a:tc>
                  <a:txBody>
                    <a:bodyPr/>
                    <a:lstStyle/>
                    <a:p>
                      <a:pPr algn="r">
                        <a:lnSpc>
                          <a:spcPct val="107000"/>
                        </a:lnSpc>
                        <a:spcAft>
                          <a:spcPts val="0"/>
                        </a:spcAft>
                      </a:pPr>
                      <a:r>
                        <a:rPr lang="en-US" sz="3600">
                          <a:effectLst/>
                          <a:latin typeface="Times New Roman" panose="02020603050405020304" pitchFamily="18" charset="0"/>
                          <a:cs typeface="Times New Roman" panose="02020603050405020304" pitchFamily="18" charset="0"/>
                        </a:rPr>
                        <a:t>0</a:t>
                      </a:r>
                      <a:endParaRPr lang="en-IN"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smtClean="0">
                          <a:effectLst/>
                          <a:latin typeface="Times New Roman" panose="02020603050405020304" pitchFamily="18" charset="0"/>
                          <a:cs typeface="Times New Roman" panose="02020603050405020304" pitchFamily="18" charset="0"/>
                        </a:rPr>
                        <a:t>25%</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smtClean="0">
                          <a:effectLst/>
                          <a:latin typeface="Times New Roman" panose="02020603050405020304" pitchFamily="18" charset="0"/>
                          <a:cs typeface="Times New Roman" panose="02020603050405020304" pitchFamily="18" charset="0"/>
                        </a:rPr>
                        <a:t>50%</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smtClean="0">
                          <a:effectLst/>
                          <a:latin typeface="Times New Roman" panose="02020603050405020304" pitchFamily="18" charset="0"/>
                          <a:cs typeface="Times New Roman" panose="02020603050405020304" pitchFamily="18" charset="0"/>
                        </a:rPr>
                        <a:t>75%</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smtClean="0">
                          <a:effectLst/>
                          <a:latin typeface="Times New Roman" panose="02020603050405020304" pitchFamily="18" charset="0"/>
                          <a:cs typeface="Times New Roman" panose="02020603050405020304" pitchFamily="18" charset="0"/>
                        </a:rPr>
                        <a:t>100%</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extLst>
                  <a:ext uri="{0D108BD9-81ED-4DB2-BD59-A6C34878D82A}">
                    <a16:rowId xmlns:a16="http://schemas.microsoft.com/office/drawing/2014/main" val="1188768434"/>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3.44,12.488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3.44,12.488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3.44,12.488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a:effectLst/>
                          <a:latin typeface="Times New Roman" panose="02020603050405020304" pitchFamily="18" charset="0"/>
                          <a:cs typeface="Times New Roman" panose="02020603050405020304" pitchFamily="18" charset="0"/>
                        </a:rPr>
                        <a:t>3.44,12.488</a:t>
                      </a:r>
                      <a:br>
                        <a:rPr lang="en-US" sz="3600">
                          <a:effectLst/>
                          <a:latin typeface="Times New Roman" panose="02020603050405020304" pitchFamily="18" charset="0"/>
                          <a:cs typeface="Times New Roman" panose="02020603050405020304" pitchFamily="18" charset="0"/>
                        </a:rPr>
                      </a:br>
                      <a:r>
                        <a:rPr lang="en-US" sz="3600">
                          <a:effectLst/>
                          <a:latin typeface="Times New Roman" panose="02020603050405020304" pitchFamily="18" charset="0"/>
                          <a:cs typeface="Times New Roman" panose="02020603050405020304" pitchFamily="18" charset="0"/>
                        </a:rPr>
                        <a:t>(NF,NF)</a:t>
                      </a:r>
                      <a:endParaRPr lang="en-IN"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3.44,12.488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extLst>
                  <a:ext uri="{0D108BD9-81ED-4DB2-BD59-A6C34878D82A}">
                    <a16:rowId xmlns:a16="http://schemas.microsoft.com/office/drawing/2014/main" val="2852905186"/>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18</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3.44,11.908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1.8463,11.908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0.821,11.908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0.2043,11.908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0.11.908</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1478940308"/>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36</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3.44,11.57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1.79,11.57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0.797,11.57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0.199,11.57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0,11.57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2055805755"/>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54</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3.44,10.75</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1.6663,10.75</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0.7418,10.75</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0.1827,10.75</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0,10.75</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1403436358"/>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72</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3.44,9.84</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1.52,9.84</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0.6780,9.84</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0.1695,9.84</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4">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0,9.84</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(F,NF)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2602705793"/>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92</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3.44,9.52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1.4763,9.52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a:effectLst/>
                          <a:latin typeface="Times New Roman" panose="02020603050405020304" pitchFamily="18" charset="0"/>
                          <a:cs typeface="Times New Roman" panose="02020603050405020304" pitchFamily="18" charset="0"/>
                        </a:rPr>
                        <a:t>0.6582,9.52</a:t>
                      </a:r>
                      <a:br>
                        <a:rPr lang="en-US" sz="3600">
                          <a:effectLst/>
                          <a:latin typeface="Times New Roman" panose="02020603050405020304" pitchFamily="18" charset="0"/>
                          <a:cs typeface="Times New Roman" panose="02020603050405020304" pitchFamily="18" charset="0"/>
                        </a:rPr>
                      </a:br>
                      <a:r>
                        <a:rPr lang="en-US" sz="3600">
                          <a:effectLst/>
                          <a:latin typeface="Times New Roman" panose="02020603050405020304" pitchFamily="18" charset="0"/>
                          <a:cs typeface="Times New Roman" panose="02020603050405020304" pitchFamily="18" charset="0"/>
                        </a:rPr>
                        <a:t>(F,F)</a:t>
                      </a:r>
                      <a:endParaRPr lang="en-IN"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0.1599,9.52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0,9.52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4050547423"/>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102</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3.44,9.12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1.414,9.12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0.6268,9.12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0.1571,9.12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0,9.12</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2216638823"/>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123</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a:effectLst/>
                          <a:latin typeface="Times New Roman" panose="02020603050405020304" pitchFamily="18" charset="0"/>
                          <a:cs typeface="Times New Roman" panose="02020603050405020304" pitchFamily="18" charset="0"/>
                        </a:rPr>
                        <a:t>3.44,8.527</a:t>
                      </a:r>
                      <a:br>
                        <a:rPr lang="en-US" sz="3600">
                          <a:effectLst/>
                          <a:latin typeface="Times New Roman" panose="02020603050405020304" pitchFamily="18" charset="0"/>
                          <a:cs typeface="Times New Roman" panose="02020603050405020304" pitchFamily="18" charset="0"/>
                        </a:rPr>
                      </a:br>
                      <a:r>
                        <a:rPr lang="en-US" sz="3600">
                          <a:effectLst/>
                          <a:latin typeface="Times New Roman" panose="02020603050405020304" pitchFamily="18" charset="0"/>
                          <a:cs typeface="Times New Roman" panose="02020603050405020304" pitchFamily="18" charset="0"/>
                        </a:rPr>
                        <a:t>(NF,F)</a:t>
                      </a:r>
                      <a:endParaRPr lang="en-IN"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1.32.13,8.527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0.59,8.527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0.1413,8.527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0,8.527</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1954163333"/>
                  </a:ext>
                </a:extLst>
              </a:tr>
              <a:tr h="1070359">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144</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bg1"/>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3.44,7.99</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(NF,F)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1.239,7.99</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0.5506,7.99</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0.1376,7.99</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tc>
                  <a:txBody>
                    <a:bodyPr/>
                    <a:lstStyle/>
                    <a:p>
                      <a:pPr algn="r">
                        <a:lnSpc>
                          <a:spcPct val="107000"/>
                        </a:lnSpc>
                        <a:spcAft>
                          <a:spcPts val="0"/>
                        </a:spcAft>
                      </a:pPr>
                      <a:r>
                        <a:rPr lang="en-US" sz="3600" dirty="0">
                          <a:effectLst/>
                          <a:latin typeface="Times New Roman" panose="02020603050405020304" pitchFamily="18" charset="0"/>
                          <a:cs typeface="Times New Roman" panose="02020603050405020304" pitchFamily="18" charset="0"/>
                        </a:rPr>
                        <a:t>0,7.99</a:t>
                      </a:r>
                      <a:br>
                        <a:rPr lang="en-US" sz="3600" dirty="0">
                          <a:effectLst/>
                          <a:latin typeface="Times New Roman" panose="02020603050405020304" pitchFamily="18" charset="0"/>
                          <a:cs typeface="Times New Roman" panose="02020603050405020304" pitchFamily="18" charset="0"/>
                        </a:rPr>
                      </a:br>
                      <a:r>
                        <a:rPr lang="en-US" sz="3600" dirty="0">
                          <a:effectLst/>
                          <a:latin typeface="Times New Roman" panose="02020603050405020304" pitchFamily="18" charset="0"/>
                          <a:cs typeface="Times New Roman" panose="02020603050405020304" pitchFamily="18" charset="0"/>
                        </a:rPr>
                        <a:t>(F,F)</a:t>
                      </a:r>
                      <a:endParaRPr lang="en-IN"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282" marR="57282" marT="0" marB="0" anchor="b">
                    <a:solidFill>
                      <a:schemeClr val="accent3">
                        <a:lumMod val="20000"/>
                        <a:lumOff val="80000"/>
                      </a:schemeClr>
                    </a:solidFill>
                  </a:tcPr>
                </a:tc>
                <a:extLst>
                  <a:ext uri="{0D108BD9-81ED-4DB2-BD59-A6C34878D82A}">
                    <a16:rowId xmlns:a16="http://schemas.microsoft.com/office/drawing/2014/main" val="2097560397"/>
                  </a:ext>
                </a:extLst>
              </a:tr>
            </a:tbl>
          </a:graphicData>
        </a:graphic>
      </p:graphicFrame>
      <p:sp>
        <p:nvSpPr>
          <p:cNvPr id="61" name="Rectangle 60"/>
          <p:cNvSpPr/>
          <p:nvPr/>
        </p:nvSpPr>
        <p:spPr>
          <a:xfrm>
            <a:off x="30305065" y="3055928"/>
            <a:ext cx="10312258" cy="707886"/>
          </a:xfrm>
          <a:prstGeom prst="rect">
            <a:avLst/>
          </a:prstGeom>
          <a:solidFill>
            <a:schemeClr val="accent2">
              <a:lumMod val="20000"/>
              <a:lumOff val="80000"/>
            </a:schemeClr>
          </a:solidFill>
        </p:spPr>
        <p:txBody>
          <a:bodyPr wrap="square">
            <a:spAutoFit/>
          </a:bodyPr>
          <a:lstStyle/>
          <a:p>
            <a:r>
              <a:rPr lang="en-US" sz="4000" dirty="0">
                <a:latin typeface="Times New Roman" panose="02020603050405020304" pitchFamily="18" charset="0"/>
                <a:cs typeface="Times New Roman" panose="02020603050405020304" pitchFamily="18" charset="0"/>
              </a:rPr>
              <a:t>Load Carrying Capacity of the wall</a:t>
            </a:r>
            <a:endParaRPr lang="en-IN" sz="4000" dirty="0">
              <a:latin typeface="Times New Roman" panose="02020603050405020304" pitchFamily="18" charset="0"/>
              <a:cs typeface="Times New Roman" panose="02020603050405020304" pitchFamily="18" charset="0"/>
            </a:endParaRPr>
          </a:p>
        </p:txBody>
      </p:sp>
      <p:sp>
        <p:nvSpPr>
          <p:cNvPr id="62" name="Rectangle 61"/>
          <p:cNvSpPr/>
          <p:nvPr/>
        </p:nvSpPr>
        <p:spPr>
          <a:xfrm>
            <a:off x="30187624" y="8221644"/>
            <a:ext cx="10131300" cy="707886"/>
          </a:xfrm>
          <a:prstGeom prst="rect">
            <a:avLst/>
          </a:prstGeom>
          <a:solidFill>
            <a:schemeClr val="accent2">
              <a:lumMod val="20000"/>
              <a:lumOff val="80000"/>
            </a:schemeClr>
          </a:solidFill>
        </p:spPr>
        <p:txBody>
          <a:bodyPr wrap="none">
            <a:spAutoFit/>
          </a:bodyPr>
          <a:lstStyle/>
          <a:p>
            <a:r>
              <a:rPr lang="en-US" sz="4000" dirty="0">
                <a:latin typeface="Times New Roman" panose="02020603050405020304" pitchFamily="18" charset="0"/>
                <a:cs typeface="Times New Roman" panose="02020603050405020304" pitchFamily="18" charset="0"/>
              </a:rPr>
              <a:t>Moment developed due to the weight of the </a:t>
            </a:r>
            <a:r>
              <a:rPr lang="en-US" sz="4000" dirty="0">
                <a:latin typeface="Times New Roman" panose="02020603050405020304" pitchFamily="18" charset="0"/>
                <a:cs typeface="Times New Roman" panose="02020603050405020304" pitchFamily="18" charset="0"/>
              </a:rPr>
              <a:t>roof</a:t>
            </a:r>
            <a:endParaRPr lang="en-IN" sz="4000" dirty="0">
              <a:latin typeface="Times New Roman" panose="02020603050405020304" pitchFamily="18" charset="0"/>
              <a:cs typeface="Times New Roman" panose="02020603050405020304" pitchFamily="18" charset="0"/>
            </a:endParaRPr>
          </a:p>
        </p:txBody>
      </p:sp>
      <p:sp>
        <p:nvSpPr>
          <p:cNvPr id="63" name="Rectangle 62"/>
          <p:cNvSpPr/>
          <p:nvPr/>
        </p:nvSpPr>
        <p:spPr>
          <a:xfrm>
            <a:off x="30181818" y="12631963"/>
            <a:ext cx="5171609" cy="707886"/>
          </a:xfrm>
          <a:prstGeom prst="rect">
            <a:avLst/>
          </a:prstGeom>
          <a:solidFill>
            <a:schemeClr val="accent2">
              <a:lumMod val="20000"/>
              <a:lumOff val="80000"/>
            </a:schemeClr>
          </a:solidFill>
        </p:spPr>
        <p:txBody>
          <a:bodyPr wrap="none">
            <a:spAutoFit/>
          </a:bodyPr>
          <a:lstStyle/>
          <a:p>
            <a:r>
              <a:rPr lang="en-US" sz="4000" dirty="0" smtClean="0">
                <a:latin typeface="Times New Roman" panose="02020603050405020304" pitchFamily="18" charset="0"/>
                <a:cs typeface="Times New Roman" panose="02020603050405020304" pitchFamily="18" charset="0"/>
              </a:rPr>
              <a:t>Building damage matrix</a:t>
            </a:r>
            <a:endParaRPr lang="en-I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bg/>
                                          </p:spTgt>
                                        </p:tgtEl>
                                        <p:attrNameLst>
                                          <p:attrName>style.visibility</p:attrName>
                                        </p:attrNameLst>
                                      </p:cBhvr>
                                      <p:to>
                                        <p:strVal val="visible"/>
                                      </p:to>
                                    </p:set>
                                    <p:animEffect transition="in" filter="fade">
                                      <p:cBhvr>
                                        <p:cTn id="7" dur="500"/>
                                        <p:tgtEl>
                                          <p:spTgt spid="4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xEl>
                                              <p:pRg st="0" end="0"/>
                                            </p:txEl>
                                          </p:spTgt>
                                        </p:tgtEl>
                                        <p:attrNameLst>
                                          <p:attrName>style.visibility</p:attrName>
                                        </p:attrNameLst>
                                      </p:cBhvr>
                                      <p:to>
                                        <p:strVal val="visible"/>
                                      </p:to>
                                    </p:set>
                                    <p:animEffect transition="in" filter="fade">
                                      <p:cBhvr>
                                        <p:cTn id="10" dur="500"/>
                                        <p:tgtEl>
                                          <p:spTgt spid="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9">
                                            <p:bg/>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59">
                                            <p:txEl>
                                              <p:pRg st="0" end="0"/>
                                            </p:txEl>
                                          </p:spTgt>
                                        </p:tgtEl>
                                        <p:attrNameLst>
                                          <p:attrName>style.visibility</p:attrName>
                                        </p:attrNameLst>
                                      </p:cBhvr>
                                      <p:to>
                                        <p:strVal val="visible"/>
                                      </p:to>
                                    </p:set>
                                    <p:animEffect transition="in" filter="fade">
                                      <p:cBhvr>
                                        <p:cTn id="20" dur="500"/>
                                        <p:tgtEl>
                                          <p:spTgt spid="5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9">
                                            <p:txEl>
                                              <p:pRg st="1" end="1"/>
                                            </p:txEl>
                                          </p:spTgt>
                                        </p:tgtEl>
                                        <p:attrNameLst>
                                          <p:attrName>style.visibility</p:attrName>
                                        </p:attrNameLst>
                                      </p:cBhvr>
                                      <p:to>
                                        <p:strVal val="visible"/>
                                      </p:to>
                                    </p:set>
                                    <p:animEffect transition="in" filter="fade">
                                      <p:cBhvr>
                                        <p:cTn id="25" dur="5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animBg="1"/>
      <p:bldP spid="59" grpId="0" uiExpand="1" build="p" animBg="1"/>
    </p:bldLst>
  </p:timing>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B85C2C0DB9F54CAA0C8E1CB8659B93" ma:contentTypeVersion="13" ma:contentTypeDescription="Create a new document." ma:contentTypeScope="" ma:versionID="7352194d71b3475b0d90af7ae6bdb975">
  <xsd:schema xmlns:xsd="http://www.w3.org/2001/XMLSchema" xmlns:xs="http://www.w3.org/2001/XMLSchema" xmlns:p="http://schemas.microsoft.com/office/2006/metadata/properties" xmlns:ns3="ab457f0c-eecf-4877-b3c3-e388d9d67104" xmlns:ns4="1de49539-b0e7-4db8-bcb4-2f843b6d5d96" targetNamespace="http://schemas.microsoft.com/office/2006/metadata/properties" ma:root="true" ma:fieldsID="1bd60104aaee11752685cf4b5d757967" ns3:_="" ns4:_="">
    <xsd:import namespace="ab457f0c-eecf-4877-b3c3-e388d9d67104"/>
    <xsd:import namespace="1de49539-b0e7-4db8-bcb4-2f843b6d5d9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57f0c-eecf-4877-b3c3-e388d9d671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e49539-b0e7-4db8-bcb4-2f843b6d5d9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70AE15-823F-4569-A4E3-F6593D46BE96}">
  <ds:schemaRefs>
    <ds:schemaRef ds:uri="http://schemas.microsoft.com/sharepoint/v3/contenttype/forms"/>
  </ds:schemaRefs>
</ds:datastoreItem>
</file>

<file path=customXml/itemProps2.xml><?xml version="1.0" encoding="utf-8"?>
<ds:datastoreItem xmlns:ds="http://schemas.openxmlformats.org/officeDocument/2006/customXml" ds:itemID="{B70CD649-B322-4493-BC9B-75FFFA9D2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57f0c-eecf-4877-b3c3-e388d9d67104"/>
    <ds:schemaRef ds:uri="1de49539-b0e7-4db8-bcb4-2f843b6d5d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05D0FF-5E7C-48B0-8D51-FBE5DCD10A1B}">
  <ds:schemaRefs>
    <ds:schemaRef ds:uri="http://purl.org/dc/dcmitype/"/>
    <ds:schemaRef ds:uri="http://purl.org/dc/terms/"/>
    <ds:schemaRef ds:uri="1de49539-b0e7-4db8-bcb4-2f843b6d5d96"/>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ab457f0c-eecf-4877-b3c3-e388d9d6710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Ocean painting presentation (widescreen)</Template>
  <TotalTime>1860</TotalTime>
  <Words>680</Words>
  <Application>Microsoft Office PowerPoint</Application>
  <PresentationFormat>Custom</PresentationFormat>
  <Paragraphs>120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Georgia</vt:lpstr>
      <vt:lpstr>Times New Roman</vt:lpstr>
      <vt:lpstr>Wingdings</vt:lpstr>
      <vt:lpstr>Ocean 16x9</vt:lpstr>
      <vt:lpstr>An experimental approach for developing a building damage matrix for the flood-affected vernacular housing typology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ANIRUDDHA</dc:creator>
  <cp:lastModifiedBy>EURG HP</cp:lastModifiedBy>
  <cp:revision>86</cp:revision>
  <dcterms:created xsi:type="dcterms:W3CDTF">2022-05-12T12:14:45Z</dcterms:created>
  <dcterms:modified xsi:type="dcterms:W3CDTF">2022-05-25T07:47:26Z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0x010100E5B85C2C0DB9F54CAA0C8E1CB8659B93</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