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387" r:id="rId3"/>
    <p:sldId id="388" r:id="rId4"/>
    <p:sldId id="369" r:id="rId5"/>
    <p:sldId id="390" r:id="rId6"/>
    <p:sldId id="340" r:id="rId7"/>
    <p:sldId id="376" r:id="rId8"/>
    <p:sldId id="383" r:id="rId9"/>
    <p:sldId id="307" r:id="rId10"/>
    <p:sldId id="382" r:id="rId11"/>
    <p:sldId id="374" r:id="rId12"/>
    <p:sldId id="37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7E9F"/>
    <a:srgbClr val="10617A"/>
    <a:srgbClr val="126C88"/>
    <a:srgbClr val="3D4F93"/>
    <a:srgbClr val="535DA4"/>
    <a:srgbClr val="2F5597"/>
    <a:srgbClr val="3C5397"/>
    <a:srgbClr val="676351"/>
    <a:srgbClr val="1BA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80" autoAdjust="0"/>
  </p:normalViewPr>
  <p:slideViewPr>
    <p:cSldViewPr snapToGrid="0">
      <p:cViewPr varScale="1">
        <p:scale>
          <a:sx n="79" d="100"/>
          <a:sy n="79" d="100"/>
        </p:scale>
        <p:origin x="828" y="-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10" Type="http://schemas.openxmlformats.org/officeDocument/2006/relationships/image" Target="../media/image28.wmf"/><Relationship Id="rId4" Type="http://schemas.openxmlformats.org/officeDocument/2006/relationships/image" Target="../media/image22.wmf"/><Relationship Id="rId9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28.wmf"/><Relationship Id="rId7" Type="http://schemas.openxmlformats.org/officeDocument/2006/relationships/image" Target="../media/image51.emf"/><Relationship Id="rId2" Type="http://schemas.openxmlformats.org/officeDocument/2006/relationships/image" Target="../media/image48.wmf"/><Relationship Id="rId1" Type="http://schemas.openxmlformats.org/officeDocument/2006/relationships/image" Target="../media/image26.wmf"/><Relationship Id="rId6" Type="http://schemas.openxmlformats.org/officeDocument/2006/relationships/image" Target="../media/image50.wmf"/><Relationship Id="rId5" Type="http://schemas.openxmlformats.org/officeDocument/2006/relationships/image" Target="../media/image27.wmf"/><Relationship Id="rId4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5238C-64DC-43D4-B00F-31011D6C3A4A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03A6E-4D25-420E-875B-2E62E74C5B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20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03A6E-4D25-420E-875B-2E62E74C5BA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201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8D9FC-521A-4AC7-8B54-F191BE9354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89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8D9FC-521A-4AC7-8B54-F191BE9354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40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8D9FC-521A-4AC7-8B54-F191BE9354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565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8D9FC-521A-4AC7-8B54-F191BE9354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723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8D9FC-521A-4AC7-8B54-F191BE9354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46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8D9FC-521A-4AC7-8B54-F191BE9354C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543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8D9FC-521A-4AC7-8B54-F191BE9354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835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8D9FC-521A-4AC7-8B54-F191BE9354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240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8D9FC-521A-4AC7-8B54-F191BE9354C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807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8D9FC-521A-4AC7-8B54-F191BE9354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455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86C7AD-8EC2-7C83-C1A3-CEFA5C0B5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61405F8-3CD8-1397-729D-769177933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0ECB21-76C4-E344-2233-F731A686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DAA1-96CD-4AE8-B072-549D6EF2FBFC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F5E38E-8AC6-289D-C635-0E012E22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D8EA23-C458-BD0B-4A84-C20D100E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A441-CF05-4723-B477-3FCD16C35B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272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D88C2C-B195-CB76-7D0D-DC4E5690F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679C81-34D5-C176-8AB8-E94D7C3CD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C975A0-FFC5-E5ED-6B3D-B30C6B4A3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DAA1-96CD-4AE8-B072-549D6EF2FBFC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270A8B-32BD-4B54-E42C-E6ADE30E8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9F5EA9-18E1-088B-45CD-B576A10E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A441-CF05-4723-B477-3FCD16C35B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74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3B940EA-C62E-4F0F-8505-4EE1F43864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C543AE-D252-6A3A-A3F6-B787B4A7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E6C80D-385F-2090-D66B-910F82D4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DAA1-96CD-4AE8-B072-549D6EF2FBFC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426C5-D2D5-BF37-539C-053C3D081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CDC732-3263-5D5C-BE52-C754FFA0A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A441-CF05-4723-B477-3FCD16C35B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423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CA56-C766-4643-9C49-0B5937DF92E1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31A4B-E62A-4F8E-837E-E9B10A41F2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203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CA56-C766-4643-9C49-0B5937DF92E1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31A4B-E62A-4F8E-837E-E9B10A41F2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127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780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59A5AA7-C056-4933-B49C-1D42E5F9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A2B3-DD86-48CF-BD98-79E6CA12B549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1053B9E-1BED-43FC-A7F2-FD14B9F4C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69AD1D-9AF6-4A82-9693-BA7714D53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4E266-3590-4907-88A7-4A8AB0A036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24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627D0-068E-BBD0-26EC-B09E3065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8068C9-A06F-24E2-D7A3-4BF4910BB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7C97D1-C77F-C5A5-7555-B85B47305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DAA1-96CD-4AE8-B072-549D6EF2FBFC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9FE167-2044-BBB0-BDB7-3B6B6C8B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90BEAB-134E-A175-B0F7-CFD2B486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A441-CF05-4723-B477-3FCD16C35B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80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65327-640C-D6A7-CC8D-D9254E3F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C5D2B8-3133-6029-C2E2-08A81E93D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A8F608-DDBB-558D-E041-C617C140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DAA1-96CD-4AE8-B072-549D6EF2FBFC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64CFA-D441-399B-7B52-89E699562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C06C5D-68DF-D889-056D-9B4CDFA32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A441-CF05-4723-B477-3FCD16C35B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645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87365-2E31-E6BF-FC42-84FB2058A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26F98F-1B41-DEF7-CEB1-B65C4227B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30CD80-4FF5-603C-8EA4-5F5662A26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5F3F9D1-934E-C868-CB5E-20D6A3015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DAA1-96CD-4AE8-B072-549D6EF2FBFC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C5E171B-9C51-9270-DEFD-E05A33406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7A4BAB-3074-8DB8-CF44-A10D5AE8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A441-CF05-4723-B477-3FCD16C35B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78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B9CC53-6467-C3E7-38E1-A6549C552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ADF7B0-242F-6C0F-BDAC-9C224E482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853F54-7893-64E7-94F1-C4326F3DF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BC20C5C-799D-B34E-1DC1-1ED4BC78E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7B851B6-F6A7-3394-60A4-5C377DA4C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C59076-8942-30CC-F0EA-4DF0C612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DAA1-96CD-4AE8-B072-549D6EF2FBFC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81FE6F5-3518-149B-8B3D-64F364974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43CC0CA-BD81-917E-3FF0-F0716FC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A441-CF05-4723-B477-3FCD16C35B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006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76BB17-C044-4578-D1FF-EC3FD7B9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6B945C2-DA03-A42F-95D8-5F680A68D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DAA1-96CD-4AE8-B072-549D6EF2FBFC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11A378-432C-315D-644E-CE92B9D8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B36288-F957-EE54-F09B-E941C6D3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A441-CF05-4723-B477-3FCD16C35B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09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44837A-0F3E-49B1-A313-46E7D036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DAA1-96CD-4AE8-B072-549D6EF2FBFC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0A713E-8BAF-AC45-99DA-BEFF8D161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B906C9-57A2-AFA1-6ACB-BECE12CAF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A441-CF05-4723-B477-3FCD16C35B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04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E3F298-1343-272A-2E48-4BC76411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A1B223-744F-E942-A49F-936F7C565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73D7BD-E373-AD2E-D3DE-FB890FDA4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BF2C471-1299-A8DB-3B9C-385F609C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DAA1-96CD-4AE8-B072-549D6EF2FBFC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6DB720-BDFB-0EDD-C29F-1E9FC435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55FD3C-39B5-37A3-0479-192457CC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A441-CF05-4723-B477-3FCD16C35B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57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A96469-F033-254D-D9AE-8A262A24B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15C704-F45F-13BC-6F03-94C3573C4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DFA9BEB-0F42-B6A9-837E-C6516D65A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6D5310-7050-CE9C-F157-F8DC64BFC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DAA1-96CD-4AE8-B072-549D6EF2FBFC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BC6E65-2732-F23B-6279-765919D5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712BED-25CD-3E04-D5CC-98F7057F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A441-CF05-4723-B477-3FCD16C35B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05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4D731F6-9DA7-3DA5-8171-79B5B5AF4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49EA82-A951-69ED-6ED3-12F48AD2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5A8193-9DBF-0B49-9F11-8E2F6F8F0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6DAA1-96CD-4AE8-B072-549D6EF2FBFC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22B1F7-03FB-0D5B-169F-AE0C8976B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BE0387-08D5-7684-6574-FB26D2B96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A441-CF05-4723-B477-3FCD16C35B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05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4CA56-C766-4643-9C49-0B5937DF92E1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31A4B-E62A-4F8E-837E-E9B10A41F2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49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7.wmf"/><Relationship Id="rId18" Type="http://schemas.openxmlformats.org/officeDocument/2006/relationships/package" Target="../embeddings/Microsoft_Word_Document1.docx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51.emf"/><Relationship Id="rId2" Type="http://schemas.openxmlformats.org/officeDocument/2006/relationships/slideLayout" Target="../slideLayouts/slideLayout13.xml"/><Relationship Id="rId16" Type="http://schemas.openxmlformats.org/officeDocument/2006/relationships/package" Target="../embeddings/Microsoft_Word_Document.docx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49.wmf"/><Relationship Id="rId5" Type="http://schemas.openxmlformats.org/officeDocument/2006/relationships/image" Target="../media/image26.wmf"/><Relationship Id="rId15" Type="http://schemas.openxmlformats.org/officeDocument/2006/relationships/image" Target="../media/image50.wmf"/><Relationship Id="rId10" Type="http://schemas.openxmlformats.org/officeDocument/2006/relationships/oleObject" Target="../embeddings/oleObject17.bin"/><Relationship Id="rId19" Type="http://schemas.openxmlformats.org/officeDocument/2006/relationships/image" Target="../media/image52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1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2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6.tif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3.wmf"/><Relationship Id="rId18" Type="http://schemas.openxmlformats.org/officeDocument/2006/relationships/oleObject" Target="../embeddings/oleObject10.bin"/><Relationship Id="rId26" Type="http://schemas.openxmlformats.org/officeDocument/2006/relationships/image" Target="../media/image31.tif"/><Relationship Id="rId3" Type="http://schemas.openxmlformats.org/officeDocument/2006/relationships/notesSlide" Target="../notesSlides/notesSlide5.xml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5.wmf"/><Relationship Id="rId25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9.bin"/><Relationship Id="rId20" Type="http://schemas.openxmlformats.org/officeDocument/2006/relationships/image" Target="../media/image29.ti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2.wmf"/><Relationship Id="rId24" Type="http://schemas.openxmlformats.org/officeDocument/2006/relationships/image" Target="../media/image28.wmf"/><Relationship Id="rId5" Type="http://schemas.openxmlformats.org/officeDocument/2006/relationships/image" Target="../media/image19.wmf"/><Relationship Id="rId15" Type="http://schemas.openxmlformats.org/officeDocument/2006/relationships/image" Target="../media/image24.wmf"/><Relationship Id="rId23" Type="http://schemas.openxmlformats.org/officeDocument/2006/relationships/oleObject" Target="../embeddings/oleObject12.bin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26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1.wmf"/><Relationship Id="rId14" Type="http://schemas.openxmlformats.org/officeDocument/2006/relationships/oleObject" Target="../embeddings/oleObject8.bin"/><Relationship Id="rId22" Type="http://schemas.openxmlformats.org/officeDocument/2006/relationships/image" Target="../media/image2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tiff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25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7.tif"/><Relationship Id="rId4" Type="http://schemas.openxmlformats.org/officeDocument/2006/relationships/image" Target="../media/image4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9BE259F-93C6-F8FA-B076-B25B14A28F8A}"/>
              </a:ext>
            </a:extLst>
          </p:cNvPr>
          <p:cNvGrpSpPr/>
          <p:nvPr/>
        </p:nvGrpSpPr>
        <p:grpSpPr>
          <a:xfrm>
            <a:off x="-19455" y="0"/>
            <a:ext cx="12240000" cy="6858000"/>
            <a:chOff x="-17867" y="0"/>
            <a:chExt cx="12240000" cy="6858000"/>
          </a:xfrm>
        </p:grpSpPr>
        <p:pic>
          <p:nvPicPr>
            <p:cNvPr id="3" name="图片 2" descr="图片包含 户外, 片, 桌子, 棕色&#10;&#10;描述已自动生成">
              <a:extLst>
                <a:ext uri="{FF2B5EF4-FFF2-40B4-BE49-F238E27FC236}">
                  <a16:creationId xmlns:a16="http://schemas.microsoft.com/office/drawing/2014/main" id="{A2015C41-E2DC-E885-79CE-3015AA5D8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8B9719D-BD7C-1569-4835-B5743EE78E6A}"/>
                </a:ext>
              </a:extLst>
            </p:cNvPr>
            <p:cNvSpPr/>
            <p:nvPr/>
          </p:nvSpPr>
          <p:spPr>
            <a:xfrm>
              <a:off x="-17867" y="11811"/>
              <a:ext cx="12240000" cy="6840000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EA2A67C9-2823-C419-96CC-4E4AE166008C}"/>
              </a:ext>
            </a:extLst>
          </p:cNvPr>
          <p:cNvSpPr/>
          <p:nvPr/>
        </p:nvSpPr>
        <p:spPr>
          <a:xfrm>
            <a:off x="573143" y="579145"/>
            <a:ext cx="114567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3600" b="1" dirty="0">
                <a:solidFill>
                  <a:srgbClr val="10617A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Basin-scale sediment transport and modeling in a permafrost-dominated basin: SAT-model</a:t>
            </a:r>
            <a:endParaRPr kumimoji="1" lang="zh-CN" altLang="zh-CN" sz="3600" b="1" dirty="0">
              <a:solidFill>
                <a:srgbClr val="10617A"/>
              </a:solidFill>
              <a:latin typeface="Arial" panose="020B0604020202020204" pitchFamily="34" charset="0"/>
              <a:ea typeface="方正清刻本悦宋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95C71E4-11F3-DD20-5462-5E80D009A79C}"/>
              </a:ext>
            </a:extLst>
          </p:cNvPr>
          <p:cNvSpPr txBox="1"/>
          <p:nvPr/>
        </p:nvSpPr>
        <p:spPr>
          <a:xfrm>
            <a:off x="157297" y="1645754"/>
            <a:ext cx="1187422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0" algn="ctr">
              <a:lnSpc>
                <a:spcPct val="200000"/>
              </a:lnSpc>
            </a:pPr>
            <a:r>
              <a:rPr lang="en-US" altLang="zh-CN" sz="2000" b="1" dirty="0">
                <a:solidFill>
                  <a:srgbClr val="126C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Ting Zhang</a:t>
            </a:r>
            <a:r>
              <a:rPr lang="en-US" altLang="zh-CN" sz="2000" baseline="30000" dirty="0">
                <a:solidFill>
                  <a:srgbClr val="126C8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altLang="zh-CN" sz="2000" dirty="0">
                <a:solidFill>
                  <a:srgbClr val="126C8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>
                <a:solidFill>
                  <a:srgbClr val="126C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Dongfeng Li</a:t>
            </a:r>
            <a:r>
              <a:rPr lang="en-US" altLang="zh-CN" sz="2000" baseline="30000" dirty="0">
                <a:solidFill>
                  <a:srgbClr val="126C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zh-CN" sz="2000" dirty="0">
                <a:solidFill>
                  <a:srgbClr val="126C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Albert J. Kettner</a:t>
            </a:r>
            <a:r>
              <a:rPr lang="en-US" altLang="zh-CN" sz="2000" baseline="30000" dirty="0">
                <a:solidFill>
                  <a:srgbClr val="126C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solidFill>
                  <a:srgbClr val="126C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126C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Xixi</a:t>
            </a:r>
            <a:r>
              <a:rPr lang="en-US" altLang="zh-CN" sz="2000" dirty="0">
                <a:solidFill>
                  <a:srgbClr val="126C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Lu</a:t>
            </a:r>
            <a:r>
              <a:rPr lang="en-US" altLang="zh-CN" sz="2000" baseline="30000" dirty="0">
                <a:solidFill>
                  <a:srgbClr val="126C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zh-CN" altLang="zh-CN" sz="2000" dirty="0">
              <a:solidFill>
                <a:srgbClr val="126C8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zh-CN" sz="2000" baseline="30000" dirty="0">
                <a:solidFill>
                  <a:srgbClr val="126C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zh-CN" sz="2000" dirty="0">
                <a:solidFill>
                  <a:srgbClr val="126C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Department of Geography, National University of Singapore, Kent Ridge 117570, Singapore;</a:t>
            </a:r>
            <a:r>
              <a:rPr lang="en-US" altLang="zh-CN" sz="2000" dirty="0">
                <a:solidFill>
                  <a:srgbClr val="126C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2000" baseline="30000" dirty="0">
                <a:solidFill>
                  <a:srgbClr val="126C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solidFill>
                  <a:srgbClr val="126C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CSDMS, Institute of Arctic and Alpine Research, University of Colorado Boulder, Boulder, CO 80309, USA</a:t>
            </a:r>
            <a:endParaRPr lang="zh-CN" altLang="zh-CN" sz="2000" dirty="0">
              <a:solidFill>
                <a:srgbClr val="126C8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B36F103-9958-28BA-0373-7FE173E27B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202300" y="3547936"/>
            <a:ext cx="4194509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 descr="人走在山上&#10;&#10;描述已自动生成">
            <a:extLst>
              <a:ext uri="{FF2B5EF4-FFF2-40B4-BE49-F238E27FC236}">
                <a16:creationId xmlns:a16="http://schemas.microsoft.com/office/drawing/2014/main" id="{D59FFD84-C367-B691-59AB-D079A81AA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574" y="3547936"/>
            <a:ext cx="3977378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图片 25" descr="文本, 徽标&#10;&#10;描述已自动生成">
            <a:extLst>
              <a:ext uri="{FF2B5EF4-FFF2-40B4-BE49-F238E27FC236}">
                <a16:creationId xmlns:a16="http://schemas.microsoft.com/office/drawing/2014/main" id="{BA8B09A4-8234-9EE8-95A7-5B8186338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90"/>
          <a:stretch/>
        </p:blipFill>
        <p:spPr>
          <a:xfrm>
            <a:off x="9952521" y="5711151"/>
            <a:ext cx="2158785" cy="1455079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9009041A-8787-009D-C2C9-8AC0E40F6074}"/>
              </a:ext>
            </a:extLst>
          </p:cNvPr>
          <p:cNvSpPr txBox="1"/>
          <p:nvPr/>
        </p:nvSpPr>
        <p:spPr>
          <a:xfrm>
            <a:off x="0" y="-9625"/>
            <a:ext cx="1967205" cy="400110"/>
          </a:xfrm>
          <a:prstGeom prst="rect">
            <a:avLst/>
          </a:prstGeom>
          <a:solidFill>
            <a:schemeClr val="bg2"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EGU2022-1038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E3A4FA6-6F12-4048-D29E-838D2A3B32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4593" y="3702570"/>
            <a:ext cx="3537396" cy="19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29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68AF2012-0B38-4F01-AF65-D9B7C1022A82}"/>
              </a:ext>
            </a:extLst>
          </p:cNvPr>
          <p:cNvSpPr/>
          <p:nvPr/>
        </p:nvSpPr>
        <p:spPr>
          <a:xfrm>
            <a:off x="3863788" y="252859"/>
            <a:ext cx="8328214" cy="4842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8000">
                <a:srgbClr val="157E9F"/>
              </a:gs>
            </a:gsLst>
            <a:lin ang="10800000" scaled="0"/>
          </a:gradFill>
          <a:ln>
            <a:noFill/>
          </a:ln>
          <a:effectLst>
            <a:outerShdw blurRad="393700" dist="76200" dir="582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圆角矩形 14">
            <a:extLst>
              <a:ext uri="{FF2B5EF4-FFF2-40B4-BE49-F238E27FC236}">
                <a16:creationId xmlns:a16="http://schemas.microsoft.com/office/drawing/2014/main" id="{77070851-57CD-4635-A722-8556C6BE3148}"/>
              </a:ext>
            </a:extLst>
          </p:cNvPr>
          <p:cNvSpPr/>
          <p:nvPr/>
        </p:nvSpPr>
        <p:spPr>
          <a:xfrm rot="10800000" flipV="1">
            <a:off x="-5664" y="249441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S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6321376-5701-479E-8045-4FDE27FDA198}"/>
              </a:ext>
            </a:extLst>
          </p:cNvPr>
          <p:cNvSpPr/>
          <p:nvPr/>
        </p:nvSpPr>
        <p:spPr>
          <a:xfrm>
            <a:off x="3863788" y="265098"/>
            <a:ext cx="3832836" cy="461661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Dynamic SSC-Q Relationship  </a:t>
            </a:r>
          </a:p>
        </p:txBody>
      </p:sp>
      <p:sp>
        <p:nvSpPr>
          <p:cNvPr id="26" name="圆角矩形 16">
            <a:extLst>
              <a:ext uri="{FF2B5EF4-FFF2-40B4-BE49-F238E27FC236}">
                <a16:creationId xmlns:a16="http://schemas.microsoft.com/office/drawing/2014/main" id="{21695224-B1D3-4E68-9E56-909BAD9DDDA8}"/>
              </a:ext>
            </a:extLst>
          </p:cNvPr>
          <p:cNvSpPr/>
          <p:nvPr/>
        </p:nvSpPr>
        <p:spPr>
          <a:xfrm rot="16200000" flipV="1">
            <a:off x="11457520" y="249444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Freeform 96">
            <a:extLst>
              <a:ext uri="{FF2B5EF4-FFF2-40B4-BE49-F238E27FC236}">
                <a16:creationId xmlns:a16="http://schemas.microsoft.com/office/drawing/2014/main" id="{FF8D7C3A-92DD-4AF1-801F-55C5844661C9}"/>
              </a:ext>
            </a:extLst>
          </p:cNvPr>
          <p:cNvSpPr/>
          <p:nvPr/>
        </p:nvSpPr>
        <p:spPr bwMode="auto">
          <a:xfrm>
            <a:off x="11559368" y="359659"/>
            <a:ext cx="280590" cy="270687"/>
          </a:xfrm>
          <a:custGeom>
            <a:avLst/>
            <a:gdLst>
              <a:gd name="T0" fmla="*/ 184 w 216"/>
              <a:gd name="T1" fmla="*/ 0 h 208"/>
              <a:gd name="T2" fmla="*/ 152 w 216"/>
              <a:gd name="T3" fmla="*/ 32 h 208"/>
              <a:gd name="T4" fmla="*/ 154 w 216"/>
              <a:gd name="T5" fmla="*/ 41 h 208"/>
              <a:gd name="T6" fmla="*/ 60 w 216"/>
              <a:gd name="T7" fmla="*/ 80 h 208"/>
              <a:gd name="T8" fmla="*/ 32 w 216"/>
              <a:gd name="T9" fmla="*/ 64 h 208"/>
              <a:gd name="T10" fmla="*/ 0 w 216"/>
              <a:gd name="T11" fmla="*/ 96 h 208"/>
              <a:gd name="T12" fmla="*/ 32 w 216"/>
              <a:gd name="T13" fmla="*/ 128 h 208"/>
              <a:gd name="T14" fmla="*/ 56 w 216"/>
              <a:gd name="T15" fmla="*/ 118 h 208"/>
              <a:gd name="T16" fmla="*/ 116 w 216"/>
              <a:gd name="T17" fmla="*/ 161 h 208"/>
              <a:gd name="T18" fmla="*/ 112 w 216"/>
              <a:gd name="T19" fmla="*/ 176 h 208"/>
              <a:gd name="T20" fmla="*/ 144 w 216"/>
              <a:gd name="T21" fmla="*/ 208 h 208"/>
              <a:gd name="T22" fmla="*/ 176 w 216"/>
              <a:gd name="T23" fmla="*/ 176 h 208"/>
              <a:gd name="T24" fmla="*/ 144 w 216"/>
              <a:gd name="T25" fmla="*/ 144 h 208"/>
              <a:gd name="T26" fmla="*/ 121 w 216"/>
              <a:gd name="T27" fmla="*/ 154 h 208"/>
              <a:gd name="T28" fmla="*/ 61 w 216"/>
              <a:gd name="T29" fmla="*/ 111 h 208"/>
              <a:gd name="T30" fmla="*/ 64 w 216"/>
              <a:gd name="T31" fmla="*/ 96 h 208"/>
              <a:gd name="T32" fmla="*/ 63 w 216"/>
              <a:gd name="T33" fmla="*/ 87 h 208"/>
              <a:gd name="T34" fmla="*/ 157 w 216"/>
              <a:gd name="T35" fmla="*/ 48 h 208"/>
              <a:gd name="T36" fmla="*/ 184 w 216"/>
              <a:gd name="T37" fmla="*/ 64 h 208"/>
              <a:gd name="T38" fmla="*/ 216 w 216"/>
              <a:gd name="T39" fmla="*/ 32 h 208"/>
              <a:gd name="T40" fmla="*/ 184 w 216"/>
              <a:gd name="T41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6" h="208">
                <a:moveTo>
                  <a:pt x="184" y="0"/>
                </a:moveTo>
                <a:cubicBezTo>
                  <a:pt x="167" y="0"/>
                  <a:pt x="152" y="14"/>
                  <a:pt x="152" y="32"/>
                </a:cubicBezTo>
                <a:cubicBezTo>
                  <a:pt x="152" y="35"/>
                  <a:pt x="153" y="38"/>
                  <a:pt x="154" y="41"/>
                </a:cubicBezTo>
                <a:cubicBezTo>
                  <a:pt x="60" y="80"/>
                  <a:pt x="60" y="80"/>
                  <a:pt x="60" y="80"/>
                </a:cubicBezTo>
                <a:cubicBezTo>
                  <a:pt x="55" y="70"/>
                  <a:pt x="44" y="64"/>
                  <a:pt x="32" y="64"/>
                </a:cubicBezTo>
                <a:cubicBezTo>
                  <a:pt x="15" y="64"/>
                  <a:pt x="0" y="78"/>
                  <a:pt x="0" y="96"/>
                </a:cubicBezTo>
                <a:cubicBezTo>
                  <a:pt x="0" y="113"/>
                  <a:pt x="15" y="128"/>
                  <a:pt x="32" y="128"/>
                </a:cubicBezTo>
                <a:cubicBezTo>
                  <a:pt x="42" y="128"/>
                  <a:pt x="50" y="124"/>
                  <a:pt x="56" y="118"/>
                </a:cubicBezTo>
                <a:cubicBezTo>
                  <a:pt x="116" y="161"/>
                  <a:pt x="116" y="161"/>
                  <a:pt x="116" y="161"/>
                </a:cubicBezTo>
                <a:cubicBezTo>
                  <a:pt x="114" y="165"/>
                  <a:pt x="112" y="170"/>
                  <a:pt x="112" y="176"/>
                </a:cubicBezTo>
                <a:cubicBezTo>
                  <a:pt x="112" y="193"/>
                  <a:pt x="127" y="208"/>
                  <a:pt x="144" y="208"/>
                </a:cubicBezTo>
                <a:cubicBezTo>
                  <a:pt x="162" y="208"/>
                  <a:pt x="176" y="193"/>
                  <a:pt x="176" y="176"/>
                </a:cubicBezTo>
                <a:cubicBezTo>
                  <a:pt x="176" y="158"/>
                  <a:pt x="162" y="144"/>
                  <a:pt x="144" y="144"/>
                </a:cubicBezTo>
                <a:cubicBezTo>
                  <a:pt x="135" y="144"/>
                  <a:pt x="127" y="148"/>
                  <a:pt x="121" y="154"/>
                </a:cubicBezTo>
                <a:cubicBezTo>
                  <a:pt x="61" y="111"/>
                  <a:pt x="61" y="111"/>
                  <a:pt x="61" y="111"/>
                </a:cubicBezTo>
                <a:cubicBezTo>
                  <a:pt x="63" y="107"/>
                  <a:pt x="64" y="101"/>
                  <a:pt x="64" y="96"/>
                </a:cubicBezTo>
                <a:cubicBezTo>
                  <a:pt x="64" y="93"/>
                  <a:pt x="64" y="90"/>
                  <a:pt x="63" y="87"/>
                </a:cubicBezTo>
                <a:cubicBezTo>
                  <a:pt x="157" y="48"/>
                  <a:pt x="157" y="48"/>
                  <a:pt x="157" y="48"/>
                </a:cubicBezTo>
                <a:cubicBezTo>
                  <a:pt x="162" y="57"/>
                  <a:pt x="173" y="64"/>
                  <a:pt x="184" y="64"/>
                </a:cubicBezTo>
                <a:cubicBezTo>
                  <a:pt x="202" y="64"/>
                  <a:pt x="216" y="49"/>
                  <a:pt x="216" y="32"/>
                </a:cubicBezTo>
                <a:cubicBezTo>
                  <a:pt x="216" y="14"/>
                  <a:pt x="202" y="0"/>
                  <a:pt x="1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D1C21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2F2548-BCF4-4FE2-B90F-1AA487213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2" name="矩形 231">
            <a:extLst>
              <a:ext uri="{FF2B5EF4-FFF2-40B4-BE49-F238E27FC236}">
                <a16:creationId xmlns:a16="http://schemas.microsoft.com/office/drawing/2014/main" id="{1EEC714D-ABFE-4E68-A49E-6109AD14B4B9}"/>
              </a:ext>
            </a:extLst>
          </p:cNvPr>
          <p:cNvSpPr/>
          <p:nvPr/>
        </p:nvSpPr>
        <p:spPr>
          <a:xfrm>
            <a:off x="627916" y="48636"/>
            <a:ext cx="3313343" cy="75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57E9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Simulating results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57E9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CB97186-C072-44EC-B760-78EDD30A8838}"/>
              </a:ext>
            </a:extLst>
          </p:cNvPr>
          <p:cNvSpPr/>
          <p:nvPr/>
        </p:nvSpPr>
        <p:spPr>
          <a:xfrm>
            <a:off x="0" y="6573505"/>
            <a:ext cx="12192000" cy="324972"/>
          </a:xfrm>
          <a:prstGeom prst="rect">
            <a:avLst/>
          </a:prstGeom>
          <a:solidFill>
            <a:srgbClr val="80A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A54285BE-B421-46DD-AD7A-9E14DA319373}"/>
              </a:ext>
            </a:extLst>
          </p:cNvPr>
          <p:cNvGraphicFramePr>
            <a:graphicFrameLocks noGrp="1"/>
          </p:cNvGraphicFramePr>
          <p:nvPr/>
        </p:nvGraphicFramePr>
        <p:xfrm>
          <a:off x="3033778" y="880747"/>
          <a:ext cx="6809488" cy="1871060"/>
        </p:xfrm>
        <a:graphic>
          <a:graphicData uri="http://schemas.openxmlformats.org/drawingml/2006/table">
            <a:tbl>
              <a:tblPr firstRow="1" firstCol="1" bandRow="1"/>
              <a:tblGrid>
                <a:gridCol w="1143974">
                  <a:extLst>
                    <a:ext uri="{9D8B030D-6E8A-4147-A177-3AD203B41FA5}">
                      <a16:colId xmlns:a16="http://schemas.microsoft.com/office/drawing/2014/main" val="3093853182"/>
                    </a:ext>
                  </a:extLst>
                </a:gridCol>
                <a:gridCol w="632476">
                  <a:extLst>
                    <a:ext uri="{9D8B030D-6E8A-4147-A177-3AD203B41FA5}">
                      <a16:colId xmlns:a16="http://schemas.microsoft.com/office/drawing/2014/main" val="189989884"/>
                    </a:ext>
                  </a:extLst>
                </a:gridCol>
                <a:gridCol w="924453">
                  <a:extLst>
                    <a:ext uri="{9D8B030D-6E8A-4147-A177-3AD203B41FA5}">
                      <a16:colId xmlns:a16="http://schemas.microsoft.com/office/drawing/2014/main" val="3298191478"/>
                    </a:ext>
                  </a:extLst>
                </a:gridCol>
                <a:gridCol w="924453">
                  <a:extLst>
                    <a:ext uri="{9D8B030D-6E8A-4147-A177-3AD203B41FA5}">
                      <a16:colId xmlns:a16="http://schemas.microsoft.com/office/drawing/2014/main" val="181749630"/>
                    </a:ext>
                  </a:extLst>
                </a:gridCol>
                <a:gridCol w="837445">
                  <a:extLst>
                    <a:ext uri="{9D8B030D-6E8A-4147-A177-3AD203B41FA5}">
                      <a16:colId xmlns:a16="http://schemas.microsoft.com/office/drawing/2014/main" val="2233199963"/>
                    </a:ext>
                  </a:extLst>
                </a:gridCol>
                <a:gridCol w="930309">
                  <a:extLst>
                    <a:ext uri="{9D8B030D-6E8A-4147-A177-3AD203B41FA5}">
                      <a16:colId xmlns:a16="http://schemas.microsoft.com/office/drawing/2014/main" val="809524771"/>
                    </a:ext>
                  </a:extLst>
                </a:gridCol>
                <a:gridCol w="704424">
                  <a:extLst>
                    <a:ext uri="{9D8B030D-6E8A-4147-A177-3AD203B41FA5}">
                      <a16:colId xmlns:a16="http://schemas.microsoft.com/office/drawing/2014/main" val="4268343104"/>
                    </a:ext>
                  </a:extLst>
                </a:gridCol>
                <a:gridCol w="711954">
                  <a:extLst>
                    <a:ext uri="{9D8B030D-6E8A-4147-A177-3AD203B41FA5}">
                      <a16:colId xmlns:a16="http://schemas.microsoft.com/office/drawing/2014/main" val="2965922657"/>
                    </a:ext>
                  </a:extLst>
                </a:gridCol>
              </a:tblGrid>
              <a:tr h="374212">
                <a:tc gridSpan="8">
                  <a:txBody>
                    <a:bodyPr/>
                    <a:lstStyle/>
                    <a:p>
                      <a:pPr algn="ctr"/>
                      <a:endParaRPr lang="zh-CN" sz="1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163644"/>
                  </a:ext>
                </a:extLst>
              </a:tr>
              <a:tr h="374212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Time-lag in QI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1CBD3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604309"/>
                  </a:ext>
                </a:extLst>
              </a:tr>
              <a:tr h="374212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400" kern="1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of M</a:t>
                      </a:r>
                      <a:r>
                        <a:rPr lang="en-US" sz="14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0.705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1CBD3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0.698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0.683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0.676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0.668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0.663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0.656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864624"/>
                  </a:ext>
                </a:extLst>
              </a:tr>
              <a:tr h="374212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Time-lag in T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1CBD3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28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924758"/>
                  </a:ext>
                </a:extLst>
              </a:tr>
              <a:tr h="374212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400" kern="1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of M</a:t>
                      </a:r>
                      <a:r>
                        <a:rPr lang="en-US" sz="14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0.654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0.678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BD3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0.669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0.664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0.662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84006"/>
                  </a:ext>
                </a:extLst>
              </a:tr>
            </a:tbl>
          </a:graphicData>
        </a:graphic>
      </p:graphicFrame>
      <p:sp>
        <p:nvSpPr>
          <p:cNvPr id="22" name="文本框 20">
            <a:extLst>
              <a:ext uri="{FF2B5EF4-FFF2-40B4-BE49-F238E27FC236}">
                <a16:creationId xmlns:a16="http://schemas.microsoft.com/office/drawing/2014/main" id="{58A7F864-5120-4CA5-92BF-32D8B6E4D2D5}"/>
              </a:ext>
            </a:extLst>
          </p:cNvPr>
          <p:cNvSpPr txBox="1"/>
          <p:nvPr/>
        </p:nvSpPr>
        <p:spPr>
          <a:xfrm>
            <a:off x="694231" y="6612014"/>
            <a:ext cx="11460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Zhang, T., et al., 2021. Constraining Dynamic Sediment‐Discharge Relationships in Cold Environments: the Sediment‐Availability‐Transport (SAT) Model. Water Resources Research.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947A8C1-A470-4841-8508-99FB700B9EC1}"/>
              </a:ext>
            </a:extLst>
          </p:cNvPr>
          <p:cNvGrpSpPr/>
          <p:nvPr/>
        </p:nvGrpSpPr>
        <p:grpSpPr>
          <a:xfrm>
            <a:off x="92069" y="914553"/>
            <a:ext cx="2704983" cy="1936799"/>
            <a:chOff x="92069" y="914553"/>
            <a:chExt cx="2704983" cy="1936799"/>
          </a:xfrm>
        </p:grpSpPr>
        <p:graphicFrame>
          <p:nvGraphicFramePr>
            <p:cNvPr id="29" name="对象 28">
              <a:extLst>
                <a:ext uri="{FF2B5EF4-FFF2-40B4-BE49-F238E27FC236}">
                  <a16:creationId xmlns:a16="http://schemas.microsoft.com/office/drawing/2014/main" id="{A54DED3E-57BE-43C5-9BEC-EBE53950418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5612" y="914553"/>
            <a:ext cx="2408024" cy="8584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4" name="Equation" r:id="rId4" imgW="2019240" imgH="787320" progId="Equation.DSMT4">
                    <p:embed/>
                  </p:oleObj>
                </mc:Choice>
                <mc:Fallback>
                  <p:oleObj name="Equation" r:id="rId4" imgW="2019240" imgH="787320" progId="Equation.DSMT4">
                    <p:embed/>
                    <p:pic>
                      <p:nvPicPr>
                        <p:cNvPr id="29" name="对象 28">
                          <a:extLst>
                            <a:ext uri="{FF2B5EF4-FFF2-40B4-BE49-F238E27FC236}">
                              <a16:creationId xmlns:a16="http://schemas.microsoft.com/office/drawing/2014/main" id="{A54DED3E-57BE-43C5-9BEC-EBE53950418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612" y="914553"/>
                          <a:ext cx="2408024" cy="85849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对象 29">
              <a:extLst>
                <a:ext uri="{FF2B5EF4-FFF2-40B4-BE49-F238E27FC236}">
                  <a16:creationId xmlns:a16="http://schemas.microsoft.com/office/drawing/2014/main" id="{F630BCB1-33F8-48D7-AB56-6AA5A695D6E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2069" y="1809093"/>
            <a:ext cx="2704983" cy="368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5" name="Equation" r:id="rId6" imgW="1917360" imgH="241200" progId="Equation.DSMT4">
                    <p:embed/>
                  </p:oleObj>
                </mc:Choice>
                <mc:Fallback>
                  <p:oleObj name="Equation" r:id="rId6" imgW="1917360" imgH="241200" progId="Equation.DSMT4">
                    <p:embed/>
                    <p:pic>
                      <p:nvPicPr>
                        <p:cNvPr id="30" name="对象 29">
                          <a:extLst>
                            <a:ext uri="{FF2B5EF4-FFF2-40B4-BE49-F238E27FC236}">
                              <a16:creationId xmlns:a16="http://schemas.microsoft.com/office/drawing/2014/main" id="{F630BCB1-33F8-48D7-AB56-6AA5A695D6E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069" y="1809093"/>
                          <a:ext cx="2704983" cy="36820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对象 30">
              <a:extLst>
                <a:ext uri="{FF2B5EF4-FFF2-40B4-BE49-F238E27FC236}">
                  <a16:creationId xmlns:a16="http://schemas.microsoft.com/office/drawing/2014/main" id="{0CE532DE-10AC-421B-9B57-B63A3E3C00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1726" y="2309273"/>
            <a:ext cx="2101850" cy="5420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6" name="Equation" r:id="rId8" imgW="1625400" imgH="482400" progId="Equation.DSMT4">
                    <p:embed/>
                  </p:oleObj>
                </mc:Choice>
                <mc:Fallback>
                  <p:oleObj name="Equation" r:id="rId8" imgW="1625400" imgH="482400" progId="Equation.DSMT4">
                    <p:embed/>
                    <p:pic>
                      <p:nvPicPr>
                        <p:cNvPr id="31" name="对象 30">
                          <a:extLst>
                            <a:ext uri="{FF2B5EF4-FFF2-40B4-BE49-F238E27FC236}">
                              <a16:creationId xmlns:a16="http://schemas.microsoft.com/office/drawing/2014/main" id="{0CE532DE-10AC-421B-9B57-B63A3E3C00E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726" y="2309273"/>
                          <a:ext cx="2101850" cy="542079"/>
                        </a:xfrm>
                        <a:prstGeom prst="rect">
                          <a:avLst/>
                        </a:prstGeom>
                        <a:solidFill>
                          <a:srgbClr val="B1CBD3">
                            <a:alpha val="60000"/>
                          </a:srgb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70B94F50-8E88-40D8-BA89-E3C87E23B222}"/>
              </a:ext>
            </a:extLst>
          </p:cNvPr>
          <p:cNvGrpSpPr/>
          <p:nvPr/>
        </p:nvGrpSpPr>
        <p:grpSpPr>
          <a:xfrm>
            <a:off x="9932474" y="914400"/>
            <a:ext cx="2221825" cy="1854400"/>
            <a:chOff x="9932474" y="914400"/>
            <a:chExt cx="2221825" cy="1854400"/>
          </a:xfrm>
        </p:grpSpPr>
        <p:graphicFrame>
          <p:nvGraphicFramePr>
            <p:cNvPr id="32" name="对象 31">
              <a:extLst>
                <a:ext uri="{FF2B5EF4-FFF2-40B4-BE49-F238E27FC236}">
                  <a16:creationId xmlns:a16="http://schemas.microsoft.com/office/drawing/2014/main" id="{3B992AA6-AFAA-41BC-98C3-9D74E79F572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210800" y="914400"/>
            <a:ext cx="1722438" cy="750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7" name="Equation" r:id="rId10" imgW="1295280" imgH="660240" progId="Equation.DSMT4">
                    <p:embed/>
                  </p:oleObj>
                </mc:Choice>
                <mc:Fallback>
                  <p:oleObj name="Equation" r:id="rId10" imgW="1295280" imgH="660240" progId="Equation.DSMT4">
                    <p:embed/>
                    <p:pic>
                      <p:nvPicPr>
                        <p:cNvPr id="32" name="对象 31">
                          <a:extLst>
                            <a:ext uri="{FF2B5EF4-FFF2-40B4-BE49-F238E27FC236}">
                              <a16:creationId xmlns:a16="http://schemas.microsoft.com/office/drawing/2014/main" id="{3B992AA6-AFAA-41BC-98C3-9D74E79F572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10800" y="914400"/>
                          <a:ext cx="1722438" cy="7508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对象 32">
              <a:extLst>
                <a:ext uri="{FF2B5EF4-FFF2-40B4-BE49-F238E27FC236}">
                  <a16:creationId xmlns:a16="http://schemas.microsoft.com/office/drawing/2014/main" id="{9A9AE8FC-F129-4555-B6A7-CE1A94273C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350442" y="2226721"/>
            <a:ext cx="1385888" cy="5420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8" name="Equation" r:id="rId12" imgW="927000" imgH="431640" progId="Equation.DSMT4">
                    <p:embed/>
                  </p:oleObj>
                </mc:Choice>
                <mc:Fallback>
                  <p:oleObj name="Equation" r:id="rId12" imgW="927000" imgH="431640" progId="Equation.DSMT4">
                    <p:embed/>
                    <p:pic>
                      <p:nvPicPr>
                        <p:cNvPr id="33" name="对象 32">
                          <a:extLst>
                            <a:ext uri="{FF2B5EF4-FFF2-40B4-BE49-F238E27FC236}">
                              <a16:creationId xmlns:a16="http://schemas.microsoft.com/office/drawing/2014/main" id="{9A9AE8FC-F129-4555-B6A7-CE1A94273C5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50442" y="2226721"/>
                          <a:ext cx="1385888" cy="542079"/>
                        </a:xfrm>
                        <a:prstGeom prst="rect">
                          <a:avLst/>
                        </a:prstGeom>
                        <a:solidFill>
                          <a:srgbClr val="B1CBD3">
                            <a:alpha val="60000"/>
                          </a:srgb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对象 33">
              <a:extLst>
                <a:ext uri="{FF2B5EF4-FFF2-40B4-BE49-F238E27FC236}">
                  <a16:creationId xmlns:a16="http://schemas.microsoft.com/office/drawing/2014/main" id="{A1169C39-19E7-402D-AA22-9690B48A20A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932474" y="1808863"/>
            <a:ext cx="2221825" cy="369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9" name="Equation" r:id="rId14" imgW="1460160" imgH="241200" progId="Equation.DSMT4">
                    <p:embed/>
                  </p:oleObj>
                </mc:Choice>
                <mc:Fallback>
                  <p:oleObj name="Equation" r:id="rId14" imgW="1460160" imgH="241200" progId="Equation.DSMT4">
                    <p:embed/>
                    <p:pic>
                      <p:nvPicPr>
                        <p:cNvPr id="34" name="对象 33">
                          <a:extLst>
                            <a:ext uri="{FF2B5EF4-FFF2-40B4-BE49-F238E27FC236}">
                              <a16:creationId xmlns:a16="http://schemas.microsoft.com/office/drawing/2014/main" id="{A1169C39-19E7-402D-AA22-9690B48A20A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32474" y="1808863"/>
                          <a:ext cx="2221825" cy="36942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FD89DD2-722A-447B-B7BA-F4EC6C90DEBF}"/>
              </a:ext>
            </a:extLst>
          </p:cNvPr>
          <p:cNvGrpSpPr/>
          <p:nvPr/>
        </p:nvGrpSpPr>
        <p:grpSpPr>
          <a:xfrm>
            <a:off x="2656982" y="1251289"/>
            <a:ext cx="7158808" cy="738568"/>
            <a:chOff x="2656982" y="1251289"/>
            <a:chExt cx="7158808" cy="738568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76BFE06-321B-42FF-A945-07C3769416E1}"/>
                </a:ext>
              </a:extLst>
            </p:cNvPr>
            <p:cNvSpPr/>
            <p:nvPr/>
          </p:nvSpPr>
          <p:spPr>
            <a:xfrm>
              <a:off x="3053448" y="1251289"/>
              <a:ext cx="6762342" cy="738568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箭头: 虚尾 35">
              <a:extLst>
                <a:ext uri="{FF2B5EF4-FFF2-40B4-BE49-F238E27FC236}">
                  <a16:creationId xmlns:a16="http://schemas.microsoft.com/office/drawing/2014/main" id="{BD7EC723-86D6-4A14-849B-9D0026AFB768}"/>
                </a:ext>
              </a:extLst>
            </p:cNvPr>
            <p:cNvSpPr/>
            <p:nvPr/>
          </p:nvSpPr>
          <p:spPr>
            <a:xfrm flipH="1">
              <a:off x="2656982" y="1361038"/>
              <a:ext cx="341278" cy="401919"/>
            </a:xfrm>
            <a:prstGeom prst="stripedRightArrow">
              <a:avLst>
                <a:gd name="adj1" fmla="val 40065"/>
                <a:gd name="adj2" fmla="val 58121"/>
              </a:avLst>
            </a:prstGeom>
            <a:solidFill>
              <a:srgbClr val="157E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B159BC6-39DD-423C-AF69-277008D4D922}"/>
              </a:ext>
            </a:extLst>
          </p:cNvPr>
          <p:cNvGrpSpPr/>
          <p:nvPr/>
        </p:nvGrpSpPr>
        <p:grpSpPr>
          <a:xfrm>
            <a:off x="3058622" y="1989857"/>
            <a:ext cx="7208871" cy="760809"/>
            <a:chOff x="3058622" y="1989857"/>
            <a:chExt cx="7208871" cy="760809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9C4DC9BE-C0B2-4940-9491-4E6B30C68349}"/>
                </a:ext>
              </a:extLst>
            </p:cNvPr>
            <p:cNvSpPr/>
            <p:nvPr/>
          </p:nvSpPr>
          <p:spPr>
            <a:xfrm>
              <a:off x="3058622" y="1989857"/>
              <a:ext cx="6762342" cy="760809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箭头: 虚尾 37">
              <a:extLst>
                <a:ext uri="{FF2B5EF4-FFF2-40B4-BE49-F238E27FC236}">
                  <a16:creationId xmlns:a16="http://schemas.microsoft.com/office/drawing/2014/main" id="{85D9F1FB-EA1F-4451-AB37-B7E588DE142D}"/>
                </a:ext>
              </a:extLst>
            </p:cNvPr>
            <p:cNvSpPr/>
            <p:nvPr/>
          </p:nvSpPr>
          <p:spPr>
            <a:xfrm rot="10800000" flipH="1">
              <a:off x="9926215" y="2237171"/>
              <a:ext cx="341278" cy="401919"/>
            </a:xfrm>
            <a:prstGeom prst="stripedRightArrow">
              <a:avLst>
                <a:gd name="adj1" fmla="val 40065"/>
                <a:gd name="adj2" fmla="val 58121"/>
              </a:avLst>
            </a:prstGeom>
            <a:solidFill>
              <a:srgbClr val="157E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17F191A5-5935-47B0-B6EA-24B82F76A8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92742" y="3088896"/>
          <a:ext cx="5701888" cy="3550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0" name="Document" r:id="rId16" imgW="6189222" imgH="3854658" progId="Word.Document.12">
                  <p:embed/>
                </p:oleObj>
              </mc:Choice>
              <mc:Fallback>
                <p:oleObj name="Document" r:id="rId16" imgW="6189222" imgH="3854658" progId="Word.Document.12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17F191A5-5935-47B0-B6EA-24B82F76A8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-92742" y="3088896"/>
                        <a:ext cx="5701888" cy="3550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B953BFBF-9C80-4730-9741-289832BB6C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25070" y="2958115"/>
          <a:ext cx="6643160" cy="3845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1" name="Document" r:id="rId18" imgW="6189222" imgH="3583569" progId="Word.Document.12">
                  <p:embed/>
                </p:oleObj>
              </mc:Choice>
              <mc:Fallback>
                <p:oleObj name="Document" r:id="rId18" imgW="6189222" imgH="3583569" progId="Word.Document.12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B953BFBF-9C80-4730-9741-289832BB6C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425070" y="2958115"/>
                        <a:ext cx="6643160" cy="3845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Slide Number Placeholder 1">
            <a:extLst>
              <a:ext uri="{FF2B5EF4-FFF2-40B4-BE49-F238E27FC236}">
                <a16:creationId xmlns:a16="http://schemas.microsoft.com/office/drawing/2014/main" id="{9A0E64E5-BD35-CEAD-417F-332AAFBB7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7" y="6537456"/>
            <a:ext cx="407163" cy="3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7" tIns="71437" rIns="71437" bIns="71437">
            <a:spAutoFit/>
          </a:bodyPr>
          <a:lstStyle>
            <a:lvl1pPr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63538" indent="-1920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3088" indent="-2301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77152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94297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14001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18573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23145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27717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ctr" defTabSz="2190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4AA59-377B-4B84-A3A7-13350F26A237}" type="slidenum">
              <a:rPr kumimoji="0" lang="en-GB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pPr marL="0" marR="0" lvl="0" indent="0" algn="ctr" defTabSz="21907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t>/9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elvetica Light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17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68AF2012-0B38-4F01-AF65-D9B7C1022A82}"/>
              </a:ext>
            </a:extLst>
          </p:cNvPr>
          <p:cNvSpPr/>
          <p:nvPr/>
        </p:nvSpPr>
        <p:spPr>
          <a:xfrm>
            <a:off x="2687540" y="252859"/>
            <a:ext cx="9504462" cy="4842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8000">
                <a:srgbClr val="157E9F"/>
              </a:gs>
            </a:gsLst>
            <a:lin ang="10800000" scaled="0"/>
          </a:gradFill>
          <a:ln>
            <a:noFill/>
          </a:ln>
          <a:effectLst>
            <a:outerShdw blurRad="393700" dist="76200" dir="582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圆角矩形 14">
            <a:extLst>
              <a:ext uri="{FF2B5EF4-FFF2-40B4-BE49-F238E27FC236}">
                <a16:creationId xmlns:a16="http://schemas.microsoft.com/office/drawing/2014/main" id="{77070851-57CD-4635-A722-8556C6BE3148}"/>
              </a:ext>
            </a:extLst>
          </p:cNvPr>
          <p:cNvSpPr/>
          <p:nvPr/>
        </p:nvSpPr>
        <p:spPr>
          <a:xfrm rot="10800000" flipV="1">
            <a:off x="-5664" y="249441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6321376-5701-479E-8045-4FDE27FDA198}"/>
              </a:ext>
            </a:extLst>
          </p:cNvPr>
          <p:cNvSpPr/>
          <p:nvPr/>
        </p:nvSpPr>
        <p:spPr>
          <a:xfrm>
            <a:off x="2687540" y="264294"/>
            <a:ext cx="4427871" cy="461661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Cross-Validation of the SAT-Model</a:t>
            </a:r>
          </a:p>
        </p:txBody>
      </p:sp>
      <p:sp>
        <p:nvSpPr>
          <p:cNvPr id="26" name="圆角矩形 16">
            <a:extLst>
              <a:ext uri="{FF2B5EF4-FFF2-40B4-BE49-F238E27FC236}">
                <a16:creationId xmlns:a16="http://schemas.microsoft.com/office/drawing/2014/main" id="{21695224-B1D3-4E68-9E56-909BAD9DDDA8}"/>
              </a:ext>
            </a:extLst>
          </p:cNvPr>
          <p:cNvSpPr/>
          <p:nvPr/>
        </p:nvSpPr>
        <p:spPr>
          <a:xfrm rot="16200000" flipV="1">
            <a:off x="11457520" y="249444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Freeform 96">
            <a:extLst>
              <a:ext uri="{FF2B5EF4-FFF2-40B4-BE49-F238E27FC236}">
                <a16:creationId xmlns:a16="http://schemas.microsoft.com/office/drawing/2014/main" id="{FF8D7C3A-92DD-4AF1-801F-55C5844661C9}"/>
              </a:ext>
            </a:extLst>
          </p:cNvPr>
          <p:cNvSpPr/>
          <p:nvPr/>
        </p:nvSpPr>
        <p:spPr bwMode="auto">
          <a:xfrm>
            <a:off x="11559368" y="359659"/>
            <a:ext cx="280590" cy="270687"/>
          </a:xfrm>
          <a:custGeom>
            <a:avLst/>
            <a:gdLst>
              <a:gd name="T0" fmla="*/ 184 w 216"/>
              <a:gd name="T1" fmla="*/ 0 h 208"/>
              <a:gd name="T2" fmla="*/ 152 w 216"/>
              <a:gd name="T3" fmla="*/ 32 h 208"/>
              <a:gd name="T4" fmla="*/ 154 w 216"/>
              <a:gd name="T5" fmla="*/ 41 h 208"/>
              <a:gd name="T6" fmla="*/ 60 w 216"/>
              <a:gd name="T7" fmla="*/ 80 h 208"/>
              <a:gd name="T8" fmla="*/ 32 w 216"/>
              <a:gd name="T9" fmla="*/ 64 h 208"/>
              <a:gd name="T10" fmla="*/ 0 w 216"/>
              <a:gd name="T11" fmla="*/ 96 h 208"/>
              <a:gd name="T12" fmla="*/ 32 w 216"/>
              <a:gd name="T13" fmla="*/ 128 h 208"/>
              <a:gd name="T14" fmla="*/ 56 w 216"/>
              <a:gd name="T15" fmla="*/ 118 h 208"/>
              <a:gd name="T16" fmla="*/ 116 w 216"/>
              <a:gd name="T17" fmla="*/ 161 h 208"/>
              <a:gd name="T18" fmla="*/ 112 w 216"/>
              <a:gd name="T19" fmla="*/ 176 h 208"/>
              <a:gd name="T20" fmla="*/ 144 w 216"/>
              <a:gd name="T21" fmla="*/ 208 h 208"/>
              <a:gd name="T22" fmla="*/ 176 w 216"/>
              <a:gd name="T23" fmla="*/ 176 h 208"/>
              <a:gd name="T24" fmla="*/ 144 w 216"/>
              <a:gd name="T25" fmla="*/ 144 h 208"/>
              <a:gd name="T26" fmla="*/ 121 w 216"/>
              <a:gd name="T27" fmla="*/ 154 h 208"/>
              <a:gd name="T28" fmla="*/ 61 w 216"/>
              <a:gd name="T29" fmla="*/ 111 h 208"/>
              <a:gd name="T30" fmla="*/ 64 w 216"/>
              <a:gd name="T31" fmla="*/ 96 h 208"/>
              <a:gd name="T32" fmla="*/ 63 w 216"/>
              <a:gd name="T33" fmla="*/ 87 h 208"/>
              <a:gd name="T34" fmla="*/ 157 w 216"/>
              <a:gd name="T35" fmla="*/ 48 h 208"/>
              <a:gd name="T36" fmla="*/ 184 w 216"/>
              <a:gd name="T37" fmla="*/ 64 h 208"/>
              <a:gd name="T38" fmla="*/ 216 w 216"/>
              <a:gd name="T39" fmla="*/ 32 h 208"/>
              <a:gd name="T40" fmla="*/ 184 w 216"/>
              <a:gd name="T41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6" h="208">
                <a:moveTo>
                  <a:pt x="184" y="0"/>
                </a:moveTo>
                <a:cubicBezTo>
                  <a:pt x="167" y="0"/>
                  <a:pt x="152" y="14"/>
                  <a:pt x="152" y="32"/>
                </a:cubicBezTo>
                <a:cubicBezTo>
                  <a:pt x="152" y="35"/>
                  <a:pt x="153" y="38"/>
                  <a:pt x="154" y="41"/>
                </a:cubicBezTo>
                <a:cubicBezTo>
                  <a:pt x="60" y="80"/>
                  <a:pt x="60" y="80"/>
                  <a:pt x="60" y="80"/>
                </a:cubicBezTo>
                <a:cubicBezTo>
                  <a:pt x="55" y="70"/>
                  <a:pt x="44" y="64"/>
                  <a:pt x="32" y="64"/>
                </a:cubicBezTo>
                <a:cubicBezTo>
                  <a:pt x="15" y="64"/>
                  <a:pt x="0" y="78"/>
                  <a:pt x="0" y="96"/>
                </a:cubicBezTo>
                <a:cubicBezTo>
                  <a:pt x="0" y="113"/>
                  <a:pt x="15" y="128"/>
                  <a:pt x="32" y="128"/>
                </a:cubicBezTo>
                <a:cubicBezTo>
                  <a:pt x="42" y="128"/>
                  <a:pt x="50" y="124"/>
                  <a:pt x="56" y="118"/>
                </a:cubicBezTo>
                <a:cubicBezTo>
                  <a:pt x="116" y="161"/>
                  <a:pt x="116" y="161"/>
                  <a:pt x="116" y="161"/>
                </a:cubicBezTo>
                <a:cubicBezTo>
                  <a:pt x="114" y="165"/>
                  <a:pt x="112" y="170"/>
                  <a:pt x="112" y="176"/>
                </a:cubicBezTo>
                <a:cubicBezTo>
                  <a:pt x="112" y="193"/>
                  <a:pt x="127" y="208"/>
                  <a:pt x="144" y="208"/>
                </a:cubicBezTo>
                <a:cubicBezTo>
                  <a:pt x="162" y="208"/>
                  <a:pt x="176" y="193"/>
                  <a:pt x="176" y="176"/>
                </a:cubicBezTo>
                <a:cubicBezTo>
                  <a:pt x="176" y="158"/>
                  <a:pt x="162" y="144"/>
                  <a:pt x="144" y="144"/>
                </a:cubicBezTo>
                <a:cubicBezTo>
                  <a:pt x="135" y="144"/>
                  <a:pt x="127" y="148"/>
                  <a:pt x="121" y="154"/>
                </a:cubicBezTo>
                <a:cubicBezTo>
                  <a:pt x="61" y="111"/>
                  <a:pt x="61" y="111"/>
                  <a:pt x="61" y="111"/>
                </a:cubicBezTo>
                <a:cubicBezTo>
                  <a:pt x="63" y="107"/>
                  <a:pt x="64" y="101"/>
                  <a:pt x="64" y="96"/>
                </a:cubicBezTo>
                <a:cubicBezTo>
                  <a:pt x="64" y="93"/>
                  <a:pt x="64" y="90"/>
                  <a:pt x="63" y="87"/>
                </a:cubicBezTo>
                <a:cubicBezTo>
                  <a:pt x="157" y="48"/>
                  <a:pt x="157" y="48"/>
                  <a:pt x="157" y="48"/>
                </a:cubicBezTo>
                <a:cubicBezTo>
                  <a:pt x="162" y="57"/>
                  <a:pt x="173" y="64"/>
                  <a:pt x="184" y="64"/>
                </a:cubicBezTo>
                <a:cubicBezTo>
                  <a:pt x="202" y="64"/>
                  <a:pt x="216" y="49"/>
                  <a:pt x="216" y="32"/>
                </a:cubicBezTo>
                <a:cubicBezTo>
                  <a:pt x="216" y="14"/>
                  <a:pt x="202" y="0"/>
                  <a:pt x="1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D1C21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2F2548-BCF4-4FE2-B90F-1AA487213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2" name="矩形 231">
            <a:extLst>
              <a:ext uri="{FF2B5EF4-FFF2-40B4-BE49-F238E27FC236}">
                <a16:creationId xmlns:a16="http://schemas.microsoft.com/office/drawing/2014/main" id="{1EEC714D-ABFE-4E68-A49E-6109AD14B4B9}"/>
              </a:ext>
            </a:extLst>
          </p:cNvPr>
          <p:cNvSpPr/>
          <p:nvPr/>
        </p:nvSpPr>
        <p:spPr>
          <a:xfrm>
            <a:off x="627916" y="48636"/>
            <a:ext cx="1910331" cy="75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57E9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Validation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57E9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CB97186-C072-44EC-B760-78EDD30A8838}"/>
              </a:ext>
            </a:extLst>
          </p:cNvPr>
          <p:cNvSpPr/>
          <p:nvPr/>
        </p:nvSpPr>
        <p:spPr>
          <a:xfrm>
            <a:off x="0" y="6573505"/>
            <a:ext cx="12192000" cy="324972"/>
          </a:xfrm>
          <a:prstGeom prst="rect">
            <a:avLst/>
          </a:prstGeom>
          <a:solidFill>
            <a:srgbClr val="80A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文本框 20">
            <a:extLst>
              <a:ext uri="{FF2B5EF4-FFF2-40B4-BE49-F238E27FC236}">
                <a16:creationId xmlns:a16="http://schemas.microsoft.com/office/drawing/2014/main" id="{58A7F864-5120-4CA5-92BF-32D8B6E4D2D5}"/>
              </a:ext>
            </a:extLst>
          </p:cNvPr>
          <p:cNvSpPr txBox="1"/>
          <p:nvPr/>
        </p:nvSpPr>
        <p:spPr>
          <a:xfrm>
            <a:off x="694231" y="6612014"/>
            <a:ext cx="11460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Zhang, T., et al., 2021. Constraining Dynamic Sediment‐Discharge Relationships in Cold Environments: the Sediment‐Availability‐Transport (SAT) Model. Water Resources Research.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4753DE65-09E4-4347-9CF2-D1ACDAECF93E}"/>
              </a:ext>
            </a:extLst>
          </p:cNvPr>
          <p:cNvGraphicFramePr>
            <a:graphicFrameLocks noGrp="1"/>
          </p:cNvGraphicFramePr>
          <p:nvPr/>
        </p:nvGraphicFramePr>
        <p:xfrm>
          <a:off x="4111086" y="4388728"/>
          <a:ext cx="5482273" cy="1947001"/>
        </p:xfrm>
        <a:graphic>
          <a:graphicData uri="http://schemas.openxmlformats.org/drawingml/2006/table">
            <a:tbl>
              <a:tblPr firstRow="1" firstCol="1" bandRow="1"/>
              <a:tblGrid>
                <a:gridCol w="887153">
                  <a:extLst>
                    <a:ext uri="{9D8B030D-6E8A-4147-A177-3AD203B41FA5}">
                      <a16:colId xmlns:a16="http://schemas.microsoft.com/office/drawing/2014/main" val="3164311397"/>
                    </a:ext>
                  </a:extLst>
                </a:gridCol>
                <a:gridCol w="1113140">
                  <a:extLst>
                    <a:ext uri="{9D8B030D-6E8A-4147-A177-3AD203B41FA5}">
                      <a16:colId xmlns:a16="http://schemas.microsoft.com/office/drawing/2014/main" val="3592123773"/>
                    </a:ext>
                  </a:extLst>
                </a:gridCol>
                <a:gridCol w="1188926">
                  <a:extLst>
                    <a:ext uri="{9D8B030D-6E8A-4147-A177-3AD203B41FA5}">
                      <a16:colId xmlns:a16="http://schemas.microsoft.com/office/drawing/2014/main" val="3544814202"/>
                    </a:ext>
                  </a:extLst>
                </a:gridCol>
                <a:gridCol w="1232002">
                  <a:extLst>
                    <a:ext uri="{9D8B030D-6E8A-4147-A177-3AD203B41FA5}">
                      <a16:colId xmlns:a16="http://schemas.microsoft.com/office/drawing/2014/main" val="283688405"/>
                    </a:ext>
                  </a:extLst>
                </a:gridCol>
                <a:gridCol w="1061052">
                  <a:extLst>
                    <a:ext uri="{9D8B030D-6E8A-4147-A177-3AD203B41FA5}">
                      <a16:colId xmlns:a16="http://schemas.microsoft.com/office/drawing/2014/main" val="4030602629"/>
                    </a:ext>
                  </a:extLst>
                </a:gridCol>
              </a:tblGrid>
              <a:tr h="220246"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Model performance in ten-time cross-validation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009602"/>
                  </a:ext>
                </a:extLst>
              </a:tr>
              <a:tr h="2200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Metrics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SAT-model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Sediment rating curve</a:t>
                      </a:r>
                      <a:endParaRPr lang="zh-CN" sz="15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5055"/>
                  </a:ext>
                </a:extLst>
              </a:tr>
              <a:tr h="220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Calibration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Verification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Calibration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Verification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018783"/>
                  </a:ext>
                </a:extLst>
              </a:tr>
              <a:tr h="296797"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NSE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0.76±0.010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0.72±0.012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0.56±0.010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0.53±0.006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736644"/>
                  </a:ext>
                </a:extLst>
              </a:tr>
              <a:tr h="440000"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 (%)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1.43±0.266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3.84±2.292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-3.34±0.784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-2.18±3.050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197178"/>
                  </a:ext>
                </a:extLst>
              </a:tr>
              <a:tr h="295804"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5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5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0.76±0.010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0.74±0.006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0.56±0.010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0.54±0.004</a:t>
                      </a:r>
                      <a:endParaRPr lang="zh-CN" sz="15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3867882"/>
                  </a:ext>
                </a:extLst>
              </a:tr>
              <a:tr h="199294">
                <a:tc gridSpan="5">
                  <a:txBody>
                    <a:bodyPr/>
                    <a:lstStyle/>
                    <a:p>
                      <a:pPr algn="ctr"/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841878"/>
                  </a:ext>
                </a:extLst>
              </a:tr>
            </a:tbl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5F51F1F9-E0EF-4CC4-8459-2920C24A542C}"/>
              </a:ext>
            </a:extLst>
          </p:cNvPr>
          <p:cNvSpPr/>
          <p:nvPr/>
        </p:nvSpPr>
        <p:spPr>
          <a:xfrm>
            <a:off x="6182541" y="4842431"/>
            <a:ext cx="1079501" cy="128031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894A26A-C2BA-47EB-8E99-ACCA57535805}"/>
              </a:ext>
            </a:extLst>
          </p:cNvPr>
          <p:cNvSpPr/>
          <p:nvPr/>
        </p:nvSpPr>
        <p:spPr>
          <a:xfrm>
            <a:off x="8543447" y="4851507"/>
            <a:ext cx="1042829" cy="127124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958B8847-E833-4294-8F76-449EA7CDAECD}"/>
              </a:ext>
            </a:extLst>
          </p:cNvPr>
          <p:cNvGraphicFramePr>
            <a:graphicFrameLocks noGrp="1"/>
          </p:cNvGraphicFramePr>
          <p:nvPr/>
        </p:nvGraphicFramePr>
        <p:xfrm>
          <a:off x="3674885" y="1777232"/>
          <a:ext cx="4855796" cy="2133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436">
                  <a:extLst>
                    <a:ext uri="{9D8B030D-6E8A-4147-A177-3AD203B41FA5}">
                      <a16:colId xmlns:a16="http://schemas.microsoft.com/office/drawing/2014/main" val="3611950206"/>
                    </a:ext>
                  </a:extLst>
                </a:gridCol>
                <a:gridCol w="441436">
                  <a:extLst>
                    <a:ext uri="{9D8B030D-6E8A-4147-A177-3AD203B41FA5}">
                      <a16:colId xmlns:a16="http://schemas.microsoft.com/office/drawing/2014/main" val="1679964038"/>
                    </a:ext>
                  </a:extLst>
                </a:gridCol>
                <a:gridCol w="441436">
                  <a:extLst>
                    <a:ext uri="{9D8B030D-6E8A-4147-A177-3AD203B41FA5}">
                      <a16:colId xmlns:a16="http://schemas.microsoft.com/office/drawing/2014/main" val="1868870529"/>
                    </a:ext>
                  </a:extLst>
                </a:gridCol>
                <a:gridCol w="441436">
                  <a:extLst>
                    <a:ext uri="{9D8B030D-6E8A-4147-A177-3AD203B41FA5}">
                      <a16:colId xmlns:a16="http://schemas.microsoft.com/office/drawing/2014/main" val="239776795"/>
                    </a:ext>
                  </a:extLst>
                </a:gridCol>
                <a:gridCol w="441436">
                  <a:extLst>
                    <a:ext uri="{9D8B030D-6E8A-4147-A177-3AD203B41FA5}">
                      <a16:colId xmlns:a16="http://schemas.microsoft.com/office/drawing/2014/main" val="209118240"/>
                    </a:ext>
                  </a:extLst>
                </a:gridCol>
                <a:gridCol w="441436">
                  <a:extLst>
                    <a:ext uri="{9D8B030D-6E8A-4147-A177-3AD203B41FA5}">
                      <a16:colId xmlns:a16="http://schemas.microsoft.com/office/drawing/2014/main" val="2806700963"/>
                    </a:ext>
                  </a:extLst>
                </a:gridCol>
                <a:gridCol w="441436">
                  <a:extLst>
                    <a:ext uri="{9D8B030D-6E8A-4147-A177-3AD203B41FA5}">
                      <a16:colId xmlns:a16="http://schemas.microsoft.com/office/drawing/2014/main" val="450854683"/>
                    </a:ext>
                  </a:extLst>
                </a:gridCol>
                <a:gridCol w="441436">
                  <a:extLst>
                    <a:ext uri="{9D8B030D-6E8A-4147-A177-3AD203B41FA5}">
                      <a16:colId xmlns:a16="http://schemas.microsoft.com/office/drawing/2014/main" val="1412842238"/>
                    </a:ext>
                  </a:extLst>
                </a:gridCol>
                <a:gridCol w="441436">
                  <a:extLst>
                    <a:ext uri="{9D8B030D-6E8A-4147-A177-3AD203B41FA5}">
                      <a16:colId xmlns:a16="http://schemas.microsoft.com/office/drawing/2014/main" val="772453138"/>
                    </a:ext>
                  </a:extLst>
                </a:gridCol>
                <a:gridCol w="441436">
                  <a:extLst>
                    <a:ext uri="{9D8B030D-6E8A-4147-A177-3AD203B41FA5}">
                      <a16:colId xmlns:a16="http://schemas.microsoft.com/office/drawing/2014/main" val="2463811203"/>
                    </a:ext>
                  </a:extLst>
                </a:gridCol>
                <a:gridCol w="441436">
                  <a:extLst>
                    <a:ext uri="{9D8B030D-6E8A-4147-A177-3AD203B41FA5}">
                      <a16:colId xmlns:a16="http://schemas.microsoft.com/office/drawing/2014/main" val="3079430341"/>
                    </a:ext>
                  </a:extLst>
                </a:gridCol>
              </a:tblGrid>
              <a:tr h="1939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US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G1</a:t>
                      </a:r>
                      <a:endParaRPr lang="en-US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G2</a:t>
                      </a:r>
                      <a:endParaRPr lang="en-US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G3</a:t>
                      </a:r>
                      <a:endParaRPr lang="en-US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G4</a:t>
                      </a:r>
                      <a:endParaRPr lang="en-US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G5</a:t>
                      </a:r>
                      <a:endParaRPr lang="en-US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G6</a:t>
                      </a:r>
                      <a:endParaRPr lang="en-US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G7</a:t>
                      </a:r>
                      <a:endParaRPr lang="en-US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G8</a:t>
                      </a:r>
                      <a:endParaRPr lang="en-US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G9</a:t>
                      </a:r>
                      <a:endParaRPr lang="en-US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G10</a:t>
                      </a:r>
                      <a:endParaRPr lang="en-US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extLst>
                  <a:ext uri="{0D108BD9-81ED-4DB2-BD59-A6C34878D82A}">
                    <a16:rowId xmlns:a16="http://schemas.microsoft.com/office/drawing/2014/main" val="2863251787"/>
                  </a:ext>
                </a:extLst>
              </a:tr>
              <a:tr h="19394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en-US" altLang="zh-CN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1985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1985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1985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1987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1987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1985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1985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extLst>
                  <a:ext uri="{0D108BD9-81ED-4DB2-BD59-A6C34878D82A}">
                    <a16:rowId xmlns:a16="http://schemas.microsoft.com/office/drawing/2014/main" val="2047589224"/>
                  </a:ext>
                </a:extLst>
              </a:tr>
              <a:tr h="19394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en-US" altLang="zh-CN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1994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1986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1986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1987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extLst>
                  <a:ext uri="{0D108BD9-81ED-4DB2-BD59-A6C34878D82A}">
                    <a16:rowId xmlns:a16="http://schemas.microsoft.com/office/drawing/2014/main" val="3641672956"/>
                  </a:ext>
                </a:extLst>
              </a:tr>
              <a:tr h="19394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1993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1994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1987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1994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extLst>
                  <a:ext uri="{0D108BD9-81ED-4DB2-BD59-A6C34878D82A}">
                    <a16:rowId xmlns:a16="http://schemas.microsoft.com/office/drawing/2014/main" val="159365860"/>
                  </a:ext>
                </a:extLst>
              </a:tr>
              <a:tr h="19394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en-US" altLang="zh-CN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1992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1992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extLst>
                  <a:ext uri="{0D108BD9-81ED-4DB2-BD59-A6C34878D82A}">
                    <a16:rowId xmlns:a16="http://schemas.microsoft.com/office/drawing/2014/main" val="547695966"/>
                  </a:ext>
                </a:extLst>
              </a:tr>
              <a:tr h="19394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1997</a:t>
                      </a:r>
                      <a:endParaRPr lang="en-US" altLang="zh-CN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1996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extLst>
                  <a:ext uri="{0D108BD9-81ED-4DB2-BD59-A6C34878D82A}">
                    <a16:rowId xmlns:a16="http://schemas.microsoft.com/office/drawing/2014/main" val="3860421713"/>
                  </a:ext>
                </a:extLst>
              </a:tr>
              <a:tr h="19394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US" altLang="zh-CN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1992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1997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extLst>
                  <a:ext uri="{0D108BD9-81ED-4DB2-BD59-A6C34878D82A}">
                    <a16:rowId xmlns:a16="http://schemas.microsoft.com/office/drawing/2014/main" val="1789022044"/>
                  </a:ext>
                </a:extLst>
              </a:tr>
              <a:tr h="19394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</a:t>
                      </a:r>
                      <a:endParaRPr lang="en-US" altLang="zh-CN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US" altLang="zh-CN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1996</a:t>
                      </a:r>
                      <a:endParaRPr lang="en-US" altLang="zh-CN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extLst>
                  <a:ext uri="{0D108BD9-81ED-4DB2-BD59-A6C34878D82A}">
                    <a16:rowId xmlns:a16="http://schemas.microsoft.com/office/drawing/2014/main" val="694034446"/>
                  </a:ext>
                </a:extLst>
              </a:tr>
              <a:tr h="19394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  <a:endParaRPr lang="en-US" altLang="zh-CN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extLst>
                  <a:ext uri="{0D108BD9-81ED-4DB2-BD59-A6C34878D82A}">
                    <a16:rowId xmlns:a16="http://schemas.microsoft.com/office/drawing/2014/main" val="3163656739"/>
                  </a:ext>
                </a:extLst>
              </a:tr>
              <a:tr h="19394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altLang="zh-CN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extLst>
                  <a:ext uri="{0D108BD9-81ED-4DB2-BD59-A6C34878D82A}">
                    <a16:rowId xmlns:a16="http://schemas.microsoft.com/office/drawing/2014/main" val="3277363252"/>
                  </a:ext>
                </a:extLst>
              </a:tr>
              <a:tr h="19394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altLang="zh-CN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US" altLang="zh-CN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altLang="zh-CN" sz="11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altLang="zh-CN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/>
                </a:tc>
                <a:extLst>
                  <a:ext uri="{0D108BD9-81ED-4DB2-BD59-A6C34878D82A}">
                    <a16:rowId xmlns:a16="http://schemas.microsoft.com/office/drawing/2014/main" val="3930327319"/>
                  </a:ext>
                </a:extLst>
              </a:tr>
            </a:tbl>
          </a:graphicData>
        </a:graphic>
      </p:graphicFrame>
      <p:sp>
        <p:nvSpPr>
          <p:cNvPr id="31" name="文本框 30">
            <a:extLst>
              <a:ext uri="{FF2B5EF4-FFF2-40B4-BE49-F238E27FC236}">
                <a16:creationId xmlns:a16="http://schemas.microsoft.com/office/drawing/2014/main" id="{F835DB6E-EDE6-422C-A506-00E5B22F7AC3}"/>
              </a:ext>
            </a:extLst>
          </p:cNvPr>
          <p:cNvSpPr txBox="1"/>
          <p:nvPr/>
        </p:nvSpPr>
        <p:spPr>
          <a:xfrm>
            <a:off x="292578" y="1031980"/>
            <a:ext cx="8521968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Randomly pick 10 years from 1985-2017 to calibrate the model and use the rest data as validation: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331A7594-0EB1-4CA2-8FCA-B89497E4B3B8}"/>
              </a:ext>
            </a:extLst>
          </p:cNvPr>
          <p:cNvGraphicFramePr>
            <a:graphicFrameLocks noGrp="1"/>
          </p:cNvGraphicFramePr>
          <p:nvPr/>
        </p:nvGraphicFramePr>
        <p:xfrm>
          <a:off x="214521" y="1644965"/>
          <a:ext cx="3180478" cy="2286768"/>
        </p:xfrm>
        <a:graphic>
          <a:graphicData uri="http://schemas.openxmlformats.org/drawingml/2006/table">
            <a:tbl>
              <a:tblPr/>
              <a:tblGrid>
                <a:gridCol w="450258">
                  <a:extLst>
                    <a:ext uri="{9D8B030D-6E8A-4147-A177-3AD203B41FA5}">
                      <a16:colId xmlns:a16="http://schemas.microsoft.com/office/drawing/2014/main" val="454021883"/>
                    </a:ext>
                  </a:extLst>
                </a:gridCol>
                <a:gridCol w="458450">
                  <a:extLst>
                    <a:ext uri="{9D8B030D-6E8A-4147-A177-3AD203B41FA5}">
                      <a16:colId xmlns:a16="http://schemas.microsoft.com/office/drawing/2014/main" val="1472846735"/>
                    </a:ext>
                  </a:extLst>
                </a:gridCol>
                <a:gridCol w="454354">
                  <a:extLst>
                    <a:ext uri="{9D8B030D-6E8A-4147-A177-3AD203B41FA5}">
                      <a16:colId xmlns:a16="http://schemas.microsoft.com/office/drawing/2014/main" val="3270372414"/>
                    </a:ext>
                  </a:extLst>
                </a:gridCol>
                <a:gridCol w="454354">
                  <a:extLst>
                    <a:ext uri="{9D8B030D-6E8A-4147-A177-3AD203B41FA5}">
                      <a16:colId xmlns:a16="http://schemas.microsoft.com/office/drawing/2014/main" val="4222463741"/>
                    </a:ext>
                  </a:extLst>
                </a:gridCol>
                <a:gridCol w="454354">
                  <a:extLst>
                    <a:ext uri="{9D8B030D-6E8A-4147-A177-3AD203B41FA5}">
                      <a16:colId xmlns:a16="http://schemas.microsoft.com/office/drawing/2014/main" val="390589955"/>
                    </a:ext>
                  </a:extLst>
                </a:gridCol>
                <a:gridCol w="454354">
                  <a:extLst>
                    <a:ext uri="{9D8B030D-6E8A-4147-A177-3AD203B41FA5}">
                      <a16:colId xmlns:a16="http://schemas.microsoft.com/office/drawing/2014/main" val="2539329042"/>
                    </a:ext>
                  </a:extLst>
                </a:gridCol>
                <a:gridCol w="454354">
                  <a:extLst>
                    <a:ext uri="{9D8B030D-6E8A-4147-A177-3AD203B41FA5}">
                      <a16:colId xmlns:a16="http://schemas.microsoft.com/office/drawing/2014/main" val="749200935"/>
                    </a:ext>
                  </a:extLst>
                </a:gridCol>
              </a:tblGrid>
              <a:tr h="18963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SAT model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Cali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Veri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649933"/>
                  </a:ext>
                </a:extLst>
              </a:tr>
              <a:tr h="18963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Scheme1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Nse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R2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Nse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R2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78287"/>
                  </a:ext>
                </a:extLst>
              </a:tr>
              <a:tr h="189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G1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0.76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0.76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0.74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0.75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201453"/>
                  </a:ext>
                </a:extLst>
              </a:tr>
              <a:tr h="189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G2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0.75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0.75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0.74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0.10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0.75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860940"/>
                  </a:ext>
                </a:extLst>
              </a:tr>
              <a:tr h="189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G3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0.76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0.11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0.77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753812"/>
                  </a:ext>
                </a:extLst>
              </a:tr>
              <a:tr h="189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G4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0.76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0.76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0.73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23957"/>
                  </a:ext>
                </a:extLst>
              </a:tr>
              <a:tr h="189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G5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0.79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0.79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952687"/>
                  </a:ext>
                </a:extLst>
              </a:tr>
              <a:tr h="189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G6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0.78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0.03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0.78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0.20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001734"/>
                  </a:ext>
                </a:extLst>
              </a:tr>
              <a:tr h="189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G7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0.75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0.05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0.76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031804"/>
                  </a:ext>
                </a:extLst>
              </a:tr>
              <a:tr h="189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G8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0.77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0.77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-0.06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0.73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66815"/>
                  </a:ext>
                </a:extLst>
              </a:tr>
              <a:tr h="189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G9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0.82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0.82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77644"/>
                  </a:ext>
                </a:extLst>
              </a:tr>
              <a:tr h="189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G10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0.78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0.78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0.73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2959076"/>
                  </a:ext>
                </a:extLst>
              </a:tr>
            </a:tbl>
          </a:graphicData>
        </a:graphic>
      </p:graphicFrame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1354BB1A-1EE3-4667-BBBC-D193E5821813}"/>
              </a:ext>
            </a:extLst>
          </p:cNvPr>
          <p:cNvGraphicFramePr>
            <a:graphicFrameLocks noGrp="1"/>
          </p:cNvGraphicFramePr>
          <p:nvPr/>
        </p:nvGraphicFramePr>
        <p:xfrm>
          <a:off x="108598" y="4071862"/>
          <a:ext cx="3392324" cy="2286768"/>
        </p:xfrm>
        <a:graphic>
          <a:graphicData uri="http://schemas.openxmlformats.org/drawingml/2006/table">
            <a:tbl>
              <a:tblPr/>
              <a:tblGrid>
                <a:gridCol w="624650">
                  <a:extLst>
                    <a:ext uri="{9D8B030D-6E8A-4147-A177-3AD203B41FA5}">
                      <a16:colId xmlns:a16="http://schemas.microsoft.com/office/drawing/2014/main" val="222471300"/>
                    </a:ext>
                  </a:extLst>
                </a:gridCol>
                <a:gridCol w="461279">
                  <a:extLst>
                    <a:ext uri="{9D8B030D-6E8A-4147-A177-3AD203B41FA5}">
                      <a16:colId xmlns:a16="http://schemas.microsoft.com/office/drawing/2014/main" val="2953804465"/>
                    </a:ext>
                  </a:extLst>
                </a:gridCol>
                <a:gridCol w="461279">
                  <a:extLst>
                    <a:ext uri="{9D8B030D-6E8A-4147-A177-3AD203B41FA5}">
                      <a16:colId xmlns:a16="http://schemas.microsoft.com/office/drawing/2014/main" val="3494292634"/>
                    </a:ext>
                  </a:extLst>
                </a:gridCol>
                <a:gridCol w="461279">
                  <a:extLst>
                    <a:ext uri="{9D8B030D-6E8A-4147-A177-3AD203B41FA5}">
                      <a16:colId xmlns:a16="http://schemas.microsoft.com/office/drawing/2014/main" val="3841196985"/>
                    </a:ext>
                  </a:extLst>
                </a:gridCol>
                <a:gridCol w="461279">
                  <a:extLst>
                    <a:ext uri="{9D8B030D-6E8A-4147-A177-3AD203B41FA5}">
                      <a16:colId xmlns:a16="http://schemas.microsoft.com/office/drawing/2014/main" val="643349020"/>
                    </a:ext>
                  </a:extLst>
                </a:gridCol>
                <a:gridCol w="461279">
                  <a:extLst>
                    <a:ext uri="{9D8B030D-6E8A-4147-A177-3AD203B41FA5}">
                      <a16:colId xmlns:a16="http://schemas.microsoft.com/office/drawing/2014/main" val="4170873934"/>
                    </a:ext>
                  </a:extLst>
                </a:gridCol>
                <a:gridCol w="461279">
                  <a:extLst>
                    <a:ext uri="{9D8B030D-6E8A-4147-A177-3AD203B41FA5}">
                      <a16:colId xmlns:a16="http://schemas.microsoft.com/office/drawing/2014/main" val="1906463173"/>
                    </a:ext>
                  </a:extLst>
                </a:gridCol>
              </a:tblGrid>
              <a:tr h="18782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Rating Curve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Cali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Veri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518363"/>
                  </a:ext>
                </a:extLst>
              </a:tr>
              <a:tr h="187823">
                <a:tc vMerge="1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Rating Curve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Nse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R2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Nse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R2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312918"/>
                  </a:ext>
                </a:extLst>
              </a:tr>
              <a:tr h="187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G1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0.58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0.58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0.53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-0.04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0.54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600695"/>
                  </a:ext>
                </a:extLst>
              </a:tr>
              <a:tr h="187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G2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0.57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0.57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0.53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0.05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0.54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617434"/>
                  </a:ext>
                </a:extLst>
              </a:tr>
              <a:tr h="187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G3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0.50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-0.04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0.56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0.57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736177"/>
                  </a:ext>
                </a:extLst>
              </a:tr>
              <a:tr h="187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G4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0.56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-0.06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0.56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0.53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-0.11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0.54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456881"/>
                  </a:ext>
                </a:extLst>
              </a:tr>
              <a:tr h="187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G5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0.53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-0.03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0.53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0.56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-0.04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0.56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549805"/>
                  </a:ext>
                </a:extLst>
              </a:tr>
              <a:tr h="187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G6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0.58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0.58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0.50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0.16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0.54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058269"/>
                  </a:ext>
                </a:extLst>
              </a:tr>
              <a:tr h="187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G7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0.55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0.08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0.55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629849"/>
                  </a:ext>
                </a:extLst>
              </a:tr>
              <a:tr h="187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G8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0.58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-0.07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0.58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-0.20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0.54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30829"/>
                  </a:ext>
                </a:extLst>
              </a:tr>
              <a:tr h="187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G9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-0.05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0.51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-0.05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0.52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617838"/>
                  </a:ext>
                </a:extLst>
              </a:tr>
              <a:tr h="187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G10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0.57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-0.05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0.57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0.53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-0.07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0.54 </a:t>
                      </a:r>
                    </a:p>
                  </a:txBody>
                  <a:tcPr marL="7684" marR="7684" marT="7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30098"/>
                  </a:ext>
                </a:extLst>
              </a:tr>
            </a:tbl>
          </a:graphicData>
        </a:graphic>
      </p:graphicFrame>
      <p:pic>
        <p:nvPicPr>
          <p:cNvPr id="34" name="Picture 10" descr="Diagram of k-fold cross-validation with k = 10. Image from Karl Rosaen... |  Download Scientific Diagram">
            <a:extLst>
              <a:ext uri="{FF2B5EF4-FFF2-40B4-BE49-F238E27FC236}">
                <a16:creationId xmlns:a16="http://schemas.microsoft.com/office/drawing/2014/main" id="{AE8D3B96-E90B-483C-9412-6AD5A9BE0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0" b="3134"/>
          <a:stretch/>
        </p:blipFill>
        <p:spPr bwMode="auto">
          <a:xfrm>
            <a:off x="8619894" y="1819233"/>
            <a:ext cx="3534406" cy="193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AB650759-52DF-4BE6-A901-F4BDA118BE27}"/>
              </a:ext>
            </a:extLst>
          </p:cNvPr>
          <p:cNvSpPr txBox="1"/>
          <p:nvPr/>
        </p:nvSpPr>
        <p:spPr>
          <a:xfrm>
            <a:off x="9765786" y="4784029"/>
            <a:ext cx="22179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stable performance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outperforming the rating curve by 0.2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B76B98BB-EC2A-66AC-E7BE-5E7F96036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7" y="6537456"/>
            <a:ext cx="407163" cy="3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7" tIns="71437" rIns="71437" bIns="71437">
            <a:spAutoFit/>
          </a:bodyPr>
          <a:lstStyle>
            <a:lvl1pPr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63538" indent="-1920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3088" indent="-2301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77152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94297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14001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18573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23145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27717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ctr" defTabSz="2190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4AA59-377B-4B84-A3A7-13350F26A237}" type="slidenum">
              <a:rPr kumimoji="0" lang="en-GB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pPr marL="0" marR="0" lvl="0" indent="0" algn="ctr" defTabSz="21907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t>/9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elvetica Light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266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85E15A7D-6783-A30C-C4EB-14303975C869}"/>
              </a:ext>
            </a:extLst>
          </p:cNvPr>
          <p:cNvGrpSpPr/>
          <p:nvPr/>
        </p:nvGrpSpPr>
        <p:grpSpPr>
          <a:xfrm>
            <a:off x="16030" y="1166747"/>
            <a:ext cx="4506522" cy="5114978"/>
            <a:chOff x="16030" y="1166747"/>
            <a:chExt cx="4506522" cy="5114978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49FC12D-56D6-AF5A-A8F4-BD2A471A7794}"/>
                </a:ext>
              </a:extLst>
            </p:cNvPr>
            <p:cNvGrpSpPr/>
            <p:nvPr/>
          </p:nvGrpSpPr>
          <p:grpSpPr>
            <a:xfrm>
              <a:off x="33273" y="1166747"/>
              <a:ext cx="4403686" cy="5007310"/>
              <a:chOff x="33273" y="1110185"/>
              <a:chExt cx="4403686" cy="5007310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A5AE5D7B-9A59-BC16-89EB-2F6DF89594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52"/>
              <a:stretch/>
            </p:blipFill>
            <p:spPr>
              <a:xfrm>
                <a:off x="77196" y="1205870"/>
                <a:ext cx="4359763" cy="4911625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6588610-4EAA-6DD5-1923-52A1A230A277}"/>
                  </a:ext>
                </a:extLst>
              </p:cNvPr>
              <p:cNvSpPr txBox="1"/>
              <p:nvPr/>
            </p:nvSpPr>
            <p:spPr>
              <a:xfrm>
                <a:off x="33273" y="1110185"/>
                <a:ext cx="17556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(Smith et al., 2022)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72D2318-C85D-6D37-6332-367F33150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30" y="5550300"/>
              <a:ext cx="4506522" cy="731425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03CBB357-CECC-4BA8-8214-9B730AA6C24C}"/>
              </a:ext>
            </a:extLst>
          </p:cNvPr>
          <p:cNvSpPr/>
          <p:nvPr/>
        </p:nvSpPr>
        <p:spPr>
          <a:xfrm>
            <a:off x="3787936" y="239977"/>
            <a:ext cx="8476268" cy="4842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8000">
                <a:srgbClr val="157E9F"/>
              </a:gs>
            </a:gsLst>
            <a:lin ang="10800000" scaled="0"/>
          </a:gradFill>
          <a:ln>
            <a:noFill/>
          </a:ln>
          <a:effectLst>
            <a:outerShdw blurRad="393700" dist="76200" dir="582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圆角矩形 1766">
            <a:extLst>
              <a:ext uri="{FF2B5EF4-FFF2-40B4-BE49-F238E27FC236}">
                <a16:creationId xmlns:a16="http://schemas.microsoft.com/office/drawing/2014/main" id="{96B88588-1CB6-4432-BEAD-0938C8128769}"/>
              </a:ext>
            </a:extLst>
          </p:cNvPr>
          <p:cNvSpPr/>
          <p:nvPr/>
        </p:nvSpPr>
        <p:spPr>
          <a:xfrm rot="10800000" flipV="1">
            <a:off x="-5664" y="249441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圆角矩形 1769">
            <a:extLst>
              <a:ext uri="{FF2B5EF4-FFF2-40B4-BE49-F238E27FC236}">
                <a16:creationId xmlns:a16="http://schemas.microsoft.com/office/drawing/2014/main" id="{446D31C4-08CA-4A29-99E7-8F343FB98266}"/>
              </a:ext>
            </a:extLst>
          </p:cNvPr>
          <p:cNvSpPr/>
          <p:nvPr/>
        </p:nvSpPr>
        <p:spPr>
          <a:xfrm rot="16200000" flipV="1">
            <a:off x="11457520" y="249444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Freeform 96">
            <a:extLst>
              <a:ext uri="{FF2B5EF4-FFF2-40B4-BE49-F238E27FC236}">
                <a16:creationId xmlns:a16="http://schemas.microsoft.com/office/drawing/2014/main" id="{0C663DC3-BEBA-441E-A43F-9FA2698FE285}"/>
              </a:ext>
            </a:extLst>
          </p:cNvPr>
          <p:cNvSpPr/>
          <p:nvPr/>
        </p:nvSpPr>
        <p:spPr bwMode="auto">
          <a:xfrm>
            <a:off x="11559368" y="359659"/>
            <a:ext cx="280590" cy="270687"/>
          </a:xfrm>
          <a:custGeom>
            <a:avLst/>
            <a:gdLst>
              <a:gd name="T0" fmla="*/ 184 w 216"/>
              <a:gd name="T1" fmla="*/ 0 h 208"/>
              <a:gd name="T2" fmla="*/ 152 w 216"/>
              <a:gd name="T3" fmla="*/ 32 h 208"/>
              <a:gd name="T4" fmla="*/ 154 w 216"/>
              <a:gd name="T5" fmla="*/ 41 h 208"/>
              <a:gd name="T6" fmla="*/ 60 w 216"/>
              <a:gd name="T7" fmla="*/ 80 h 208"/>
              <a:gd name="T8" fmla="*/ 32 w 216"/>
              <a:gd name="T9" fmla="*/ 64 h 208"/>
              <a:gd name="T10" fmla="*/ 0 w 216"/>
              <a:gd name="T11" fmla="*/ 96 h 208"/>
              <a:gd name="T12" fmla="*/ 32 w 216"/>
              <a:gd name="T13" fmla="*/ 128 h 208"/>
              <a:gd name="T14" fmla="*/ 56 w 216"/>
              <a:gd name="T15" fmla="*/ 118 h 208"/>
              <a:gd name="T16" fmla="*/ 116 w 216"/>
              <a:gd name="T17" fmla="*/ 161 h 208"/>
              <a:gd name="T18" fmla="*/ 112 w 216"/>
              <a:gd name="T19" fmla="*/ 176 h 208"/>
              <a:gd name="T20" fmla="*/ 144 w 216"/>
              <a:gd name="T21" fmla="*/ 208 h 208"/>
              <a:gd name="T22" fmla="*/ 176 w 216"/>
              <a:gd name="T23" fmla="*/ 176 h 208"/>
              <a:gd name="T24" fmla="*/ 144 w 216"/>
              <a:gd name="T25" fmla="*/ 144 h 208"/>
              <a:gd name="T26" fmla="*/ 121 w 216"/>
              <a:gd name="T27" fmla="*/ 154 h 208"/>
              <a:gd name="T28" fmla="*/ 61 w 216"/>
              <a:gd name="T29" fmla="*/ 111 h 208"/>
              <a:gd name="T30" fmla="*/ 64 w 216"/>
              <a:gd name="T31" fmla="*/ 96 h 208"/>
              <a:gd name="T32" fmla="*/ 63 w 216"/>
              <a:gd name="T33" fmla="*/ 87 h 208"/>
              <a:gd name="T34" fmla="*/ 157 w 216"/>
              <a:gd name="T35" fmla="*/ 48 h 208"/>
              <a:gd name="T36" fmla="*/ 184 w 216"/>
              <a:gd name="T37" fmla="*/ 64 h 208"/>
              <a:gd name="T38" fmla="*/ 216 w 216"/>
              <a:gd name="T39" fmla="*/ 32 h 208"/>
              <a:gd name="T40" fmla="*/ 184 w 216"/>
              <a:gd name="T41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6" h="208">
                <a:moveTo>
                  <a:pt x="184" y="0"/>
                </a:moveTo>
                <a:cubicBezTo>
                  <a:pt x="167" y="0"/>
                  <a:pt x="152" y="14"/>
                  <a:pt x="152" y="32"/>
                </a:cubicBezTo>
                <a:cubicBezTo>
                  <a:pt x="152" y="35"/>
                  <a:pt x="153" y="38"/>
                  <a:pt x="154" y="41"/>
                </a:cubicBezTo>
                <a:cubicBezTo>
                  <a:pt x="60" y="80"/>
                  <a:pt x="60" y="80"/>
                  <a:pt x="60" y="80"/>
                </a:cubicBezTo>
                <a:cubicBezTo>
                  <a:pt x="55" y="70"/>
                  <a:pt x="44" y="64"/>
                  <a:pt x="32" y="64"/>
                </a:cubicBezTo>
                <a:cubicBezTo>
                  <a:pt x="15" y="64"/>
                  <a:pt x="0" y="78"/>
                  <a:pt x="0" y="96"/>
                </a:cubicBezTo>
                <a:cubicBezTo>
                  <a:pt x="0" y="113"/>
                  <a:pt x="15" y="128"/>
                  <a:pt x="32" y="128"/>
                </a:cubicBezTo>
                <a:cubicBezTo>
                  <a:pt x="42" y="128"/>
                  <a:pt x="50" y="124"/>
                  <a:pt x="56" y="118"/>
                </a:cubicBezTo>
                <a:cubicBezTo>
                  <a:pt x="116" y="161"/>
                  <a:pt x="116" y="161"/>
                  <a:pt x="116" y="161"/>
                </a:cubicBezTo>
                <a:cubicBezTo>
                  <a:pt x="114" y="165"/>
                  <a:pt x="112" y="170"/>
                  <a:pt x="112" y="176"/>
                </a:cubicBezTo>
                <a:cubicBezTo>
                  <a:pt x="112" y="193"/>
                  <a:pt x="127" y="208"/>
                  <a:pt x="144" y="208"/>
                </a:cubicBezTo>
                <a:cubicBezTo>
                  <a:pt x="162" y="208"/>
                  <a:pt x="176" y="193"/>
                  <a:pt x="176" y="176"/>
                </a:cubicBezTo>
                <a:cubicBezTo>
                  <a:pt x="176" y="158"/>
                  <a:pt x="162" y="144"/>
                  <a:pt x="144" y="144"/>
                </a:cubicBezTo>
                <a:cubicBezTo>
                  <a:pt x="135" y="144"/>
                  <a:pt x="127" y="148"/>
                  <a:pt x="121" y="154"/>
                </a:cubicBezTo>
                <a:cubicBezTo>
                  <a:pt x="61" y="111"/>
                  <a:pt x="61" y="111"/>
                  <a:pt x="61" y="111"/>
                </a:cubicBezTo>
                <a:cubicBezTo>
                  <a:pt x="63" y="107"/>
                  <a:pt x="64" y="101"/>
                  <a:pt x="64" y="96"/>
                </a:cubicBezTo>
                <a:cubicBezTo>
                  <a:pt x="64" y="93"/>
                  <a:pt x="64" y="90"/>
                  <a:pt x="63" y="87"/>
                </a:cubicBezTo>
                <a:cubicBezTo>
                  <a:pt x="157" y="48"/>
                  <a:pt x="157" y="48"/>
                  <a:pt x="157" y="48"/>
                </a:cubicBezTo>
                <a:cubicBezTo>
                  <a:pt x="162" y="57"/>
                  <a:pt x="173" y="64"/>
                  <a:pt x="184" y="64"/>
                </a:cubicBezTo>
                <a:cubicBezTo>
                  <a:pt x="202" y="64"/>
                  <a:pt x="216" y="49"/>
                  <a:pt x="216" y="32"/>
                </a:cubicBezTo>
                <a:cubicBezTo>
                  <a:pt x="216" y="14"/>
                  <a:pt x="202" y="0"/>
                  <a:pt x="1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D1C21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B887BB8-E2CC-4DE7-8BB6-F939572D69EB}"/>
              </a:ext>
            </a:extLst>
          </p:cNvPr>
          <p:cNvSpPr/>
          <p:nvPr/>
        </p:nvSpPr>
        <p:spPr>
          <a:xfrm>
            <a:off x="452760" y="69194"/>
            <a:ext cx="3284041" cy="713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157E9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Sediment transport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157E9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DE7684A-EF62-4E30-BB06-757D3265D32D}"/>
              </a:ext>
            </a:extLst>
          </p:cNvPr>
          <p:cNvSpPr/>
          <p:nvPr/>
        </p:nvSpPr>
        <p:spPr>
          <a:xfrm>
            <a:off x="3813068" y="248831"/>
            <a:ext cx="5933026" cy="461661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ea typeface="微软雅黑" pitchFamily="34" charset="-122"/>
              </a:rPr>
              <a:t>Permafrost thaw &amp; Thermokarst landscapes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F141DA6-9318-4F22-BCE0-D0838AA7B7BD}"/>
              </a:ext>
            </a:extLst>
          </p:cNvPr>
          <p:cNvSpPr/>
          <p:nvPr/>
        </p:nvSpPr>
        <p:spPr>
          <a:xfrm>
            <a:off x="0" y="6472282"/>
            <a:ext cx="12192000" cy="426195"/>
          </a:xfrm>
          <a:prstGeom prst="rect">
            <a:avLst/>
          </a:prstGeom>
          <a:solidFill>
            <a:srgbClr val="80A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5520CAA1-470C-4F58-8342-BF6FDC479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7" y="6537456"/>
            <a:ext cx="407163" cy="3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7" tIns="71437" rIns="71437" bIns="71437">
            <a:spAutoFit/>
          </a:bodyPr>
          <a:lstStyle>
            <a:lvl1pPr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63538" indent="-1920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3088" indent="-2301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77152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94297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14001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18573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23145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27717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ctr" defTabSz="2190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4AA59-377B-4B84-A3A7-13350F26A237}" type="slidenum">
              <a:rPr kumimoji="0" lang="en-GB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pPr marL="0" marR="0" lvl="0" indent="0" algn="ctr" defTabSz="21907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t>/9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elvetica Light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04688A-0544-8E85-BCA8-D580D50CDAA2}"/>
              </a:ext>
            </a:extLst>
          </p:cNvPr>
          <p:cNvSpPr txBox="1"/>
          <p:nvPr/>
        </p:nvSpPr>
        <p:spPr>
          <a:xfrm>
            <a:off x="423956" y="6408487"/>
            <a:ext cx="116790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Smith, S.L., O’Neill, H.B., Isaksen, K.,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</a:rPr>
              <a:t>Noetzli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, J.,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</a:rPr>
              <a:t>Romanovsky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, V.E., 2022. The changing thermal state of permafrost. Nature Reviews Earth &amp; Environment, 3(1): 10-23.</a:t>
            </a:r>
          </a:p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Obu, J. et al., 2017. Effect of Terrain Characteristics on Soil Organic Carbon and Total Nitrogen Stocks in Soils of Herschel Island, Western Canadian Arctic. Permafrost and Periglacial Processes, 28(1): 92-107.</a:t>
            </a:r>
          </a:p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Rowland, J.C. et al., 2010. Arctic Landscapes in Transition: Responses to Thawing Permafrost. Eos, Transactions American Geophysical Union, 91(26): 229-230.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66103A8-2EC5-B284-70C8-BDFECFA1AA68}"/>
              </a:ext>
            </a:extLst>
          </p:cNvPr>
          <p:cNvGrpSpPr/>
          <p:nvPr/>
        </p:nvGrpSpPr>
        <p:grpSpPr>
          <a:xfrm>
            <a:off x="4424463" y="894744"/>
            <a:ext cx="1960803" cy="1302620"/>
            <a:chOff x="4424463" y="894744"/>
            <a:chExt cx="1960803" cy="130262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DC1235BE-6FC7-FDA9-02A5-00E6B22E4E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146" t="56418"/>
            <a:stretch/>
          </p:blipFill>
          <p:spPr>
            <a:xfrm>
              <a:off x="4585266" y="1005252"/>
              <a:ext cx="1800000" cy="1192112"/>
            </a:xfrm>
            <a:prstGeom prst="rect">
              <a:avLst/>
            </a:prstGeom>
          </p:spPr>
        </p:pic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A393E257-EBFB-477C-84FC-14A65FE0BA74}"/>
                </a:ext>
              </a:extLst>
            </p:cNvPr>
            <p:cNvSpPr/>
            <p:nvPr/>
          </p:nvSpPr>
          <p:spPr>
            <a:xfrm>
              <a:off x="4424463" y="894744"/>
              <a:ext cx="288000" cy="288000"/>
            </a:xfrm>
            <a:prstGeom prst="ellipse">
              <a:avLst/>
            </a:prstGeom>
            <a:solidFill>
              <a:srgbClr val="106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8045755-DBE5-915B-124D-8E3F692C8172}"/>
              </a:ext>
            </a:extLst>
          </p:cNvPr>
          <p:cNvGrpSpPr/>
          <p:nvPr/>
        </p:nvGrpSpPr>
        <p:grpSpPr>
          <a:xfrm>
            <a:off x="4429346" y="2220033"/>
            <a:ext cx="1944000" cy="1417327"/>
            <a:chOff x="4429346" y="2220033"/>
            <a:chExt cx="1944000" cy="1417327"/>
          </a:xfrm>
        </p:grpSpPr>
        <p:pic>
          <p:nvPicPr>
            <p:cNvPr id="41" name="图片 40" descr="山坡的草地上&#10;&#10;描述已自动生成">
              <a:extLst>
                <a:ext uri="{FF2B5EF4-FFF2-40B4-BE49-F238E27FC236}">
                  <a16:creationId xmlns:a16="http://schemas.microsoft.com/office/drawing/2014/main" id="{CD590B41-3972-B37C-143E-1F7C5D6D2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346" y="2335607"/>
              <a:ext cx="1800000" cy="1301753"/>
            </a:xfrm>
            <a:prstGeom prst="rect">
              <a:avLst/>
            </a:prstGeom>
          </p:spPr>
        </p:pic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DAB44A1-F4D6-8117-5AA9-281C57D039C1}"/>
                </a:ext>
              </a:extLst>
            </p:cNvPr>
            <p:cNvSpPr/>
            <p:nvPr/>
          </p:nvSpPr>
          <p:spPr>
            <a:xfrm>
              <a:off x="4429346" y="2220033"/>
              <a:ext cx="288000" cy="288000"/>
            </a:xfrm>
            <a:prstGeom prst="ellipse">
              <a:avLst/>
            </a:prstGeom>
            <a:solidFill>
              <a:srgbClr val="106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C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F0497E4-0DD9-4454-50EB-0EB2ACCA72FC}"/>
              </a:ext>
            </a:extLst>
          </p:cNvPr>
          <p:cNvGrpSpPr/>
          <p:nvPr/>
        </p:nvGrpSpPr>
        <p:grpSpPr>
          <a:xfrm>
            <a:off x="4433733" y="3653003"/>
            <a:ext cx="1944938" cy="1429612"/>
            <a:chOff x="4433733" y="3653003"/>
            <a:chExt cx="1944938" cy="1429612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C11DD35-36D2-3192-527B-0E9EEEAD8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606" b="52712"/>
            <a:stretch/>
          </p:blipFill>
          <p:spPr>
            <a:xfrm>
              <a:off x="4578671" y="3780862"/>
              <a:ext cx="1800000" cy="1301753"/>
            </a:xfrm>
            <a:prstGeom prst="rect">
              <a:avLst/>
            </a:prstGeom>
          </p:spPr>
        </p:pic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857F7E50-C553-2E29-471C-025B1AE5329E}"/>
                </a:ext>
              </a:extLst>
            </p:cNvPr>
            <p:cNvSpPr/>
            <p:nvPr/>
          </p:nvSpPr>
          <p:spPr>
            <a:xfrm>
              <a:off x="4433733" y="3653003"/>
              <a:ext cx="288000" cy="288000"/>
            </a:xfrm>
            <a:prstGeom prst="ellipse">
              <a:avLst/>
            </a:prstGeom>
            <a:solidFill>
              <a:srgbClr val="106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C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AED0EC1-93CB-061E-6BE9-B4CCEB1C8B0D}"/>
              </a:ext>
            </a:extLst>
          </p:cNvPr>
          <p:cNvGrpSpPr/>
          <p:nvPr/>
        </p:nvGrpSpPr>
        <p:grpSpPr>
          <a:xfrm>
            <a:off x="4433733" y="5114129"/>
            <a:ext cx="1939613" cy="1363444"/>
            <a:chOff x="4433733" y="5114129"/>
            <a:chExt cx="1939613" cy="1363444"/>
          </a:xfrm>
        </p:grpSpPr>
        <p:pic>
          <p:nvPicPr>
            <p:cNvPr id="37" name="Picture 2" descr="Arctic tundra is 80 per cent permafrost. What happens when it thaws? - The  Narwhal">
              <a:extLst>
                <a:ext uri="{FF2B5EF4-FFF2-40B4-BE49-F238E27FC236}">
                  <a16:creationId xmlns:a16="http://schemas.microsoft.com/office/drawing/2014/main" id="{5B96BCF7-959B-2E7F-E1BC-492588BE7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346" y="5178533"/>
              <a:ext cx="1800000" cy="129904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710AE901-56DC-9CBB-2357-93D5D82F8449}"/>
                </a:ext>
              </a:extLst>
            </p:cNvPr>
            <p:cNvSpPr/>
            <p:nvPr/>
          </p:nvSpPr>
          <p:spPr>
            <a:xfrm>
              <a:off x="4433733" y="5114129"/>
              <a:ext cx="288000" cy="288000"/>
            </a:xfrm>
            <a:prstGeom prst="ellipse">
              <a:avLst/>
            </a:prstGeom>
            <a:solidFill>
              <a:srgbClr val="106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zh-C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5D752461-29A6-9077-6BC8-18E26208D243}"/>
              </a:ext>
            </a:extLst>
          </p:cNvPr>
          <p:cNvSpPr txBox="1"/>
          <p:nvPr/>
        </p:nvSpPr>
        <p:spPr>
          <a:xfrm>
            <a:off x="5092947" y="1955673"/>
            <a:ext cx="1380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(Obu et al., 2017)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2FBD991-2C20-282F-843C-064F7ADC8B61}"/>
              </a:ext>
            </a:extLst>
          </p:cNvPr>
          <p:cNvSpPr txBox="1"/>
          <p:nvPr/>
        </p:nvSpPr>
        <p:spPr>
          <a:xfrm>
            <a:off x="5085414" y="3418145"/>
            <a:ext cx="1380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(Obu et al., 2017)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F36DD0C-8EF0-ED30-866E-AF126C7A95FE}"/>
              </a:ext>
            </a:extLst>
          </p:cNvPr>
          <p:cNvSpPr txBox="1"/>
          <p:nvPr/>
        </p:nvSpPr>
        <p:spPr>
          <a:xfrm>
            <a:off x="5085414" y="4834034"/>
            <a:ext cx="1380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(Obu et al., 2017)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B71BC50-BCBC-4689-ADD1-DD6739E57D2F}"/>
              </a:ext>
            </a:extLst>
          </p:cNvPr>
          <p:cNvGrpSpPr/>
          <p:nvPr/>
        </p:nvGrpSpPr>
        <p:grpSpPr>
          <a:xfrm>
            <a:off x="6427928" y="5032367"/>
            <a:ext cx="3043393" cy="1482468"/>
            <a:chOff x="5103009" y="760396"/>
            <a:chExt cx="3025897" cy="1482468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6DAB979-908B-4934-97F9-DA3EB076831F}"/>
                </a:ext>
              </a:extLst>
            </p:cNvPr>
            <p:cNvSpPr txBox="1"/>
            <p:nvPr/>
          </p:nvSpPr>
          <p:spPr>
            <a:xfrm>
              <a:off x="5141339" y="1050230"/>
              <a:ext cx="2987567" cy="1192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ts val="300"/>
                </a:spcBef>
                <a:buFont typeface="+mj-lt"/>
                <a:buAutoNum type="arabicPeriod"/>
              </a:pP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Thaw slump</a:t>
              </a:r>
            </a:p>
            <a:p>
              <a:pPr marL="342900" indent="-342900">
                <a:spcBef>
                  <a:spcPts val="300"/>
                </a:spcBef>
                <a:buFont typeface="+mj-lt"/>
                <a:buAutoNum type="arabicPeriod"/>
              </a:pP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Active layer detachment</a:t>
              </a:r>
            </a:p>
            <a:p>
              <a:pPr marL="342900" indent="-342900">
                <a:spcBef>
                  <a:spcPts val="300"/>
                </a:spcBef>
                <a:buFont typeface="+mj-lt"/>
                <a:buAutoNum type="arabicPeriod"/>
              </a:pP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Thermal erosion gully</a:t>
              </a:r>
            </a:p>
            <a:p>
              <a:pPr marL="342900" indent="-342900">
                <a:spcBef>
                  <a:spcPts val="300"/>
                </a:spcBef>
                <a:buFont typeface="+mj-lt"/>
                <a:buAutoNum type="arabicPeriod"/>
              </a:pP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Thermal bank erosion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6135AC7-BC6F-4B10-9839-E9ABA79FCFDB}"/>
                </a:ext>
              </a:extLst>
            </p:cNvPr>
            <p:cNvSpPr txBox="1"/>
            <p:nvPr/>
          </p:nvSpPr>
          <p:spPr>
            <a:xfrm>
              <a:off x="5103009" y="760396"/>
              <a:ext cx="267101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Main sediment sources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8F7EBBE-23B1-BC96-FFE4-F3BDB6B6F333}"/>
              </a:ext>
            </a:extLst>
          </p:cNvPr>
          <p:cNvGrpSpPr/>
          <p:nvPr/>
        </p:nvGrpSpPr>
        <p:grpSpPr>
          <a:xfrm>
            <a:off x="9427938" y="5036252"/>
            <a:ext cx="2646667" cy="1452769"/>
            <a:chOff x="9427938" y="5036252"/>
            <a:chExt cx="2646667" cy="1452769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B427B97B-D08D-7BAE-FDEC-24F45E3B4DF2}"/>
                </a:ext>
              </a:extLst>
            </p:cNvPr>
            <p:cNvSpPr txBox="1"/>
            <p:nvPr/>
          </p:nvSpPr>
          <p:spPr>
            <a:xfrm>
              <a:off x="9588715" y="5036252"/>
              <a:ext cx="24473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Negative feedback</a:t>
              </a:r>
              <a:endParaRPr lang="en-US" altLang="zh-C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CBF99976-E0EA-264C-B233-7641A0AFE942}"/>
                </a:ext>
              </a:extLst>
            </p:cNvPr>
            <p:cNvSpPr txBox="1"/>
            <p:nvPr/>
          </p:nvSpPr>
          <p:spPr>
            <a:xfrm>
              <a:off x="9427938" y="5334859"/>
              <a:ext cx="2646667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ts val="300"/>
                </a:spcBef>
                <a:buFont typeface="+mj-lt"/>
                <a:buAutoNum type="arabicPeriod" startAt="5"/>
              </a:pP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Thermokarst lake</a:t>
              </a:r>
            </a:p>
            <a:p>
              <a:pPr marL="342900" indent="-342900">
                <a:spcBef>
                  <a:spcPts val="300"/>
                </a:spcBef>
                <a:buFont typeface="+mj-lt"/>
                <a:buAutoNum type="arabicPeriod" startAt="5"/>
              </a:pP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Infiltration of surface flow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spcBef>
                  <a:spcPts val="300"/>
                </a:spcBef>
                <a:buFont typeface="+mj-lt"/>
                <a:buAutoNum type="arabicPeriod" startAt="5"/>
              </a:pP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Landscape stabilization</a:t>
              </a: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F4527986-82F3-B11A-D63E-F61B40181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8397" y="995211"/>
            <a:ext cx="5118217" cy="3969926"/>
          </a:xfrm>
          <a:prstGeom prst="rect">
            <a:avLst/>
          </a:prstGeom>
        </p:spPr>
      </p:pic>
      <p:sp>
        <p:nvSpPr>
          <p:cNvPr id="31" name="椭圆 30">
            <a:extLst>
              <a:ext uri="{FF2B5EF4-FFF2-40B4-BE49-F238E27FC236}">
                <a16:creationId xmlns:a16="http://schemas.microsoft.com/office/drawing/2014/main" id="{75EC3E66-035B-D4A6-EC2A-65F1FE9880BB}"/>
              </a:ext>
            </a:extLst>
          </p:cNvPr>
          <p:cNvSpPr/>
          <p:nvPr/>
        </p:nvSpPr>
        <p:spPr>
          <a:xfrm>
            <a:off x="10773324" y="1912177"/>
            <a:ext cx="252000" cy="252000"/>
          </a:xfrm>
          <a:prstGeom prst="ellipse">
            <a:avLst/>
          </a:prstGeom>
          <a:solidFill>
            <a:srgbClr val="106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3F000D21-36A3-9888-9BA9-5B2F8DD8EAF3}"/>
              </a:ext>
            </a:extLst>
          </p:cNvPr>
          <p:cNvSpPr/>
          <p:nvPr/>
        </p:nvSpPr>
        <p:spPr>
          <a:xfrm>
            <a:off x="7598282" y="3063577"/>
            <a:ext cx="252000" cy="252000"/>
          </a:xfrm>
          <a:prstGeom prst="ellipse">
            <a:avLst/>
          </a:prstGeom>
          <a:solidFill>
            <a:srgbClr val="106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F68780A2-7249-E5BB-F0FE-3C3EF06FB9CB}"/>
              </a:ext>
            </a:extLst>
          </p:cNvPr>
          <p:cNvSpPr/>
          <p:nvPr/>
        </p:nvSpPr>
        <p:spPr>
          <a:xfrm>
            <a:off x="9427938" y="3469605"/>
            <a:ext cx="252000" cy="252000"/>
          </a:xfrm>
          <a:prstGeom prst="ellipse">
            <a:avLst/>
          </a:prstGeom>
          <a:solidFill>
            <a:srgbClr val="106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4D5E645B-976F-0F1D-4F02-EC009BE36006}"/>
              </a:ext>
            </a:extLst>
          </p:cNvPr>
          <p:cNvSpPr/>
          <p:nvPr/>
        </p:nvSpPr>
        <p:spPr>
          <a:xfrm>
            <a:off x="10081711" y="2092221"/>
            <a:ext cx="252000" cy="252000"/>
          </a:xfrm>
          <a:prstGeom prst="ellipse">
            <a:avLst/>
          </a:prstGeom>
          <a:solidFill>
            <a:srgbClr val="106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D785635A-570E-5896-1075-8345C442EBF6}"/>
              </a:ext>
            </a:extLst>
          </p:cNvPr>
          <p:cNvSpPr/>
          <p:nvPr/>
        </p:nvSpPr>
        <p:spPr>
          <a:xfrm>
            <a:off x="7114375" y="3397957"/>
            <a:ext cx="252000" cy="252000"/>
          </a:xfrm>
          <a:prstGeom prst="ellipse">
            <a:avLst/>
          </a:prstGeom>
          <a:solidFill>
            <a:srgbClr val="106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6D6B74D2-1B9E-A23D-0FE1-AF9D8F0B1D38}"/>
              </a:ext>
            </a:extLst>
          </p:cNvPr>
          <p:cNvSpPr/>
          <p:nvPr/>
        </p:nvSpPr>
        <p:spPr>
          <a:xfrm>
            <a:off x="11391152" y="4060351"/>
            <a:ext cx="252000" cy="252000"/>
          </a:xfrm>
          <a:prstGeom prst="ellipse">
            <a:avLst/>
          </a:prstGeom>
          <a:solidFill>
            <a:srgbClr val="106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B73F291-847B-E2EB-9071-83BA77EA5AD4}"/>
              </a:ext>
            </a:extLst>
          </p:cNvPr>
          <p:cNvSpPr txBox="1"/>
          <p:nvPr/>
        </p:nvSpPr>
        <p:spPr>
          <a:xfrm>
            <a:off x="6689127" y="1038744"/>
            <a:ext cx="2002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(Rowland et al., 2010)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98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EF141DA6-9318-4F22-BCE0-D0838AA7B7BD}"/>
              </a:ext>
            </a:extLst>
          </p:cNvPr>
          <p:cNvSpPr/>
          <p:nvPr/>
        </p:nvSpPr>
        <p:spPr>
          <a:xfrm>
            <a:off x="0" y="6573505"/>
            <a:ext cx="12192000" cy="324972"/>
          </a:xfrm>
          <a:prstGeom prst="rect">
            <a:avLst/>
          </a:prstGeom>
          <a:solidFill>
            <a:srgbClr val="80A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31" name="对象 30">
            <a:extLst>
              <a:ext uri="{FF2B5EF4-FFF2-40B4-BE49-F238E27FC236}">
                <a16:creationId xmlns:a16="http://schemas.microsoft.com/office/drawing/2014/main" id="{0AB95B24-577B-4718-BED7-A6F1A4635B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11515" y="1422702"/>
          <a:ext cx="2744374" cy="432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Equation" r:id="rId5" imgW="1485720" imgH="228600" progId="Equation.DSMT4">
                  <p:embed/>
                </p:oleObj>
              </mc:Choice>
              <mc:Fallback>
                <p:oleObj name="Equation" r:id="rId5" imgW="1485720" imgH="228600" progId="Equation.DSMT4">
                  <p:embed/>
                  <p:pic>
                    <p:nvPicPr>
                      <p:cNvPr id="31" name="对象 30">
                        <a:extLst>
                          <a:ext uri="{FF2B5EF4-FFF2-40B4-BE49-F238E27FC236}">
                            <a16:creationId xmlns:a16="http://schemas.microsoft.com/office/drawing/2014/main" id="{0AB95B24-577B-4718-BED7-A6F1A4635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1515" y="1422702"/>
                        <a:ext cx="2744374" cy="4327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组合 31">
            <a:extLst>
              <a:ext uri="{FF2B5EF4-FFF2-40B4-BE49-F238E27FC236}">
                <a16:creationId xmlns:a16="http://schemas.microsoft.com/office/drawing/2014/main" id="{344A3758-C228-4BEA-A943-20B6AFC9AA78}"/>
              </a:ext>
            </a:extLst>
          </p:cNvPr>
          <p:cNvGrpSpPr/>
          <p:nvPr/>
        </p:nvGrpSpPr>
        <p:grpSpPr>
          <a:xfrm>
            <a:off x="1963510" y="1012790"/>
            <a:ext cx="3294348" cy="479807"/>
            <a:chOff x="214087" y="1059178"/>
            <a:chExt cx="3294348" cy="479807"/>
          </a:xfrm>
        </p:grpSpPr>
        <p:cxnSp>
          <p:nvCxnSpPr>
            <p:cNvPr id="33" name="连接符: 曲线 32">
              <a:extLst>
                <a:ext uri="{FF2B5EF4-FFF2-40B4-BE49-F238E27FC236}">
                  <a16:creationId xmlns:a16="http://schemas.microsoft.com/office/drawing/2014/main" id="{7C9179DC-850C-491E-BBED-53148C42203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213908" y="1293804"/>
              <a:ext cx="640974" cy="245181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889E6D8C-3705-44CF-9FC8-85BBF18A37C9}"/>
                </a:ext>
              </a:extLst>
            </p:cNvPr>
            <p:cNvSpPr txBox="1"/>
            <p:nvPr/>
          </p:nvSpPr>
          <p:spPr>
            <a:xfrm>
              <a:off x="2664934" y="1075769"/>
              <a:ext cx="843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Discharge</a:t>
              </a:r>
              <a:endPara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8B607E1-BFB3-4D02-B8DF-4DD148FA47C5}"/>
                </a:ext>
              </a:extLst>
            </p:cNvPr>
            <p:cNvSpPr txBox="1"/>
            <p:nvPr/>
          </p:nvSpPr>
          <p:spPr>
            <a:xfrm>
              <a:off x="214087" y="1059178"/>
              <a:ext cx="2840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Suspended sediment concentration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连接符: 曲线 35">
              <a:extLst>
                <a:ext uri="{FF2B5EF4-FFF2-40B4-BE49-F238E27FC236}">
                  <a16:creationId xmlns:a16="http://schemas.microsoft.com/office/drawing/2014/main" id="{B93EC5B2-8125-4CAD-8445-E3622646C03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393537" y="1307861"/>
              <a:ext cx="241701" cy="220545"/>
            </a:xfrm>
            <a:prstGeom prst="curvedConnector3">
              <a:avLst>
                <a:gd name="adj1" fmla="val 3898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47544D32-62E2-460C-BAEE-68C6ADBCA444}"/>
              </a:ext>
            </a:extLst>
          </p:cNvPr>
          <p:cNvSpPr txBox="1"/>
          <p:nvPr/>
        </p:nvSpPr>
        <p:spPr>
          <a:xfrm>
            <a:off x="6401112" y="1067303"/>
            <a:ext cx="4417899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a-</a:t>
            </a:r>
            <a:r>
              <a:rPr lang="en-US" altLang="zh-CN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coefficient: erosion severity.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b-</a:t>
            </a:r>
            <a:r>
              <a:rPr lang="en-US" altLang="zh-CN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coefficient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: new available </a:t>
            </a:r>
            <a:r>
              <a:rPr lang="en-US" altLang="zh-CN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sediment sources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F64D849-DBBC-406F-AE96-BA47CAA9033A}"/>
              </a:ext>
            </a:extLst>
          </p:cNvPr>
          <p:cNvSpPr txBox="1"/>
          <p:nvPr/>
        </p:nvSpPr>
        <p:spPr>
          <a:xfrm>
            <a:off x="119081" y="2395808"/>
            <a:ext cx="5625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D5267"/>
                </a:solidFill>
                <a:latin typeface="Arial" panose="020B0604020202020204" pitchFamily="34" charset="0"/>
              </a:rPr>
              <a:t>Sediment-Availability-Transport (SAT) model:</a:t>
            </a:r>
            <a:endParaRPr lang="zh-CN" altLang="en-US" sz="2000" b="1" dirty="0">
              <a:solidFill>
                <a:srgbClr val="0D5267"/>
              </a:solidFill>
              <a:latin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DF717DB-ECA2-4F61-8CB1-271B857D9DAC}"/>
              </a:ext>
            </a:extLst>
          </p:cNvPr>
          <p:cNvSpPr txBox="1"/>
          <p:nvPr/>
        </p:nvSpPr>
        <p:spPr>
          <a:xfrm>
            <a:off x="183744" y="2995581"/>
            <a:ext cx="4946003" cy="2122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1800"/>
              </a:spcBef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Thermally-activated erosion processes due to cryosphere melting</a:t>
            </a:r>
          </a:p>
          <a:p>
            <a:pPr marL="285750" indent="-285750">
              <a:lnSpc>
                <a:spcPct val="130000"/>
              </a:lnSpc>
              <a:spcBef>
                <a:spcPts val="1800"/>
              </a:spcBef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Pluvial erosion processes enhanced  by runoff surge</a:t>
            </a:r>
          </a:p>
          <a:p>
            <a:pPr marL="285750" indent="-285750">
              <a:lnSpc>
                <a:spcPct val="130000"/>
              </a:lnSpc>
              <a:spcBef>
                <a:spcPts val="1800"/>
              </a:spcBef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Sediment availability regulated by exhaustion and recovery of sediment storage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96CFEDE5-6232-419E-910E-80591DC83635}"/>
              </a:ext>
            </a:extLst>
          </p:cNvPr>
          <p:cNvGrpSpPr/>
          <p:nvPr/>
        </p:nvGrpSpPr>
        <p:grpSpPr>
          <a:xfrm>
            <a:off x="292578" y="5632137"/>
            <a:ext cx="9209949" cy="935129"/>
            <a:chOff x="2472514" y="1930627"/>
            <a:chExt cx="9209949" cy="935129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873A4849-03C3-4EAC-B30A-76E26AD1300D}"/>
                </a:ext>
              </a:extLst>
            </p:cNvPr>
            <p:cNvGrpSpPr/>
            <p:nvPr/>
          </p:nvGrpSpPr>
          <p:grpSpPr>
            <a:xfrm>
              <a:off x="3135500" y="1984004"/>
              <a:ext cx="8161293" cy="381956"/>
              <a:chOff x="2955312" y="2061223"/>
              <a:chExt cx="8161293" cy="381956"/>
            </a:xfrm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4355CD64-0050-4BF9-B710-7DDF313FAB05}"/>
                  </a:ext>
                </a:extLst>
              </p:cNvPr>
              <p:cNvSpPr/>
              <p:nvPr/>
            </p:nvSpPr>
            <p:spPr>
              <a:xfrm>
                <a:off x="10314938" y="2069478"/>
                <a:ext cx="801667" cy="35454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6A51619C-91F4-490B-ABDF-F2F6430B95EA}"/>
                  </a:ext>
                </a:extLst>
              </p:cNvPr>
              <p:cNvSpPr/>
              <p:nvPr/>
            </p:nvSpPr>
            <p:spPr>
              <a:xfrm>
                <a:off x="6522418" y="2069479"/>
                <a:ext cx="3535983" cy="35454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C0CB3140-F40F-4A7F-A776-5696A54A1647}"/>
                  </a:ext>
                </a:extLst>
              </p:cNvPr>
              <p:cNvSpPr/>
              <p:nvPr/>
            </p:nvSpPr>
            <p:spPr>
              <a:xfrm>
                <a:off x="2955312" y="2061223"/>
                <a:ext cx="3340663" cy="38195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aphicFrame>
          <p:nvGraphicFramePr>
            <p:cNvPr id="42" name="对象 41">
              <a:extLst>
                <a:ext uri="{FF2B5EF4-FFF2-40B4-BE49-F238E27FC236}">
                  <a16:creationId xmlns:a16="http://schemas.microsoft.com/office/drawing/2014/main" id="{BF0B751E-93F2-42DC-B438-9AAFCA20AD7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72514" y="1930627"/>
            <a:ext cx="8883650" cy="455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9" name="Equation" r:id="rId7" imgW="4825800" imgH="241200" progId="Equation.DSMT4">
                    <p:embed/>
                  </p:oleObj>
                </mc:Choice>
                <mc:Fallback>
                  <p:oleObj name="Equation" r:id="rId7" imgW="4825800" imgH="241200" progId="Equation.DSMT4">
                    <p:embed/>
                    <p:pic>
                      <p:nvPicPr>
                        <p:cNvPr id="42" name="对象 41">
                          <a:extLst>
                            <a:ext uri="{FF2B5EF4-FFF2-40B4-BE49-F238E27FC236}">
                              <a16:creationId xmlns:a16="http://schemas.microsoft.com/office/drawing/2014/main" id="{BF0B751E-93F2-42DC-B438-9AAFCA20AD7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2514" y="1930627"/>
                          <a:ext cx="8883650" cy="4556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右大括号 42">
              <a:extLst>
                <a:ext uri="{FF2B5EF4-FFF2-40B4-BE49-F238E27FC236}">
                  <a16:creationId xmlns:a16="http://schemas.microsoft.com/office/drawing/2014/main" id="{9704B6BE-30F5-4CFB-A3BB-153E12AA2674}"/>
                </a:ext>
              </a:extLst>
            </p:cNvPr>
            <p:cNvSpPr/>
            <p:nvPr/>
          </p:nvSpPr>
          <p:spPr>
            <a:xfrm rot="5400000">
              <a:off x="4378797" y="1240450"/>
              <a:ext cx="160944" cy="2452200"/>
            </a:xfrm>
            <a:prstGeom prst="rightBrace">
              <a:avLst>
                <a:gd name="adj1" fmla="val 78047"/>
                <a:gd name="adj2" fmla="val 50000"/>
              </a:avLst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右大括号 43">
              <a:extLst>
                <a:ext uri="{FF2B5EF4-FFF2-40B4-BE49-F238E27FC236}">
                  <a16:creationId xmlns:a16="http://schemas.microsoft.com/office/drawing/2014/main" id="{FA983965-5378-4C31-9195-5657367E0D15}"/>
                </a:ext>
              </a:extLst>
            </p:cNvPr>
            <p:cNvSpPr/>
            <p:nvPr/>
          </p:nvSpPr>
          <p:spPr>
            <a:xfrm rot="5400000">
              <a:off x="8309363" y="992317"/>
              <a:ext cx="160944" cy="2908232"/>
            </a:xfrm>
            <a:prstGeom prst="rightBrace">
              <a:avLst>
                <a:gd name="adj1" fmla="val 78047"/>
                <a:gd name="adj2" fmla="val 50000"/>
              </a:avLst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右大括号 44">
              <a:extLst>
                <a:ext uri="{FF2B5EF4-FFF2-40B4-BE49-F238E27FC236}">
                  <a16:creationId xmlns:a16="http://schemas.microsoft.com/office/drawing/2014/main" id="{DAC05CF4-443A-4214-803A-27EA7BDB0C76}"/>
                </a:ext>
              </a:extLst>
            </p:cNvPr>
            <p:cNvSpPr/>
            <p:nvPr/>
          </p:nvSpPr>
          <p:spPr>
            <a:xfrm rot="5400000">
              <a:off x="10844077" y="2082579"/>
              <a:ext cx="103763" cy="727708"/>
            </a:xfrm>
            <a:prstGeom prst="rightBrace">
              <a:avLst>
                <a:gd name="adj1" fmla="val 78047"/>
                <a:gd name="adj2" fmla="val 50000"/>
              </a:avLst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5D1FC96E-FC9C-4ABE-BE49-5D52541E116E}"/>
                </a:ext>
              </a:extLst>
            </p:cNvPr>
            <p:cNvSpPr txBox="1"/>
            <p:nvPr/>
          </p:nvSpPr>
          <p:spPr>
            <a:xfrm>
              <a:off x="3693664" y="2477958"/>
              <a:ext cx="12666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term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A2B8688F-AB04-4352-B44E-3A4391D10986}"/>
                </a:ext>
              </a:extLst>
            </p:cNvPr>
            <p:cNvSpPr txBox="1"/>
            <p:nvPr/>
          </p:nvSpPr>
          <p:spPr>
            <a:xfrm>
              <a:off x="7747528" y="2451554"/>
              <a:ext cx="11352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Pluvial term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0C5C8172-3900-4B2B-9AC2-0BA6F0AB2FE5}"/>
                </a:ext>
              </a:extLst>
            </p:cNvPr>
            <p:cNvSpPr txBox="1"/>
            <p:nvPr/>
          </p:nvSpPr>
          <p:spPr>
            <a:xfrm>
              <a:off x="10211904" y="2477958"/>
              <a:ext cx="1470559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Fluvial term (baseflow)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图片 51">
            <a:extLst>
              <a:ext uri="{FF2B5EF4-FFF2-40B4-BE49-F238E27FC236}">
                <a16:creationId xmlns:a16="http://schemas.microsoft.com/office/drawing/2014/main" id="{73C25A9F-3AE2-4A02-A0D4-CC35C212DF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5" y="914167"/>
            <a:ext cx="1578893" cy="128634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478ED8F-F930-4681-8B50-AE57B321A7A5}"/>
              </a:ext>
            </a:extLst>
          </p:cNvPr>
          <p:cNvSpPr txBox="1"/>
          <p:nvPr/>
        </p:nvSpPr>
        <p:spPr>
          <a:xfrm>
            <a:off x="9606119" y="5692571"/>
            <a:ext cx="2339102" cy="728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Parameterize?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formula?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E42C298-8B68-96E4-AD5B-BF85C679B390}"/>
              </a:ext>
            </a:extLst>
          </p:cNvPr>
          <p:cNvSpPr/>
          <p:nvPr/>
        </p:nvSpPr>
        <p:spPr>
          <a:xfrm>
            <a:off x="3505433" y="239977"/>
            <a:ext cx="8758771" cy="4842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8000">
                <a:srgbClr val="157E9F"/>
              </a:gs>
            </a:gsLst>
            <a:lin ang="10800000" scaled="0"/>
          </a:gradFill>
          <a:ln>
            <a:noFill/>
          </a:ln>
          <a:effectLst>
            <a:outerShdw blurRad="393700" dist="76200" dir="582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圆角矩形 1766">
            <a:extLst>
              <a:ext uri="{FF2B5EF4-FFF2-40B4-BE49-F238E27FC236}">
                <a16:creationId xmlns:a16="http://schemas.microsoft.com/office/drawing/2014/main" id="{4532E547-B30E-FBE9-C840-8D25FC45E86C}"/>
              </a:ext>
            </a:extLst>
          </p:cNvPr>
          <p:cNvSpPr/>
          <p:nvPr/>
        </p:nvSpPr>
        <p:spPr>
          <a:xfrm rot="10800000" flipV="1">
            <a:off x="-5664" y="249441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圆角矩形 1769">
            <a:extLst>
              <a:ext uri="{FF2B5EF4-FFF2-40B4-BE49-F238E27FC236}">
                <a16:creationId xmlns:a16="http://schemas.microsoft.com/office/drawing/2014/main" id="{298D184F-F7F9-DEFD-C5CF-22EB4EB154EF}"/>
              </a:ext>
            </a:extLst>
          </p:cNvPr>
          <p:cNvSpPr/>
          <p:nvPr/>
        </p:nvSpPr>
        <p:spPr>
          <a:xfrm rot="16200000" flipV="1">
            <a:off x="11457520" y="249444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Freeform 96">
            <a:extLst>
              <a:ext uri="{FF2B5EF4-FFF2-40B4-BE49-F238E27FC236}">
                <a16:creationId xmlns:a16="http://schemas.microsoft.com/office/drawing/2014/main" id="{86124345-FEEC-2477-6FED-712B6E518CF8}"/>
              </a:ext>
            </a:extLst>
          </p:cNvPr>
          <p:cNvSpPr/>
          <p:nvPr/>
        </p:nvSpPr>
        <p:spPr bwMode="auto">
          <a:xfrm>
            <a:off x="11559368" y="359659"/>
            <a:ext cx="280590" cy="270687"/>
          </a:xfrm>
          <a:custGeom>
            <a:avLst/>
            <a:gdLst>
              <a:gd name="T0" fmla="*/ 184 w 216"/>
              <a:gd name="T1" fmla="*/ 0 h 208"/>
              <a:gd name="T2" fmla="*/ 152 w 216"/>
              <a:gd name="T3" fmla="*/ 32 h 208"/>
              <a:gd name="T4" fmla="*/ 154 w 216"/>
              <a:gd name="T5" fmla="*/ 41 h 208"/>
              <a:gd name="T6" fmla="*/ 60 w 216"/>
              <a:gd name="T7" fmla="*/ 80 h 208"/>
              <a:gd name="T8" fmla="*/ 32 w 216"/>
              <a:gd name="T9" fmla="*/ 64 h 208"/>
              <a:gd name="T10" fmla="*/ 0 w 216"/>
              <a:gd name="T11" fmla="*/ 96 h 208"/>
              <a:gd name="T12" fmla="*/ 32 w 216"/>
              <a:gd name="T13" fmla="*/ 128 h 208"/>
              <a:gd name="T14" fmla="*/ 56 w 216"/>
              <a:gd name="T15" fmla="*/ 118 h 208"/>
              <a:gd name="T16" fmla="*/ 116 w 216"/>
              <a:gd name="T17" fmla="*/ 161 h 208"/>
              <a:gd name="T18" fmla="*/ 112 w 216"/>
              <a:gd name="T19" fmla="*/ 176 h 208"/>
              <a:gd name="T20" fmla="*/ 144 w 216"/>
              <a:gd name="T21" fmla="*/ 208 h 208"/>
              <a:gd name="T22" fmla="*/ 176 w 216"/>
              <a:gd name="T23" fmla="*/ 176 h 208"/>
              <a:gd name="T24" fmla="*/ 144 w 216"/>
              <a:gd name="T25" fmla="*/ 144 h 208"/>
              <a:gd name="T26" fmla="*/ 121 w 216"/>
              <a:gd name="T27" fmla="*/ 154 h 208"/>
              <a:gd name="T28" fmla="*/ 61 w 216"/>
              <a:gd name="T29" fmla="*/ 111 h 208"/>
              <a:gd name="T30" fmla="*/ 64 w 216"/>
              <a:gd name="T31" fmla="*/ 96 h 208"/>
              <a:gd name="T32" fmla="*/ 63 w 216"/>
              <a:gd name="T33" fmla="*/ 87 h 208"/>
              <a:gd name="T34" fmla="*/ 157 w 216"/>
              <a:gd name="T35" fmla="*/ 48 h 208"/>
              <a:gd name="T36" fmla="*/ 184 w 216"/>
              <a:gd name="T37" fmla="*/ 64 h 208"/>
              <a:gd name="T38" fmla="*/ 216 w 216"/>
              <a:gd name="T39" fmla="*/ 32 h 208"/>
              <a:gd name="T40" fmla="*/ 184 w 216"/>
              <a:gd name="T41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6" h="208">
                <a:moveTo>
                  <a:pt x="184" y="0"/>
                </a:moveTo>
                <a:cubicBezTo>
                  <a:pt x="167" y="0"/>
                  <a:pt x="152" y="14"/>
                  <a:pt x="152" y="32"/>
                </a:cubicBezTo>
                <a:cubicBezTo>
                  <a:pt x="152" y="35"/>
                  <a:pt x="153" y="38"/>
                  <a:pt x="154" y="41"/>
                </a:cubicBezTo>
                <a:cubicBezTo>
                  <a:pt x="60" y="80"/>
                  <a:pt x="60" y="80"/>
                  <a:pt x="60" y="80"/>
                </a:cubicBezTo>
                <a:cubicBezTo>
                  <a:pt x="55" y="70"/>
                  <a:pt x="44" y="64"/>
                  <a:pt x="32" y="64"/>
                </a:cubicBezTo>
                <a:cubicBezTo>
                  <a:pt x="15" y="64"/>
                  <a:pt x="0" y="78"/>
                  <a:pt x="0" y="96"/>
                </a:cubicBezTo>
                <a:cubicBezTo>
                  <a:pt x="0" y="113"/>
                  <a:pt x="15" y="128"/>
                  <a:pt x="32" y="128"/>
                </a:cubicBezTo>
                <a:cubicBezTo>
                  <a:pt x="42" y="128"/>
                  <a:pt x="50" y="124"/>
                  <a:pt x="56" y="118"/>
                </a:cubicBezTo>
                <a:cubicBezTo>
                  <a:pt x="116" y="161"/>
                  <a:pt x="116" y="161"/>
                  <a:pt x="116" y="161"/>
                </a:cubicBezTo>
                <a:cubicBezTo>
                  <a:pt x="114" y="165"/>
                  <a:pt x="112" y="170"/>
                  <a:pt x="112" y="176"/>
                </a:cubicBezTo>
                <a:cubicBezTo>
                  <a:pt x="112" y="193"/>
                  <a:pt x="127" y="208"/>
                  <a:pt x="144" y="208"/>
                </a:cubicBezTo>
                <a:cubicBezTo>
                  <a:pt x="162" y="208"/>
                  <a:pt x="176" y="193"/>
                  <a:pt x="176" y="176"/>
                </a:cubicBezTo>
                <a:cubicBezTo>
                  <a:pt x="176" y="158"/>
                  <a:pt x="162" y="144"/>
                  <a:pt x="144" y="144"/>
                </a:cubicBezTo>
                <a:cubicBezTo>
                  <a:pt x="135" y="144"/>
                  <a:pt x="127" y="148"/>
                  <a:pt x="121" y="154"/>
                </a:cubicBezTo>
                <a:cubicBezTo>
                  <a:pt x="61" y="111"/>
                  <a:pt x="61" y="111"/>
                  <a:pt x="61" y="111"/>
                </a:cubicBezTo>
                <a:cubicBezTo>
                  <a:pt x="63" y="107"/>
                  <a:pt x="64" y="101"/>
                  <a:pt x="64" y="96"/>
                </a:cubicBezTo>
                <a:cubicBezTo>
                  <a:pt x="64" y="93"/>
                  <a:pt x="64" y="90"/>
                  <a:pt x="63" y="87"/>
                </a:cubicBezTo>
                <a:cubicBezTo>
                  <a:pt x="157" y="48"/>
                  <a:pt x="157" y="48"/>
                  <a:pt x="157" y="48"/>
                </a:cubicBezTo>
                <a:cubicBezTo>
                  <a:pt x="162" y="57"/>
                  <a:pt x="173" y="64"/>
                  <a:pt x="184" y="64"/>
                </a:cubicBezTo>
                <a:cubicBezTo>
                  <a:pt x="202" y="64"/>
                  <a:pt x="216" y="49"/>
                  <a:pt x="216" y="32"/>
                </a:cubicBezTo>
                <a:cubicBezTo>
                  <a:pt x="216" y="14"/>
                  <a:pt x="202" y="0"/>
                  <a:pt x="1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D1C21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93F83F00-E451-50B9-CE76-54B50EA6CE39}"/>
              </a:ext>
            </a:extLst>
          </p:cNvPr>
          <p:cNvSpPr/>
          <p:nvPr/>
        </p:nvSpPr>
        <p:spPr>
          <a:xfrm>
            <a:off x="452760" y="69194"/>
            <a:ext cx="3064557" cy="713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157E9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Model framework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157E9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F4844C62-1749-1CDE-B667-6E7E378732E2}"/>
              </a:ext>
            </a:extLst>
          </p:cNvPr>
          <p:cNvSpPr/>
          <p:nvPr/>
        </p:nvSpPr>
        <p:spPr>
          <a:xfrm>
            <a:off x="3508754" y="229375"/>
            <a:ext cx="5404239" cy="46166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ea typeface="微软雅黑" pitchFamily="34" charset="-122"/>
              </a:rPr>
              <a:t>Sediment-Availability-Transport model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A8407F2-D219-B8CE-D1DB-A7215CFDAEA0}"/>
              </a:ext>
            </a:extLst>
          </p:cNvPr>
          <p:cNvSpPr txBox="1"/>
          <p:nvPr/>
        </p:nvSpPr>
        <p:spPr>
          <a:xfrm>
            <a:off x="478623" y="6615415"/>
            <a:ext cx="111379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Zhang, T., Li, D.,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</a:rPr>
              <a:t>Kettner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, A.J., Zhou, Y., Lu, X., 2021. Constraining Dynamic Sediment‐Discharge Relationships in Cold Environments: the Sediment‐Availability‐Transport (SAT) Model. Water Resources Research. </a:t>
            </a: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0A465B32-EDD5-349A-B89B-0A522E0640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9747" y="2038662"/>
            <a:ext cx="6972242" cy="3541245"/>
          </a:xfrm>
          <a:prstGeom prst="rect">
            <a:avLst/>
          </a:prstGeom>
        </p:spPr>
      </p:pic>
      <p:sp>
        <p:nvSpPr>
          <p:cNvPr id="55" name="Slide Number Placeholder 1">
            <a:extLst>
              <a:ext uri="{FF2B5EF4-FFF2-40B4-BE49-F238E27FC236}">
                <a16:creationId xmlns:a16="http://schemas.microsoft.com/office/drawing/2014/main" id="{850C8D16-5660-1CA8-6166-38A94C498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7" y="6537456"/>
            <a:ext cx="407163" cy="3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7" tIns="71437" rIns="71437" bIns="71437">
            <a:spAutoFit/>
          </a:bodyPr>
          <a:lstStyle>
            <a:lvl1pPr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63538" indent="-1920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3088" indent="-2301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77152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94297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14001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18573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23145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27717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ctr" defTabSz="2190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4AA59-377B-4B84-A3A7-13350F26A237}" type="slidenum">
              <a:rPr kumimoji="0" lang="en-GB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pPr marL="0" marR="0" lvl="0" indent="0" algn="ctr" defTabSz="21907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t>/9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elvetica Light"/>
              <a:cs typeface="Times New Roman" panose="02020603050405020304" pitchFamily="18" charset="0"/>
              <a:sym typeface="Helvetica Ligh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436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EF141DA6-9318-4F22-BCE0-D0838AA7B7BD}"/>
              </a:ext>
            </a:extLst>
          </p:cNvPr>
          <p:cNvSpPr/>
          <p:nvPr/>
        </p:nvSpPr>
        <p:spPr>
          <a:xfrm>
            <a:off x="0" y="6573505"/>
            <a:ext cx="12192000" cy="324972"/>
          </a:xfrm>
          <a:prstGeom prst="rect">
            <a:avLst/>
          </a:prstGeom>
          <a:solidFill>
            <a:srgbClr val="80A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E42C298-8B68-96E4-AD5B-BF85C679B390}"/>
              </a:ext>
            </a:extLst>
          </p:cNvPr>
          <p:cNvSpPr/>
          <p:nvPr/>
        </p:nvSpPr>
        <p:spPr>
          <a:xfrm>
            <a:off x="3505433" y="239977"/>
            <a:ext cx="8758771" cy="4842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8000">
                <a:srgbClr val="157E9F"/>
              </a:gs>
            </a:gsLst>
            <a:lin ang="10800000" scaled="0"/>
          </a:gradFill>
          <a:ln>
            <a:noFill/>
          </a:ln>
          <a:effectLst>
            <a:outerShdw blurRad="393700" dist="76200" dir="582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圆角矩形 1766">
            <a:extLst>
              <a:ext uri="{FF2B5EF4-FFF2-40B4-BE49-F238E27FC236}">
                <a16:creationId xmlns:a16="http://schemas.microsoft.com/office/drawing/2014/main" id="{4532E547-B30E-FBE9-C840-8D25FC45E86C}"/>
              </a:ext>
            </a:extLst>
          </p:cNvPr>
          <p:cNvSpPr/>
          <p:nvPr/>
        </p:nvSpPr>
        <p:spPr>
          <a:xfrm rot="10800000" flipV="1">
            <a:off x="-5664" y="249441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圆角矩形 1769">
            <a:extLst>
              <a:ext uri="{FF2B5EF4-FFF2-40B4-BE49-F238E27FC236}">
                <a16:creationId xmlns:a16="http://schemas.microsoft.com/office/drawing/2014/main" id="{298D184F-F7F9-DEFD-C5CF-22EB4EB154EF}"/>
              </a:ext>
            </a:extLst>
          </p:cNvPr>
          <p:cNvSpPr/>
          <p:nvPr/>
        </p:nvSpPr>
        <p:spPr>
          <a:xfrm rot="16200000" flipV="1">
            <a:off x="11457520" y="249444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Freeform 96">
            <a:extLst>
              <a:ext uri="{FF2B5EF4-FFF2-40B4-BE49-F238E27FC236}">
                <a16:creationId xmlns:a16="http://schemas.microsoft.com/office/drawing/2014/main" id="{86124345-FEEC-2477-6FED-712B6E518CF8}"/>
              </a:ext>
            </a:extLst>
          </p:cNvPr>
          <p:cNvSpPr/>
          <p:nvPr/>
        </p:nvSpPr>
        <p:spPr bwMode="auto">
          <a:xfrm>
            <a:off x="11559368" y="359659"/>
            <a:ext cx="280590" cy="270687"/>
          </a:xfrm>
          <a:custGeom>
            <a:avLst/>
            <a:gdLst>
              <a:gd name="T0" fmla="*/ 184 w 216"/>
              <a:gd name="T1" fmla="*/ 0 h 208"/>
              <a:gd name="T2" fmla="*/ 152 w 216"/>
              <a:gd name="T3" fmla="*/ 32 h 208"/>
              <a:gd name="T4" fmla="*/ 154 w 216"/>
              <a:gd name="T5" fmla="*/ 41 h 208"/>
              <a:gd name="T6" fmla="*/ 60 w 216"/>
              <a:gd name="T7" fmla="*/ 80 h 208"/>
              <a:gd name="T8" fmla="*/ 32 w 216"/>
              <a:gd name="T9" fmla="*/ 64 h 208"/>
              <a:gd name="T10" fmla="*/ 0 w 216"/>
              <a:gd name="T11" fmla="*/ 96 h 208"/>
              <a:gd name="T12" fmla="*/ 32 w 216"/>
              <a:gd name="T13" fmla="*/ 128 h 208"/>
              <a:gd name="T14" fmla="*/ 56 w 216"/>
              <a:gd name="T15" fmla="*/ 118 h 208"/>
              <a:gd name="T16" fmla="*/ 116 w 216"/>
              <a:gd name="T17" fmla="*/ 161 h 208"/>
              <a:gd name="T18" fmla="*/ 112 w 216"/>
              <a:gd name="T19" fmla="*/ 176 h 208"/>
              <a:gd name="T20" fmla="*/ 144 w 216"/>
              <a:gd name="T21" fmla="*/ 208 h 208"/>
              <a:gd name="T22" fmla="*/ 176 w 216"/>
              <a:gd name="T23" fmla="*/ 176 h 208"/>
              <a:gd name="T24" fmla="*/ 144 w 216"/>
              <a:gd name="T25" fmla="*/ 144 h 208"/>
              <a:gd name="T26" fmla="*/ 121 w 216"/>
              <a:gd name="T27" fmla="*/ 154 h 208"/>
              <a:gd name="T28" fmla="*/ 61 w 216"/>
              <a:gd name="T29" fmla="*/ 111 h 208"/>
              <a:gd name="T30" fmla="*/ 64 w 216"/>
              <a:gd name="T31" fmla="*/ 96 h 208"/>
              <a:gd name="T32" fmla="*/ 63 w 216"/>
              <a:gd name="T33" fmla="*/ 87 h 208"/>
              <a:gd name="T34" fmla="*/ 157 w 216"/>
              <a:gd name="T35" fmla="*/ 48 h 208"/>
              <a:gd name="T36" fmla="*/ 184 w 216"/>
              <a:gd name="T37" fmla="*/ 64 h 208"/>
              <a:gd name="T38" fmla="*/ 216 w 216"/>
              <a:gd name="T39" fmla="*/ 32 h 208"/>
              <a:gd name="T40" fmla="*/ 184 w 216"/>
              <a:gd name="T41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6" h="208">
                <a:moveTo>
                  <a:pt x="184" y="0"/>
                </a:moveTo>
                <a:cubicBezTo>
                  <a:pt x="167" y="0"/>
                  <a:pt x="152" y="14"/>
                  <a:pt x="152" y="32"/>
                </a:cubicBezTo>
                <a:cubicBezTo>
                  <a:pt x="152" y="35"/>
                  <a:pt x="153" y="38"/>
                  <a:pt x="154" y="41"/>
                </a:cubicBezTo>
                <a:cubicBezTo>
                  <a:pt x="60" y="80"/>
                  <a:pt x="60" y="80"/>
                  <a:pt x="60" y="80"/>
                </a:cubicBezTo>
                <a:cubicBezTo>
                  <a:pt x="55" y="70"/>
                  <a:pt x="44" y="64"/>
                  <a:pt x="32" y="64"/>
                </a:cubicBezTo>
                <a:cubicBezTo>
                  <a:pt x="15" y="64"/>
                  <a:pt x="0" y="78"/>
                  <a:pt x="0" y="96"/>
                </a:cubicBezTo>
                <a:cubicBezTo>
                  <a:pt x="0" y="113"/>
                  <a:pt x="15" y="128"/>
                  <a:pt x="32" y="128"/>
                </a:cubicBezTo>
                <a:cubicBezTo>
                  <a:pt x="42" y="128"/>
                  <a:pt x="50" y="124"/>
                  <a:pt x="56" y="118"/>
                </a:cubicBezTo>
                <a:cubicBezTo>
                  <a:pt x="116" y="161"/>
                  <a:pt x="116" y="161"/>
                  <a:pt x="116" y="161"/>
                </a:cubicBezTo>
                <a:cubicBezTo>
                  <a:pt x="114" y="165"/>
                  <a:pt x="112" y="170"/>
                  <a:pt x="112" y="176"/>
                </a:cubicBezTo>
                <a:cubicBezTo>
                  <a:pt x="112" y="193"/>
                  <a:pt x="127" y="208"/>
                  <a:pt x="144" y="208"/>
                </a:cubicBezTo>
                <a:cubicBezTo>
                  <a:pt x="162" y="208"/>
                  <a:pt x="176" y="193"/>
                  <a:pt x="176" y="176"/>
                </a:cubicBezTo>
                <a:cubicBezTo>
                  <a:pt x="176" y="158"/>
                  <a:pt x="162" y="144"/>
                  <a:pt x="144" y="144"/>
                </a:cubicBezTo>
                <a:cubicBezTo>
                  <a:pt x="135" y="144"/>
                  <a:pt x="127" y="148"/>
                  <a:pt x="121" y="154"/>
                </a:cubicBezTo>
                <a:cubicBezTo>
                  <a:pt x="61" y="111"/>
                  <a:pt x="61" y="111"/>
                  <a:pt x="61" y="111"/>
                </a:cubicBezTo>
                <a:cubicBezTo>
                  <a:pt x="63" y="107"/>
                  <a:pt x="64" y="101"/>
                  <a:pt x="64" y="96"/>
                </a:cubicBezTo>
                <a:cubicBezTo>
                  <a:pt x="64" y="93"/>
                  <a:pt x="64" y="90"/>
                  <a:pt x="63" y="87"/>
                </a:cubicBezTo>
                <a:cubicBezTo>
                  <a:pt x="157" y="48"/>
                  <a:pt x="157" y="48"/>
                  <a:pt x="157" y="48"/>
                </a:cubicBezTo>
                <a:cubicBezTo>
                  <a:pt x="162" y="57"/>
                  <a:pt x="173" y="64"/>
                  <a:pt x="184" y="64"/>
                </a:cubicBezTo>
                <a:cubicBezTo>
                  <a:pt x="202" y="64"/>
                  <a:pt x="216" y="49"/>
                  <a:pt x="216" y="32"/>
                </a:cubicBezTo>
                <a:cubicBezTo>
                  <a:pt x="216" y="14"/>
                  <a:pt x="202" y="0"/>
                  <a:pt x="1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D1C21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93F83F00-E451-50B9-CE76-54B50EA6CE39}"/>
              </a:ext>
            </a:extLst>
          </p:cNvPr>
          <p:cNvSpPr/>
          <p:nvPr/>
        </p:nvSpPr>
        <p:spPr>
          <a:xfrm>
            <a:off x="452760" y="69194"/>
            <a:ext cx="3086679" cy="713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157E9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Model application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157E9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F4844C62-1749-1CDE-B667-6E7E378732E2}"/>
              </a:ext>
            </a:extLst>
          </p:cNvPr>
          <p:cNvSpPr/>
          <p:nvPr/>
        </p:nvSpPr>
        <p:spPr>
          <a:xfrm>
            <a:off x="3508754" y="229375"/>
            <a:ext cx="5404239" cy="46166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 pitchFamily="34" charset="-122"/>
                <a:cs typeface="+mn-cs"/>
              </a:rPr>
              <a:t>Permafrost dominated basin: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 pitchFamily="34" charset="-122"/>
                <a:cs typeface="+mn-cs"/>
              </a:rPr>
              <a:t>Tuotuohe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 pitchFamily="34" charset="-122"/>
              <a:cs typeface="+mn-cs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44C6B228-FB43-C189-F3B3-19DD00F4EE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90"/>
          <a:stretch/>
        </p:blipFill>
        <p:spPr>
          <a:xfrm>
            <a:off x="709599" y="983947"/>
            <a:ext cx="6150651" cy="2695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C13768BF-6937-BE06-841F-4CCEEE6FA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" y="4017645"/>
            <a:ext cx="4482812" cy="2221354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86C7EAC2-FCB4-8966-D700-6CBDA4F832A3}"/>
              </a:ext>
            </a:extLst>
          </p:cNvPr>
          <p:cNvSpPr txBox="1"/>
          <p:nvPr/>
        </p:nvSpPr>
        <p:spPr>
          <a:xfrm>
            <a:off x="490461" y="6549197"/>
            <a:ext cx="1173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Zhang, T., Li, D.,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</a:rPr>
              <a:t>Kettner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, A.J., Zhou, Y., Lu, X., 2021. Constraining Dynamic Sediment‐Discharge Relationships in Cold Environments: the Sediment‐Availability‐Transport (SAT) Model. Water Resources Research.</a:t>
            </a:r>
          </a:p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Li, D., Overeem, I.,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</a:rPr>
              <a:t>Kettner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, A.J., Zhou, Y., Lu, X., 2021. Air Temperature Regulates Erodible Landscape, Water, and Sediment Fluxes in the Permafrost-Dominated Catchment on the Tibetan Plateau. Water Resources Research.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2B6609FF-F4F6-A1C0-BC93-E2E321282C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7557705" y="3482635"/>
            <a:ext cx="4596594" cy="335333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9D1BBE-FE9C-29F6-627C-25AD6D2CD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0729" y="4014087"/>
            <a:ext cx="2836760" cy="237225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C51370B6-C4D9-8D94-DB13-F6591292C247}"/>
              </a:ext>
            </a:extLst>
          </p:cNvPr>
          <p:cNvGrpSpPr/>
          <p:nvPr/>
        </p:nvGrpSpPr>
        <p:grpSpPr>
          <a:xfrm>
            <a:off x="7387257" y="861819"/>
            <a:ext cx="4761186" cy="2660764"/>
            <a:chOff x="6798182" y="895045"/>
            <a:chExt cx="4761186" cy="2660764"/>
          </a:xfrm>
        </p:grpSpPr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AA0C9720-DD52-30EB-9A91-2653EF757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182" y="895045"/>
              <a:ext cx="4761186" cy="2502072"/>
            </a:xfrm>
            <a:prstGeom prst="rect">
              <a:avLst/>
            </a:prstGeom>
          </p:spPr>
        </p:pic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73F83C3E-BF72-C6E1-F7BE-74DCEF1B54EC}"/>
                </a:ext>
              </a:extLst>
            </p:cNvPr>
            <p:cNvCxnSpPr>
              <a:cxnSpLocks/>
            </p:cNvCxnSpPr>
            <p:nvPr/>
          </p:nvCxnSpPr>
          <p:spPr>
            <a:xfrm>
              <a:off x="10843054" y="2296348"/>
              <a:ext cx="716314" cy="12594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EC0D82E5-EE9D-E999-6627-F23C8BE551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8630" y="2146081"/>
              <a:ext cx="3704493" cy="137851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E5EDD2D8-7F38-74C0-21C0-3078C1983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7" y="6537456"/>
            <a:ext cx="407163" cy="3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7" tIns="71437" rIns="71437" bIns="71437">
            <a:spAutoFit/>
          </a:bodyPr>
          <a:lstStyle>
            <a:lvl1pPr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63538" indent="-1920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3088" indent="-2301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77152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94297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14001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18573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23145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27717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ctr" defTabSz="2190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4AA59-377B-4B84-A3A7-13350F26A237}" type="slidenum">
              <a:rPr kumimoji="0" lang="en-GB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pPr marL="0" marR="0" lvl="0" indent="0" algn="ctr" defTabSz="21907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t>/9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elvetica Light"/>
              <a:cs typeface="Times New Roman" panose="02020603050405020304" pitchFamily="18" charset="0"/>
              <a:sym typeface="Helvetica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992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5311B9F3-1C57-4AA9-AAF2-9661A78C7FF4}"/>
              </a:ext>
            </a:extLst>
          </p:cNvPr>
          <p:cNvGrpSpPr/>
          <p:nvPr/>
        </p:nvGrpSpPr>
        <p:grpSpPr>
          <a:xfrm>
            <a:off x="205602" y="1624336"/>
            <a:ext cx="5424282" cy="2178322"/>
            <a:chOff x="195221" y="1107891"/>
            <a:chExt cx="5777587" cy="2178322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925AC87B-34F7-4149-BF2C-F5B74A64AE97}"/>
                </a:ext>
              </a:extLst>
            </p:cNvPr>
            <p:cNvGrpSpPr/>
            <p:nvPr/>
          </p:nvGrpSpPr>
          <p:grpSpPr>
            <a:xfrm>
              <a:off x="492600" y="1963372"/>
              <a:ext cx="5480208" cy="499777"/>
              <a:chOff x="3807793" y="2108144"/>
              <a:chExt cx="5480208" cy="499777"/>
            </a:xfrm>
          </p:grpSpPr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8F263C83-8F3C-4D42-B30F-AE76C5C9EFBC}"/>
                  </a:ext>
                </a:extLst>
              </p:cNvPr>
              <p:cNvSpPr/>
              <p:nvPr/>
            </p:nvSpPr>
            <p:spPr>
              <a:xfrm>
                <a:off x="8509578" y="2113952"/>
                <a:ext cx="770377" cy="49396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4048BE90-BAAE-4428-A875-10DB0EB76562}"/>
                  </a:ext>
                </a:extLst>
              </p:cNvPr>
              <p:cNvSpPr/>
              <p:nvPr/>
            </p:nvSpPr>
            <p:spPr>
              <a:xfrm>
                <a:off x="6452978" y="2108144"/>
                <a:ext cx="1851006" cy="49396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D9A6E6A6-CF42-466D-B998-2DD898C2AD82}"/>
                  </a:ext>
                </a:extLst>
              </p:cNvPr>
              <p:cNvSpPr/>
              <p:nvPr/>
            </p:nvSpPr>
            <p:spPr>
              <a:xfrm>
                <a:off x="4607264" y="2108692"/>
                <a:ext cx="1601723" cy="49396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45" name="对象 44">
                <a:extLst>
                  <a:ext uri="{FF2B5EF4-FFF2-40B4-BE49-F238E27FC236}">
                    <a16:creationId xmlns:a16="http://schemas.microsoft.com/office/drawing/2014/main" id="{C3B536EB-2E1C-46D9-8B94-A435149B412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07793" y="2113400"/>
              <a:ext cx="5480208" cy="444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78" name="Equation" r:id="rId4" imgW="3022560" imgH="241200" progId="Equation.DSMT4">
                      <p:embed/>
                    </p:oleObj>
                  </mc:Choice>
                  <mc:Fallback>
                    <p:oleObj name="Equation" r:id="rId4" imgW="3022560" imgH="241200" progId="Equation.DSMT4">
                      <p:embed/>
                      <p:pic>
                        <p:nvPicPr>
                          <p:cNvPr id="45" name="对象 44">
                            <a:extLst>
                              <a:ext uri="{FF2B5EF4-FFF2-40B4-BE49-F238E27FC236}">
                                <a16:creationId xmlns:a16="http://schemas.microsoft.com/office/drawing/2014/main" id="{C3B536EB-2E1C-46D9-8B94-A435149B412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07793" y="2113400"/>
                            <a:ext cx="5480208" cy="4445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30" name="连接符: 曲线 29">
              <a:extLst>
                <a:ext uri="{FF2B5EF4-FFF2-40B4-BE49-F238E27FC236}">
                  <a16:creationId xmlns:a16="http://schemas.microsoft.com/office/drawing/2014/main" id="{24529529-9353-4375-882F-DFCEAC0E3221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 flipV="1">
              <a:off x="1563689" y="2457889"/>
              <a:ext cx="529244" cy="274004"/>
            </a:xfrm>
            <a:prstGeom prst="curvedConnector2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38DA613-A1AA-4922-99AC-343BA77FB54D}"/>
                </a:ext>
              </a:extLst>
            </p:cNvPr>
            <p:cNvSpPr txBox="1"/>
            <p:nvPr/>
          </p:nvSpPr>
          <p:spPr>
            <a:xfrm>
              <a:off x="195221" y="2709223"/>
              <a:ext cx="32825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processes</a:t>
              </a: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Increasing sediment sources with cryosphere loss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连接符: 曲线 31">
              <a:extLst>
                <a:ext uri="{FF2B5EF4-FFF2-40B4-BE49-F238E27FC236}">
                  <a16:creationId xmlns:a16="http://schemas.microsoft.com/office/drawing/2014/main" id="{DF4BF69C-7EC2-408B-948D-C5D512D9A1F3}"/>
                </a:ext>
              </a:extLst>
            </p:cNvPr>
            <p:cNvCxnSpPr>
              <a:cxnSpLocks/>
              <a:stCxn id="33" idx="2"/>
              <a:endCxn id="43" idx="0"/>
            </p:cNvCxnSpPr>
            <p:nvPr/>
          </p:nvCxnSpPr>
          <p:spPr>
            <a:xfrm rot="16200000" flipH="1">
              <a:off x="3431289" y="1331372"/>
              <a:ext cx="301483" cy="962517"/>
            </a:xfrm>
            <a:prstGeom prst="curvedConnector3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3E2160D-89E9-4F62-A234-AACC495278F3}"/>
                </a:ext>
              </a:extLst>
            </p:cNvPr>
            <p:cNvSpPr txBox="1"/>
            <p:nvPr/>
          </p:nvSpPr>
          <p:spPr>
            <a:xfrm>
              <a:off x="1264559" y="1107891"/>
              <a:ext cx="36724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Pluvial processes</a:t>
              </a: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Strengthening sediment erosion and flushing with runoff increase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连接符: 曲线 33">
              <a:extLst>
                <a:ext uri="{FF2B5EF4-FFF2-40B4-BE49-F238E27FC236}">
                  <a16:creationId xmlns:a16="http://schemas.microsoft.com/office/drawing/2014/main" id="{93A59DE1-49CF-4BBA-8D9E-2597560D41D7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 flipV="1">
              <a:off x="5006923" y="2463149"/>
              <a:ext cx="572649" cy="325942"/>
            </a:xfrm>
            <a:prstGeom prst="curvedConnector2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7DFA0E47-7706-43FD-83E1-DF746CB69E0A}"/>
                </a:ext>
              </a:extLst>
            </p:cNvPr>
            <p:cNvSpPr txBox="1"/>
            <p:nvPr/>
          </p:nvSpPr>
          <p:spPr>
            <a:xfrm>
              <a:off x="4084866" y="2762993"/>
              <a:ext cx="1652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Channel erosion by baseflow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2249A437-C0E4-4C4B-9230-0468DFFC2474}"/>
              </a:ext>
            </a:extLst>
          </p:cNvPr>
          <p:cNvSpPr txBox="1"/>
          <p:nvPr/>
        </p:nvSpPr>
        <p:spPr>
          <a:xfrm>
            <a:off x="253990" y="1091721"/>
            <a:ext cx="4211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D5267"/>
                </a:solidFill>
                <a:latin typeface="Arial" panose="020B0604020202020204" pitchFamily="34" charset="0"/>
              </a:rPr>
              <a:t>Parameterization at a daily scale:</a:t>
            </a:r>
            <a:endParaRPr lang="zh-CN" altLang="en-US" sz="2000" b="1" dirty="0">
              <a:solidFill>
                <a:srgbClr val="0D5267"/>
              </a:solidFill>
              <a:latin typeface="Arial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0EDF74F-F6A6-4DD2-828A-E97A7B324C25}"/>
              </a:ext>
            </a:extLst>
          </p:cNvPr>
          <p:cNvSpPr txBox="1"/>
          <p:nvPr/>
        </p:nvSpPr>
        <p:spPr>
          <a:xfrm>
            <a:off x="249971" y="3879040"/>
            <a:ext cx="4397358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given day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discharge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i="1" dirty="0" err="1">
                <a:latin typeface="Times New Roman" panose="02020603050405020304" pitchFamily="18" charset="0"/>
                <a:ea typeface="等线" panose="02010600030101010101" pitchFamily="2" charset="-122"/>
              </a:rPr>
              <a:t>T</a:t>
            </a:r>
            <a:r>
              <a:rPr lang="en-US" altLang="zh-CN" sz="1600" i="1" baseline="-2500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i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: </a:t>
            </a:r>
            <a:r>
              <a:rPr lang="en-US" altLang="zh-CN" sz="1600" i="1" dirty="0">
                <a:latin typeface="Times New Roman" panose="02020603050405020304" pitchFamily="18" charset="0"/>
                <a:ea typeface="等线" panose="02010600030101010101" pitchFamily="2" charset="-122"/>
              </a:rPr>
              <a:t>L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-day average temperature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i="1" dirty="0" err="1">
                <a:latin typeface="Times New Roman" panose="02020603050405020304" pitchFamily="18" charset="0"/>
                <a:ea typeface="等线" panose="02010600030101010101" pitchFamily="2" charset="-122"/>
              </a:rPr>
              <a:t>QI</a:t>
            </a:r>
            <a:r>
              <a:rPr lang="en-US" altLang="zh-CN" sz="1600" i="1" baseline="-2500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i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: </a:t>
            </a:r>
            <a:r>
              <a:rPr lang="en-US" altLang="zh-CN" sz="1600" i="1" dirty="0">
                <a:latin typeface="Times New Roman" panose="02020603050405020304" pitchFamily="18" charset="0"/>
                <a:ea typeface="等线" panose="02010600030101010101" pitchFamily="2" charset="-122"/>
              </a:rPr>
              <a:t>L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-day discharge increase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i="1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E</a:t>
            </a:r>
            <a:r>
              <a:rPr lang="en-US" altLang="zh-CN" sz="1600" i="1" baseline="-25000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i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: dimensionless geomorphic exhaustion index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parameters need to be calibrated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4359279-E97C-4956-AA29-46C50F29AA4B}"/>
              </a:ext>
            </a:extLst>
          </p:cNvPr>
          <p:cNvGrpSpPr/>
          <p:nvPr/>
        </p:nvGrpSpPr>
        <p:grpSpPr>
          <a:xfrm>
            <a:off x="4421034" y="1303462"/>
            <a:ext cx="2103205" cy="5182791"/>
            <a:chOff x="5465456" y="1459265"/>
            <a:chExt cx="2103205" cy="5116254"/>
          </a:xfrm>
        </p:grpSpPr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D5512797-4C43-47AD-80BA-9103D0B8F9CA}"/>
                </a:ext>
              </a:extLst>
            </p:cNvPr>
            <p:cNvSpPr txBox="1"/>
            <p:nvPr/>
          </p:nvSpPr>
          <p:spPr>
            <a:xfrm>
              <a:off x="5465456" y="4342065"/>
              <a:ext cx="1880643" cy="370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0D5267"/>
                  </a:solidFill>
                  <a:latin typeface="Arial Narrow" panose="020B0606020202030204" pitchFamily="34" charset="0"/>
                </a:rPr>
                <a:t>Parameterization</a:t>
              </a:r>
            </a:p>
          </p:txBody>
        </p:sp>
        <p:sp>
          <p:nvSpPr>
            <p:cNvPr id="58" name="左大括号 57">
              <a:extLst>
                <a:ext uri="{FF2B5EF4-FFF2-40B4-BE49-F238E27FC236}">
                  <a16:creationId xmlns:a16="http://schemas.microsoft.com/office/drawing/2014/main" id="{5DDC4F4F-5040-469F-A755-0F5DA16C4A7D}"/>
                </a:ext>
              </a:extLst>
            </p:cNvPr>
            <p:cNvSpPr/>
            <p:nvPr/>
          </p:nvSpPr>
          <p:spPr>
            <a:xfrm>
              <a:off x="7115999" y="1459265"/>
              <a:ext cx="452662" cy="5116254"/>
            </a:xfrm>
            <a:prstGeom prst="leftBrace">
              <a:avLst>
                <a:gd name="adj1" fmla="val 278687"/>
                <a:gd name="adj2" fmla="val 65234"/>
              </a:avLst>
            </a:prstGeom>
            <a:ln w="28575">
              <a:solidFill>
                <a:srgbClr val="0D52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C25DEB2B-0758-439B-A4E8-AE66B2B2ED2D}"/>
              </a:ext>
            </a:extLst>
          </p:cNvPr>
          <p:cNvGrpSpPr/>
          <p:nvPr/>
        </p:nvGrpSpPr>
        <p:grpSpPr>
          <a:xfrm>
            <a:off x="6508680" y="1129041"/>
            <a:ext cx="3147147" cy="1450430"/>
            <a:chOff x="6651409" y="4564004"/>
            <a:chExt cx="3147147" cy="1450430"/>
          </a:xfrm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2BC3E9F4-124E-44DA-9AA2-A5B98B794EB9}"/>
                </a:ext>
              </a:extLst>
            </p:cNvPr>
            <p:cNvGrpSpPr/>
            <p:nvPr/>
          </p:nvGrpSpPr>
          <p:grpSpPr>
            <a:xfrm>
              <a:off x="6718000" y="4564004"/>
              <a:ext cx="3080556" cy="1056170"/>
              <a:chOff x="6111609" y="4650630"/>
              <a:chExt cx="3080556" cy="1056170"/>
            </a:xfrm>
          </p:grpSpPr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949351D9-A60A-4168-A67B-EB0828B43A66}"/>
                  </a:ext>
                </a:extLst>
              </p:cNvPr>
              <p:cNvSpPr txBox="1"/>
              <p:nvPr/>
            </p:nvSpPr>
            <p:spPr>
              <a:xfrm>
                <a:off x="6273737" y="4650630"/>
                <a:ext cx="29184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Magnitude of temperature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63" name="对象 62">
                <a:extLst>
                  <a:ext uri="{FF2B5EF4-FFF2-40B4-BE49-F238E27FC236}">
                    <a16:creationId xmlns:a16="http://schemas.microsoft.com/office/drawing/2014/main" id="{2ED1F0CB-BCBF-4911-A46C-45994148C78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11609" y="5051162"/>
              <a:ext cx="1765300" cy="6556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79" name="Equation" r:id="rId6" imgW="1180800" imgH="431640" progId="Equation.DSMT4">
                      <p:embed/>
                    </p:oleObj>
                  </mc:Choice>
                  <mc:Fallback>
                    <p:oleObj name="Equation" r:id="rId6" imgW="1180800" imgH="431640" progId="Equation.DSMT4">
                      <p:embed/>
                      <p:pic>
                        <p:nvPicPr>
                          <p:cNvPr id="63" name="对象 62">
                            <a:extLst>
                              <a:ext uri="{FF2B5EF4-FFF2-40B4-BE49-F238E27FC236}">
                                <a16:creationId xmlns:a16="http://schemas.microsoft.com/office/drawing/2014/main" id="{2ED1F0CB-BCBF-4911-A46C-45994148C78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11609" y="5051162"/>
                            <a:ext cx="1765300" cy="65563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7F1D1163-FB3E-4A10-9DCB-A9717B5D5369}"/>
                </a:ext>
              </a:extLst>
            </p:cNvPr>
            <p:cNvSpPr txBox="1"/>
            <p:nvPr/>
          </p:nvSpPr>
          <p:spPr>
            <a:xfrm>
              <a:off x="6651409" y="5675880"/>
              <a:ext cx="31237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Temperature antecedent: </a:t>
              </a:r>
              <a:r>
                <a:rPr lang="en-US" altLang="zh-CN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-day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352808-376A-441D-A96F-B764391B2A28}"/>
              </a:ext>
            </a:extLst>
          </p:cNvPr>
          <p:cNvGrpSpPr/>
          <p:nvPr/>
        </p:nvGrpSpPr>
        <p:grpSpPr>
          <a:xfrm>
            <a:off x="6590261" y="4585741"/>
            <a:ext cx="5482475" cy="1769111"/>
            <a:chOff x="6575271" y="4097923"/>
            <a:chExt cx="5482475" cy="1769111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D90BB52-257F-452F-A1AC-05A37FFE258B}"/>
                </a:ext>
              </a:extLst>
            </p:cNvPr>
            <p:cNvGrpSpPr/>
            <p:nvPr/>
          </p:nvGrpSpPr>
          <p:grpSpPr>
            <a:xfrm>
              <a:off x="6575271" y="4097923"/>
              <a:ext cx="5482475" cy="1769111"/>
              <a:chOff x="6575271" y="4015212"/>
              <a:chExt cx="5482475" cy="1769111"/>
            </a:xfrm>
          </p:grpSpPr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81C0BE73-8E89-4FBF-AA6F-07DE40E1D749}"/>
                  </a:ext>
                </a:extLst>
              </p:cNvPr>
              <p:cNvGrpSpPr/>
              <p:nvPr/>
            </p:nvGrpSpPr>
            <p:grpSpPr>
              <a:xfrm>
                <a:off x="6696315" y="4015212"/>
                <a:ext cx="4696902" cy="1176672"/>
                <a:chOff x="2365672" y="3908886"/>
                <a:chExt cx="4696902" cy="1176672"/>
              </a:xfrm>
            </p:grpSpPr>
            <p:graphicFrame>
              <p:nvGraphicFramePr>
                <p:cNvPr id="47" name="对象 46">
                  <a:extLst>
                    <a:ext uri="{FF2B5EF4-FFF2-40B4-BE49-F238E27FC236}">
                      <a16:creationId xmlns:a16="http://schemas.microsoft.com/office/drawing/2014/main" id="{8E022A30-13C1-4125-93AE-F40B120FFC6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874000" y="4379318"/>
                <a:ext cx="2188574" cy="6604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580" name="Equation" r:id="rId8" imgW="1409400" imgH="393480" progId="Equation.DSMT4">
                        <p:embed/>
                      </p:oleObj>
                    </mc:Choice>
                    <mc:Fallback>
                      <p:oleObj name="Equation" r:id="rId8" imgW="1409400" imgH="393480" progId="Equation.DSMT4">
                        <p:embed/>
                        <p:pic>
                          <p:nvPicPr>
                            <p:cNvPr id="47" name="对象 46">
                              <a:extLst>
                                <a:ext uri="{FF2B5EF4-FFF2-40B4-BE49-F238E27FC236}">
                                  <a16:creationId xmlns:a16="http://schemas.microsoft.com/office/drawing/2014/main" id="{8E022A30-13C1-4125-93AE-F40B120FFC6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74000" y="4379318"/>
                              <a:ext cx="2188574" cy="6604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" name="对象 48">
                  <a:extLst>
                    <a:ext uri="{FF2B5EF4-FFF2-40B4-BE49-F238E27FC236}">
                      <a16:creationId xmlns:a16="http://schemas.microsoft.com/office/drawing/2014/main" id="{2FC70975-C341-4158-9AD1-453043F803C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365672" y="4410748"/>
                <a:ext cx="1889940" cy="67481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581" name="Equation" r:id="rId10" imgW="1257120" imgH="444240" progId="Equation.DSMT4">
                        <p:embed/>
                      </p:oleObj>
                    </mc:Choice>
                    <mc:Fallback>
                      <p:oleObj name="Equation" r:id="rId10" imgW="1257120" imgH="444240" progId="Equation.DSMT4">
                        <p:embed/>
                        <p:pic>
                          <p:nvPicPr>
                            <p:cNvPr id="49" name="对象 48">
                              <a:extLst>
                                <a:ext uri="{FF2B5EF4-FFF2-40B4-BE49-F238E27FC236}">
                                  <a16:creationId xmlns:a16="http://schemas.microsoft.com/office/drawing/2014/main" id="{2FC70975-C341-4158-9AD1-453043F803C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65672" y="4410748"/>
                              <a:ext cx="1889940" cy="67481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1" name="箭头: 右 50">
                  <a:extLst>
                    <a:ext uri="{FF2B5EF4-FFF2-40B4-BE49-F238E27FC236}">
                      <a16:creationId xmlns:a16="http://schemas.microsoft.com/office/drawing/2014/main" id="{D2FD9BD0-8003-46A1-9EF7-777868C0AC4A}"/>
                    </a:ext>
                  </a:extLst>
                </p:cNvPr>
                <p:cNvSpPr/>
                <p:nvPr/>
              </p:nvSpPr>
              <p:spPr>
                <a:xfrm>
                  <a:off x="4388559" y="4572258"/>
                  <a:ext cx="355803" cy="351789"/>
                </a:xfrm>
                <a:prstGeom prst="rightArrow">
                  <a:avLst/>
                </a:prstGeom>
                <a:solidFill>
                  <a:srgbClr val="157E9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CCF76DE8-99CA-4FF8-95D6-0D04B493F105}"/>
                    </a:ext>
                  </a:extLst>
                </p:cNvPr>
                <p:cNvSpPr txBox="1"/>
                <p:nvPr/>
              </p:nvSpPr>
              <p:spPr>
                <a:xfrm>
                  <a:off x="2406756" y="3908886"/>
                  <a:ext cx="28905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Sediment exhaustion index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C5267EBE-1EDF-4009-B250-0F3CB65D7D7B}"/>
                  </a:ext>
                </a:extLst>
              </p:cNvPr>
              <p:cNvSpPr txBox="1"/>
              <p:nvPr/>
            </p:nvSpPr>
            <p:spPr>
              <a:xfrm>
                <a:off x="6575271" y="5199548"/>
                <a:ext cx="548247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Previous storage is assumed to be continuously depleted within a hydrological year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70" name="对象 69">
              <a:extLst>
                <a:ext uri="{FF2B5EF4-FFF2-40B4-BE49-F238E27FC236}">
                  <a16:creationId xmlns:a16="http://schemas.microsoft.com/office/drawing/2014/main" id="{9ACD4591-B784-429E-BDA4-38012F1DFA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655827" y="4129996"/>
            <a:ext cx="1006475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2" name="Equation" r:id="rId12" imgW="609480" imgH="228600" progId="Equation.DSMT4">
                    <p:embed/>
                  </p:oleObj>
                </mc:Choice>
                <mc:Fallback>
                  <p:oleObj name="Equation" r:id="rId12" imgW="609480" imgH="228600" progId="Equation.DSMT4">
                    <p:embed/>
                    <p:pic>
                      <p:nvPicPr>
                        <p:cNvPr id="70" name="对象 69">
                          <a:extLst>
                            <a:ext uri="{FF2B5EF4-FFF2-40B4-BE49-F238E27FC236}">
                              <a16:creationId xmlns:a16="http://schemas.microsoft.com/office/drawing/2014/main" id="{9ACD4591-B784-429E-BDA4-38012F1DFAB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55827" y="4129996"/>
                          <a:ext cx="1006475" cy="3841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对象 70">
              <a:extLst>
                <a:ext uri="{FF2B5EF4-FFF2-40B4-BE49-F238E27FC236}">
                  <a16:creationId xmlns:a16="http://schemas.microsoft.com/office/drawing/2014/main" id="{6B355A7E-28D1-4266-91DA-D3E297A199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848119" y="4123391"/>
            <a:ext cx="1090612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3" name="Equation" r:id="rId14" imgW="660240" imgH="228600" progId="Equation.DSMT4">
                    <p:embed/>
                  </p:oleObj>
                </mc:Choice>
                <mc:Fallback>
                  <p:oleObj name="Equation" r:id="rId14" imgW="660240" imgH="228600" progId="Equation.DSMT4">
                    <p:embed/>
                    <p:pic>
                      <p:nvPicPr>
                        <p:cNvPr id="71" name="对象 70">
                          <a:extLst>
                            <a:ext uri="{FF2B5EF4-FFF2-40B4-BE49-F238E27FC236}">
                              <a16:creationId xmlns:a16="http://schemas.microsoft.com/office/drawing/2014/main" id="{6B355A7E-28D1-4266-91DA-D3E297A1996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48119" y="4123391"/>
                          <a:ext cx="1090612" cy="3841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2" name="矩形 71">
            <a:extLst>
              <a:ext uri="{FF2B5EF4-FFF2-40B4-BE49-F238E27FC236}">
                <a16:creationId xmlns:a16="http://schemas.microsoft.com/office/drawing/2014/main" id="{659A040C-F27E-4F42-B3AB-F5409363A36F}"/>
              </a:ext>
            </a:extLst>
          </p:cNvPr>
          <p:cNvSpPr/>
          <p:nvPr/>
        </p:nvSpPr>
        <p:spPr>
          <a:xfrm>
            <a:off x="0" y="6573505"/>
            <a:ext cx="12192000" cy="324972"/>
          </a:xfrm>
          <a:prstGeom prst="rect">
            <a:avLst/>
          </a:prstGeom>
          <a:solidFill>
            <a:srgbClr val="80A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83248E73-F2E1-4DEF-AE0C-4D02631413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604" y="6095728"/>
          <a:ext cx="61182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4" name="Equation" r:id="rId16" imgW="3593880" imgH="241200" progId="Equation.DSMT4">
                  <p:embed/>
                </p:oleObj>
              </mc:Choice>
              <mc:Fallback>
                <p:oleObj name="Equation" r:id="rId16" imgW="3593880" imgH="241200" progId="Equation.DSMT4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83248E73-F2E1-4DEF-AE0C-4D02631413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604" y="6095728"/>
                        <a:ext cx="6118225" cy="390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组合 8">
            <a:extLst>
              <a:ext uri="{FF2B5EF4-FFF2-40B4-BE49-F238E27FC236}">
                <a16:creationId xmlns:a16="http://schemas.microsoft.com/office/drawing/2014/main" id="{9EB2F8B5-5721-4683-A9E0-968395DD69E9}"/>
              </a:ext>
            </a:extLst>
          </p:cNvPr>
          <p:cNvGrpSpPr/>
          <p:nvPr/>
        </p:nvGrpSpPr>
        <p:grpSpPr>
          <a:xfrm>
            <a:off x="6558757" y="2688206"/>
            <a:ext cx="5015948" cy="1790294"/>
            <a:chOff x="6558757" y="2688571"/>
            <a:chExt cx="5015948" cy="1790294"/>
          </a:xfrm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67B12DF7-A543-4C03-BE03-B46D3A70D7CF}"/>
                </a:ext>
              </a:extLst>
            </p:cNvPr>
            <p:cNvGrpSpPr/>
            <p:nvPr/>
          </p:nvGrpSpPr>
          <p:grpSpPr>
            <a:xfrm>
              <a:off x="6558757" y="2688571"/>
              <a:ext cx="5015948" cy="1790294"/>
              <a:chOff x="6457405" y="2730663"/>
              <a:chExt cx="5015948" cy="1790294"/>
            </a:xfrm>
          </p:grpSpPr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FA2F936B-48D0-47A7-8A16-2C09AA25828F}"/>
                  </a:ext>
                </a:extLst>
              </p:cNvPr>
              <p:cNvSpPr txBox="1"/>
              <p:nvPr/>
            </p:nvSpPr>
            <p:spPr>
              <a:xfrm>
                <a:off x="6682165" y="2730663"/>
                <a:ext cx="18027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Runoff increase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01738B9C-B5BB-4E3B-89D9-FFCE3A2047DC}"/>
                  </a:ext>
                </a:extLst>
              </p:cNvPr>
              <p:cNvSpPr txBox="1"/>
              <p:nvPr/>
            </p:nvSpPr>
            <p:spPr>
              <a:xfrm>
                <a:off x="6457405" y="4182403"/>
                <a:ext cx="50159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 increase in water supply, with </a:t>
                </a:r>
                <a:r>
                  <a:rPr lang="en-US" altLang="zh-CN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-day time lag</a:t>
                </a:r>
              </a:p>
            </p:txBody>
          </p:sp>
        </p:grpSp>
        <p:graphicFrame>
          <p:nvGraphicFramePr>
            <p:cNvPr id="73" name="对象 72">
              <a:extLst>
                <a:ext uri="{FF2B5EF4-FFF2-40B4-BE49-F238E27FC236}">
                  <a16:creationId xmlns:a16="http://schemas.microsoft.com/office/drawing/2014/main" id="{F60D1EAA-1B7C-45DD-9402-2DCD6F8386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06057" y="3085907"/>
            <a:ext cx="2970834" cy="10591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5" name="Equation" r:id="rId18" imgW="2019240" imgH="787320" progId="Equation.DSMT4">
                    <p:embed/>
                  </p:oleObj>
                </mc:Choice>
                <mc:Fallback>
                  <p:oleObj name="Equation" r:id="rId18" imgW="2019240" imgH="787320" progId="Equation.DSMT4">
                    <p:embed/>
                    <p:pic>
                      <p:nvPicPr>
                        <p:cNvPr id="73" name="对象 72">
                          <a:extLst>
                            <a:ext uri="{FF2B5EF4-FFF2-40B4-BE49-F238E27FC236}">
                              <a16:creationId xmlns:a16="http://schemas.microsoft.com/office/drawing/2014/main" id="{F60D1EAA-1B7C-45DD-9402-2DCD6F83868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6057" y="3085907"/>
                          <a:ext cx="2970834" cy="105914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847980D5-DC58-1439-5FFD-8F832A0AF9E4}"/>
              </a:ext>
            </a:extLst>
          </p:cNvPr>
          <p:cNvSpPr/>
          <p:nvPr/>
        </p:nvSpPr>
        <p:spPr>
          <a:xfrm>
            <a:off x="3505433" y="239977"/>
            <a:ext cx="8758771" cy="4842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8000">
                <a:srgbClr val="157E9F"/>
              </a:gs>
            </a:gsLst>
            <a:lin ang="10800000" scaled="0"/>
          </a:gradFill>
          <a:ln>
            <a:noFill/>
          </a:ln>
          <a:effectLst>
            <a:outerShdw blurRad="393700" dist="76200" dir="582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" name="圆角矩形 1766">
            <a:extLst>
              <a:ext uri="{FF2B5EF4-FFF2-40B4-BE49-F238E27FC236}">
                <a16:creationId xmlns:a16="http://schemas.microsoft.com/office/drawing/2014/main" id="{19D66A54-2017-9731-2C26-E3603C33D427}"/>
              </a:ext>
            </a:extLst>
          </p:cNvPr>
          <p:cNvSpPr/>
          <p:nvPr/>
        </p:nvSpPr>
        <p:spPr>
          <a:xfrm rot="10800000" flipV="1">
            <a:off x="-5664" y="249441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" name="圆角矩形 1769">
            <a:extLst>
              <a:ext uri="{FF2B5EF4-FFF2-40B4-BE49-F238E27FC236}">
                <a16:creationId xmlns:a16="http://schemas.microsoft.com/office/drawing/2014/main" id="{BEFEB77A-4EF7-161B-B283-E4B2FAB71A31}"/>
              </a:ext>
            </a:extLst>
          </p:cNvPr>
          <p:cNvSpPr/>
          <p:nvPr/>
        </p:nvSpPr>
        <p:spPr>
          <a:xfrm rot="16200000" flipV="1">
            <a:off x="11457520" y="249444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" name="Freeform 96">
            <a:extLst>
              <a:ext uri="{FF2B5EF4-FFF2-40B4-BE49-F238E27FC236}">
                <a16:creationId xmlns:a16="http://schemas.microsoft.com/office/drawing/2014/main" id="{121A6076-B99E-0422-74E0-D7709E2C2A89}"/>
              </a:ext>
            </a:extLst>
          </p:cNvPr>
          <p:cNvSpPr/>
          <p:nvPr/>
        </p:nvSpPr>
        <p:spPr bwMode="auto">
          <a:xfrm>
            <a:off x="11559368" y="359659"/>
            <a:ext cx="280590" cy="270687"/>
          </a:xfrm>
          <a:custGeom>
            <a:avLst/>
            <a:gdLst>
              <a:gd name="T0" fmla="*/ 184 w 216"/>
              <a:gd name="T1" fmla="*/ 0 h 208"/>
              <a:gd name="T2" fmla="*/ 152 w 216"/>
              <a:gd name="T3" fmla="*/ 32 h 208"/>
              <a:gd name="T4" fmla="*/ 154 w 216"/>
              <a:gd name="T5" fmla="*/ 41 h 208"/>
              <a:gd name="T6" fmla="*/ 60 w 216"/>
              <a:gd name="T7" fmla="*/ 80 h 208"/>
              <a:gd name="T8" fmla="*/ 32 w 216"/>
              <a:gd name="T9" fmla="*/ 64 h 208"/>
              <a:gd name="T10" fmla="*/ 0 w 216"/>
              <a:gd name="T11" fmla="*/ 96 h 208"/>
              <a:gd name="T12" fmla="*/ 32 w 216"/>
              <a:gd name="T13" fmla="*/ 128 h 208"/>
              <a:gd name="T14" fmla="*/ 56 w 216"/>
              <a:gd name="T15" fmla="*/ 118 h 208"/>
              <a:gd name="T16" fmla="*/ 116 w 216"/>
              <a:gd name="T17" fmla="*/ 161 h 208"/>
              <a:gd name="T18" fmla="*/ 112 w 216"/>
              <a:gd name="T19" fmla="*/ 176 h 208"/>
              <a:gd name="T20" fmla="*/ 144 w 216"/>
              <a:gd name="T21" fmla="*/ 208 h 208"/>
              <a:gd name="T22" fmla="*/ 176 w 216"/>
              <a:gd name="T23" fmla="*/ 176 h 208"/>
              <a:gd name="T24" fmla="*/ 144 w 216"/>
              <a:gd name="T25" fmla="*/ 144 h 208"/>
              <a:gd name="T26" fmla="*/ 121 w 216"/>
              <a:gd name="T27" fmla="*/ 154 h 208"/>
              <a:gd name="T28" fmla="*/ 61 w 216"/>
              <a:gd name="T29" fmla="*/ 111 h 208"/>
              <a:gd name="T30" fmla="*/ 64 w 216"/>
              <a:gd name="T31" fmla="*/ 96 h 208"/>
              <a:gd name="T32" fmla="*/ 63 w 216"/>
              <a:gd name="T33" fmla="*/ 87 h 208"/>
              <a:gd name="T34" fmla="*/ 157 w 216"/>
              <a:gd name="T35" fmla="*/ 48 h 208"/>
              <a:gd name="T36" fmla="*/ 184 w 216"/>
              <a:gd name="T37" fmla="*/ 64 h 208"/>
              <a:gd name="T38" fmla="*/ 216 w 216"/>
              <a:gd name="T39" fmla="*/ 32 h 208"/>
              <a:gd name="T40" fmla="*/ 184 w 216"/>
              <a:gd name="T41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6" h="208">
                <a:moveTo>
                  <a:pt x="184" y="0"/>
                </a:moveTo>
                <a:cubicBezTo>
                  <a:pt x="167" y="0"/>
                  <a:pt x="152" y="14"/>
                  <a:pt x="152" y="32"/>
                </a:cubicBezTo>
                <a:cubicBezTo>
                  <a:pt x="152" y="35"/>
                  <a:pt x="153" y="38"/>
                  <a:pt x="154" y="41"/>
                </a:cubicBezTo>
                <a:cubicBezTo>
                  <a:pt x="60" y="80"/>
                  <a:pt x="60" y="80"/>
                  <a:pt x="60" y="80"/>
                </a:cubicBezTo>
                <a:cubicBezTo>
                  <a:pt x="55" y="70"/>
                  <a:pt x="44" y="64"/>
                  <a:pt x="32" y="64"/>
                </a:cubicBezTo>
                <a:cubicBezTo>
                  <a:pt x="15" y="64"/>
                  <a:pt x="0" y="78"/>
                  <a:pt x="0" y="96"/>
                </a:cubicBezTo>
                <a:cubicBezTo>
                  <a:pt x="0" y="113"/>
                  <a:pt x="15" y="128"/>
                  <a:pt x="32" y="128"/>
                </a:cubicBezTo>
                <a:cubicBezTo>
                  <a:pt x="42" y="128"/>
                  <a:pt x="50" y="124"/>
                  <a:pt x="56" y="118"/>
                </a:cubicBezTo>
                <a:cubicBezTo>
                  <a:pt x="116" y="161"/>
                  <a:pt x="116" y="161"/>
                  <a:pt x="116" y="161"/>
                </a:cubicBezTo>
                <a:cubicBezTo>
                  <a:pt x="114" y="165"/>
                  <a:pt x="112" y="170"/>
                  <a:pt x="112" y="176"/>
                </a:cubicBezTo>
                <a:cubicBezTo>
                  <a:pt x="112" y="193"/>
                  <a:pt x="127" y="208"/>
                  <a:pt x="144" y="208"/>
                </a:cubicBezTo>
                <a:cubicBezTo>
                  <a:pt x="162" y="208"/>
                  <a:pt x="176" y="193"/>
                  <a:pt x="176" y="176"/>
                </a:cubicBezTo>
                <a:cubicBezTo>
                  <a:pt x="176" y="158"/>
                  <a:pt x="162" y="144"/>
                  <a:pt x="144" y="144"/>
                </a:cubicBezTo>
                <a:cubicBezTo>
                  <a:pt x="135" y="144"/>
                  <a:pt x="127" y="148"/>
                  <a:pt x="121" y="154"/>
                </a:cubicBezTo>
                <a:cubicBezTo>
                  <a:pt x="61" y="111"/>
                  <a:pt x="61" y="111"/>
                  <a:pt x="61" y="111"/>
                </a:cubicBezTo>
                <a:cubicBezTo>
                  <a:pt x="63" y="107"/>
                  <a:pt x="64" y="101"/>
                  <a:pt x="64" y="96"/>
                </a:cubicBezTo>
                <a:cubicBezTo>
                  <a:pt x="64" y="93"/>
                  <a:pt x="64" y="90"/>
                  <a:pt x="63" y="87"/>
                </a:cubicBezTo>
                <a:cubicBezTo>
                  <a:pt x="157" y="48"/>
                  <a:pt x="157" y="48"/>
                  <a:pt x="157" y="48"/>
                </a:cubicBezTo>
                <a:cubicBezTo>
                  <a:pt x="162" y="57"/>
                  <a:pt x="173" y="64"/>
                  <a:pt x="184" y="64"/>
                </a:cubicBezTo>
                <a:cubicBezTo>
                  <a:pt x="202" y="64"/>
                  <a:pt x="216" y="49"/>
                  <a:pt x="216" y="32"/>
                </a:cubicBezTo>
                <a:cubicBezTo>
                  <a:pt x="216" y="14"/>
                  <a:pt x="202" y="0"/>
                  <a:pt x="1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D1C21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304F1584-15B3-525B-47B4-5D105D03BECB}"/>
              </a:ext>
            </a:extLst>
          </p:cNvPr>
          <p:cNvSpPr/>
          <p:nvPr/>
        </p:nvSpPr>
        <p:spPr>
          <a:xfrm>
            <a:off x="3508755" y="229375"/>
            <a:ext cx="3553058" cy="46166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ea typeface="微软雅黑" pitchFamily="34" charset="-122"/>
              </a:rPr>
              <a:t>Parameter in SAT-model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8F08CBAA-16EC-114D-5D5E-CA2F8B0225F3}"/>
              </a:ext>
            </a:extLst>
          </p:cNvPr>
          <p:cNvSpPr txBox="1"/>
          <p:nvPr/>
        </p:nvSpPr>
        <p:spPr>
          <a:xfrm>
            <a:off x="478623" y="6615415"/>
            <a:ext cx="111379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Zhang, T., Li, D.,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</a:rPr>
              <a:t>Kettner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, A.J., Zhou, Y., Lu, X., 2021. Constraining Dynamic Sediment‐Discharge Relationships in Cold Environments: the Sediment‐Availability‐Transport (SAT) Model. Water Resources Research. </a:t>
            </a:r>
          </a:p>
        </p:txBody>
      </p:sp>
      <p:sp>
        <p:nvSpPr>
          <p:cNvPr id="4" name="箭头: 圆角右 3">
            <a:extLst>
              <a:ext uri="{FF2B5EF4-FFF2-40B4-BE49-F238E27FC236}">
                <a16:creationId xmlns:a16="http://schemas.microsoft.com/office/drawing/2014/main" id="{73AD8D48-2934-C31D-21E3-6B96906843A1}"/>
              </a:ext>
            </a:extLst>
          </p:cNvPr>
          <p:cNvSpPr/>
          <p:nvPr/>
        </p:nvSpPr>
        <p:spPr>
          <a:xfrm rot="16200000" flipH="1">
            <a:off x="4685680" y="4590594"/>
            <a:ext cx="1271223" cy="1398508"/>
          </a:xfrm>
          <a:prstGeom prst="bentArrow">
            <a:avLst>
              <a:gd name="adj1" fmla="val 11533"/>
              <a:gd name="adj2" fmla="val 17364"/>
              <a:gd name="adj3" fmla="val 25000"/>
              <a:gd name="adj4" fmla="val 43750"/>
            </a:avLst>
          </a:prstGeom>
          <a:solidFill>
            <a:srgbClr val="157E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11090091-D225-4E40-EB4B-01532B36387B}"/>
              </a:ext>
            </a:extLst>
          </p:cNvPr>
          <p:cNvSpPr/>
          <p:nvPr/>
        </p:nvSpPr>
        <p:spPr>
          <a:xfrm>
            <a:off x="452760" y="69194"/>
            <a:ext cx="3086679" cy="713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157E9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Model application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157E9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1715C32-27F4-AE9A-3670-4336DCC69AA1}"/>
              </a:ext>
            </a:extLst>
          </p:cNvPr>
          <p:cNvGrpSpPr/>
          <p:nvPr/>
        </p:nvGrpSpPr>
        <p:grpSpPr>
          <a:xfrm>
            <a:off x="221868" y="1678704"/>
            <a:ext cx="11148368" cy="4415139"/>
            <a:chOff x="221868" y="1678704"/>
            <a:chExt cx="11148368" cy="4415139"/>
          </a:xfrm>
        </p:grpSpPr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D5DB4FF7-4008-7CD0-3492-152A0D34BF73}"/>
                </a:ext>
              </a:extLst>
            </p:cNvPr>
            <p:cNvPicPr/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20"/>
            <a:stretch/>
          </p:blipFill>
          <p:spPr bwMode="auto">
            <a:xfrm>
              <a:off x="221868" y="3801933"/>
              <a:ext cx="5825217" cy="229191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44CBA25E-B033-5FB2-277E-C4FBAB58A575}"/>
                </a:ext>
              </a:extLst>
            </p:cNvPr>
            <p:cNvGrpSpPr/>
            <p:nvPr/>
          </p:nvGrpSpPr>
          <p:grpSpPr>
            <a:xfrm>
              <a:off x="9193102" y="1678704"/>
              <a:ext cx="2177134" cy="542079"/>
              <a:chOff x="9193102" y="1678704"/>
              <a:chExt cx="2177134" cy="542079"/>
            </a:xfrm>
          </p:grpSpPr>
          <p:graphicFrame>
            <p:nvGraphicFramePr>
              <p:cNvPr id="56" name="对象 55">
                <a:extLst>
                  <a:ext uri="{FF2B5EF4-FFF2-40B4-BE49-F238E27FC236}">
                    <a16:creationId xmlns:a16="http://schemas.microsoft.com/office/drawing/2014/main" id="{0DDA7C11-D750-D30C-E701-A514248D71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523513"/>
                  </p:ext>
                </p:extLst>
              </p:nvPr>
            </p:nvGraphicFramePr>
            <p:xfrm>
              <a:off x="9984348" y="1678704"/>
              <a:ext cx="1385888" cy="54207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6" name="Equation" r:id="rId21" imgW="927000" imgH="431640" progId="Equation.DSMT4">
                      <p:embed/>
                    </p:oleObj>
                  </mc:Choice>
                  <mc:Fallback>
                    <p:oleObj name="Equation" r:id="rId21" imgW="927000" imgH="431640" progId="Equation.DSMT4">
                      <p:embed/>
                      <p:pic>
                        <p:nvPicPr>
                          <p:cNvPr id="33" name="对象 32">
                            <a:extLst>
                              <a:ext uri="{FF2B5EF4-FFF2-40B4-BE49-F238E27FC236}">
                                <a16:creationId xmlns:a16="http://schemas.microsoft.com/office/drawing/2014/main" id="{9A9AE8FC-F129-4555-B6A7-CE1A94273C5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84348" y="1678704"/>
                            <a:ext cx="1385888" cy="542079"/>
                          </a:xfrm>
                          <a:prstGeom prst="rect">
                            <a:avLst/>
                          </a:prstGeom>
                          <a:solidFill>
                            <a:srgbClr val="B1CBD3">
                              <a:alpha val="60000"/>
                            </a:srgbClr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" name="箭头: 右 2">
                <a:extLst>
                  <a:ext uri="{FF2B5EF4-FFF2-40B4-BE49-F238E27FC236}">
                    <a16:creationId xmlns:a16="http://schemas.microsoft.com/office/drawing/2014/main" id="{03AECCAA-E60B-50F7-2C1D-245371A10301}"/>
                  </a:ext>
                </a:extLst>
              </p:cNvPr>
              <p:cNvSpPr/>
              <p:nvPr/>
            </p:nvSpPr>
            <p:spPr>
              <a:xfrm>
                <a:off x="9193102" y="1795377"/>
                <a:ext cx="510160" cy="206873"/>
              </a:xfrm>
              <a:prstGeom prst="rightArrow">
                <a:avLst>
                  <a:gd name="adj1" fmla="val 33476"/>
                  <a:gd name="adj2" fmla="val 50000"/>
                </a:avLst>
              </a:prstGeom>
              <a:solidFill>
                <a:srgbClr val="157E9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CCF08C6-3E61-7D58-B2BE-26E13DFF6518}"/>
              </a:ext>
            </a:extLst>
          </p:cNvPr>
          <p:cNvGrpSpPr/>
          <p:nvPr/>
        </p:nvGrpSpPr>
        <p:grpSpPr>
          <a:xfrm>
            <a:off x="221868" y="3268286"/>
            <a:ext cx="11864330" cy="2818727"/>
            <a:chOff x="221868" y="3268286"/>
            <a:chExt cx="11864330" cy="2818727"/>
          </a:xfrm>
        </p:grpSpPr>
        <p:graphicFrame>
          <p:nvGraphicFramePr>
            <p:cNvPr id="78" name="对象 77">
              <a:extLst>
                <a:ext uri="{FF2B5EF4-FFF2-40B4-BE49-F238E27FC236}">
                  <a16:creationId xmlns:a16="http://schemas.microsoft.com/office/drawing/2014/main" id="{32CCD6CA-1E58-6725-DE14-AD806AFEBF1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2241038"/>
                </p:ext>
              </p:extLst>
            </p:nvPr>
          </p:nvGraphicFramePr>
          <p:xfrm>
            <a:off x="9984348" y="3268286"/>
            <a:ext cx="2101850" cy="5420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7" name="Equation" r:id="rId23" imgW="1625400" imgH="482400" progId="Equation.DSMT4">
                    <p:embed/>
                  </p:oleObj>
                </mc:Choice>
                <mc:Fallback>
                  <p:oleObj name="Equation" r:id="rId23" imgW="1625400" imgH="482400" progId="Equation.DSMT4">
                    <p:embed/>
                    <p:pic>
                      <p:nvPicPr>
                        <p:cNvPr id="31" name="对象 30">
                          <a:extLst>
                            <a:ext uri="{FF2B5EF4-FFF2-40B4-BE49-F238E27FC236}">
                              <a16:creationId xmlns:a16="http://schemas.microsoft.com/office/drawing/2014/main" id="{0CE532DE-10AC-421B-9B57-B63A3E3C00E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84348" y="3268286"/>
                          <a:ext cx="2101850" cy="542079"/>
                        </a:xfrm>
                        <a:prstGeom prst="rect">
                          <a:avLst/>
                        </a:prstGeom>
                        <a:solidFill>
                          <a:srgbClr val="B1CBD3">
                            <a:alpha val="60000"/>
                          </a:srgb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4" name="箭头: 右 83">
              <a:extLst>
                <a:ext uri="{FF2B5EF4-FFF2-40B4-BE49-F238E27FC236}">
                  <a16:creationId xmlns:a16="http://schemas.microsoft.com/office/drawing/2014/main" id="{A1B75830-CFC9-D345-72C1-4CCD222A90A4}"/>
                </a:ext>
              </a:extLst>
            </p:cNvPr>
            <p:cNvSpPr/>
            <p:nvPr/>
          </p:nvSpPr>
          <p:spPr>
            <a:xfrm>
              <a:off x="9248180" y="3437611"/>
              <a:ext cx="510160" cy="206873"/>
            </a:xfrm>
            <a:prstGeom prst="rightArrow">
              <a:avLst>
                <a:gd name="adj1" fmla="val 33476"/>
                <a:gd name="adj2" fmla="val 50000"/>
              </a:avLst>
            </a:prstGeom>
            <a:solidFill>
              <a:srgbClr val="157E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" name="图片 80">
              <a:extLst>
                <a:ext uri="{FF2B5EF4-FFF2-40B4-BE49-F238E27FC236}">
                  <a16:creationId xmlns:a16="http://schemas.microsoft.com/office/drawing/2014/main" id="{F5EC4048-8539-9D52-79E3-EBD1F650507D}"/>
                </a:ext>
              </a:extLst>
            </p:cNvPr>
            <p:cNvPicPr/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34"/>
            <a:stretch/>
          </p:blipFill>
          <p:spPr bwMode="auto">
            <a:xfrm>
              <a:off x="221868" y="3827559"/>
              <a:ext cx="5825217" cy="22594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554AF0A-CCDE-EC77-88E4-32EBBB076E31}"/>
              </a:ext>
            </a:extLst>
          </p:cNvPr>
          <p:cNvGrpSpPr/>
          <p:nvPr/>
        </p:nvGrpSpPr>
        <p:grpSpPr>
          <a:xfrm>
            <a:off x="243367" y="3824925"/>
            <a:ext cx="5782918" cy="2317402"/>
            <a:chOff x="-2573852" y="4223753"/>
            <a:chExt cx="5782918" cy="231740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90BAC74-F5F0-6D4C-4224-98CCB913E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48517"/>
            <a:stretch/>
          </p:blipFill>
          <p:spPr>
            <a:xfrm>
              <a:off x="-2573852" y="4227524"/>
              <a:ext cx="3076716" cy="2258729"/>
            </a:xfrm>
            <a:prstGeom prst="rect">
              <a:avLst/>
            </a:prstGeom>
          </p:spPr>
        </p:pic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8464E3DF-8F21-A570-9FCF-AC198B95D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74"/>
            <a:stretch/>
          </p:blipFill>
          <p:spPr>
            <a:xfrm>
              <a:off x="472295" y="4223753"/>
              <a:ext cx="2736771" cy="2317402"/>
            </a:xfrm>
            <a:prstGeom prst="rect">
              <a:avLst/>
            </a:prstGeom>
          </p:spPr>
        </p:pic>
      </p:grp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8B3BD3D9-5F1A-F355-368D-906D10F67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7" y="6537456"/>
            <a:ext cx="407163" cy="3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7" tIns="71437" rIns="71437" bIns="71437">
            <a:spAutoFit/>
          </a:bodyPr>
          <a:lstStyle>
            <a:lvl1pPr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63538" indent="-1920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3088" indent="-2301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77152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94297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14001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18573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23145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27717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ctr" defTabSz="2190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4AA59-377B-4B84-A3A7-13350F26A237}" type="slidenum">
              <a:rPr kumimoji="0" lang="en-GB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pPr marL="0" marR="0" lvl="0" indent="0" algn="ctr" defTabSz="21907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t>/9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elvetica Light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941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5C7D6EBA-0E17-ED79-1ED5-EB02A3DCC365}"/>
              </a:ext>
            </a:extLst>
          </p:cNvPr>
          <p:cNvSpPr/>
          <p:nvPr/>
        </p:nvSpPr>
        <p:spPr>
          <a:xfrm>
            <a:off x="574940" y="239977"/>
            <a:ext cx="5247763" cy="4842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8000">
                <a:srgbClr val="157E9F"/>
              </a:gs>
            </a:gsLst>
            <a:lin ang="10800000" scaled="0"/>
          </a:gradFill>
          <a:ln>
            <a:noFill/>
          </a:ln>
          <a:effectLst>
            <a:outerShdw blurRad="393700" dist="76200" dir="582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圆角矩形 16">
            <a:extLst>
              <a:ext uri="{FF2B5EF4-FFF2-40B4-BE49-F238E27FC236}">
                <a16:creationId xmlns:a16="http://schemas.microsoft.com/office/drawing/2014/main" id="{21695224-B1D3-4E68-9E56-909BAD9DDDA8}"/>
              </a:ext>
            </a:extLst>
          </p:cNvPr>
          <p:cNvSpPr/>
          <p:nvPr/>
        </p:nvSpPr>
        <p:spPr>
          <a:xfrm rot="16200000" flipV="1">
            <a:off x="5740538" y="249444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Freeform 96">
            <a:extLst>
              <a:ext uri="{FF2B5EF4-FFF2-40B4-BE49-F238E27FC236}">
                <a16:creationId xmlns:a16="http://schemas.microsoft.com/office/drawing/2014/main" id="{FF8D7C3A-92DD-4AF1-801F-55C5844661C9}"/>
              </a:ext>
            </a:extLst>
          </p:cNvPr>
          <p:cNvSpPr/>
          <p:nvPr/>
        </p:nvSpPr>
        <p:spPr bwMode="auto">
          <a:xfrm>
            <a:off x="5842386" y="359659"/>
            <a:ext cx="280590" cy="270687"/>
          </a:xfrm>
          <a:custGeom>
            <a:avLst/>
            <a:gdLst>
              <a:gd name="T0" fmla="*/ 184 w 216"/>
              <a:gd name="T1" fmla="*/ 0 h 208"/>
              <a:gd name="T2" fmla="*/ 152 w 216"/>
              <a:gd name="T3" fmla="*/ 32 h 208"/>
              <a:gd name="T4" fmla="*/ 154 w 216"/>
              <a:gd name="T5" fmla="*/ 41 h 208"/>
              <a:gd name="T6" fmla="*/ 60 w 216"/>
              <a:gd name="T7" fmla="*/ 80 h 208"/>
              <a:gd name="T8" fmla="*/ 32 w 216"/>
              <a:gd name="T9" fmla="*/ 64 h 208"/>
              <a:gd name="T10" fmla="*/ 0 w 216"/>
              <a:gd name="T11" fmla="*/ 96 h 208"/>
              <a:gd name="T12" fmla="*/ 32 w 216"/>
              <a:gd name="T13" fmla="*/ 128 h 208"/>
              <a:gd name="T14" fmla="*/ 56 w 216"/>
              <a:gd name="T15" fmla="*/ 118 h 208"/>
              <a:gd name="T16" fmla="*/ 116 w 216"/>
              <a:gd name="T17" fmla="*/ 161 h 208"/>
              <a:gd name="T18" fmla="*/ 112 w 216"/>
              <a:gd name="T19" fmla="*/ 176 h 208"/>
              <a:gd name="T20" fmla="*/ 144 w 216"/>
              <a:gd name="T21" fmla="*/ 208 h 208"/>
              <a:gd name="T22" fmla="*/ 176 w 216"/>
              <a:gd name="T23" fmla="*/ 176 h 208"/>
              <a:gd name="T24" fmla="*/ 144 w 216"/>
              <a:gd name="T25" fmla="*/ 144 h 208"/>
              <a:gd name="T26" fmla="*/ 121 w 216"/>
              <a:gd name="T27" fmla="*/ 154 h 208"/>
              <a:gd name="T28" fmla="*/ 61 w 216"/>
              <a:gd name="T29" fmla="*/ 111 h 208"/>
              <a:gd name="T30" fmla="*/ 64 w 216"/>
              <a:gd name="T31" fmla="*/ 96 h 208"/>
              <a:gd name="T32" fmla="*/ 63 w 216"/>
              <a:gd name="T33" fmla="*/ 87 h 208"/>
              <a:gd name="T34" fmla="*/ 157 w 216"/>
              <a:gd name="T35" fmla="*/ 48 h 208"/>
              <a:gd name="T36" fmla="*/ 184 w 216"/>
              <a:gd name="T37" fmla="*/ 64 h 208"/>
              <a:gd name="T38" fmla="*/ 216 w 216"/>
              <a:gd name="T39" fmla="*/ 32 h 208"/>
              <a:gd name="T40" fmla="*/ 184 w 216"/>
              <a:gd name="T41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6" h="208">
                <a:moveTo>
                  <a:pt x="184" y="0"/>
                </a:moveTo>
                <a:cubicBezTo>
                  <a:pt x="167" y="0"/>
                  <a:pt x="152" y="14"/>
                  <a:pt x="152" y="32"/>
                </a:cubicBezTo>
                <a:cubicBezTo>
                  <a:pt x="152" y="35"/>
                  <a:pt x="153" y="38"/>
                  <a:pt x="154" y="41"/>
                </a:cubicBezTo>
                <a:cubicBezTo>
                  <a:pt x="60" y="80"/>
                  <a:pt x="60" y="80"/>
                  <a:pt x="60" y="80"/>
                </a:cubicBezTo>
                <a:cubicBezTo>
                  <a:pt x="55" y="70"/>
                  <a:pt x="44" y="64"/>
                  <a:pt x="32" y="64"/>
                </a:cubicBezTo>
                <a:cubicBezTo>
                  <a:pt x="15" y="64"/>
                  <a:pt x="0" y="78"/>
                  <a:pt x="0" y="96"/>
                </a:cubicBezTo>
                <a:cubicBezTo>
                  <a:pt x="0" y="113"/>
                  <a:pt x="15" y="128"/>
                  <a:pt x="32" y="128"/>
                </a:cubicBezTo>
                <a:cubicBezTo>
                  <a:pt x="42" y="128"/>
                  <a:pt x="50" y="124"/>
                  <a:pt x="56" y="118"/>
                </a:cubicBezTo>
                <a:cubicBezTo>
                  <a:pt x="116" y="161"/>
                  <a:pt x="116" y="161"/>
                  <a:pt x="116" y="161"/>
                </a:cubicBezTo>
                <a:cubicBezTo>
                  <a:pt x="114" y="165"/>
                  <a:pt x="112" y="170"/>
                  <a:pt x="112" y="176"/>
                </a:cubicBezTo>
                <a:cubicBezTo>
                  <a:pt x="112" y="193"/>
                  <a:pt x="127" y="208"/>
                  <a:pt x="144" y="208"/>
                </a:cubicBezTo>
                <a:cubicBezTo>
                  <a:pt x="162" y="208"/>
                  <a:pt x="176" y="193"/>
                  <a:pt x="176" y="176"/>
                </a:cubicBezTo>
                <a:cubicBezTo>
                  <a:pt x="176" y="158"/>
                  <a:pt x="162" y="144"/>
                  <a:pt x="144" y="144"/>
                </a:cubicBezTo>
                <a:cubicBezTo>
                  <a:pt x="135" y="144"/>
                  <a:pt x="127" y="148"/>
                  <a:pt x="121" y="154"/>
                </a:cubicBezTo>
                <a:cubicBezTo>
                  <a:pt x="61" y="111"/>
                  <a:pt x="61" y="111"/>
                  <a:pt x="61" y="111"/>
                </a:cubicBezTo>
                <a:cubicBezTo>
                  <a:pt x="63" y="107"/>
                  <a:pt x="64" y="101"/>
                  <a:pt x="64" y="96"/>
                </a:cubicBezTo>
                <a:cubicBezTo>
                  <a:pt x="64" y="93"/>
                  <a:pt x="64" y="90"/>
                  <a:pt x="63" y="87"/>
                </a:cubicBezTo>
                <a:cubicBezTo>
                  <a:pt x="157" y="48"/>
                  <a:pt x="157" y="48"/>
                  <a:pt x="157" y="48"/>
                </a:cubicBezTo>
                <a:cubicBezTo>
                  <a:pt x="162" y="57"/>
                  <a:pt x="173" y="64"/>
                  <a:pt x="184" y="64"/>
                </a:cubicBezTo>
                <a:cubicBezTo>
                  <a:pt x="202" y="64"/>
                  <a:pt x="216" y="49"/>
                  <a:pt x="216" y="32"/>
                </a:cubicBezTo>
                <a:cubicBezTo>
                  <a:pt x="216" y="14"/>
                  <a:pt x="202" y="0"/>
                  <a:pt x="1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D1C21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2F2548-BCF4-4FE2-B90F-1AA487213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CB97186-C072-44EC-B760-78EDD30A8838}"/>
              </a:ext>
            </a:extLst>
          </p:cNvPr>
          <p:cNvSpPr/>
          <p:nvPr/>
        </p:nvSpPr>
        <p:spPr>
          <a:xfrm>
            <a:off x="0" y="6573505"/>
            <a:ext cx="12192000" cy="324972"/>
          </a:xfrm>
          <a:prstGeom prst="rect">
            <a:avLst/>
          </a:prstGeom>
          <a:solidFill>
            <a:srgbClr val="80A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图片 16" descr="图表, 散点图&#10;&#10;描述已自动生成">
            <a:extLst>
              <a:ext uri="{FF2B5EF4-FFF2-40B4-BE49-F238E27FC236}">
                <a16:creationId xmlns:a16="http://schemas.microsoft.com/office/drawing/2014/main" id="{E33B8D8C-5143-4813-86F4-38208D784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5" y="4453479"/>
            <a:ext cx="6233904" cy="2054508"/>
          </a:xfrm>
          <a:prstGeom prst="rect">
            <a:avLst/>
          </a:prstGeom>
        </p:spPr>
      </p:pic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B10AD50-91AD-4F56-9230-66655AF744D4}"/>
              </a:ext>
            </a:extLst>
          </p:cNvPr>
          <p:cNvCxnSpPr>
            <a:cxnSpLocks/>
          </p:cNvCxnSpPr>
          <p:nvPr/>
        </p:nvCxnSpPr>
        <p:spPr>
          <a:xfrm flipV="1">
            <a:off x="6310864" y="866742"/>
            <a:ext cx="0" cy="5688000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7EE2E0FE-7585-497B-9D6F-2993D08A1555}"/>
              </a:ext>
            </a:extLst>
          </p:cNvPr>
          <p:cNvSpPr txBox="1"/>
          <p:nvPr/>
        </p:nvSpPr>
        <p:spPr>
          <a:xfrm>
            <a:off x="-5665" y="877347"/>
            <a:ext cx="1621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Decadal scale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140712B-B612-4298-870C-A745A8831C62}"/>
              </a:ext>
            </a:extLst>
          </p:cNvPr>
          <p:cNvSpPr txBox="1"/>
          <p:nvPr/>
        </p:nvSpPr>
        <p:spPr>
          <a:xfrm>
            <a:off x="37701" y="4053369"/>
            <a:ext cx="1715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Seasonal scale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89A673D9-0667-4751-95E0-7A9E0E5A16D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5"/>
          <a:stretch/>
        </p:blipFill>
        <p:spPr bwMode="auto">
          <a:xfrm>
            <a:off x="171509" y="1305163"/>
            <a:ext cx="5247763" cy="264588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901FC7E-D432-F8B0-C3D4-3090DFD9D87F}"/>
              </a:ext>
            </a:extLst>
          </p:cNvPr>
          <p:cNvSpPr txBox="1"/>
          <p:nvPr/>
        </p:nvSpPr>
        <p:spPr>
          <a:xfrm>
            <a:off x="7036989" y="0"/>
            <a:ext cx="4560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Event scale: 2002 with the largest SSC</a:t>
            </a:r>
            <a:endParaRPr lang="zh-CN" altLang="en-US" sz="2000" b="1" dirty="0"/>
          </a:p>
        </p:txBody>
      </p:sp>
      <p:sp>
        <p:nvSpPr>
          <p:cNvPr id="28" name="圆角矩形 1766">
            <a:extLst>
              <a:ext uri="{FF2B5EF4-FFF2-40B4-BE49-F238E27FC236}">
                <a16:creationId xmlns:a16="http://schemas.microsoft.com/office/drawing/2014/main" id="{24A5B1CA-C79F-4ACB-0583-0CC0149E5217}"/>
              </a:ext>
            </a:extLst>
          </p:cNvPr>
          <p:cNvSpPr/>
          <p:nvPr/>
        </p:nvSpPr>
        <p:spPr>
          <a:xfrm rot="10800000" flipV="1">
            <a:off x="-5664" y="249441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F8449BE-298E-C6CF-5FDE-F34F72C7D5F3}"/>
              </a:ext>
            </a:extLst>
          </p:cNvPr>
          <p:cNvSpPr txBox="1"/>
          <p:nvPr/>
        </p:nvSpPr>
        <p:spPr>
          <a:xfrm>
            <a:off x="478623" y="6615415"/>
            <a:ext cx="111379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Zhang, T., Li, D.,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</a:rPr>
              <a:t>Kettner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, A.J., Zhou, Y., Lu, X., 2021. Constraining Dynamic Sediment‐Discharge Relationships in Cold Environments: the Sediment‐Availability‐Transport (SAT) Model. Water Resources Research. </a:t>
            </a:r>
          </a:p>
        </p:txBody>
      </p:sp>
      <p:pic>
        <p:nvPicPr>
          <p:cNvPr id="21" name="图片 20" descr="图示&#10;&#10;描述已自动生成">
            <a:extLst>
              <a:ext uri="{FF2B5EF4-FFF2-40B4-BE49-F238E27FC236}">
                <a16:creationId xmlns:a16="http://schemas.microsoft.com/office/drawing/2014/main" id="{C88FBA36-E4F2-922A-B760-DC78C008BB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35" y="359659"/>
            <a:ext cx="5750513" cy="65003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B0E8E781-2A7F-6AAD-CABD-12DA4F45D4BE}"/>
              </a:ext>
            </a:extLst>
          </p:cNvPr>
          <p:cNvSpPr/>
          <p:nvPr/>
        </p:nvSpPr>
        <p:spPr>
          <a:xfrm>
            <a:off x="578269" y="229375"/>
            <a:ext cx="2947129" cy="46166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ea typeface="微软雅黑" pitchFamily="34" charset="-122"/>
              </a:rPr>
              <a:t>Model performance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BF52BE0F-C2AF-8709-838C-28AA12431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7" y="6537456"/>
            <a:ext cx="407163" cy="3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7" tIns="71437" rIns="71437" bIns="71437">
            <a:spAutoFit/>
          </a:bodyPr>
          <a:lstStyle>
            <a:lvl1pPr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63538" indent="-1920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3088" indent="-2301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77152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94297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14001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18573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23145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27717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ctr" defTabSz="2190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4AA59-377B-4B84-A3A7-13350F26A237}" type="slidenum">
              <a:rPr kumimoji="0" lang="en-GB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pPr marL="0" marR="0" lvl="0" indent="0" algn="ctr" defTabSz="21907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t>/9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elvetica Light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023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68AF2012-0B38-4F01-AF65-D9B7C1022A82}"/>
              </a:ext>
            </a:extLst>
          </p:cNvPr>
          <p:cNvSpPr/>
          <p:nvPr/>
        </p:nvSpPr>
        <p:spPr>
          <a:xfrm>
            <a:off x="0" y="252859"/>
            <a:ext cx="12192002" cy="4842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8000">
                <a:srgbClr val="157E9F"/>
              </a:gs>
            </a:gsLst>
            <a:lin ang="10800000" scaled="0"/>
          </a:gradFill>
          <a:ln>
            <a:noFill/>
          </a:ln>
          <a:effectLst>
            <a:outerShdw blurRad="393700" dist="76200" dir="582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6321376-5701-479E-8045-4FDE27FDA198}"/>
              </a:ext>
            </a:extLst>
          </p:cNvPr>
          <p:cNvSpPr/>
          <p:nvPr/>
        </p:nvSpPr>
        <p:spPr>
          <a:xfrm>
            <a:off x="84276" y="241538"/>
            <a:ext cx="3359238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prstClr val="white"/>
                </a:solidFill>
                <a:latin typeface="Calibri"/>
                <a:ea typeface="微软雅黑" pitchFamily="34" charset="-122"/>
              </a:rPr>
              <a:t>Take home message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</a:endParaRPr>
          </a:p>
        </p:txBody>
      </p:sp>
      <p:sp>
        <p:nvSpPr>
          <p:cNvPr id="26" name="圆角矩形 16">
            <a:extLst>
              <a:ext uri="{FF2B5EF4-FFF2-40B4-BE49-F238E27FC236}">
                <a16:creationId xmlns:a16="http://schemas.microsoft.com/office/drawing/2014/main" id="{21695224-B1D3-4E68-9E56-909BAD9DDDA8}"/>
              </a:ext>
            </a:extLst>
          </p:cNvPr>
          <p:cNvSpPr/>
          <p:nvPr/>
        </p:nvSpPr>
        <p:spPr>
          <a:xfrm rot="16200000" flipV="1">
            <a:off x="11457520" y="249444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Freeform 96">
            <a:extLst>
              <a:ext uri="{FF2B5EF4-FFF2-40B4-BE49-F238E27FC236}">
                <a16:creationId xmlns:a16="http://schemas.microsoft.com/office/drawing/2014/main" id="{FF8D7C3A-92DD-4AF1-801F-55C5844661C9}"/>
              </a:ext>
            </a:extLst>
          </p:cNvPr>
          <p:cNvSpPr/>
          <p:nvPr/>
        </p:nvSpPr>
        <p:spPr bwMode="auto">
          <a:xfrm>
            <a:off x="11559368" y="359659"/>
            <a:ext cx="280590" cy="270687"/>
          </a:xfrm>
          <a:custGeom>
            <a:avLst/>
            <a:gdLst>
              <a:gd name="T0" fmla="*/ 184 w 216"/>
              <a:gd name="T1" fmla="*/ 0 h 208"/>
              <a:gd name="T2" fmla="*/ 152 w 216"/>
              <a:gd name="T3" fmla="*/ 32 h 208"/>
              <a:gd name="T4" fmla="*/ 154 w 216"/>
              <a:gd name="T5" fmla="*/ 41 h 208"/>
              <a:gd name="T6" fmla="*/ 60 w 216"/>
              <a:gd name="T7" fmla="*/ 80 h 208"/>
              <a:gd name="T8" fmla="*/ 32 w 216"/>
              <a:gd name="T9" fmla="*/ 64 h 208"/>
              <a:gd name="T10" fmla="*/ 0 w 216"/>
              <a:gd name="T11" fmla="*/ 96 h 208"/>
              <a:gd name="T12" fmla="*/ 32 w 216"/>
              <a:gd name="T13" fmla="*/ 128 h 208"/>
              <a:gd name="T14" fmla="*/ 56 w 216"/>
              <a:gd name="T15" fmla="*/ 118 h 208"/>
              <a:gd name="T16" fmla="*/ 116 w 216"/>
              <a:gd name="T17" fmla="*/ 161 h 208"/>
              <a:gd name="T18" fmla="*/ 112 w 216"/>
              <a:gd name="T19" fmla="*/ 176 h 208"/>
              <a:gd name="T20" fmla="*/ 144 w 216"/>
              <a:gd name="T21" fmla="*/ 208 h 208"/>
              <a:gd name="T22" fmla="*/ 176 w 216"/>
              <a:gd name="T23" fmla="*/ 176 h 208"/>
              <a:gd name="T24" fmla="*/ 144 w 216"/>
              <a:gd name="T25" fmla="*/ 144 h 208"/>
              <a:gd name="T26" fmla="*/ 121 w 216"/>
              <a:gd name="T27" fmla="*/ 154 h 208"/>
              <a:gd name="T28" fmla="*/ 61 w 216"/>
              <a:gd name="T29" fmla="*/ 111 h 208"/>
              <a:gd name="T30" fmla="*/ 64 w 216"/>
              <a:gd name="T31" fmla="*/ 96 h 208"/>
              <a:gd name="T32" fmla="*/ 63 w 216"/>
              <a:gd name="T33" fmla="*/ 87 h 208"/>
              <a:gd name="T34" fmla="*/ 157 w 216"/>
              <a:gd name="T35" fmla="*/ 48 h 208"/>
              <a:gd name="T36" fmla="*/ 184 w 216"/>
              <a:gd name="T37" fmla="*/ 64 h 208"/>
              <a:gd name="T38" fmla="*/ 216 w 216"/>
              <a:gd name="T39" fmla="*/ 32 h 208"/>
              <a:gd name="T40" fmla="*/ 184 w 216"/>
              <a:gd name="T41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6" h="208">
                <a:moveTo>
                  <a:pt x="184" y="0"/>
                </a:moveTo>
                <a:cubicBezTo>
                  <a:pt x="167" y="0"/>
                  <a:pt x="152" y="14"/>
                  <a:pt x="152" y="32"/>
                </a:cubicBezTo>
                <a:cubicBezTo>
                  <a:pt x="152" y="35"/>
                  <a:pt x="153" y="38"/>
                  <a:pt x="154" y="41"/>
                </a:cubicBezTo>
                <a:cubicBezTo>
                  <a:pt x="60" y="80"/>
                  <a:pt x="60" y="80"/>
                  <a:pt x="60" y="80"/>
                </a:cubicBezTo>
                <a:cubicBezTo>
                  <a:pt x="55" y="70"/>
                  <a:pt x="44" y="64"/>
                  <a:pt x="32" y="64"/>
                </a:cubicBezTo>
                <a:cubicBezTo>
                  <a:pt x="15" y="64"/>
                  <a:pt x="0" y="78"/>
                  <a:pt x="0" y="96"/>
                </a:cubicBezTo>
                <a:cubicBezTo>
                  <a:pt x="0" y="113"/>
                  <a:pt x="15" y="128"/>
                  <a:pt x="32" y="128"/>
                </a:cubicBezTo>
                <a:cubicBezTo>
                  <a:pt x="42" y="128"/>
                  <a:pt x="50" y="124"/>
                  <a:pt x="56" y="118"/>
                </a:cubicBezTo>
                <a:cubicBezTo>
                  <a:pt x="116" y="161"/>
                  <a:pt x="116" y="161"/>
                  <a:pt x="116" y="161"/>
                </a:cubicBezTo>
                <a:cubicBezTo>
                  <a:pt x="114" y="165"/>
                  <a:pt x="112" y="170"/>
                  <a:pt x="112" y="176"/>
                </a:cubicBezTo>
                <a:cubicBezTo>
                  <a:pt x="112" y="193"/>
                  <a:pt x="127" y="208"/>
                  <a:pt x="144" y="208"/>
                </a:cubicBezTo>
                <a:cubicBezTo>
                  <a:pt x="162" y="208"/>
                  <a:pt x="176" y="193"/>
                  <a:pt x="176" y="176"/>
                </a:cubicBezTo>
                <a:cubicBezTo>
                  <a:pt x="176" y="158"/>
                  <a:pt x="162" y="144"/>
                  <a:pt x="144" y="144"/>
                </a:cubicBezTo>
                <a:cubicBezTo>
                  <a:pt x="135" y="144"/>
                  <a:pt x="127" y="148"/>
                  <a:pt x="121" y="154"/>
                </a:cubicBezTo>
                <a:cubicBezTo>
                  <a:pt x="61" y="111"/>
                  <a:pt x="61" y="111"/>
                  <a:pt x="61" y="111"/>
                </a:cubicBezTo>
                <a:cubicBezTo>
                  <a:pt x="63" y="107"/>
                  <a:pt x="64" y="101"/>
                  <a:pt x="64" y="96"/>
                </a:cubicBezTo>
                <a:cubicBezTo>
                  <a:pt x="64" y="93"/>
                  <a:pt x="64" y="90"/>
                  <a:pt x="63" y="87"/>
                </a:cubicBezTo>
                <a:cubicBezTo>
                  <a:pt x="157" y="48"/>
                  <a:pt x="157" y="48"/>
                  <a:pt x="157" y="48"/>
                </a:cubicBezTo>
                <a:cubicBezTo>
                  <a:pt x="162" y="57"/>
                  <a:pt x="173" y="64"/>
                  <a:pt x="184" y="64"/>
                </a:cubicBezTo>
                <a:cubicBezTo>
                  <a:pt x="202" y="64"/>
                  <a:pt x="216" y="49"/>
                  <a:pt x="216" y="32"/>
                </a:cubicBezTo>
                <a:cubicBezTo>
                  <a:pt x="216" y="14"/>
                  <a:pt x="202" y="0"/>
                  <a:pt x="1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D1C21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2F2548-BCF4-4FE2-B90F-1AA487213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CB97186-C072-44EC-B760-78EDD30A8838}"/>
              </a:ext>
            </a:extLst>
          </p:cNvPr>
          <p:cNvSpPr/>
          <p:nvPr/>
        </p:nvSpPr>
        <p:spPr>
          <a:xfrm>
            <a:off x="0" y="6573505"/>
            <a:ext cx="12192000" cy="324972"/>
          </a:xfrm>
          <a:prstGeom prst="rect">
            <a:avLst/>
          </a:prstGeom>
          <a:solidFill>
            <a:srgbClr val="80A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170D7C3-0EC3-4BD6-8729-2E53556B0BB9}"/>
              </a:ext>
            </a:extLst>
          </p:cNvPr>
          <p:cNvSpPr txBox="1"/>
          <p:nvPr/>
        </p:nvSpPr>
        <p:spPr>
          <a:xfrm>
            <a:off x="340091" y="1027821"/>
            <a:ext cx="11392873" cy="2290371"/>
          </a:xfrm>
          <a:prstGeom prst="rect">
            <a:avLst/>
          </a:prstGeom>
          <a:solidFill>
            <a:srgbClr val="B1CBD3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0D5267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Merits over sediment rating curve</a:t>
            </a:r>
            <a:endParaRPr lang="en-US" altLang="zh-CN" sz="200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AutoNum type="arabicParenBoth"/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having robust capability to reproduce long-term and short-term SSC-Q relationships by incorporating thermally activated erosion and fluvial erosion;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Tx/>
              <a:buAutoNum type="arabicParenBoth"/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possessing a straightforward function with clear physical meaning, driven by easily obtained data;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AutoNum type="arabicParenBoth"/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providing a ready-to-use model framework that can be applied to other cold basins and continuously developed to incorporate more processes explicitly. 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A8196F9-0E98-D485-3A66-C9B4CAD7A9B1}"/>
              </a:ext>
            </a:extLst>
          </p:cNvPr>
          <p:cNvSpPr txBox="1"/>
          <p:nvPr/>
        </p:nvSpPr>
        <p:spPr>
          <a:xfrm>
            <a:off x="478623" y="6615415"/>
            <a:ext cx="104615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</a:rPr>
              <a:t>Shur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, Y. et al., 2021. Fluvio‐thermal erosion and thermal denudation in the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</a:rPr>
              <a:t>yedoma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 region of northern Alaska: Revisiting the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</a:rPr>
              <a:t>Itkillik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 River exposure. Permafrost and Periglacial Processes, 32(2): 277-298.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7A49007-E163-24B6-35B3-80DABC6454C0}"/>
              </a:ext>
            </a:extLst>
          </p:cNvPr>
          <p:cNvSpPr txBox="1"/>
          <p:nvPr/>
        </p:nvSpPr>
        <p:spPr>
          <a:xfrm>
            <a:off x="315191" y="3467100"/>
            <a:ext cx="47165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D5267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Next step…</a:t>
            </a:r>
            <a:endParaRPr lang="zh-CN" altLang="en-US" sz="2000" b="1" dirty="0">
              <a:solidFill>
                <a:srgbClr val="0D5267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CED2BEA-E4D5-79C0-AE77-7AC3FF76E925}"/>
              </a:ext>
            </a:extLst>
          </p:cNvPr>
          <p:cNvSpPr txBox="1"/>
          <p:nvPr/>
        </p:nvSpPr>
        <p:spPr>
          <a:xfrm>
            <a:off x="243921" y="3970987"/>
            <a:ext cx="6032110" cy="2133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en-US" altLang="zh-CN" sz="1600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Consider </a:t>
            </a:r>
            <a:r>
              <a:rPr lang="en-US" altLang="zh-CN" sz="160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negative</a:t>
            </a:r>
            <a:r>
              <a:rPr kumimoji="0" lang="en-US" altLang="zh-CN" sz="16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effects </a:t>
            </a:r>
            <a:r>
              <a:rPr kumimoji="0" lang="en-US" altLang="zh-CN" sz="16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introduced by landscape stabilization, vegetation, and surface flow infiltration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1600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Incorporate </a:t>
            </a:r>
            <a:r>
              <a:rPr lang="en-US" altLang="zh-CN" sz="160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recovery and depletion </a:t>
            </a:r>
            <a:r>
              <a:rPr lang="en-US" altLang="zh-CN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of sediment </a:t>
            </a:r>
            <a:r>
              <a:rPr lang="en-US" altLang="zh-CN" sz="1600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supply between </a:t>
            </a:r>
            <a:r>
              <a:rPr lang="en-US" altLang="zh-CN" sz="160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peak events 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1600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Estimate model parameters for </a:t>
            </a:r>
            <a:r>
              <a:rPr lang="en-US" altLang="zh-CN" sz="160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ungauged basins </a:t>
            </a:r>
            <a:r>
              <a:rPr lang="en-US" altLang="zh-CN" sz="1600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by investigating their relationships with basin characteristics.</a:t>
            </a:r>
            <a:endParaRPr kumimoji="0" lang="en-US" altLang="zh-CN" sz="160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94ECA39-8B27-9CE7-602D-E5DC5CCE0923}"/>
              </a:ext>
            </a:extLst>
          </p:cNvPr>
          <p:cNvGrpSpPr/>
          <p:nvPr/>
        </p:nvGrpSpPr>
        <p:grpSpPr>
          <a:xfrm>
            <a:off x="6398464" y="3429000"/>
            <a:ext cx="5755834" cy="3195165"/>
            <a:chOff x="6398464" y="3429000"/>
            <a:chExt cx="5755834" cy="3195165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360A2691-81B2-4E6D-4B60-3FDA90CF0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8464" y="3429000"/>
              <a:ext cx="5755834" cy="3117408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A6C92D9-7BCF-C277-04B4-77AE606EF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3090" y="5579645"/>
              <a:ext cx="1733362" cy="1044520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C9A8C5E-9D93-8A0F-B9F4-B0A5036255AE}"/>
              </a:ext>
            </a:extLst>
          </p:cNvPr>
          <p:cNvGrpSpPr/>
          <p:nvPr/>
        </p:nvGrpSpPr>
        <p:grpSpPr>
          <a:xfrm>
            <a:off x="953735" y="2022214"/>
            <a:ext cx="6687699" cy="4499061"/>
            <a:chOff x="970596" y="2022214"/>
            <a:chExt cx="6687699" cy="4499061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9CA448FE-265A-567C-29AD-680F0F44BA54}"/>
                </a:ext>
              </a:extLst>
            </p:cNvPr>
            <p:cNvGrpSpPr/>
            <p:nvPr/>
          </p:nvGrpSpPr>
          <p:grpSpPr>
            <a:xfrm>
              <a:off x="970596" y="2022214"/>
              <a:ext cx="5179354" cy="4499061"/>
              <a:chOff x="243046" y="1784836"/>
              <a:chExt cx="5179354" cy="4499061"/>
            </a:xfrm>
          </p:grpSpPr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BB67983F-950E-354A-30AB-B5AAAAE8EE35}"/>
                  </a:ext>
                </a:extLst>
              </p:cNvPr>
              <p:cNvGrpSpPr/>
              <p:nvPr/>
            </p:nvGrpSpPr>
            <p:grpSpPr>
              <a:xfrm>
                <a:off x="243046" y="1784836"/>
                <a:ext cx="5140415" cy="4499061"/>
                <a:chOff x="462923" y="2069788"/>
                <a:chExt cx="5140415" cy="4499061"/>
              </a:xfrm>
            </p:grpSpPr>
            <p:grpSp>
              <p:nvGrpSpPr>
                <p:cNvPr id="50" name="组合 49">
                  <a:extLst>
                    <a:ext uri="{FF2B5EF4-FFF2-40B4-BE49-F238E27FC236}">
                      <a16:creationId xmlns:a16="http://schemas.microsoft.com/office/drawing/2014/main" id="{1967DBA0-7BD1-9D20-3A5B-0B3B30B30692}"/>
                    </a:ext>
                  </a:extLst>
                </p:cNvPr>
                <p:cNvGrpSpPr/>
                <p:nvPr/>
              </p:nvGrpSpPr>
              <p:grpSpPr>
                <a:xfrm>
                  <a:off x="462923" y="2069788"/>
                  <a:ext cx="5140415" cy="4463012"/>
                  <a:chOff x="462923" y="2069788"/>
                  <a:chExt cx="5140415" cy="4463012"/>
                </a:xfrm>
              </p:grpSpPr>
              <p:pic>
                <p:nvPicPr>
                  <p:cNvPr id="52" name="图片 51">
                    <a:extLst>
                      <a:ext uri="{FF2B5EF4-FFF2-40B4-BE49-F238E27FC236}">
                        <a16:creationId xmlns:a16="http://schemas.microsoft.com/office/drawing/2014/main" id="{3E388B3C-E55A-F877-8889-8843C9A614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56623"/>
                  <a:stretch/>
                </p:blipFill>
                <p:spPr>
                  <a:xfrm>
                    <a:off x="462923" y="2069788"/>
                    <a:ext cx="5078970" cy="2938952"/>
                  </a:xfrm>
                  <a:prstGeom prst="rect">
                    <a:avLst/>
                  </a:prstGeom>
                </p:spPr>
              </p:pic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4E24F59A-51CC-BD81-A0F2-03E0CBD3FA28}"/>
                      </a:ext>
                    </a:extLst>
                  </p:cNvPr>
                  <p:cNvGrpSpPr/>
                  <p:nvPr/>
                </p:nvGrpSpPr>
                <p:grpSpPr>
                  <a:xfrm>
                    <a:off x="462923" y="4934046"/>
                    <a:ext cx="5140415" cy="1598754"/>
                    <a:chOff x="-1092597" y="5403682"/>
                    <a:chExt cx="5140415" cy="1598754"/>
                  </a:xfrm>
                </p:grpSpPr>
                <p:pic>
                  <p:nvPicPr>
                    <p:cNvPr id="54" name="图片 53">
                      <a:extLst>
                        <a:ext uri="{FF2B5EF4-FFF2-40B4-BE49-F238E27FC236}">
                          <a16:creationId xmlns:a16="http://schemas.microsoft.com/office/drawing/2014/main" id="{CE93F669-F2E6-D030-6185-4BB83250FA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43089" r="73974" b="37886"/>
                    <a:stretch/>
                  </p:blipFill>
                  <p:spPr>
                    <a:xfrm>
                      <a:off x="-1092597" y="5403682"/>
                      <a:ext cx="1874966" cy="159875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5" name="图片 54">
                      <a:extLst>
                        <a:ext uri="{FF2B5EF4-FFF2-40B4-BE49-F238E27FC236}">
                          <a16:creationId xmlns:a16="http://schemas.microsoft.com/office/drawing/2014/main" id="{2E112F3E-50DA-7744-8CE8-43AFD864F7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9983" t="60893" r="25552" b="20083"/>
                    <a:stretch/>
                  </p:blipFill>
                  <p:spPr>
                    <a:xfrm>
                      <a:off x="2470514" y="5480366"/>
                      <a:ext cx="1577304" cy="1430763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51" name="图片 50">
                  <a:extLst>
                    <a:ext uri="{FF2B5EF4-FFF2-40B4-BE49-F238E27FC236}">
                      <a16:creationId xmlns:a16="http://schemas.microsoft.com/office/drawing/2014/main" id="{17875215-A0CC-AF7C-B7DA-99C84E37C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747" t="43089" r="25797" b="37886"/>
                <a:stretch/>
              </p:blipFill>
              <p:spPr>
                <a:xfrm>
                  <a:off x="2339021" y="4972782"/>
                  <a:ext cx="1687013" cy="1596067"/>
                </a:xfrm>
                <a:prstGeom prst="rect">
                  <a:avLst/>
                </a:prstGeom>
              </p:spPr>
            </p:pic>
          </p:grp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9EBB820E-FB4A-F0EA-1054-610BDE4B981A}"/>
                  </a:ext>
                </a:extLst>
              </p:cNvPr>
              <p:cNvSpPr txBox="1"/>
              <p:nvPr/>
            </p:nvSpPr>
            <p:spPr>
              <a:xfrm>
                <a:off x="582565" y="4855028"/>
                <a:ext cx="941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Recovery</a:t>
                </a:r>
                <a:endParaRPr lang="zh-CN" alt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CBDB5A6B-65F7-5E46-FC5D-383E08813285}"/>
                  </a:ext>
                </a:extLst>
              </p:cNvPr>
              <p:cNvSpPr txBox="1"/>
              <p:nvPr/>
            </p:nvSpPr>
            <p:spPr>
              <a:xfrm>
                <a:off x="2867466" y="5769570"/>
                <a:ext cx="941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Depletion</a:t>
                </a:r>
                <a:endParaRPr lang="zh-CN" altLang="en-US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68432382-1135-C853-16C5-16B4C02475EC}"/>
                  </a:ext>
                </a:extLst>
              </p:cNvPr>
              <p:cNvSpPr txBox="1"/>
              <p:nvPr/>
            </p:nvSpPr>
            <p:spPr>
              <a:xfrm>
                <a:off x="4481117" y="5749012"/>
                <a:ext cx="941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Depletion</a:t>
                </a:r>
                <a:endParaRPr lang="zh-CN" alt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74317BAF-B048-8E0D-2E30-D9109EA4AC69}"/>
                </a:ext>
              </a:extLst>
            </p:cNvPr>
            <p:cNvSpPr/>
            <p:nvPr/>
          </p:nvSpPr>
          <p:spPr>
            <a:xfrm>
              <a:off x="6386497" y="4263528"/>
              <a:ext cx="1271798" cy="958467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57" name="对象 56">
            <a:extLst>
              <a:ext uri="{FF2B5EF4-FFF2-40B4-BE49-F238E27FC236}">
                <a16:creationId xmlns:a16="http://schemas.microsoft.com/office/drawing/2014/main" id="{3AA816A6-6FF2-9113-E335-6BAB23A736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323532"/>
              </p:ext>
            </p:extLst>
          </p:nvPr>
        </p:nvGraphicFramePr>
        <p:xfrm>
          <a:off x="340091" y="6143519"/>
          <a:ext cx="563006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Equation" r:id="rId9" imgW="3593880" imgH="241200" progId="Equation.DSMT4">
                  <p:embed/>
                </p:oleObj>
              </mc:Choice>
              <mc:Fallback>
                <p:oleObj name="Equation" r:id="rId9" imgW="3593880" imgH="241200" progId="Equation.DSMT4">
                  <p:embed/>
                  <p:pic>
                    <p:nvPicPr>
                      <p:cNvPr id="30" name="对象 29">
                        <a:extLst>
                          <a:ext uri="{FF2B5EF4-FFF2-40B4-BE49-F238E27FC236}">
                            <a16:creationId xmlns:a16="http://schemas.microsoft.com/office/drawing/2014/main" id="{9D265EDC-3E85-ACC2-69DB-008D4915C9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91" y="6143519"/>
                        <a:ext cx="5630060" cy="390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组合 11">
            <a:extLst>
              <a:ext uri="{FF2B5EF4-FFF2-40B4-BE49-F238E27FC236}">
                <a16:creationId xmlns:a16="http://schemas.microsoft.com/office/drawing/2014/main" id="{C67D3467-B235-369A-E5CB-0D742E5D2C70}"/>
              </a:ext>
            </a:extLst>
          </p:cNvPr>
          <p:cNvGrpSpPr/>
          <p:nvPr/>
        </p:nvGrpSpPr>
        <p:grpSpPr>
          <a:xfrm>
            <a:off x="1996502" y="947178"/>
            <a:ext cx="10157796" cy="5635314"/>
            <a:chOff x="1996502" y="947178"/>
            <a:chExt cx="10157796" cy="563531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CDD9C0D-E66D-C205-BB5A-F2EE07C3D70E}"/>
                </a:ext>
              </a:extLst>
            </p:cNvPr>
            <p:cNvGrpSpPr/>
            <p:nvPr/>
          </p:nvGrpSpPr>
          <p:grpSpPr>
            <a:xfrm>
              <a:off x="6573090" y="4880472"/>
              <a:ext cx="5581208" cy="1702020"/>
              <a:chOff x="6573090" y="4880472"/>
              <a:chExt cx="5581208" cy="1702020"/>
            </a:xfrm>
          </p:grpSpPr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2BEE0334-6356-3C87-CEB9-114CF649C943}"/>
                  </a:ext>
                </a:extLst>
              </p:cNvPr>
              <p:cNvSpPr/>
              <p:nvPr/>
            </p:nvSpPr>
            <p:spPr>
              <a:xfrm>
                <a:off x="6573090" y="5717754"/>
                <a:ext cx="3055652" cy="864738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18895A6-5FBC-C3CC-6796-81113293BF49}"/>
                  </a:ext>
                </a:extLst>
              </p:cNvPr>
              <p:cNvSpPr/>
              <p:nvPr/>
            </p:nvSpPr>
            <p:spPr>
              <a:xfrm>
                <a:off x="10771168" y="4880472"/>
                <a:ext cx="1383130" cy="242371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EB7968E7-6659-2EEB-404A-B9A6734950EC}"/>
                </a:ext>
              </a:extLst>
            </p:cNvPr>
            <p:cNvGrpSpPr/>
            <p:nvPr/>
          </p:nvGrpSpPr>
          <p:grpSpPr>
            <a:xfrm>
              <a:off x="1996502" y="947178"/>
              <a:ext cx="4102064" cy="5548665"/>
              <a:chOff x="1996502" y="947178"/>
              <a:chExt cx="4102064" cy="5548665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A4645C4B-CC23-B90E-0DF4-BEE8D87A9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96502" y="947178"/>
                <a:ext cx="4102064" cy="5548665"/>
              </a:xfrm>
              <a:prstGeom prst="rect">
                <a:avLst/>
              </a:prstGeom>
            </p:spPr>
          </p:pic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0BC1516-86E1-69C9-EFB3-2D57018BA85C}"/>
                  </a:ext>
                </a:extLst>
              </p:cNvPr>
              <p:cNvSpPr txBox="1"/>
              <p:nvPr/>
            </p:nvSpPr>
            <p:spPr>
              <a:xfrm>
                <a:off x="2007606" y="5450439"/>
                <a:ext cx="18870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altLang="zh-CN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Shur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et al., 2021)</a:t>
                </a:r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F4F33B98-97B1-5E34-6634-403D39CD5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7" y="6537456"/>
            <a:ext cx="407163" cy="3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7" tIns="71437" rIns="71437" bIns="71437">
            <a:spAutoFit/>
          </a:bodyPr>
          <a:lstStyle>
            <a:lvl1pPr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63538" indent="-1920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3088" indent="-2301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77152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94297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14001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18573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23145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27717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ctr" defTabSz="2190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4AA59-377B-4B84-A3A7-13350F26A237}" type="slidenum">
              <a:rPr kumimoji="0" lang="en-GB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pPr marL="0" marR="0" lvl="0" indent="0" algn="ctr" defTabSz="21907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t>/9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elvetica Light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474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2B26C0F-28EB-4162-B082-22EE8D0BD622}"/>
              </a:ext>
            </a:extLst>
          </p:cNvPr>
          <p:cNvGrpSpPr/>
          <p:nvPr/>
        </p:nvGrpSpPr>
        <p:grpSpPr>
          <a:xfrm>
            <a:off x="0" y="-10500"/>
            <a:ext cx="12192001" cy="6866643"/>
            <a:chOff x="0" y="-1576108"/>
            <a:chExt cx="12192001" cy="6866643"/>
          </a:xfrm>
        </p:grpSpPr>
        <p:pic>
          <p:nvPicPr>
            <p:cNvPr id="8" name="Picture 4" descr="冰川退缩、冻土退化、湖泊扩张……我们该如何守护“亚洲水塔”？">
              <a:extLst>
                <a:ext uri="{FF2B5EF4-FFF2-40B4-BE49-F238E27FC236}">
                  <a16:creationId xmlns:a16="http://schemas.microsoft.com/office/drawing/2014/main" id="{6FF39497-5F77-4340-AE05-B002B2434C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0"/>
            <a:stretch/>
          </p:blipFill>
          <p:spPr bwMode="auto">
            <a:xfrm>
              <a:off x="0" y="-1576108"/>
              <a:ext cx="12192000" cy="686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B721518-7491-40DE-AFA2-CB8A48525B09}"/>
                </a:ext>
              </a:extLst>
            </p:cNvPr>
            <p:cNvSpPr/>
            <p:nvPr/>
          </p:nvSpPr>
          <p:spPr>
            <a:xfrm>
              <a:off x="0" y="-1576108"/>
              <a:ext cx="12192001" cy="6866643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4FF0EAD-3C25-4B8E-BCA4-45B0020C4C0A}"/>
              </a:ext>
            </a:extLst>
          </p:cNvPr>
          <p:cNvGrpSpPr/>
          <p:nvPr/>
        </p:nvGrpSpPr>
        <p:grpSpPr>
          <a:xfrm>
            <a:off x="6648728" y="229591"/>
            <a:ext cx="5185097" cy="1491476"/>
            <a:chOff x="4725501" y="2592712"/>
            <a:chExt cx="5185097" cy="1491476"/>
          </a:xfrm>
        </p:grpSpPr>
        <p:sp>
          <p:nvSpPr>
            <p:cNvPr id="15" name="矩形 14"/>
            <p:cNvSpPr/>
            <p:nvPr/>
          </p:nvSpPr>
          <p:spPr>
            <a:xfrm>
              <a:off x="4725501" y="2681726"/>
              <a:ext cx="457599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8000" b="1" dirty="0">
                  <a:solidFill>
                    <a:schemeClr val="accent1">
                      <a:lumMod val="75000"/>
                    </a:schemeClr>
                  </a:solidFill>
                  <a:ea typeface="方正清刻本悦宋简体" panose="02000000000000000000" pitchFamily="2" charset="-122"/>
                </a:rPr>
                <a:t>Thank You</a:t>
              </a:r>
              <a:endParaRPr kumimoji="1" lang="zh-CN" altLang="en-US" sz="8000" b="1" dirty="0">
                <a:solidFill>
                  <a:schemeClr val="accent1">
                    <a:lumMod val="75000"/>
                  </a:schemeClr>
                </a:solidFill>
                <a:ea typeface="方正清刻本悦宋简体" panose="02000000000000000000" pitchFamily="2" charset="-122"/>
              </a:endParaRPr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4725501" y="2592712"/>
              <a:ext cx="5185097" cy="0"/>
            </a:xfrm>
            <a:prstGeom prst="line">
              <a:avLst/>
            </a:prstGeom>
            <a:ln>
              <a:solidFill>
                <a:srgbClr val="157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4725501" y="4084188"/>
              <a:ext cx="5185097" cy="0"/>
            </a:xfrm>
            <a:prstGeom prst="line">
              <a:avLst/>
            </a:prstGeom>
            <a:ln>
              <a:solidFill>
                <a:srgbClr val="157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CA105508-271D-4022-8BA5-B15B0846F834}"/>
              </a:ext>
            </a:extLst>
          </p:cNvPr>
          <p:cNvSpPr txBox="1"/>
          <p:nvPr/>
        </p:nvSpPr>
        <p:spPr>
          <a:xfrm>
            <a:off x="2016684" y="564825"/>
            <a:ext cx="3526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Ting Zhang </a:t>
            </a:r>
          </a:p>
          <a:p>
            <a:pPr algn="ctr"/>
            <a:r>
              <a:rPr kumimoji="1" lang="en-US" altLang="zh-CN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(zhang_ting@u.nus.edu)</a:t>
            </a:r>
          </a:p>
        </p:txBody>
      </p:sp>
      <p:pic>
        <p:nvPicPr>
          <p:cNvPr id="12" name="图片 11" descr="文本, 徽标&#10;&#10;描述已自动生成">
            <a:extLst>
              <a:ext uri="{FF2B5EF4-FFF2-40B4-BE49-F238E27FC236}">
                <a16:creationId xmlns:a16="http://schemas.microsoft.com/office/drawing/2014/main" id="{7E6F0C5B-9574-DBDD-EE9D-8C18FB392D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90"/>
          <a:stretch/>
        </p:blipFill>
        <p:spPr>
          <a:xfrm>
            <a:off x="9759969" y="5581367"/>
            <a:ext cx="2351337" cy="158486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0E56085A-F0A5-6D3E-CAAC-330B6C0F490D}"/>
              </a:ext>
            </a:extLst>
          </p:cNvPr>
          <p:cNvGrpSpPr/>
          <p:nvPr/>
        </p:nvGrpSpPr>
        <p:grpSpPr>
          <a:xfrm>
            <a:off x="99793" y="2322619"/>
            <a:ext cx="9579481" cy="4352284"/>
            <a:chOff x="1896474" y="800831"/>
            <a:chExt cx="9579481" cy="435228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C44F90-B66E-AD57-BCDC-23CC60553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9490"/>
            <a:stretch/>
          </p:blipFill>
          <p:spPr>
            <a:xfrm>
              <a:off x="6472470" y="3735447"/>
              <a:ext cx="5003484" cy="141681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25093BF-749A-4C39-30C8-DE91094CD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1181"/>
            <a:stretch/>
          </p:blipFill>
          <p:spPr>
            <a:xfrm>
              <a:off x="6472470" y="2338616"/>
              <a:ext cx="5003484" cy="139865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7A038AA-2DC1-BA18-EEA9-4F4B87989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4646"/>
            <a:stretch/>
          </p:blipFill>
          <p:spPr>
            <a:xfrm>
              <a:off x="6329327" y="819411"/>
              <a:ext cx="5146628" cy="1518729"/>
            </a:xfrm>
            <a:prstGeom prst="rect">
              <a:avLst/>
            </a:prstGeom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72A893AE-9040-ABB8-0C73-2B10F6FC7FD6}"/>
                </a:ext>
              </a:extLst>
            </p:cNvPr>
            <p:cNvGrpSpPr/>
            <p:nvPr/>
          </p:nvGrpSpPr>
          <p:grpSpPr>
            <a:xfrm>
              <a:off x="1896474" y="800831"/>
              <a:ext cx="4575996" cy="4352284"/>
              <a:chOff x="41133" y="904892"/>
              <a:chExt cx="5501309" cy="5598385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BA4AA9DF-0DDB-3018-42EC-682B9E31E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133" y="1404810"/>
                <a:ext cx="5501309" cy="5098467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0F3F9CD6-A87F-507C-C1C4-A65EBF8D5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981" y="904892"/>
                <a:ext cx="5292940" cy="49991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68AF2012-0B38-4F01-AF65-D9B7C1022A82}"/>
              </a:ext>
            </a:extLst>
          </p:cNvPr>
          <p:cNvSpPr/>
          <p:nvPr/>
        </p:nvSpPr>
        <p:spPr>
          <a:xfrm>
            <a:off x="3863788" y="252859"/>
            <a:ext cx="8328214" cy="4842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8000">
                <a:srgbClr val="157E9F"/>
              </a:gs>
            </a:gsLst>
            <a:lin ang="10800000" scaled="0"/>
          </a:gradFill>
          <a:ln>
            <a:noFill/>
          </a:ln>
          <a:effectLst>
            <a:outerShdw blurRad="393700" dist="76200" dir="582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圆角矩形 14">
            <a:extLst>
              <a:ext uri="{FF2B5EF4-FFF2-40B4-BE49-F238E27FC236}">
                <a16:creationId xmlns:a16="http://schemas.microsoft.com/office/drawing/2014/main" id="{77070851-57CD-4635-A722-8556C6BE3148}"/>
              </a:ext>
            </a:extLst>
          </p:cNvPr>
          <p:cNvSpPr/>
          <p:nvPr/>
        </p:nvSpPr>
        <p:spPr>
          <a:xfrm rot="10800000" flipV="1">
            <a:off x="-5664" y="249441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S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6321376-5701-479E-8045-4FDE27FDA198}"/>
              </a:ext>
            </a:extLst>
          </p:cNvPr>
          <p:cNvSpPr/>
          <p:nvPr/>
        </p:nvSpPr>
        <p:spPr>
          <a:xfrm>
            <a:off x="3826694" y="264167"/>
            <a:ext cx="4076492" cy="461661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Amplified Sediment Availability</a:t>
            </a:r>
          </a:p>
        </p:txBody>
      </p:sp>
      <p:sp>
        <p:nvSpPr>
          <p:cNvPr id="26" name="圆角矩形 16">
            <a:extLst>
              <a:ext uri="{FF2B5EF4-FFF2-40B4-BE49-F238E27FC236}">
                <a16:creationId xmlns:a16="http://schemas.microsoft.com/office/drawing/2014/main" id="{21695224-B1D3-4E68-9E56-909BAD9DDDA8}"/>
              </a:ext>
            </a:extLst>
          </p:cNvPr>
          <p:cNvSpPr/>
          <p:nvPr/>
        </p:nvSpPr>
        <p:spPr>
          <a:xfrm rot="16200000" flipV="1">
            <a:off x="11457520" y="249444"/>
            <a:ext cx="484287" cy="491115"/>
          </a:xfrm>
          <a:prstGeom prst="roundRect">
            <a:avLst>
              <a:gd name="adj" fmla="val 5039"/>
            </a:avLst>
          </a:prstGeom>
          <a:solidFill>
            <a:srgbClr val="157E9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Freeform 96">
            <a:extLst>
              <a:ext uri="{FF2B5EF4-FFF2-40B4-BE49-F238E27FC236}">
                <a16:creationId xmlns:a16="http://schemas.microsoft.com/office/drawing/2014/main" id="{FF8D7C3A-92DD-4AF1-801F-55C5844661C9}"/>
              </a:ext>
            </a:extLst>
          </p:cNvPr>
          <p:cNvSpPr/>
          <p:nvPr/>
        </p:nvSpPr>
        <p:spPr bwMode="auto">
          <a:xfrm>
            <a:off x="11559368" y="359659"/>
            <a:ext cx="280590" cy="270687"/>
          </a:xfrm>
          <a:custGeom>
            <a:avLst/>
            <a:gdLst>
              <a:gd name="T0" fmla="*/ 184 w 216"/>
              <a:gd name="T1" fmla="*/ 0 h 208"/>
              <a:gd name="T2" fmla="*/ 152 w 216"/>
              <a:gd name="T3" fmla="*/ 32 h 208"/>
              <a:gd name="T4" fmla="*/ 154 w 216"/>
              <a:gd name="T5" fmla="*/ 41 h 208"/>
              <a:gd name="T6" fmla="*/ 60 w 216"/>
              <a:gd name="T7" fmla="*/ 80 h 208"/>
              <a:gd name="T8" fmla="*/ 32 w 216"/>
              <a:gd name="T9" fmla="*/ 64 h 208"/>
              <a:gd name="T10" fmla="*/ 0 w 216"/>
              <a:gd name="T11" fmla="*/ 96 h 208"/>
              <a:gd name="T12" fmla="*/ 32 w 216"/>
              <a:gd name="T13" fmla="*/ 128 h 208"/>
              <a:gd name="T14" fmla="*/ 56 w 216"/>
              <a:gd name="T15" fmla="*/ 118 h 208"/>
              <a:gd name="T16" fmla="*/ 116 w 216"/>
              <a:gd name="T17" fmla="*/ 161 h 208"/>
              <a:gd name="T18" fmla="*/ 112 w 216"/>
              <a:gd name="T19" fmla="*/ 176 h 208"/>
              <a:gd name="T20" fmla="*/ 144 w 216"/>
              <a:gd name="T21" fmla="*/ 208 h 208"/>
              <a:gd name="T22" fmla="*/ 176 w 216"/>
              <a:gd name="T23" fmla="*/ 176 h 208"/>
              <a:gd name="T24" fmla="*/ 144 w 216"/>
              <a:gd name="T25" fmla="*/ 144 h 208"/>
              <a:gd name="T26" fmla="*/ 121 w 216"/>
              <a:gd name="T27" fmla="*/ 154 h 208"/>
              <a:gd name="T28" fmla="*/ 61 w 216"/>
              <a:gd name="T29" fmla="*/ 111 h 208"/>
              <a:gd name="T30" fmla="*/ 64 w 216"/>
              <a:gd name="T31" fmla="*/ 96 h 208"/>
              <a:gd name="T32" fmla="*/ 63 w 216"/>
              <a:gd name="T33" fmla="*/ 87 h 208"/>
              <a:gd name="T34" fmla="*/ 157 w 216"/>
              <a:gd name="T35" fmla="*/ 48 h 208"/>
              <a:gd name="T36" fmla="*/ 184 w 216"/>
              <a:gd name="T37" fmla="*/ 64 h 208"/>
              <a:gd name="T38" fmla="*/ 216 w 216"/>
              <a:gd name="T39" fmla="*/ 32 h 208"/>
              <a:gd name="T40" fmla="*/ 184 w 216"/>
              <a:gd name="T41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6" h="208">
                <a:moveTo>
                  <a:pt x="184" y="0"/>
                </a:moveTo>
                <a:cubicBezTo>
                  <a:pt x="167" y="0"/>
                  <a:pt x="152" y="14"/>
                  <a:pt x="152" y="32"/>
                </a:cubicBezTo>
                <a:cubicBezTo>
                  <a:pt x="152" y="35"/>
                  <a:pt x="153" y="38"/>
                  <a:pt x="154" y="41"/>
                </a:cubicBezTo>
                <a:cubicBezTo>
                  <a:pt x="60" y="80"/>
                  <a:pt x="60" y="80"/>
                  <a:pt x="60" y="80"/>
                </a:cubicBezTo>
                <a:cubicBezTo>
                  <a:pt x="55" y="70"/>
                  <a:pt x="44" y="64"/>
                  <a:pt x="32" y="64"/>
                </a:cubicBezTo>
                <a:cubicBezTo>
                  <a:pt x="15" y="64"/>
                  <a:pt x="0" y="78"/>
                  <a:pt x="0" y="96"/>
                </a:cubicBezTo>
                <a:cubicBezTo>
                  <a:pt x="0" y="113"/>
                  <a:pt x="15" y="128"/>
                  <a:pt x="32" y="128"/>
                </a:cubicBezTo>
                <a:cubicBezTo>
                  <a:pt x="42" y="128"/>
                  <a:pt x="50" y="124"/>
                  <a:pt x="56" y="118"/>
                </a:cubicBezTo>
                <a:cubicBezTo>
                  <a:pt x="116" y="161"/>
                  <a:pt x="116" y="161"/>
                  <a:pt x="116" y="161"/>
                </a:cubicBezTo>
                <a:cubicBezTo>
                  <a:pt x="114" y="165"/>
                  <a:pt x="112" y="170"/>
                  <a:pt x="112" y="176"/>
                </a:cubicBezTo>
                <a:cubicBezTo>
                  <a:pt x="112" y="193"/>
                  <a:pt x="127" y="208"/>
                  <a:pt x="144" y="208"/>
                </a:cubicBezTo>
                <a:cubicBezTo>
                  <a:pt x="162" y="208"/>
                  <a:pt x="176" y="193"/>
                  <a:pt x="176" y="176"/>
                </a:cubicBezTo>
                <a:cubicBezTo>
                  <a:pt x="176" y="158"/>
                  <a:pt x="162" y="144"/>
                  <a:pt x="144" y="144"/>
                </a:cubicBezTo>
                <a:cubicBezTo>
                  <a:pt x="135" y="144"/>
                  <a:pt x="127" y="148"/>
                  <a:pt x="121" y="154"/>
                </a:cubicBezTo>
                <a:cubicBezTo>
                  <a:pt x="61" y="111"/>
                  <a:pt x="61" y="111"/>
                  <a:pt x="61" y="111"/>
                </a:cubicBezTo>
                <a:cubicBezTo>
                  <a:pt x="63" y="107"/>
                  <a:pt x="64" y="101"/>
                  <a:pt x="64" y="96"/>
                </a:cubicBezTo>
                <a:cubicBezTo>
                  <a:pt x="64" y="93"/>
                  <a:pt x="64" y="90"/>
                  <a:pt x="63" y="87"/>
                </a:cubicBezTo>
                <a:cubicBezTo>
                  <a:pt x="157" y="48"/>
                  <a:pt x="157" y="48"/>
                  <a:pt x="157" y="48"/>
                </a:cubicBezTo>
                <a:cubicBezTo>
                  <a:pt x="162" y="57"/>
                  <a:pt x="173" y="64"/>
                  <a:pt x="184" y="64"/>
                </a:cubicBezTo>
                <a:cubicBezTo>
                  <a:pt x="202" y="64"/>
                  <a:pt x="216" y="49"/>
                  <a:pt x="216" y="32"/>
                </a:cubicBezTo>
                <a:cubicBezTo>
                  <a:pt x="216" y="14"/>
                  <a:pt x="202" y="0"/>
                  <a:pt x="1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D1C21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2F2548-BCF4-4FE2-B90F-1AA487213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2" name="矩形 231">
            <a:extLst>
              <a:ext uri="{FF2B5EF4-FFF2-40B4-BE49-F238E27FC236}">
                <a16:creationId xmlns:a16="http://schemas.microsoft.com/office/drawing/2014/main" id="{1EEC714D-ABFE-4E68-A49E-6109AD14B4B9}"/>
              </a:ext>
            </a:extLst>
          </p:cNvPr>
          <p:cNvSpPr/>
          <p:nvPr/>
        </p:nvSpPr>
        <p:spPr>
          <a:xfrm>
            <a:off x="627916" y="48636"/>
            <a:ext cx="3313343" cy="75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57E9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Simulating results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57E9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CB97186-C072-44EC-B760-78EDD30A8838}"/>
              </a:ext>
            </a:extLst>
          </p:cNvPr>
          <p:cNvSpPr/>
          <p:nvPr/>
        </p:nvSpPr>
        <p:spPr>
          <a:xfrm>
            <a:off x="0" y="6573505"/>
            <a:ext cx="12192000" cy="324972"/>
          </a:xfrm>
          <a:prstGeom prst="rect">
            <a:avLst/>
          </a:prstGeom>
          <a:solidFill>
            <a:srgbClr val="80A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16F1B73-B8F8-4439-875D-3B0DDC9655AC}"/>
              </a:ext>
            </a:extLst>
          </p:cNvPr>
          <p:cNvSpPr txBox="1"/>
          <p:nvPr/>
        </p:nvSpPr>
        <p:spPr>
          <a:xfrm>
            <a:off x="292578" y="1824492"/>
            <a:ext cx="11416201" cy="1137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Pluvial processes dominated by baseflow: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sediment transported by baseflow in the low-flow period (e.g. channel erosion by baseflow) when erosion processes are not amplified by changes of temperature and discharge due to relatively low temperature and runoff and fewer rainfall. </a:t>
            </a:r>
          </a:p>
        </p:txBody>
      </p:sp>
      <p:sp>
        <p:nvSpPr>
          <p:cNvPr id="38" name="文本框 20">
            <a:extLst>
              <a:ext uri="{FF2B5EF4-FFF2-40B4-BE49-F238E27FC236}">
                <a16:creationId xmlns:a16="http://schemas.microsoft.com/office/drawing/2014/main" id="{65BBD3A2-9A7A-4D9A-9E87-F4C516FBBD54}"/>
              </a:ext>
            </a:extLst>
          </p:cNvPr>
          <p:cNvSpPr txBox="1"/>
          <p:nvPr/>
        </p:nvSpPr>
        <p:spPr>
          <a:xfrm>
            <a:off x="694231" y="6612014"/>
            <a:ext cx="11460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Zhang, T., et al., 2021. Constraining Dynamic Sediment‐Discharge Relationships in Cold Environments: the Sediment‐Availability‐Transport (SAT) Model. Water Resources Research.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5C10DB25-6534-46B6-8FCD-9C25706650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34" y="3136375"/>
            <a:ext cx="7023301" cy="3293494"/>
          </a:xfrm>
          <a:prstGeom prst="rect">
            <a:avLst/>
          </a:prstGeom>
        </p:spPr>
      </p:pic>
      <p:pic>
        <p:nvPicPr>
          <p:cNvPr id="3" name="图片 2" descr="图表, 直方图&#10;&#10;描述已自动生成">
            <a:extLst>
              <a:ext uri="{FF2B5EF4-FFF2-40B4-BE49-F238E27FC236}">
                <a16:creationId xmlns:a16="http://schemas.microsoft.com/office/drawing/2014/main" id="{0D4E1E72-9F20-49F6-941A-85586AA8CF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8" y="3429000"/>
            <a:ext cx="4772004" cy="2882738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5A1A6A0E-2FAC-4A8D-AE7A-8A1A454BE03B}"/>
              </a:ext>
            </a:extLst>
          </p:cNvPr>
          <p:cNvSpPr/>
          <p:nvPr/>
        </p:nvSpPr>
        <p:spPr>
          <a:xfrm>
            <a:off x="3334215" y="4638906"/>
            <a:ext cx="256478" cy="16728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93A4842-2F04-4ACE-B3C0-5564FDCE82A8}"/>
              </a:ext>
            </a:extLst>
          </p:cNvPr>
          <p:cNvGrpSpPr/>
          <p:nvPr/>
        </p:nvGrpSpPr>
        <p:grpSpPr>
          <a:xfrm>
            <a:off x="268719" y="1184269"/>
            <a:ext cx="7190138" cy="458945"/>
            <a:chOff x="292578" y="1332369"/>
            <a:chExt cx="7190138" cy="458945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6FF56F09-903A-4A10-A80F-A6D9BC486F36}"/>
                </a:ext>
              </a:extLst>
            </p:cNvPr>
            <p:cNvSpPr/>
            <p:nvPr/>
          </p:nvSpPr>
          <p:spPr>
            <a:xfrm>
              <a:off x="6604215" y="1337778"/>
              <a:ext cx="878501" cy="4481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aphicFrame>
          <p:nvGraphicFramePr>
            <p:cNvPr id="19" name="对象 18">
              <a:extLst>
                <a:ext uri="{FF2B5EF4-FFF2-40B4-BE49-F238E27FC236}">
                  <a16:creationId xmlns:a16="http://schemas.microsoft.com/office/drawing/2014/main" id="{7F135BE0-4486-487E-9644-6FADACDE37E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578" y="1332369"/>
            <a:ext cx="7190138" cy="458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8" name="Equation" r:id="rId6" imgW="3593880" imgH="241200" progId="Equation.DSMT4">
                    <p:embed/>
                  </p:oleObj>
                </mc:Choice>
                <mc:Fallback>
                  <p:oleObj name="Equation" r:id="rId6" imgW="3593880" imgH="241200" progId="Equation.DSMT4">
                    <p:embed/>
                    <p:pic>
                      <p:nvPicPr>
                        <p:cNvPr id="19" name="对象 18">
                          <a:extLst>
                            <a:ext uri="{FF2B5EF4-FFF2-40B4-BE49-F238E27FC236}">
                              <a16:creationId xmlns:a16="http://schemas.microsoft.com/office/drawing/2014/main" id="{7F135BE0-4486-487E-9644-6FADACDE37E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578" y="1332369"/>
                          <a:ext cx="7190138" cy="4589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9D268F9B-E08F-E4D4-8EF9-C43D44BA6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7" y="6537456"/>
            <a:ext cx="407163" cy="3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7" tIns="71437" rIns="71437" bIns="71437">
            <a:spAutoFit/>
          </a:bodyPr>
          <a:lstStyle>
            <a:lvl1pPr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63538" indent="-1920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3088" indent="-230188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77152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942975" indent="-257175" defTabSz="219075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14001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18573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23145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2771775" indent="-257175" defTabSz="2190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ctr" defTabSz="2190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4AA59-377B-4B84-A3A7-13350F26A237}" type="slidenum">
              <a:rPr kumimoji="0" lang="en-GB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pPr marL="0" marR="0" lvl="0" indent="0" algn="ctr" defTabSz="21907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Light"/>
                <a:cs typeface="Times New Roman" panose="02020603050405020304" pitchFamily="18" charset="0"/>
                <a:sym typeface="Helvetica Light"/>
              </a:rPr>
              <a:t>/9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elvetica Light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415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18.4|1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18.4|1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18.4|15.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1455</Words>
  <Application>Microsoft Office PowerPoint</Application>
  <PresentationFormat>宽屏</PresentationFormat>
  <Paragraphs>472</Paragraphs>
  <Slides>11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等线</vt:lpstr>
      <vt:lpstr>等线 Light</vt:lpstr>
      <vt:lpstr>Arial</vt:lpstr>
      <vt:lpstr>Arial Narrow</vt:lpstr>
      <vt:lpstr>Calibri</vt:lpstr>
      <vt:lpstr>Calibri Light</vt:lpstr>
      <vt:lpstr>Times New Roman</vt:lpstr>
      <vt:lpstr>Wingdings</vt:lpstr>
      <vt:lpstr>Office 主题​​</vt:lpstr>
      <vt:lpstr>Office 主题</vt:lpstr>
      <vt:lpstr>Equation</vt:lpstr>
      <vt:lpstr>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 ting</dc:creator>
  <cp:lastModifiedBy>zhang ting</cp:lastModifiedBy>
  <cp:revision>40</cp:revision>
  <dcterms:created xsi:type="dcterms:W3CDTF">2022-05-13T09:29:57Z</dcterms:created>
  <dcterms:modified xsi:type="dcterms:W3CDTF">2022-05-17T08:55:08Z</dcterms:modified>
</cp:coreProperties>
</file>