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1CE49-5A2D-41AA-A1F2-7D7DC2382BF8}" v="11" dt="2022-05-23T08:23:43.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Black" userId="28f90f26-2aad-48ea-adf7-177654fcf493" providerId="ADAL" clId="{9A91CE49-5A2D-41AA-A1F2-7D7DC2382BF8}"/>
    <pc:docChg chg="custSel modSld">
      <pc:chgData name="Kirsty Black" userId="28f90f26-2aad-48ea-adf7-177654fcf493" providerId="ADAL" clId="{9A91CE49-5A2D-41AA-A1F2-7D7DC2382BF8}" dt="2022-05-24T08:58:40.640" v="36" actId="478"/>
      <pc:docMkLst>
        <pc:docMk/>
      </pc:docMkLst>
      <pc:sldChg chg="addSp modSp modTransition">
        <pc:chgData name="Kirsty Black" userId="28f90f26-2aad-48ea-adf7-177654fcf493" providerId="ADAL" clId="{9A91CE49-5A2D-41AA-A1F2-7D7DC2382BF8}" dt="2022-05-23T08:23:43.044" v="32" actId="1076"/>
        <pc:sldMkLst>
          <pc:docMk/>
          <pc:sldMk cId="3610762127" sldId="257"/>
        </pc:sldMkLst>
        <pc:picChg chg="mod">
          <ac:chgData name="Kirsty Black" userId="28f90f26-2aad-48ea-adf7-177654fcf493" providerId="ADAL" clId="{9A91CE49-5A2D-41AA-A1F2-7D7DC2382BF8}" dt="2022-05-23T08:23:39.315" v="31" actId="1076"/>
          <ac:picMkLst>
            <pc:docMk/>
            <pc:sldMk cId="3610762127" sldId="257"/>
            <ac:picMk id="5" creationId="{65C3921E-9F26-4F0E-AE84-0AD436D6CEED}"/>
          </ac:picMkLst>
        </pc:picChg>
        <pc:picChg chg="add mod">
          <ac:chgData name="Kirsty Black" userId="28f90f26-2aad-48ea-adf7-177654fcf493" providerId="ADAL" clId="{9A91CE49-5A2D-41AA-A1F2-7D7DC2382BF8}" dt="2022-05-23T08:23:37.001" v="30" actId="1076"/>
          <ac:picMkLst>
            <pc:docMk/>
            <pc:sldMk cId="3610762127" sldId="257"/>
            <ac:picMk id="1026" creationId="{A8A5DCCF-9E53-4494-A4F7-701A0E0798EE}"/>
          </ac:picMkLst>
        </pc:picChg>
        <pc:picChg chg="mod">
          <ac:chgData name="Kirsty Black" userId="28f90f26-2aad-48ea-adf7-177654fcf493" providerId="ADAL" clId="{9A91CE49-5A2D-41AA-A1F2-7D7DC2382BF8}" dt="2022-05-23T08:23:43.044" v="32" actId="1076"/>
          <ac:picMkLst>
            <pc:docMk/>
            <pc:sldMk cId="3610762127" sldId="257"/>
            <ac:picMk id="2050" creationId="{51460A0D-B717-43C3-925D-DA92627A4980}"/>
          </ac:picMkLst>
        </pc:picChg>
      </pc:sldChg>
      <pc:sldChg chg="delSp modSp mod modTransition delAnim">
        <pc:chgData name="Kirsty Black" userId="28f90f26-2aad-48ea-adf7-177654fcf493" providerId="ADAL" clId="{9A91CE49-5A2D-41AA-A1F2-7D7DC2382BF8}" dt="2022-05-24T08:58:40.640" v="36" actId="478"/>
        <pc:sldMkLst>
          <pc:docMk/>
          <pc:sldMk cId="3417603438" sldId="258"/>
        </pc:sldMkLst>
        <pc:spChg chg="del mod">
          <ac:chgData name="Kirsty Black" userId="28f90f26-2aad-48ea-adf7-177654fcf493" providerId="ADAL" clId="{9A91CE49-5A2D-41AA-A1F2-7D7DC2382BF8}" dt="2022-05-24T08:58:39.784" v="35" actId="478"/>
          <ac:spMkLst>
            <pc:docMk/>
            <pc:sldMk cId="3417603438" sldId="258"/>
            <ac:spMk id="73" creationId="{430BC94B-F208-4D13-8B44-23D9CC41FA84}"/>
          </ac:spMkLst>
        </pc:spChg>
        <pc:spChg chg="del mod">
          <ac:chgData name="Kirsty Black" userId="28f90f26-2aad-48ea-adf7-177654fcf493" providerId="ADAL" clId="{9A91CE49-5A2D-41AA-A1F2-7D7DC2382BF8}" dt="2022-05-24T08:58:40.640" v="36" actId="478"/>
          <ac:spMkLst>
            <pc:docMk/>
            <pc:sldMk cId="3417603438" sldId="258"/>
            <ac:spMk id="74" creationId="{D1DA783C-0C06-4280-B8B6-4327639F71AE}"/>
          </ac:spMkLst>
        </pc:spChg>
        <pc:spChg chg="del mod">
          <ac:chgData name="Kirsty Black" userId="28f90f26-2aad-48ea-adf7-177654fcf493" providerId="ADAL" clId="{9A91CE49-5A2D-41AA-A1F2-7D7DC2382BF8}" dt="2022-05-24T08:58:38.293" v="33" actId="478"/>
          <ac:spMkLst>
            <pc:docMk/>
            <pc:sldMk cId="3417603438" sldId="258"/>
            <ac:spMk id="75" creationId="{A45F9B46-D3EC-4C64-B99E-0DAD19F4035B}"/>
          </ac:spMkLst>
        </pc:spChg>
        <pc:spChg chg="del mod">
          <ac:chgData name="Kirsty Black" userId="28f90f26-2aad-48ea-adf7-177654fcf493" providerId="ADAL" clId="{9A91CE49-5A2D-41AA-A1F2-7D7DC2382BF8}" dt="2022-05-24T08:58:39.118" v="34" actId="478"/>
          <ac:spMkLst>
            <pc:docMk/>
            <pc:sldMk cId="3417603438" sldId="258"/>
            <ac:spMk id="76" creationId="{BFC8FE95-A767-4E02-AD75-E639C7D26B3B}"/>
          </ac:spMkLst>
        </pc:spChg>
      </pc:sldChg>
      <pc:sldChg chg="modTransition">
        <pc:chgData name="Kirsty Black" userId="28f90f26-2aad-48ea-adf7-177654fcf493" providerId="ADAL" clId="{9A91CE49-5A2D-41AA-A1F2-7D7DC2382BF8}" dt="2022-05-23T08:20:19.824" v="0"/>
        <pc:sldMkLst>
          <pc:docMk/>
          <pc:sldMk cId="3518654178" sldId="259"/>
        </pc:sldMkLst>
      </pc:sldChg>
      <pc:sldChg chg="modTransition">
        <pc:chgData name="Kirsty Black" userId="28f90f26-2aad-48ea-adf7-177654fcf493" providerId="ADAL" clId="{9A91CE49-5A2D-41AA-A1F2-7D7DC2382BF8}" dt="2022-05-23T08:20:19.824" v="0"/>
        <pc:sldMkLst>
          <pc:docMk/>
          <pc:sldMk cId="1554965732" sldId="260"/>
        </pc:sldMkLst>
      </pc:sldChg>
      <pc:sldChg chg="modTransition">
        <pc:chgData name="Kirsty Black" userId="28f90f26-2aad-48ea-adf7-177654fcf493" providerId="ADAL" clId="{9A91CE49-5A2D-41AA-A1F2-7D7DC2382BF8}" dt="2022-05-23T08:20:19.824" v="0"/>
        <pc:sldMkLst>
          <pc:docMk/>
          <pc:sldMk cId="41623167" sldId="261"/>
        </pc:sldMkLst>
      </pc:sldChg>
      <pc:sldChg chg="modTransition">
        <pc:chgData name="Kirsty Black" userId="28f90f26-2aad-48ea-adf7-177654fcf493" providerId="ADAL" clId="{9A91CE49-5A2D-41AA-A1F2-7D7DC2382BF8}" dt="2022-05-23T08:20:19.824" v="0"/>
        <pc:sldMkLst>
          <pc:docMk/>
          <pc:sldMk cId="103016257" sldId="26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027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18819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986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26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11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39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45964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03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11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211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96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32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32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563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5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206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912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648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126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slideLayout" Target="../slideLayouts/slideLayout2.xml"/><Relationship Id="rId16"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svg"/><Relationship Id="rId19"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7.tiff"/><Relationship Id="rId4" Type="http://schemas.openxmlformats.org/officeDocument/2006/relationships/image" Target="../media/image26.tiff"/></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tiff"/><Relationship Id="rId4" Type="http://schemas.openxmlformats.org/officeDocument/2006/relationships/image" Target="../media/image3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4ABAAD-27C8-415D-8D9B-CFDC135B24AE}"/>
              </a:ext>
            </a:extLst>
          </p:cNvPr>
          <p:cNvSpPr/>
          <p:nvPr/>
        </p:nvSpPr>
        <p:spPr>
          <a:xfrm>
            <a:off x="0" y="0"/>
            <a:ext cx="12192000" cy="6120715"/>
          </a:xfrm>
          <a:prstGeom prst="rect">
            <a:avLst/>
          </a:prstGeom>
          <a:solidFill>
            <a:srgbClr val="03519B"/>
          </a:solidFill>
          <a:ln>
            <a:solidFill>
              <a:srgbClr val="035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3" name="Rectangle 2">
            <a:extLst>
              <a:ext uri="{FF2B5EF4-FFF2-40B4-BE49-F238E27FC236}">
                <a16:creationId xmlns:a16="http://schemas.microsoft.com/office/drawing/2014/main" id="{A8B8F82E-875D-4883-9192-E8B70058E7BA}"/>
              </a:ext>
            </a:extLst>
          </p:cNvPr>
          <p:cNvSpPr/>
          <p:nvPr/>
        </p:nvSpPr>
        <p:spPr>
          <a:xfrm>
            <a:off x="0" y="5947719"/>
            <a:ext cx="12192000" cy="910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Image result for marine scotland logo">
            <a:extLst>
              <a:ext uri="{FF2B5EF4-FFF2-40B4-BE49-F238E27FC236}">
                <a16:creationId xmlns:a16="http://schemas.microsoft.com/office/drawing/2014/main" id="{65C3921E-9F26-4F0E-AE84-0AD436D6C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689" y="6160306"/>
            <a:ext cx="2214440" cy="504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university of st andrews logo">
            <a:extLst>
              <a:ext uri="{FF2B5EF4-FFF2-40B4-BE49-F238E27FC236}">
                <a16:creationId xmlns:a16="http://schemas.microsoft.com/office/drawing/2014/main" id="{51460A0D-B717-43C3-925D-DA92627A49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205" y="6095175"/>
            <a:ext cx="1792547" cy="569147"/>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A80538DD-A4DB-4DED-BE85-BF0175CA94A1}"/>
              </a:ext>
            </a:extLst>
          </p:cNvPr>
          <p:cNvSpPr>
            <a:spLocks noGrp="1"/>
          </p:cNvSpPr>
          <p:nvPr>
            <p:ph type="subTitle" idx="1"/>
          </p:nvPr>
        </p:nvSpPr>
        <p:spPr>
          <a:xfrm>
            <a:off x="1722525" y="4364843"/>
            <a:ext cx="8746959" cy="1351309"/>
          </a:xfrm>
        </p:spPr>
        <p:txBody>
          <a:bodyPr>
            <a:normAutofit fontScale="40000" lnSpcReduction="20000"/>
          </a:bodyPr>
          <a:lstStyle/>
          <a:p>
            <a:r>
              <a:rPr lang="en-GB" sz="6700" dirty="0">
                <a:solidFill>
                  <a:schemeClr val="bg1"/>
                </a:solidFill>
                <a:latin typeface="+mj-lt"/>
              </a:rPr>
              <a:t>Assessing the Potential Vulnerability of Sedimentary Carbon Stores to Benthic Trawling within the UK EEZ</a:t>
            </a:r>
            <a:r>
              <a:rPr lang="en-GB" sz="2300" dirty="0">
                <a:solidFill>
                  <a:schemeClr val="bg1"/>
                </a:solidFill>
                <a:latin typeface="+mj-lt"/>
              </a:rPr>
              <a:t> </a:t>
            </a:r>
          </a:p>
          <a:p>
            <a:r>
              <a:rPr lang="en-US" sz="4200" u="sng" dirty="0">
                <a:solidFill>
                  <a:schemeClr val="bg1"/>
                </a:solidFill>
              </a:rPr>
              <a:t>Kirsty Black*</a:t>
            </a:r>
            <a:r>
              <a:rPr lang="en-US" sz="4200" dirty="0">
                <a:solidFill>
                  <a:schemeClr val="bg1"/>
                </a:solidFill>
              </a:rPr>
              <a:t>, Dr. Craig Smeaton, Dr. William </a:t>
            </a:r>
            <a:r>
              <a:rPr lang="en-US" sz="4200" dirty="0" err="1">
                <a:solidFill>
                  <a:schemeClr val="bg1"/>
                </a:solidFill>
              </a:rPr>
              <a:t>Turrell</a:t>
            </a:r>
            <a:r>
              <a:rPr lang="en-US" sz="4200" dirty="0">
                <a:solidFill>
                  <a:schemeClr val="bg1"/>
                </a:solidFill>
              </a:rPr>
              <a:t>, and Professor. William Austin</a:t>
            </a:r>
          </a:p>
          <a:p>
            <a:r>
              <a:rPr lang="en-US" sz="2800" i="1" dirty="0">
                <a:solidFill>
                  <a:schemeClr val="bg1"/>
                </a:solidFill>
              </a:rPr>
              <a:t>*kb99@st-andrews.ac.uk</a:t>
            </a:r>
          </a:p>
        </p:txBody>
      </p:sp>
      <p:sp>
        <p:nvSpPr>
          <p:cNvPr id="9" name="Rectangle 8">
            <a:extLst>
              <a:ext uri="{FF2B5EF4-FFF2-40B4-BE49-F238E27FC236}">
                <a16:creationId xmlns:a16="http://schemas.microsoft.com/office/drawing/2014/main" id="{6FE9EFE1-DD31-481F-A746-519584A56281}"/>
              </a:ext>
            </a:extLst>
          </p:cNvPr>
          <p:cNvSpPr/>
          <p:nvPr/>
        </p:nvSpPr>
        <p:spPr>
          <a:xfrm>
            <a:off x="3382479" y="340917"/>
            <a:ext cx="5352860" cy="3396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Trawler 14 times the size of UK fishing boats is plundering fish from  British waters before Brexit">
            <a:extLst>
              <a:ext uri="{FF2B5EF4-FFF2-40B4-BE49-F238E27FC236}">
                <a16:creationId xmlns:a16="http://schemas.microsoft.com/office/drawing/2014/main" id="{54B06DBE-6884-4194-B985-11DD881DB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715" y="445686"/>
            <a:ext cx="5105735" cy="31937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A5DCCF-9E53-4494-A4F7-701A0E079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2921" y="6036999"/>
            <a:ext cx="845058" cy="7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62127"/>
      </p:ext>
    </p:extLst>
  </p:cSld>
  <p:clrMapOvr>
    <a:masterClrMapping/>
  </p:clrMapOvr>
  <mc:AlternateContent xmlns:mc="http://schemas.openxmlformats.org/markup-compatibility/2006" xmlns:p14="http://schemas.microsoft.com/office/powerpoint/2010/main">
    <mc:Choice Requires="p14">
      <p:transition spd="slow" p14:dur="2000" advTm="18003"/>
    </mc:Choice>
    <mc:Fallback xmlns="">
      <p:transition spd="slow" advTm="180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499-B608-4099-9AE2-2855839AC492}"/>
              </a:ext>
            </a:extLst>
          </p:cNvPr>
          <p:cNvSpPr>
            <a:spLocks noGrp="1"/>
          </p:cNvSpPr>
          <p:nvPr>
            <p:ph type="title"/>
          </p:nvPr>
        </p:nvSpPr>
        <p:spPr/>
        <p:txBody>
          <a:bodyPr/>
          <a:lstStyle/>
          <a:p>
            <a:r>
              <a:rPr lang="en-GB" dirty="0"/>
              <a:t>How does benthic trawling effect burial?</a:t>
            </a:r>
          </a:p>
        </p:txBody>
      </p:sp>
      <p:grpSp>
        <p:nvGrpSpPr>
          <p:cNvPr id="4" name="Group 3">
            <a:extLst>
              <a:ext uri="{FF2B5EF4-FFF2-40B4-BE49-F238E27FC236}">
                <a16:creationId xmlns:a16="http://schemas.microsoft.com/office/drawing/2014/main" id="{420418BE-78EB-4454-88EC-D31B6112652C}"/>
              </a:ext>
            </a:extLst>
          </p:cNvPr>
          <p:cNvGrpSpPr/>
          <p:nvPr/>
        </p:nvGrpSpPr>
        <p:grpSpPr>
          <a:xfrm>
            <a:off x="1920712" y="1482522"/>
            <a:ext cx="8350576" cy="4450740"/>
            <a:chOff x="255232" y="1618009"/>
            <a:chExt cx="8814452" cy="5057192"/>
          </a:xfrm>
        </p:grpSpPr>
        <p:pic>
          <p:nvPicPr>
            <p:cNvPr id="5" name="Picture 4">
              <a:extLst>
                <a:ext uri="{FF2B5EF4-FFF2-40B4-BE49-F238E27FC236}">
                  <a16:creationId xmlns:a16="http://schemas.microsoft.com/office/drawing/2014/main" id="{D4C45BB3-3848-422C-AC48-4193626472EE}"/>
                </a:ext>
              </a:extLst>
            </p:cNvPr>
            <p:cNvPicPr>
              <a:picLocks noChangeAspect="1"/>
            </p:cNvPicPr>
            <p:nvPr/>
          </p:nvPicPr>
          <p:blipFill>
            <a:blip r:embed="rId3"/>
            <a:stretch>
              <a:fillRect/>
            </a:stretch>
          </p:blipFill>
          <p:spPr>
            <a:xfrm>
              <a:off x="456719" y="1618009"/>
              <a:ext cx="8306959" cy="4915586"/>
            </a:xfrm>
            <a:prstGeom prst="rect">
              <a:avLst/>
            </a:prstGeom>
          </p:spPr>
        </p:pic>
        <p:grpSp>
          <p:nvGrpSpPr>
            <p:cNvPr id="6" name="Group 5">
              <a:extLst>
                <a:ext uri="{FF2B5EF4-FFF2-40B4-BE49-F238E27FC236}">
                  <a16:creationId xmlns:a16="http://schemas.microsoft.com/office/drawing/2014/main" id="{A1BE9A49-997B-4C0F-9234-4F6A40CAC104}"/>
                </a:ext>
              </a:extLst>
            </p:cNvPr>
            <p:cNvGrpSpPr/>
            <p:nvPr/>
          </p:nvGrpSpPr>
          <p:grpSpPr>
            <a:xfrm>
              <a:off x="255232" y="1673832"/>
              <a:ext cx="8814452" cy="5001369"/>
              <a:chOff x="9988598" y="4651648"/>
              <a:chExt cx="8814452" cy="5001369"/>
            </a:xfrm>
          </p:grpSpPr>
          <p:grpSp>
            <p:nvGrpSpPr>
              <p:cNvPr id="7" name="Group 6">
                <a:extLst>
                  <a:ext uri="{FF2B5EF4-FFF2-40B4-BE49-F238E27FC236}">
                    <a16:creationId xmlns:a16="http://schemas.microsoft.com/office/drawing/2014/main" id="{B70CA30C-09F2-4BCC-9C5B-A38BA7CCECF9}"/>
                  </a:ext>
                </a:extLst>
              </p:cNvPr>
              <p:cNvGrpSpPr/>
              <p:nvPr/>
            </p:nvGrpSpPr>
            <p:grpSpPr>
              <a:xfrm>
                <a:off x="10036698" y="4762760"/>
                <a:ext cx="8727482" cy="4667139"/>
                <a:chOff x="121842" y="1084046"/>
                <a:chExt cx="8856854" cy="4912893"/>
              </a:xfrm>
            </p:grpSpPr>
            <p:grpSp>
              <p:nvGrpSpPr>
                <p:cNvPr id="9" name="Group 8">
                  <a:extLst>
                    <a:ext uri="{FF2B5EF4-FFF2-40B4-BE49-F238E27FC236}">
                      <a16:creationId xmlns:a16="http://schemas.microsoft.com/office/drawing/2014/main" id="{BA44490F-BFBD-4295-8AA6-02AC022CFAF2}"/>
                    </a:ext>
                  </a:extLst>
                </p:cNvPr>
                <p:cNvGrpSpPr/>
                <p:nvPr/>
              </p:nvGrpSpPr>
              <p:grpSpPr>
                <a:xfrm>
                  <a:off x="185529" y="1084046"/>
                  <a:ext cx="8793167" cy="4912893"/>
                  <a:chOff x="185529" y="1084046"/>
                  <a:chExt cx="8793167" cy="4912893"/>
                </a:xfrm>
              </p:grpSpPr>
              <p:sp>
                <p:nvSpPr>
                  <p:cNvPr id="26" name="TextBox 25">
                    <a:extLst>
                      <a:ext uri="{FF2B5EF4-FFF2-40B4-BE49-F238E27FC236}">
                        <a16:creationId xmlns:a16="http://schemas.microsoft.com/office/drawing/2014/main" id="{BA91D739-7439-4CE5-A5CE-7ECF315F55A1}"/>
                      </a:ext>
                    </a:extLst>
                  </p:cNvPr>
                  <p:cNvSpPr txBox="1"/>
                  <p:nvPr/>
                </p:nvSpPr>
                <p:spPr>
                  <a:xfrm>
                    <a:off x="8096511" y="2971343"/>
                    <a:ext cx="680121" cy="368129"/>
                  </a:xfrm>
                  <a:prstGeom prst="rect">
                    <a:avLst/>
                  </a:prstGeom>
                  <a:noFill/>
                </p:spPr>
                <p:txBody>
                  <a:bodyPr wrap="none" rtlCol="0">
                    <a:spAutoFit/>
                  </a:bodyPr>
                  <a:lstStyle/>
                  <a:p>
                    <a:r>
                      <a:rPr lang="en-GB" sz="1400" dirty="0"/>
                      <a:t>Water</a:t>
                    </a:r>
                  </a:p>
                </p:txBody>
              </p:sp>
              <p:sp>
                <p:nvSpPr>
                  <p:cNvPr id="27" name="TextBox 26">
                    <a:extLst>
                      <a:ext uri="{FF2B5EF4-FFF2-40B4-BE49-F238E27FC236}">
                        <a16:creationId xmlns:a16="http://schemas.microsoft.com/office/drawing/2014/main" id="{21619B64-B481-42CF-855A-ADB4E9771FBB}"/>
                      </a:ext>
                    </a:extLst>
                  </p:cNvPr>
                  <p:cNvSpPr txBox="1"/>
                  <p:nvPr/>
                </p:nvSpPr>
                <p:spPr>
                  <a:xfrm>
                    <a:off x="7796125" y="5590533"/>
                    <a:ext cx="941263" cy="368129"/>
                  </a:xfrm>
                  <a:prstGeom prst="rect">
                    <a:avLst/>
                  </a:prstGeom>
                  <a:noFill/>
                </p:spPr>
                <p:txBody>
                  <a:bodyPr wrap="none" rtlCol="0">
                    <a:spAutoFit/>
                  </a:bodyPr>
                  <a:lstStyle/>
                  <a:p>
                    <a:r>
                      <a:rPr lang="en-GB" sz="1400" dirty="0"/>
                      <a:t>Sediment</a:t>
                    </a:r>
                  </a:p>
                </p:txBody>
              </p:sp>
              <p:sp>
                <p:nvSpPr>
                  <p:cNvPr id="28" name="TextBox 27">
                    <a:extLst>
                      <a:ext uri="{FF2B5EF4-FFF2-40B4-BE49-F238E27FC236}">
                        <a16:creationId xmlns:a16="http://schemas.microsoft.com/office/drawing/2014/main" id="{7539D573-8973-4D03-AFA8-C47374816D23}"/>
                      </a:ext>
                    </a:extLst>
                  </p:cNvPr>
                  <p:cNvSpPr txBox="1"/>
                  <p:nvPr/>
                </p:nvSpPr>
                <p:spPr>
                  <a:xfrm>
                    <a:off x="2433064" y="4653351"/>
                    <a:ext cx="1039415" cy="331316"/>
                  </a:xfrm>
                  <a:prstGeom prst="rect">
                    <a:avLst/>
                  </a:prstGeom>
                  <a:noFill/>
                </p:spPr>
                <p:txBody>
                  <a:bodyPr wrap="none" rtlCol="0">
                    <a:spAutoFit/>
                  </a:bodyPr>
                  <a:lstStyle/>
                  <a:p>
                    <a:r>
                      <a:rPr lang="en-GB" sz="1200" dirty="0"/>
                      <a:t>Bioturbation</a:t>
                    </a:r>
                  </a:p>
                </p:txBody>
              </p:sp>
              <p:pic>
                <p:nvPicPr>
                  <p:cNvPr id="29" name="Graphic 120" descr="Arrow circle">
                    <a:extLst>
                      <a:ext uri="{FF2B5EF4-FFF2-40B4-BE49-F238E27FC236}">
                        <a16:creationId xmlns:a16="http://schemas.microsoft.com/office/drawing/2014/main" id="{53E3E640-60C6-428B-8958-D91D2394AF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0057" y="4544973"/>
                    <a:ext cx="507378" cy="507378"/>
                  </a:xfrm>
                  <a:prstGeom prst="rect">
                    <a:avLst/>
                  </a:prstGeom>
                </p:spPr>
              </p:pic>
              <p:sp>
                <p:nvSpPr>
                  <p:cNvPr id="30" name="Rectangle 29">
                    <a:extLst>
                      <a:ext uri="{FF2B5EF4-FFF2-40B4-BE49-F238E27FC236}">
                        <a16:creationId xmlns:a16="http://schemas.microsoft.com/office/drawing/2014/main" id="{5D7B9555-2FBF-4A9D-BABE-82D3517997EA}"/>
                      </a:ext>
                    </a:extLst>
                  </p:cNvPr>
                  <p:cNvSpPr/>
                  <p:nvPr/>
                </p:nvSpPr>
                <p:spPr>
                  <a:xfrm>
                    <a:off x="185529" y="1120012"/>
                    <a:ext cx="3207288" cy="4876927"/>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1576CAD7-8356-4B4F-BEE9-3F3D4D335CA6}"/>
                      </a:ext>
                    </a:extLst>
                  </p:cNvPr>
                  <p:cNvGrpSpPr/>
                  <p:nvPr/>
                </p:nvGrpSpPr>
                <p:grpSpPr>
                  <a:xfrm>
                    <a:off x="3554315" y="3578879"/>
                    <a:ext cx="5424381" cy="1243799"/>
                    <a:chOff x="3554315" y="3578879"/>
                    <a:chExt cx="5424381" cy="1243799"/>
                  </a:xfrm>
                </p:grpSpPr>
                <p:pic>
                  <p:nvPicPr>
                    <p:cNvPr id="45" name="Picture 44">
                      <a:extLst>
                        <a:ext uri="{FF2B5EF4-FFF2-40B4-BE49-F238E27FC236}">
                          <a16:creationId xmlns:a16="http://schemas.microsoft.com/office/drawing/2014/main" id="{8F679317-353F-44C7-84F7-3C6DBBB44E24}"/>
                        </a:ext>
                      </a:extLst>
                    </p:cNvPr>
                    <p:cNvPicPr>
                      <a:picLocks noChangeAspect="1"/>
                    </p:cNvPicPr>
                    <p:nvPr/>
                  </p:nvPicPr>
                  <p:blipFill>
                    <a:blip r:embed="rId6"/>
                    <a:stretch>
                      <a:fillRect/>
                    </a:stretch>
                  </p:blipFill>
                  <p:spPr>
                    <a:xfrm>
                      <a:off x="4241266" y="3778928"/>
                      <a:ext cx="815960" cy="622341"/>
                    </a:xfrm>
                    <a:prstGeom prst="rect">
                      <a:avLst/>
                    </a:prstGeom>
                  </p:spPr>
                </p:pic>
                <p:cxnSp>
                  <p:nvCxnSpPr>
                    <p:cNvPr id="46" name="Connector: Curved 137">
                      <a:extLst>
                        <a:ext uri="{FF2B5EF4-FFF2-40B4-BE49-F238E27FC236}">
                          <a16:creationId xmlns:a16="http://schemas.microsoft.com/office/drawing/2014/main" id="{120619B9-D885-45EF-A0E0-A3DB73DF2BFB}"/>
                        </a:ext>
                      </a:extLst>
                    </p:cNvPr>
                    <p:cNvCxnSpPr>
                      <a:cxnSpLocks/>
                    </p:cNvCxnSpPr>
                    <p:nvPr/>
                  </p:nvCxnSpPr>
                  <p:spPr>
                    <a:xfrm rot="10800000">
                      <a:off x="4158403" y="3719890"/>
                      <a:ext cx="958789" cy="790115"/>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DD3CD34-3BFB-45D3-9277-CCF2CC6F3842}"/>
                        </a:ext>
                      </a:extLst>
                    </p:cNvPr>
                    <p:cNvSpPr txBox="1"/>
                    <p:nvPr/>
                  </p:nvSpPr>
                  <p:spPr>
                    <a:xfrm>
                      <a:off x="3554315" y="4265036"/>
                      <a:ext cx="1113595" cy="331316"/>
                    </a:xfrm>
                    <a:prstGeom prst="rect">
                      <a:avLst/>
                    </a:prstGeom>
                    <a:noFill/>
                  </p:spPr>
                  <p:txBody>
                    <a:bodyPr wrap="none" rtlCol="0">
                      <a:spAutoFit/>
                    </a:bodyPr>
                    <a:lstStyle/>
                    <a:p>
                      <a:pPr algn="ctr"/>
                      <a:r>
                        <a:rPr lang="en-GB" sz="1200" dirty="0"/>
                        <a:t>Resuspension</a:t>
                      </a:r>
                    </a:p>
                  </p:txBody>
                </p:sp>
                <p:pic>
                  <p:nvPicPr>
                    <p:cNvPr id="48" name="Graphic 139" descr="Crab">
                      <a:extLst>
                        <a:ext uri="{FF2B5EF4-FFF2-40B4-BE49-F238E27FC236}">
                          <a16:creationId xmlns:a16="http://schemas.microsoft.com/office/drawing/2014/main" id="{F42309D3-B40D-46ED-A67A-8EE80DEFF2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1621" y="4424840"/>
                      <a:ext cx="145826" cy="145826"/>
                    </a:xfrm>
                    <a:prstGeom prst="rect">
                      <a:avLst/>
                    </a:prstGeom>
                  </p:spPr>
                </p:pic>
                <p:pic>
                  <p:nvPicPr>
                    <p:cNvPr id="49" name="Graphic 140" descr="Crab">
                      <a:extLst>
                        <a:ext uri="{FF2B5EF4-FFF2-40B4-BE49-F238E27FC236}">
                          <a16:creationId xmlns:a16="http://schemas.microsoft.com/office/drawing/2014/main" id="{1F8AEC03-87B7-48F2-A48A-D544DC24A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445042">
                      <a:off x="5159821" y="4458476"/>
                      <a:ext cx="128004" cy="128004"/>
                    </a:xfrm>
                    <a:prstGeom prst="rect">
                      <a:avLst/>
                    </a:prstGeom>
                  </p:spPr>
                </p:pic>
                <p:pic>
                  <p:nvPicPr>
                    <p:cNvPr id="50" name="Graphic 141" descr="Crab">
                      <a:extLst>
                        <a:ext uri="{FF2B5EF4-FFF2-40B4-BE49-F238E27FC236}">
                          <a16:creationId xmlns:a16="http://schemas.microsoft.com/office/drawing/2014/main" id="{64C85965-75D8-4900-9A66-054E106B7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81510">
                      <a:off x="5278180" y="4458477"/>
                      <a:ext cx="128004" cy="128004"/>
                    </a:xfrm>
                    <a:prstGeom prst="rect">
                      <a:avLst/>
                    </a:prstGeom>
                  </p:spPr>
                </p:pic>
                <p:pic>
                  <p:nvPicPr>
                    <p:cNvPr id="51" name="Graphic 142" descr="Crab">
                      <a:extLst>
                        <a:ext uri="{FF2B5EF4-FFF2-40B4-BE49-F238E27FC236}">
                          <a16:creationId xmlns:a16="http://schemas.microsoft.com/office/drawing/2014/main" id="{0D576D4F-F234-4B39-A877-3BF5B15D25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908617">
                      <a:off x="5665472" y="4496617"/>
                      <a:ext cx="106791" cy="106791"/>
                    </a:xfrm>
                    <a:prstGeom prst="rect">
                      <a:avLst/>
                    </a:prstGeom>
                  </p:spPr>
                </p:pic>
                <p:pic>
                  <p:nvPicPr>
                    <p:cNvPr id="52" name="Graphic 143" descr="Crab">
                      <a:extLst>
                        <a:ext uri="{FF2B5EF4-FFF2-40B4-BE49-F238E27FC236}">
                          <a16:creationId xmlns:a16="http://schemas.microsoft.com/office/drawing/2014/main" id="{E0B5B89F-C008-4B22-AC85-04B935D7D9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527178">
                      <a:off x="5417974" y="4489084"/>
                      <a:ext cx="98155" cy="98155"/>
                    </a:xfrm>
                    <a:prstGeom prst="rect">
                      <a:avLst/>
                    </a:prstGeom>
                  </p:spPr>
                </p:pic>
                <p:pic>
                  <p:nvPicPr>
                    <p:cNvPr id="53" name="Graphic 144" descr="Crab">
                      <a:extLst>
                        <a:ext uri="{FF2B5EF4-FFF2-40B4-BE49-F238E27FC236}">
                          <a16:creationId xmlns:a16="http://schemas.microsoft.com/office/drawing/2014/main" id="{9D25FA2F-FBC6-42C0-B9E0-3C3E2E5BB7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6163">
                      <a:off x="5530328" y="4495896"/>
                      <a:ext cx="98155" cy="98155"/>
                    </a:xfrm>
                    <a:prstGeom prst="rect">
                      <a:avLst/>
                    </a:prstGeom>
                  </p:spPr>
                </p:pic>
                <p:pic>
                  <p:nvPicPr>
                    <p:cNvPr id="54" name="Graphic 145" descr="Crab">
                      <a:extLst>
                        <a:ext uri="{FF2B5EF4-FFF2-40B4-BE49-F238E27FC236}">
                          <a16:creationId xmlns:a16="http://schemas.microsoft.com/office/drawing/2014/main" id="{4289FD6A-BABC-463D-B766-71EAB7813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7699" y="4544973"/>
                      <a:ext cx="145826" cy="145826"/>
                    </a:xfrm>
                    <a:prstGeom prst="rect">
                      <a:avLst/>
                    </a:prstGeom>
                  </p:spPr>
                </p:pic>
                <p:pic>
                  <p:nvPicPr>
                    <p:cNvPr id="55" name="Graphic 146" descr="Crab">
                      <a:extLst>
                        <a:ext uri="{FF2B5EF4-FFF2-40B4-BE49-F238E27FC236}">
                          <a16:creationId xmlns:a16="http://schemas.microsoft.com/office/drawing/2014/main" id="{9E157502-0D10-4722-A7F8-63377C5B88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9073" y="4401519"/>
                      <a:ext cx="145826" cy="145826"/>
                    </a:xfrm>
                    <a:prstGeom prst="rect">
                      <a:avLst/>
                    </a:prstGeom>
                  </p:spPr>
                </p:pic>
                <p:pic>
                  <p:nvPicPr>
                    <p:cNvPr id="56" name="Picture 55">
                      <a:extLst>
                        <a:ext uri="{FF2B5EF4-FFF2-40B4-BE49-F238E27FC236}">
                          <a16:creationId xmlns:a16="http://schemas.microsoft.com/office/drawing/2014/main" id="{286E358E-9508-40B8-A4C7-4D4877498DB3}"/>
                        </a:ext>
                      </a:extLst>
                    </p:cNvPr>
                    <p:cNvPicPr>
                      <a:picLocks noChangeAspect="1"/>
                    </p:cNvPicPr>
                    <p:nvPr/>
                  </p:nvPicPr>
                  <p:blipFill>
                    <a:blip r:embed="rId6">
                      <a:alphaModFix amt="50000"/>
                    </a:blip>
                    <a:stretch>
                      <a:fillRect/>
                    </a:stretch>
                  </p:blipFill>
                  <p:spPr>
                    <a:xfrm>
                      <a:off x="7173633" y="3894422"/>
                      <a:ext cx="815960" cy="622342"/>
                    </a:xfrm>
                    <a:prstGeom prst="rect">
                      <a:avLst/>
                    </a:prstGeom>
                  </p:spPr>
                </p:pic>
                <p:pic>
                  <p:nvPicPr>
                    <p:cNvPr id="57" name="Graphic 148">
                      <a:extLst>
                        <a:ext uri="{FF2B5EF4-FFF2-40B4-BE49-F238E27FC236}">
                          <a16:creationId xmlns:a16="http://schemas.microsoft.com/office/drawing/2014/main" id="{B1F15065-622D-4266-A2D4-6AF22CD7B3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53242" y="4236435"/>
                      <a:ext cx="251151" cy="303291"/>
                    </a:xfrm>
                    <a:prstGeom prst="rect">
                      <a:avLst/>
                    </a:prstGeom>
                  </p:spPr>
                </p:pic>
                <p:pic>
                  <p:nvPicPr>
                    <p:cNvPr id="58" name="Graphic 149">
                      <a:extLst>
                        <a:ext uri="{FF2B5EF4-FFF2-40B4-BE49-F238E27FC236}">
                          <a16:creationId xmlns:a16="http://schemas.microsoft.com/office/drawing/2014/main" id="{14E700E3-7362-499C-B963-191C5B7B80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177616" y="4230814"/>
                      <a:ext cx="251150" cy="303291"/>
                    </a:xfrm>
                    <a:prstGeom prst="rect">
                      <a:avLst/>
                    </a:prstGeom>
                  </p:spPr>
                </p:pic>
                <p:sp>
                  <p:nvSpPr>
                    <p:cNvPr id="59" name="TextBox 58">
                      <a:extLst>
                        <a:ext uri="{FF2B5EF4-FFF2-40B4-BE49-F238E27FC236}">
                          <a16:creationId xmlns:a16="http://schemas.microsoft.com/office/drawing/2014/main" id="{C1A1733C-BE16-4809-8E01-8E3941DBF64B}"/>
                        </a:ext>
                      </a:extLst>
                    </p:cNvPr>
                    <p:cNvSpPr txBox="1"/>
                    <p:nvPr/>
                  </p:nvSpPr>
                  <p:spPr>
                    <a:xfrm>
                      <a:off x="7843314" y="4091477"/>
                      <a:ext cx="1135382" cy="552193"/>
                    </a:xfrm>
                    <a:prstGeom prst="rect">
                      <a:avLst/>
                    </a:prstGeom>
                    <a:noFill/>
                  </p:spPr>
                  <p:txBody>
                    <a:bodyPr wrap="square" rtlCol="0">
                      <a:spAutoFit/>
                    </a:bodyPr>
                    <a:lstStyle/>
                    <a:p>
                      <a:pPr algn="ctr"/>
                      <a:r>
                        <a:rPr lang="en-GB" sz="1200" dirty="0"/>
                        <a:t>Natural disturbance</a:t>
                      </a:r>
                    </a:p>
                  </p:txBody>
                </p:sp>
                <p:sp>
                  <p:nvSpPr>
                    <p:cNvPr id="60" name="Rectangle 59">
                      <a:extLst>
                        <a:ext uri="{FF2B5EF4-FFF2-40B4-BE49-F238E27FC236}">
                          <a16:creationId xmlns:a16="http://schemas.microsoft.com/office/drawing/2014/main" id="{378E47C3-ED15-4A7C-9D0E-DBE2F29961B7}"/>
                        </a:ext>
                      </a:extLst>
                    </p:cNvPr>
                    <p:cNvSpPr/>
                    <p:nvPr/>
                  </p:nvSpPr>
                  <p:spPr>
                    <a:xfrm>
                      <a:off x="3581944" y="3578879"/>
                      <a:ext cx="5316568" cy="124379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70211B2A-5AAE-4493-B646-4839A9EB34F8}"/>
                        </a:ext>
                      </a:extLst>
                    </p:cNvPr>
                    <p:cNvSpPr/>
                    <p:nvPr/>
                  </p:nvSpPr>
                  <p:spPr>
                    <a:xfrm>
                      <a:off x="3649200" y="3627442"/>
                      <a:ext cx="317147" cy="3029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6B822F0E-564E-4296-A1CF-1CD8E05D2C67}"/>
                        </a:ext>
                      </a:extLst>
                    </p:cNvPr>
                    <p:cNvSpPr txBox="1"/>
                    <p:nvPr/>
                  </p:nvSpPr>
                  <p:spPr>
                    <a:xfrm>
                      <a:off x="3702904" y="3640427"/>
                      <a:ext cx="111917" cy="331316"/>
                    </a:xfrm>
                    <a:prstGeom prst="rect">
                      <a:avLst/>
                    </a:prstGeom>
                    <a:noFill/>
                  </p:spPr>
                  <p:txBody>
                    <a:bodyPr wrap="square" rtlCol="0">
                      <a:spAutoFit/>
                    </a:bodyPr>
                    <a:lstStyle/>
                    <a:p>
                      <a:r>
                        <a:rPr lang="en-GB" sz="1200" dirty="0"/>
                        <a:t>2</a:t>
                      </a:r>
                    </a:p>
                  </p:txBody>
                </p:sp>
              </p:grpSp>
              <p:grpSp>
                <p:nvGrpSpPr>
                  <p:cNvPr id="32" name="Group 31">
                    <a:extLst>
                      <a:ext uri="{FF2B5EF4-FFF2-40B4-BE49-F238E27FC236}">
                        <a16:creationId xmlns:a16="http://schemas.microsoft.com/office/drawing/2014/main" id="{F6F7B3D2-75AC-4BCA-8628-5792F1F2828E}"/>
                      </a:ext>
                    </a:extLst>
                  </p:cNvPr>
                  <p:cNvGrpSpPr/>
                  <p:nvPr/>
                </p:nvGrpSpPr>
                <p:grpSpPr>
                  <a:xfrm>
                    <a:off x="3572328" y="1084046"/>
                    <a:ext cx="5312993" cy="2351380"/>
                    <a:chOff x="3572328" y="1084046"/>
                    <a:chExt cx="5312993" cy="2351380"/>
                  </a:xfrm>
                </p:grpSpPr>
                <p:sp>
                  <p:nvSpPr>
                    <p:cNvPr id="34" name="Rectangle 33">
                      <a:extLst>
                        <a:ext uri="{FF2B5EF4-FFF2-40B4-BE49-F238E27FC236}">
                          <a16:creationId xmlns:a16="http://schemas.microsoft.com/office/drawing/2014/main" id="{B181ED04-AFD0-438E-86B1-9CD374432F1D}"/>
                        </a:ext>
                      </a:extLst>
                    </p:cNvPr>
                    <p:cNvSpPr/>
                    <p:nvPr/>
                  </p:nvSpPr>
                  <p:spPr>
                    <a:xfrm>
                      <a:off x="3572328" y="1104266"/>
                      <a:ext cx="5312993" cy="233116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4D024A08-F7A0-4718-BB68-EF9DCCBF9CE1}"/>
                        </a:ext>
                      </a:extLst>
                    </p:cNvPr>
                    <p:cNvGrpSpPr/>
                    <p:nvPr/>
                  </p:nvGrpSpPr>
                  <p:grpSpPr>
                    <a:xfrm>
                      <a:off x="3620709" y="1084046"/>
                      <a:ext cx="2764190" cy="2323375"/>
                      <a:chOff x="3620709" y="1084046"/>
                      <a:chExt cx="2764190" cy="2323375"/>
                    </a:xfrm>
                  </p:grpSpPr>
                  <p:pic>
                    <p:nvPicPr>
                      <p:cNvPr id="36" name="Picture 35">
                        <a:extLst>
                          <a:ext uri="{FF2B5EF4-FFF2-40B4-BE49-F238E27FC236}">
                            <a16:creationId xmlns:a16="http://schemas.microsoft.com/office/drawing/2014/main" id="{2DA77C44-ABC7-41AE-8BB4-F07CB56639D9}"/>
                          </a:ext>
                        </a:extLst>
                      </p:cNvPr>
                      <p:cNvPicPr>
                        <a:picLocks noChangeAspect="1"/>
                      </p:cNvPicPr>
                      <p:nvPr/>
                    </p:nvPicPr>
                    <p:blipFill rotWithShape="1">
                      <a:blip r:embed="rId11"/>
                      <a:srcRect r="6748" b="4241"/>
                      <a:stretch/>
                    </p:blipFill>
                    <p:spPr>
                      <a:xfrm>
                        <a:off x="5280114" y="2927990"/>
                        <a:ext cx="768197" cy="479431"/>
                      </a:xfrm>
                      <a:prstGeom prst="rect">
                        <a:avLst/>
                      </a:prstGeom>
                    </p:spPr>
                  </p:pic>
                  <p:sp>
                    <p:nvSpPr>
                      <p:cNvPr id="37" name="Arrow: Right 128">
                        <a:extLst>
                          <a:ext uri="{FF2B5EF4-FFF2-40B4-BE49-F238E27FC236}">
                            <a16:creationId xmlns:a16="http://schemas.microsoft.com/office/drawing/2014/main" id="{D24895D9-8E51-4876-9677-BACA2BA9ED5A}"/>
                          </a:ext>
                        </a:extLst>
                      </p:cNvPr>
                      <p:cNvSpPr/>
                      <p:nvPr/>
                    </p:nvSpPr>
                    <p:spPr>
                      <a:xfrm>
                        <a:off x="5270325" y="2796712"/>
                        <a:ext cx="904166" cy="1642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368C8294-C08F-4E10-BA41-3718E5C5CBAA}"/>
                          </a:ext>
                        </a:extLst>
                      </p:cNvPr>
                      <p:cNvSpPr txBox="1"/>
                      <p:nvPr/>
                    </p:nvSpPr>
                    <p:spPr>
                      <a:xfrm>
                        <a:off x="4956610" y="2335048"/>
                        <a:ext cx="1428289" cy="552193"/>
                      </a:xfrm>
                      <a:prstGeom prst="rect">
                        <a:avLst/>
                      </a:prstGeom>
                      <a:noFill/>
                    </p:spPr>
                    <p:txBody>
                      <a:bodyPr wrap="square" rtlCol="0">
                        <a:spAutoFit/>
                      </a:bodyPr>
                      <a:lstStyle/>
                      <a:p>
                        <a:pPr algn="ctr"/>
                        <a:r>
                          <a:rPr lang="en-GB" sz="1200" dirty="0"/>
                          <a:t>Transported by currents? </a:t>
                        </a:r>
                      </a:p>
                    </p:txBody>
                  </p:sp>
                  <p:cxnSp>
                    <p:nvCxnSpPr>
                      <p:cNvPr id="39" name="Straight Arrow Connector 38">
                        <a:extLst>
                          <a:ext uri="{FF2B5EF4-FFF2-40B4-BE49-F238E27FC236}">
                            <a16:creationId xmlns:a16="http://schemas.microsoft.com/office/drawing/2014/main" id="{EE2305DD-BC8B-4DE8-B40A-E4FD099E6438}"/>
                          </a:ext>
                        </a:extLst>
                      </p:cNvPr>
                      <p:cNvCxnSpPr>
                        <a:cxnSpLocks/>
                      </p:cNvCxnSpPr>
                      <p:nvPr/>
                    </p:nvCxnSpPr>
                    <p:spPr>
                      <a:xfrm flipV="1">
                        <a:off x="4949585" y="1945393"/>
                        <a:ext cx="0" cy="851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23AE43F-7A7D-432F-8CB6-016F9659AF13}"/>
                          </a:ext>
                        </a:extLst>
                      </p:cNvPr>
                      <p:cNvSpPr txBox="1"/>
                      <p:nvPr/>
                    </p:nvSpPr>
                    <p:spPr>
                      <a:xfrm>
                        <a:off x="4241266" y="1084046"/>
                        <a:ext cx="1393787" cy="552193"/>
                      </a:xfrm>
                      <a:prstGeom prst="rect">
                        <a:avLst/>
                      </a:prstGeom>
                      <a:noFill/>
                    </p:spPr>
                    <p:txBody>
                      <a:bodyPr wrap="square" rtlCol="0">
                        <a:spAutoFit/>
                      </a:bodyPr>
                      <a:lstStyle/>
                      <a:p>
                        <a:pPr algn="ctr"/>
                        <a:r>
                          <a:rPr lang="en-GB" sz="1200" dirty="0"/>
                          <a:t>C lost back to the atmosphere?</a:t>
                        </a:r>
                      </a:p>
                    </p:txBody>
                  </p:sp>
                  <p:pic>
                    <p:nvPicPr>
                      <p:cNvPr id="41" name="Graphic 132" descr="Arrow circle">
                        <a:extLst>
                          <a:ext uri="{FF2B5EF4-FFF2-40B4-BE49-F238E27FC236}">
                            <a16:creationId xmlns:a16="http://schemas.microsoft.com/office/drawing/2014/main" id="{5225C3A6-FF1F-4045-BBD0-1204872387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3844" y="2397585"/>
                        <a:ext cx="507378" cy="507378"/>
                      </a:xfrm>
                      <a:prstGeom prst="rect">
                        <a:avLst/>
                      </a:prstGeom>
                    </p:spPr>
                  </p:pic>
                  <p:sp>
                    <p:nvSpPr>
                      <p:cNvPr id="42" name="TextBox 41">
                        <a:extLst>
                          <a:ext uri="{FF2B5EF4-FFF2-40B4-BE49-F238E27FC236}">
                            <a16:creationId xmlns:a16="http://schemas.microsoft.com/office/drawing/2014/main" id="{939481C2-7A5A-43E5-BE96-6F4B42C6755F}"/>
                          </a:ext>
                        </a:extLst>
                      </p:cNvPr>
                      <p:cNvSpPr txBox="1"/>
                      <p:nvPr/>
                    </p:nvSpPr>
                    <p:spPr>
                      <a:xfrm>
                        <a:off x="3669767" y="2818585"/>
                        <a:ext cx="1428289" cy="331316"/>
                      </a:xfrm>
                      <a:prstGeom prst="rect">
                        <a:avLst/>
                      </a:prstGeom>
                      <a:noFill/>
                    </p:spPr>
                    <p:txBody>
                      <a:bodyPr wrap="square" rtlCol="0">
                        <a:spAutoFit/>
                      </a:bodyPr>
                      <a:lstStyle/>
                      <a:p>
                        <a:pPr algn="ctr"/>
                        <a:r>
                          <a:rPr lang="en-GB" sz="1200" dirty="0"/>
                          <a:t>Remineralisation?</a:t>
                        </a:r>
                      </a:p>
                    </p:txBody>
                  </p:sp>
                  <p:sp>
                    <p:nvSpPr>
                      <p:cNvPr id="43" name="Oval 42">
                        <a:extLst>
                          <a:ext uri="{FF2B5EF4-FFF2-40B4-BE49-F238E27FC236}">
                            <a16:creationId xmlns:a16="http://schemas.microsoft.com/office/drawing/2014/main" id="{A3E5616E-EB3A-4BA3-99B7-884373E426C7}"/>
                          </a:ext>
                        </a:extLst>
                      </p:cNvPr>
                      <p:cNvSpPr/>
                      <p:nvPr/>
                    </p:nvSpPr>
                    <p:spPr>
                      <a:xfrm>
                        <a:off x="3620709" y="1147685"/>
                        <a:ext cx="317147" cy="3029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6772AF78-E5A7-4809-A022-EA859EC32412}"/>
                          </a:ext>
                        </a:extLst>
                      </p:cNvPr>
                      <p:cNvSpPr txBox="1"/>
                      <p:nvPr/>
                    </p:nvSpPr>
                    <p:spPr>
                      <a:xfrm>
                        <a:off x="3674943" y="1160669"/>
                        <a:ext cx="111914" cy="331316"/>
                      </a:xfrm>
                      <a:prstGeom prst="rect">
                        <a:avLst/>
                      </a:prstGeom>
                      <a:noFill/>
                    </p:spPr>
                    <p:txBody>
                      <a:bodyPr wrap="square" rtlCol="0">
                        <a:spAutoFit/>
                      </a:bodyPr>
                      <a:lstStyle/>
                      <a:p>
                        <a:r>
                          <a:rPr lang="en-GB" sz="1200" dirty="0"/>
                          <a:t>3</a:t>
                        </a:r>
                      </a:p>
                    </p:txBody>
                  </p:sp>
                </p:grpSp>
              </p:grpSp>
              <p:pic>
                <p:nvPicPr>
                  <p:cNvPr id="33" name="Graphic 124">
                    <a:extLst>
                      <a:ext uri="{FF2B5EF4-FFF2-40B4-BE49-F238E27FC236}">
                        <a16:creationId xmlns:a16="http://schemas.microsoft.com/office/drawing/2014/main" id="{024AD2D9-2B92-44C5-937E-99158ABD7D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729332" y="4244054"/>
                    <a:ext cx="251150" cy="303291"/>
                  </a:xfrm>
                  <a:prstGeom prst="rect">
                    <a:avLst/>
                  </a:prstGeom>
                </p:spPr>
              </p:pic>
            </p:grpSp>
            <p:grpSp>
              <p:nvGrpSpPr>
                <p:cNvPr id="10" name="Group 9">
                  <a:extLst>
                    <a:ext uri="{FF2B5EF4-FFF2-40B4-BE49-F238E27FC236}">
                      <a16:creationId xmlns:a16="http://schemas.microsoft.com/office/drawing/2014/main" id="{E422DA13-07D7-4B56-AA11-D065ED4736CE}"/>
                    </a:ext>
                  </a:extLst>
                </p:cNvPr>
                <p:cNvGrpSpPr/>
                <p:nvPr/>
              </p:nvGrpSpPr>
              <p:grpSpPr>
                <a:xfrm>
                  <a:off x="121842" y="1173986"/>
                  <a:ext cx="2916262" cy="4719838"/>
                  <a:chOff x="121842" y="1173986"/>
                  <a:chExt cx="2916262" cy="4719838"/>
                </a:xfrm>
              </p:grpSpPr>
              <p:grpSp>
                <p:nvGrpSpPr>
                  <p:cNvPr id="11" name="Group 10">
                    <a:extLst>
                      <a:ext uri="{FF2B5EF4-FFF2-40B4-BE49-F238E27FC236}">
                        <a16:creationId xmlns:a16="http://schemas.microsoft.com/office/drawing/2014/main" id="{534CE5DC-E06B-4BA6-A1D5-1A929EC925B6}"/>
                      </a:ext>
                    </a:extLst>
                  </p:cNvPr>
                  <p:cNvGrpSpPr/>
                  <p:nvPr/>
                </p:nvGrpSpPr>
                <p:grpSpPr>
                  <a:xfrm>
                    <a:off x="121842" y="1308740"/>
                    <a:ext cx="2916262" cy="4585084"/>
                    <a:chOff x="441995" y="1461752"/>
                    <a:chExt cx="2916262" cy="4585084"/>
                  </a:xfrm>
                </p:grpSpPr>
                <p:cxnSp>
                  <p:nvCxnSpPr>
                    <p:cNvPr id="14" name="Straight Arrow Connector 13">
                      <a:extLst>
                        <a:ext uri="{FF2B5EF4-FFF2-40B4-BE49-F238E27FC236}">
                          <a16:creationId xmlns:a16="http://schemas.microsoft.com/office/drawing/2014/main" id="{6E12FBFA-9705-41DD-9E1B-C11DF0F104FE}"/>
                        </a:ext>
                      </a:extLst>
                    </p:cNvPr>
                    <p:cNvCxnSpPr>
                      <a:cxnSpLocks/>
                    </p:cNvCxnSpPr>
                    <p:nvPr/>
                  </p:nvCxnSpPr>
                  <p:spPr>
                    <a:xfrm>
                      <a:off x="1315175" y="3081002"/>
                      <a:ext cx="0" cy="464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409D80-175E-4256-9902-2689D1EFBC28}"/>
                        </a:ext>
                      </a:extLst>
                    </p:cNvPr>
                    <p:cNvSpPr txBox="1"/>
                    <p:nvPr/>
                  </p:nvSpPr>
                  <p:spPr>
                    <a:xfrm>
                      <a:off x="557331" y="5256000"/>
                      <a:ext cx="1546738" cy="552193"/>
                    </a:xfrm>
                    <a:prstGeom prst="rect">
                      <a:avLst/>
                    </a:prstGeom>
                    <a:noFill/>
                  </p:spPr>
                  <p:txBody>
                    <a:bodyPr wrap="square" rtlCol="0">
                      <a:spAutoFit/>
                    </a:bodyPr>
                    <a:lstStyle/>
                    <a:p>
                      <a:pPr algn="ctr"/>
                      <a:r>
                        <a:rPr lang="en-GB" sz="1200" dirty="0"/>
                        <a:t>C burial and long-term storage </a:t>
                      </a:r>
                    </a:p>
                  </p:txBody>
                </p:sp>
                <p:sp>
                  <p:nvSpPr>
                    <p:cNvPr id="16" name="TextBox 15">
                      <a:extLst>
                        <a:ext uri="{FF2B5EF4-FFF2-40B4-BE49-F238E27FC236}">
                          <a16:creationId xmlns:a16="http://schemas.microsoft.com/office/drawing/2014/main" id="{A80310A8-BFE4-4152-901E-70EA780915EB}"/>
                        </a:ext>
                      </a:extLst>
                    </p:cNvPr>
                    <p:cNvSpPr txBox="1"/>
                    <p:nvPr/>
                  </p:nvSpPr>
                  <p:spPr>
                    <a:xfrm>
                      <a:off x="441995" y="3608773"/>
                      <a:ext cx="1746359" cy="773070"/>
                    </a:xfrm>
                    <a:prstGeom prst="rect">
                      <a:avLst/>
                    </a:prstGeom>
                    <a:noFill/>
                  </p:spPr>
                  <p:txBody>
                    <a:bodyPr wrap="square" rtlCol="0">
                      <a:spAutoFit/>
                    </a:bodyPr>
                    <a:lstStyle/>
                    <a:p>
                      <a:pPr algn="ctr"/>
                      <a:r>
                        <a:rPr lang="en-GB" sz="1200" dirty="0"/>
                        <a:t>Downward movement of remaining org C matter</a:t>
                      </a:r>
                    </a:p>
                  </p:txBody>
                </p:sp>
                <p:pic>
                  <p:nvPicPr>
                    <p:cNvPr id="17" name="Picture 16">
                      <a:extLst>
                        <a:ext uri="{FF2B5EF4-FFF2-40B4-BE49-F238E27FC236}">
                          <a16:creationId xmlns:a16="http://schemas.microsoft.com/office/drawing/2014/main" id="{6FA9BA9B-B9D7-4089-B01A-5FD34DEC303C}"/>
                        </a:ext>
                      </a:extLst>
                    </p:cNvPr>
                    <p:cNvPicPr>
                      <a:picLocks noChangeAspect="1"/>
                    </p:cNvPicPr>
                    <p:nvPr/>
                  </p:nvPicPr>
                  <p:blipFill>
                    <a:blip r:embed="rId12"/>
                    <a:stretch>
                      <a:fillRect/>
                    </a:stretch>
                  </p:blipFill>
                  <p:spPr>
                    <a:xfrm>
                      <a:off x="688628" y="2664891"/>
                      <a:ext cx="1253092" cy="307777"/>
                    </a:xfrm>
                    <a:prstGeom prst="rect">
                      <a:avLst/>
                    </a:prstGeom>
                  </p:spPr>
                </p:pic>
                <p:pic>
                  <p:nvPicPr>
                    <p:cNvPr id="18" name="Picture 17">
                      <a:extLst>
                        <a:ext uri="{FF2B5EF4-FFF2-40B4-BE49-F238E27FC236}">
                          <a16:creationId xmlns:a16="http://schemas.microsoft.com/office/drawing/2014/main" id="{4F650A2E-7558-44C3-B49D-EA5ACAB94B96}"/>
                        </a:ext>
                      </a:extLst>
                    </p:cNvPr>
                    <p:cNvPicPr>
                      <a:picLocks noChangeAspect="1"/>
                    </p:cNvPicPr>
                    <p:nvPr/>
                  </p:nvPicPr>
                  <p:blipFill>
                    <a:blip r:embed="rId12"/>
                    <a:stretch>
                      <a:fillRect/>
                    </a:stretch>
                  </p:blipFill>
                  <p:spPr>
                    <a:xfrm>
                      <a:off x="704155" y="5739059"/>
                      <a:ext cx="1253092" cy="307777"/>
                    </a:xfrm>
                    <a:prstGeom prst="rect">
                      <a:avLst/>
                    </a:prstGeom>
                  </p:spPr>
                </p:pic>
                <p:cxnSp>
                  <p:nvCxnSpPr>
                    <p:cNvPr id="19" name="Straight Arrow Connector 18">
                      <a:extLst>
                        <a:ext uri="{FF2B5EF4-FFF2-40B4-BE49-F238E27FC236}">
                          <a16:creationId xmlns:a16="http://schemas.microsoft.com/office/drawing/2014/main" id="{BBDD3D83-2402-46B2-BE40-234AE227FBDF}"/>
                        </a:ext>
                      </a:extLst>
                    </p:cNvPr>
                    <p:cNvCxnSpPr>
                      <a:cxnSpLocks/>
                    </p:cNvCxnSpPr>
                    <p:nvPr/>
                  </p:nvCxnSpPr>
                  <p:spPr>
                    <a:xfrm>
                      <a:off x="1312376" y="4681115"/>
                      <a:ext cx="0" cy="464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F2FE17-3016-433E-8924-CDF92D90C272}"/>
                        </a:ext>
                      </a:extLst>
                    </p:cNvPr>
                    <p:cNvCxnSpPr>
                      <a:cxnSpLocks/>
                    </p:cNvCxnSpPr>
                    <p:nvPr/>
                  </p:nvCxnSpPr>
                  <p:spPr>
                    <a:xfrm>
                      <a:off x="1227737" y="1923417"/>
                      <a:ext cx="0" cy="464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B2D463-DB02-414E-859E-13C6C0AAC7B6}"/>
                        </a:ext>
                      </a:extLst>
                    </p:cNvPr>
                    <p:cNvCxnSpPr>
                      <a:cxnSpLocks/>
                    </p:cNvCxnSpPr>
                    <p:nvPr/>
                  </p:nvCxnSpPr>
                  <p:spPr>
                    <a:xfrm flipH="1" flipV="1">
                      <a:off x="1352454" y="1921719"/>
                      <a:ext cx="3620" cy="438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F344C66-280E-469F-8CB9-5E8F7799BF8E}"/>
                        </a:ext>
                      </a:extLst>
                    </p:cNvPr>
                    <p:cNvSpPr txBox="1"/>
                    <p:nvPr/>
                  </p:nvSpPr>
                  <p:spPr>
                    <a:xfrm>
                      <a:off x="761110" y="1461752"/>
                      <a:ext cx="1108126" cy="552193"/>
                    </a:xfrm>
                    <a:prstGeom prst="rect">
                      <a:avLst/>
                    </a:prstGeom>
                    <a:noFill/>
                  </p:spPr>
                  <p:txBody>
                    <a:bodyPr wrap="square" rtlCol="0">
                      <a:spAutoFit/>
                    </a:bodyPr>
                    <a:lstStyle/>
                    <a:p>
                      <a:pPr algn="ctr"/>
                      <a:r>
                        <a:rPr lang="en-GB" sz="1200" dirty="0"/>
                        <a:t>CO</a:t>
                      </a:r>
                      <a:r>
                        <a:rPr lang="en-GB" sz="1200" baseline="-25000" dirty="0"/>
                        <a:t>2</a:t>
                      </a:r>
                      <a:r>
                        <a:rPr lang="en-GB" sz="1200" dirty="0"/>
                        <a:t> gas exchange </a:t>
                      </a:r>
                    </a:p>
                  </p:txBody>
                </p:sp>
                <p:cxnSp>
                  <p:nvCxnSpPr>
                    <p:cNvPr id="23" name="Straight Arrow Connector 22">
                      <a:extLst>
                        <a:ext uri="{FF2B5EF4-FFF2-40B4-BE49-F238E27FC236}">
                          <a16:creationId xmlns:a16="http://schemas.microsoft.com/office/drawing/2014/main" id="{B51E32C8-40C5-4A34-AF85-53AC43E5F0A2}"/>
                        </a:ext>
                      </a:extLst>
                    </p:cNvPr>
                    <p:cNvCxnSpPr>
                      <a:cxnSpLocks/>
                      <a:stCxn id="17" idx="3"/>
                    </p:cNvCxnSpPr>
                    <p:nvPr/>
                  </p:nvCxnSpPr>
                  <p:spPr>
                    <a:xfrm flipV="1">
                      <a:off x="1941720" y="2818779"/>
                      <a:ext cx="43572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Graphic 114" descr="Fish">
                      <a:extLst>
                        <a:ext uri="{FF2B5EF4-FFF2-40B4-BE49-F238E27FC236}">
                          <a16:creationId xmlns:a16="http://schemas.microsoft.com/office/drawing/2014/main" id="{2110831B-2835-4C98-A3AF-6825B946E6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2588714" y="2677090"/>
                      <a:ext cx="340904" cy="350992"/>
                    </a:xfrm>
                    <a:prstGeom prst="rect">
                      <a:avLst/>
                    </a:prstGeom>
                  </p:spPr>
                </p:pic>
                <p:sp>
                  <p:nvSpPr>
                    <p:cNvPr id="25" name="TextBox 24">
                      <a:extLst>
                        <a:ext uri="{FF2B5EF4-FFF2-40B4-BE49-F238E27FC236}">
                          <a16:creationId xmlns:a16="http://schemas.microsoft.com/office/drawing/2014/main" id="{ADCEFD93-2914-47D9-BEBA-A421DD322DA6}"/>
                        </a:ext>
                      </a:extLst>
                    </p:cNvPr>
                    <p:cNvSpPr txBox="1"/>
                    <p:nvPr/>
                  </p:nvSpPr>
                  <p:spPr>
                    <a:xfrm>
                      <a:off x="2161287" y="2321106"/>
                      <a:ext cx="1196970" cy="552193"/>
                    </a:xfrm>
                    <a:prstGeom prst="rect">
                      <a:avLst/>
                    </a:prstGeom>
                    <a:noFill/>
                  </p:spPr>
                  <p:txBody>
                    <a:bodyPr wrap="square" rtlCol="0">
                      <a:spAutoFit/>
                    </a:bodyPr>
                    <a:lstStyle/>
                    <a:p>
                      <a:pPr algn="ctr"/>
                      <a:r>
                        <a:rPr lang="en-GB" sz="1200" dirty="0"/>
                        <a:t>Consumption of org C</a:t>
                      </a:r>
                    </a:p>
                  </p:txBody>
                </p:sp>
              </p:grpSp>
              <p:sp>
                <p:nvSpPr>
                  <p:cNvPr id="12" name="Oval 11">
                    <a:extLst>
                      <a:ext uri="{FF2B5EF4-FFF2-40B4-BE49-F238E27FC236}">
                        <a16:creationId xmlns:a16="http://schemas.microsoft.com/office/drawing/2014/main" id="{49CAB7F4-0483-4EE4-959F-87F5C6A11FFF}"/>
                      </a:ext>
                    </a:extLst>
                  </p:cNvPr>
                  <p:cNvSpPr/>
                  <p:nvPr/>
                </p:nvSpPr>
                <p:spPr>
                  <a:xfrm>
                    <a:off x="258679" y="1173986"/>
                    <a:ext cx="317147" cy="3029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2596EA7-FE0F-466C-B189-ECA040B96D08}"/>
                      </a:ext>
                    </a:extLst>
                  </p:cNvPr>
                  <p:cNvSpPr txBox="1"/>
                  <p:nvPr/>
                </p:nvSpPr>
                <p:spPr>
                  <a:xfrm>
                    <a:off x="307738" y="1186971"/>
                    <a:ext cx="111917" cy="331316"/>
                  </a:xfrm>
                  <a:prstGeom prst="rect">
                    <a:avLst/>
                  </a:prstGeom>
                  <a:noFill/>
                </p:spPr>
                <p:txBody>
                  <a:bodyPr wrap="square" rtlCol="0">
                    <a:spAutoFit/>
                  </a:bodyPr>
                  <a:lstStyle/>
                  <a:p>
                    <a:r>
                      <a:rPr lang="en-GB" sz="1200" dirty="0"/>
                      <a:t>1</a:t>
                    </a:r>
                  </a:p>
                </p:txBody>
              </p:sp>
            </p:grpSp>
          </p:grpSp>
          <p:sp>
            <p:nvSpPr>
              <p:cNvPr id="8" name="Rectangle 7">
                <a:extLst>
                  <a:ext uri="{FF2B5EF4-FFF2-40B4-BE49-F238E27FC236}">
                    <a16:creationId xmlns:a16="http://schemas.microsoft.com/office/drawing/2014/main" id="{619090A4-697B-4433-BE2D-B7F0C057243D}"/>
                  </a:ext>
                </a:extLst>
              </p:cNvPr>
              <p:cNvSpPr/>
              <p:nvPr/>
            </p:nvSpPr>
            <p:spPr>
              <a:xfrm>
                <a:off x="9988598" y="4651648"/>
                <a:ext cx="8814452" cy="5001369"/>
              </a:xfrm>
              <a:prstGeom prst="rect">
                <a:avLst/>
              </a:prstGeom>
              <a:noFill/>
              <a:ln w="19050">
                <a:solidFill>
                  <a:srgbClr val="00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3" name="Group 62">
            <a:extLst>
              <a:ext uri="{FF2B5EF4-FFF2-40B4-BE49-F238E27FC236}">
                <a16:creationId xmlns:a16="http://schemas.microsoft.com/office/drawing/2014/main" id="{C94CF77F-4403-4421-ACAD-A642B3A4DE4F}"/>
              </a:ext>
            </a:extLst>
          </p:cNvPr>
          <p:cNvGrpSpPr/>
          <p:nvPr/>
        </p:nvGrpSpPr>
        <p:grpSpPr>
          <a:xfrm>
            <a:off x="8233829" y="2557013"/>
            <a:ext cx="1441199" cy="916112"/>
            <a:chOff x="6372962" y="2559030"/>
            <a:chExt cx="1441199" cy="916112"/>
          </a:xfrm>
        </p:grpSpPr>
        <p:pic>
          <p:nvPicPr>
            <p:cNvPr id="64" name="Graphic 63" descr="Fish with solid fill">
              <a:extLst>
                <a:ext uri="{FF2B5EF4-FFF2-40B4-BE49-F238E27FC236}">
                  <a16:creationId xmlns:a16="http://schemas.microsoft.com/office/drawing/2014/main" id="{4B53CE1A-F6C7-4389-BBB1-8AE499FEE407}"/>
                </a:ext>
              </a:extLst>
            </p:cNvPr>
            <p:cNvPicPr>
              <a:picLocks noChangeAspect="1"/>
            </p:cNvPicPr>
            <p:nvPr/>
          </p:nvPicPr>
          <p:blipFill>
            <a:blip r:embed="rId13">
              <a:extLst>
                <a:ext uri="{96DAC541-7B7A-43D3-8B79-37D633B846F1}">
                  <asvg:svgBlip xmlns:asvg="http://schemas.microsoft.com/office/drawing/2016/SVG/main" r:embed="rId15"/>
                </a:ext>
              </a:extLst>
            </a:blip>
            <a:stretch>
              <a:fillRect/>
            </a:stretch>
          </p:blipFill>
          <p:spPr>
            <a:xfrm flipH="1">
              <a:off x="6541207" y="2940617"/>
              <a:ext cx="534525" cy="534525"/>
            </a:xfrm>
            <a:prstGeom prst="rect">
              <a:avLst/>
            </a:prstGeom>
          </p:spPr>
        </p:pic>
        <p:grpSp>
          <p:nvGrpSpPr>
            <p:cNvPr id="65" name="Group 64">
              <a:extLst>
                <a:ext uri="{FF2B5EF4-FFF2-40B4-BE49-F238E27FC236}">
                  <a16:creationId xmlns:a16="http://schemas.microsoft.com/office/drawing/2014/main" id="{C4353A5A-47E2-49A2-AC67-D75FFC24B24D}"/>
                </a:ext>
              </a:extLst>
            </p:cNvPr>
            <p:cNvGrpSpPr/>
            <p:nvPr/>
          </p:nvGrpSpPr>
          <p:grpSpPr>
            <a:xfrm>
              <a:off x="6372962" y="2559030"/>
              <a:ext cx="1441199" cy="905798"/>
              <a:chOff x="6372962" y="2559030"/>
              <a:chExt cx="1441199" cy="905798"/>
            </a:xfrm>
          </p:grpSpPr>
          <p:pic>
            <p:nvPicPr>
              <p:cNvPr id="66" name="Graphic 65" descr="Fish outline">
                <a:extLst>
                  <a:ext uri="{FF2B5EF4-FFF2-40B4-BE49-F238E27FC236}">
                    <a16:creationId xmlns:a16="http://schemas.microsoft.com/office/drawing/2014/main" id="{89945902-4D8F-4715-85E8-8AF52B9C691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62124" y="2646215"/>
                <a:ext cx="534525" cy="534525"/>
              </a:xfrm>
              <a:prstGeom prst="rect">
                <a:avLst/>
              </a:prstGeom>
            </p:spPr>
          </p:pic>
          <p:sp>
            <p:nvSpPr>
              <p:cNvPr id="67" name="TextBox 66">
                <a:extLst>
                  <a:ext uri="{FF2B5EF4-FFF2-40B4-BE49-F238E27FC236}">
                    <a16:creationId xmlns:a16="http://schemas.microsoft.com/office/drawing/2014/main" id="{46C88595-9D5F-4A34-9201-195736658B2D}"/>
                  </a:ext>
                </a:extLst>
              </p:cNvPr>
              <p:cNvSpPr txBox="1"/>
              <p:nvPr/>
            </p:nvSpPr>
            <p:spPr>
              <a:xfrm>
                <a:off x="6719122" y="2559030"/>
                <a:ext cx="1095039" cy="276999"/>
              </a:xfrm>
              <a:prstGeom prst="rect">
                <a:avLst/>
              </a:prstGeom>
              <a:noFill/>
            </p:spPr>
            <p:txBody>
              <a:bodyPr wrap="square" rtlCol="0">
                <a:spAutoFit/>
              </a:bodyPr>
              <a:lstStyle/>
              <a:p>
                <a:r>
                  <a:rPr lang="en-GB" sz="1200" dirty="0"/>
                  <a:t>Consumed?</a:t>
                </a:r>
              </a:p>
            </p:txBody>
          </p:sp>
          <p:pic>
            <p:nvPicPr>
              <p:cNvPr id="68" name="Picture 2" descr="Phytoplankton, Ocean, Plants, Transparen #542010 - PNG Images - PNGio">
                <a:extLst>
                  <a:ext uri="{FF2B5EF4-FFF2-40B4-BE49-F238E27FC236}">
                    <a16:creationId xmlns:a16="http://schemas.microsoft.com/office/drawing/2014/main" id="{2A561EA3-99B3-45D2-B8C2-150DA8EC3B95}"/>
                  </a:ext>
                </a:extLst>
              </p:cNvPr>
              <p:cNvPicPr>
                <a:picLocks noChangeAspect="1" noChangeArrowheads="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6667" r="91000">
                            <a14:foregroundMark x1="38889" y1="58226" x2="39444" y2="57742"/>
                            <a14:foregroundMark x1="69000" y1="71129" x2="73667" y2="70484"/>
                            <a14:foregroundMark x1="27889" y1="47903" x2="32333" y2="46290"/>
                            <a14:foregroundMark x1="91000" y1="43065" x2="91111" y2="38065"/>
                            <a14:foregroundMark x1="6667" y1="29032" x2="7000" y2="27258"/>
                            <a14:foregroundMark x1="62889" y1="35000" x2="65778" y2="38226"/>
                          </a14:backgroundRemoval>
                        </a14:imgEffect>
                      </a14:imgLayer>
                    </a14:imgProps>
                  </a:ext>
                  <a:ext uri="{28A0092B-C50C-407E-A947-70E740481C1C}">
                    <a14:useLocalDpi xmlns:a14="http://schemas.microsoft.com/office/drawing/2010/main" val="0"/>
                  </a:ext>
                </a:extLst>
              </a:blip>
              <a:srcRect/>
              <a:stretch>
                <a:fillRect/>
              </a:stretch>
            </p:blipFill>
            <p:spPr bwMode="auto">
              <a:xfrm rot="20544985">
                <a:off x="6504315" y="2807622"/>
                <a:ext cx="282293" cy="19446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Phytoplankton, Ocean, Plants, Transparen #542010 - PNG Images - PNGio">
                <a:extLst>
                  <a:ext uri="{FF2B5EF4-FFF2-40B4-BE49-F238E27FC236}">
                    <a16:creationId xmlns:a16="http://schemas.microsoft.com/office/drawing/2014/main" id="{96C0CFE4-68D1-4484-9D19-0652D0A16D68}"/>
                  </a:ext>
                </a:extLst>
              </p:cNvPr>
              <p:cNvPicPr>
                <a:picLocks noChangeAspect="1" noChangeArrowheads="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6667" r="91000">
                            <a14:foregroundMark x1="38889" y1="58226" x2="39444" y2="57742"/>
                            <a14:foregroundMark x1="69000" y1="71129" x2="73667" y2="70484"/>
                            <a14:foregroundMark x1="27889" y1="47903" x2="32333" y2="46290"/>
                            <a14:foregroundMark x1="91000" y1="43065" x2="91111" y2="38065"/>
                            <a14:foregroundMark x1="6667" y1="29032" x2="7000" y2="27258"/>
                            <a14:foregroundMark x1="62889" y1="35000" x2="65778" y2="38226"/>
                          </a14:backgroundRemoval>
                        </a14:imgEffect>
                      </a14:imgLayer>
                    </a14:imgProps>
                  </a:ext>
                  <a:ext uri="{28A0092B-C50C-407E-A947-70E740481C1C}">
                    <a14:useLocalDpi xmlns:a14="http://schemas.microsoft.com/office/drawing/2010/main" val="0"/>
                  </a:ext>
                </a:extLst>
              </a:blip>
              <a:srcRect/>
              <a:stretch>
                <a:fillRect/>
              </a:stretch>
            </p:blipFill>
            <p:spPr bwMode="auto">
              <a:xfrm rot="4477841">
                <a:off x="7099894" y="3110645"/>
                <a:ext cx="282293" cy="1944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Phytoplankton, Ocean, Plants, Transparen #542010 - PNG Images - PNGio">
                <a:extLst>
                  <a:ext uri="{FF2B5EF4-FFF2-40B4-BE49-F238E27FC236}">
                    <a16:creationId xmlns:a16="http://schemas.microsoft.com/office/drawing/2014/main" id="{D7D708C1-3682-4648-8812-E9777C4BFD19}"/>
                  </a:ext>
                </a:extLst>
              </p:cNvPr>
              <p:cNvPicPr>
                <a:picLocks noChangeAspect="1" noChangeArrowheads="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6667" r="91000">
                            <a14:foregroundMark x1="38889" y1="58226" x2="39444" y2="57742"/>
                            <a14:foregroundMark x1="69000" y1="71129" x2="73667" y2="70484"/>
                            <a14:foregroundMark x1="27889" y1="47903" x2="32333" y2="46290"/>
                            <a14:foregroundMark x1="91000" y1="43065" x2="91111" y2="38065"/>
                            <a14:foregroundMark x1="6667" y1="29032" x2="7000" y2="27258"/>
                            <a14:foregroundMark x1="62889" y1="35000" x2="65778" y2="38226"/>
                          </a14:backgroundRemoval>
                        </a14:imgEffect>
                      </a14:imgLayer>
                    </a14:imgProps>
                  </a:ext>
                  <a:ext uri="{28A0092B-C50C-407E-A947-70E740481C1C}">
                    <a14:useLocalDpi xmlns:a14="http://schemas.microsoft.com/office/drawing/2010/main" val="0"/>
                  </a:ext>
                </a:extLst>
              </a:blip>
              <a:srcRect/>
              <a:stretch>
                <a:fillRect/>
              </a:stretch>
            </p:blipFill>
            <p:spPr bwMode="auto">
              <a:xfrm rot="12572441">
                <a:off x="7387773" y="2961986"/>
                <a:ext cx="282293" cy="19446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Phytoplankton, Ocean, Plants, Transparen #542010 - PNG Images - PNGio">
                <a:extLst>
                  <a:ext uri="{FF2B5EF4-FFF2-40B4-BE49-F238E27FC236}">
                    <a16:creationId xmlns:a16="http://schemas.microsoft.com/office/drawing/2014/main" id="{2A1A2A8B-C1BE-4095-ADDB-9FE0A4A9CAA5}"/>
                  </a:ext>
                </a:extLst>
              </p:cNvPr>
              <p:cNvPicPr>
                <a:picLocks noChangeAspect="1" noChangeArrowheads="1"/>
              </p:cNvPicPr>
              <p:nvPr/>
            </p:nvPicPr>
            <p:blipFill>
              <a:blip r:embed="rId18">
                <a:duotone>
                  <a:schemeClr val="accent5">
                    <a:shade val="45000"/>
                    <a:satMod val="135000"/>
                  </a:schemeClr>
                  <a:prstClr val="white"/>
                </a:duotone>
                <a:extLst>
                  <a:ext uri="{BEBA8EAE-BF5A-486C-A8C5-ECC9F3942E4B}">
                    <a14:imgProps xmlns:a14="http://schemas.microsoft.com/office/drawing/2010/main">
                      <a14:imgLayer r:embed="rId19">
                        <a14:imgEffect>
                          <a14:backgroundRemoval t="10000" b="90000" l="6667" r="91000">
                            <a14:foregroundMark x1="38889" y1="58226" x2="39444" y2="57742"/>
                            <a14:foregroundMark x1="69000" y1="71129" x2="73667" y2="70484"/>
                            <a14:foregroundMark x1="27889" y1="47903" x2="32333" y2="46290"/>
                            <a14:foregroundMark x1="91000" y1="43065" x2="91111" y2="38065"/>
                            <a14:foregroundMark x1="6667" y1="29032" x2="7000" y2="27258"/>
                            <a14:foregroundMark x1="62889" y1="35000" x2="65778" y2="38226"/>
                          </a14:backgroundRemoval>
                        </a14:imgEffect>
                      </a14:imgLayer>
                    </a14:imgProps>
                  </a:ext>
                  <a:ext uri="{28A0092B-C50C-407E-A947-70E740481C1C}">
                    <a14:useLocalDpi xmlns:a14="http://schemas.microsoft.com/office/drawing/2010/main" val="0"/>
                  </a:ext>
                </a:extLst>
              </a:blip>
              <a:srcRect/>
              <a:stretch>
                <a:fillRect/>
              </a:stretch>
            </p:blipFill>
            <p:spPr bwMode="auto">
              <a:xfrm rot="12572441">
                <a:off x="6372962" y="3270359"/>
                <a:ext cx="282293" cy="194469"/>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72" name="Straight Arrow Connector 71">
            <a:extLst>
              <a:ext uri="{FF2B5EF4-FFF2-40B4-BE49-F238E27FC236}">
                <a16:creationId xmlns:a16="http://schemas.microsoft.com/office/drawing/2014/main" id="{FF409CC4-FA85-4FDD-8D70-7A8209CCF0BF}"/>
              </a:ext>
            </a:extLst>
          </p:cNvPr>
          <p:cNvCxnSpPr>
            <a:cxnSpLocks/>
          </p:cNvCxnSpPr>
          <p:nvPr/>
        </p:nvCxnSpPr>
        <p:spPr>
          <a:xfrm>
            <a:off x="4110064" y="3144849"/>
            <a:ext cx="0" cy="1115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17603438"/>
      </p:ext>
    </p:extLst>
  </p:cSld>
  <p:clrMapOvr>
    <a:masterClrMapping/>
  </p:clrMapOvr>
  <mc:AlternateContent xmlns:mc="http://schemas.openxmlformats.org/markup-compatibility/2006" xmlns:p14="http://schemas.microsoft.com/office/powerpoint/2010/main">
    <mc:Choice Requires="p14">
      <p:transition spd="slow" p14:dur="2000" advTm="91789"/>
    </mc:Choice>
    <mc:Fallback xmlns="">
      <p:transition spd="slow" advTm="917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201B-C2D7-4795-AE75-203B393F5664}"/>
              </a:ext>
            </a:extLst>
          </p:cNvPr>
          <p:cNvSpPr>
            <a:spLocks noGrp="1"/>
          </p:cNvSpPr>
          <p:nvPr>
            <p:ph type="title"/>
          </p:nvPr>
        </p:nvSpPr>
        <p:spPr>
          <a:xfrm>
            <a:off x="822158" y="191418"/>
            <a:ext cx="10515600" cy="1325563"/>
          </a:xfrm>
        </p:spPr>
        <p:txBody>
          <a:bodyPr>
            <a:normAutofit/>
          </a:bodyPr>
          <a:lstStyle/>
          <a:p>
            <a:r>
              <a:rPr lang="en-US" sz="3600" dirty="0"/>
              <a:t>Carbon Vulnerability Mapping Objectives</a:t>
            </a:r>
            <a:endParaRPr lang="en-GB" sz="3600" dirty="0"/>
          </a:p>
        </p:txBody>
      </p:sp>
      <p:sp>
        <p:nvSpPr>
          <p:cNvPr id="3" name="Content Placeholder 2">
            <a:extLst>
              <a:ext uri="{FF2B5EF4-FFF2-40B4-BE49-F238E27FC236}">
                <a16:creationId xmlns:a16="http://schemas.microsoft.com/office/drawing/2014/main" id="{BECED91E-D578-4171-9808-9B278BD38363}"/>
              </a:ext>
            </a:extLst>
          </p:cNvPr>
          <p:cNvSpPr>
            <a:spLocks noGrp="1"/>
          </p:cNvSpPr>
          <p:nvPr>
            <p:ph idx="1"/>
          </p:nvPr>
        </p:nvSpPr>
        <p:spPr>
          <a:xfrm>
            <a:off x="854242" y="1456656"/>
            <a:ext cx="5690937" cy="4607259"/>
          </a:xfrm>
        </p:spPr>
        <p:txBody>
          <a:bodyPr>
            <a:normAutofit fontScale="70000" lnSpcReduction="20000"/>
          </a:bodyPr>
          <a:lstStyle/>
          <a:p>
            <a:pPr indent="-228594">
              <a:lnSpc>
                <a:spcPct val="90000"/>
              </a:lnSpc>
              <a:spcAft>
                <a:spcPts val="600"/>
              </a:spcAft>
              <a:buFont typeface="Arial" panose="020B0604020202020204" pitchFamily="34" charset="0"/>
              <a:buChar char="•"/>
            </a:pPr>
            <a:r>
              <a:rPr lang="en-US" sz="2800" dirty="0"/>
              <a:t>To improve the current understanding of the influence of benthic trawling on sedimentary carbon stores within the UK EEZ, it was first necessary to compile the currently available data sources. With these data sources, the following criteria were assessed:</a:t>
            </a:r>
          </a:p>
          <a:p>
            <a:pPr marL="742932" indent="-457189">
              <a:lnSpc>
                <a:spcPct val="90000"/>
              </a:lnSpc>
              <a:spcAft>
                <a:spcPts val="600"/>
              </a:spcAft>
              <a:buFont typeface="+mj-lt"/>
              <a:buAutoNum type="arabicPeriod"/>
            </a:pPr>
            <a:r>
              <a:rPr lang="en-US" sz="2800" dirty="0"/>
              <a:t>Where is fishing activity occurring in the UK EEZ and what bottom trawling gear type is being used?</a:t>
            </a:r>
          </a:p>
          <a:p>
            <a:pPr marL="742932" indent="-457189">
              <a:lnSpc>
                <a:spcPct val="90000"/>
              </a:lnSpc>
              <a:spcAft>
                <a:spcPts val="600"/>
              </a:spcAft>
              <a:buFont typeface="+mj-lt"/>
              <a:buAutoNum type="arabicPeriod"/>
            </a:pPr>
            <a:r>
              <a:rPr lang="en-US" sz="2800" dirty="0"/>
              <a:t>What is the sediment type in these highly fished areas?</a:t>
            </a:r>
          </a:p>
          <a:p>
            <a:pPr marL="742932" indent="-457189">
              <a:lnSpc>
                <a:spcPct val="90000"/>
              </a:lnSpc>
              <a:spcAft>
                <a:spcPts val="600"/>
              </a:spcAft>
              <a:buFont typeface="+mj-lt"/>
              <a:buAutoNum type="arabicPeriod"/>
            </a:pPr>
            <a:r>
              <a:rPr lang="en-US" sz="2800" dirty="0"/>
              <a:t>How fast will sediment resettle based on sediment type?</a:t>
            </a:r>
          </a:p>
          <a:p>
            <a:pPr marL="742932" indent="-457189">
              <a:lnSpc>
                <a:spcPct val="90000"/>
              </a:lnSpc>
              <a:spcAft>
                <a:spcPts val="600"/>
              </a:spcAft>
              <a:buFont typeface="+mj-lt"/>
              <a:buAutoNum type="arabicPeriod"/>
            </a:pPr>
            <a:r>
              <a:rPr lang="en-US" sz="2800" dirty="0"/>
              <a:t>How labile are the sediments?</a:t>
            </a:r>
          </a:p>
          <a:p>
            <a:pPr marL="742932" indent="-457189">
              <a:lnSpc>
                <a:spcPct val="90000"/>
              </a:lnSpc>
              <a:spcAft>
                <a:spcPts val="600"/>
              </a:spcAft>
              <a:buFont typeface="+mj-lt"/>
              <a:buAutoNum type="arabicPeriod"/>
            </a:pPr>
            <a:r>
              <a:rPr lang="en-US" sz="2800" dirty="0"/>
              <a:t>How much organic carbon is stored in these sediments?</a:t>
            </a:r>
          </a:p>
          <a:p>
            <a:endParaRPr lang="en-GB" dirty="0"/>
          </a:p>
        </p:txBody>
      </p:sp>
      <p:pic>
        <p:nvPicPr>
          <p:cNvPr id="4" name="Picture 3" descr="Map&#10;&#10;Description automatically generated">
            <a:extLst>
              <a:ext uri="{FF2B5EF4-FFF2-40B4-BE49-F238E27FC236}">
                <a16:creationId xmlns:a16="http://schemas.microsoft.com/office/drawing/2014/main" id="{DF9BF9E1-0999-4933-94E6-447468C9A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71" y="1516981"/>
            <a:ext cx="2386047" cy="3372506"/>
          </a:xfrm>
          <a:prstGeom prst="rect">
            <a:avLst/>
          </a:prstGeom>
        </p:spPr>
      </p:pic>
      <p:pic>
        <p:nvPicPr>
          <p:cNvPr id="5" name="Picture 4" descr="Map&#10;&#10;Description automatically generated">
            <a:extLst>
              <a:ext uri="{FF2B5EF4-FFF2-40B4-BE49-F238E27FC236}">
                <a16:creationId xmlns:a16="http://schemas.microsoft.com/office/drawing/2014/main" id="{5F1182C4-FFAC-47D2-B973-4F8B1FDAF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447" y="382692"/>
            <a:ext cx="2021375" cy="2857070"/>
          </a:xfrm>
          <a:prstGeom prst="rect">
            <a:avLst/>
          </a:prstGeom>
        </p:spPr>
      </p:pic>
      <p:pic>
        <p:nvPicPr>
          <p:cNvPr id="6" name="Content Placeholder 4" descr="Map&#10;&#10;Description automatically generated">
            <a:extLst>
              <a:ext uri="{FF2B5EF4-FFF2-40B4-BE49-F238E27FC236}">
                <a16:creationId xmlns:a16="http://schemas.microsoft.com/office/drawing/2014/main" id="{03F032B8-0299-41F8-B144-781D8FD64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445" y="3239762"/>
            <a:ext cx="1998087" cy="2824154"/>
          </a:xfrm>
          <a:prstGeom prst="rect">
            <a:avLst/>
          </a:prstGeom>
        </p:spPr>
      </p:pic>
    </p:spTree>
    <p:custDataLst>
      <p:tags r:id="rId1"/>
    </p:custDataLst>
    <p:extLst>
      <p:ext uri="{BB962C8B-B14F-4D97-AF65-F5344CB8AC3E}">
        <p14:creationId xmlns:p14="http://schemas.microsoft.com/office/powerpoint/2010/main" val="3518654178"/>
      </p:ext>
    </p:extLst>
  </p:cSld>
  <p:clrMapOvr>
    <a:masterClrMapping/>
  </p:clrMapOvr>
  <mc:AlternateContent xmlns:mc="http://schemas.openxmlformats.org/markup-compatibility/2006" xmlns:p14="http://schemas.microsoft.com/office/powerpoint/2010/main">
    <mc:Choice Requires="p14">
      <p:transition spd="slow" p14:dur="2000" advTm="92891"/>
    </mc:Choice>
    <mc:Fallback xmlns="">
      <p:transition spd="slow" advTm="92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E041-95DA-49AD-A6AE-833E281385A6}"/>
              </a:ext>
            </a:extLst>
          </p:cNvPr>
          <p:cNvSpPr>
            <a:spLocks noGrp="1"/>
          </p:cNvSpPr>
          <p:nvPr>
            <p:ph type="title"/>
          </p:nvPr>
        </p:nvSpPr>
        <p:spPr>
          <a:xfrm>
            <a:off x="517379" y="365125"/>
            <a:ext cx="7535779" cy="1325563"/>
          </a:xfrm>
        </p:spPr>
        <p:txBody>
          <a:bodyPr/>
          <a:lstStyle/>
          <a:p>
            <a:r>
              <a:rPr lang="en-GB" sz="4400" dirty="0"/>
              <a:t>Carbon Vulnerability Ranking</a:t>
            </a:r>
            <a:endParaRPr lang="en-GB" dirty="0"/>
          </a:p>
        </p:txBody>
      </p:sp>
      <p:sp>
        <p:nvSpPr>
          <p:cNvPr id="3" name="Content Placeholder 2">
            <a:extLst>
              <a:ext uri="{FF2B5EF4-FFF2-40B4-BE49-F238E27FC236}">
                <a16:creationId xmlns:a16="http://schemas.microsoft.com/office/drawing/2014/main" id="{B93E88DF-E2B1-4A35-842E-025C7E86C0A3}"/>
              </a:ext>
            </a:extLst>
          </p:cNvPr>
          <p:cNvSpPr>
            <a:spLocks noGrp="1"/>
          </p:cNvSpPr>
          <p:nvPr>
            <p:ph idx="1"/>
          </p:nvPr>
        </p:nvSpPr>
        <p:spPr>
          <a:xfrm>
            <a:off x="629653" y="1690688"/>
            <a:ext cx="6204284" cy="4211760"/>
          </a:xfrm>
        </p:spPr>
        <p:txBody>
          <a:bodyPr>
            <a:normAutofit fontScale="70000" lnSpcReduction="20000"/>
          </a:bodyPr>
          <a:lstStyle/>
          <a:p>
            <a:r>
              <a:rPr lang="en-GB" sz="2800" dirty="0"/>
              <a:t>By combining the 5 key variables with the addition of several external constant parameters such as the sediment penetration depth of the towed gear, it is possible to generate a carbon vulnerability ranking for the UK EEZ. </a:t>
            </a:r>
          </a:p>
          <a:p>
            <a:r>
              <a:rPr lang="en-GB" sz="2800" dirty="0"/>
              <a:t>The carbon vulnerability ranking identifies areas where sedimentary organic carbon is potentially most vulnerable to bottom trawling activity. </a:t>
            </a:r>
          </a:p>
          <a:p>
            <a:r>
              <a:rPr lang="en-GB" sz="2800" dirty="0"/>
              <a:t>While this model doesn’t estimate the fate of organic carbon (e.g. lateral transport, remineralisation, multiple-year effects etc.) it considers spatially where organic carbon is potentially most vulnerable and may be used as a tool to identify where further study efforts should be prioritised. </a:t>
            </a:r>
          </a:p>
          <a:p>
            <a:endParaRPr lang="en-GB" dirty="0"/>
          </a:p>
        </p:txBody>
      </p:sp>
      <p:pic>
        <p:nvPicPr>
          <p:cNvPr id="4" name="Picture 3" descr="A picture containing eaten, pan&#10;&#10;Description automatically generated">
            <a:extLst>
              <a:ext uri="{FF2B5EF4-FFF2-40B4-BE49-F238E27FC236}">
                <a16:creationId xmlns:a16="http://schemas.microsoft.com/office/drawing/2014/main" id="{D4DECA4C-0591-4AEE-BD7E-B9552A62E139}"/>
              </a:ext>
            </a:extLst>
          </p:cNvPr>
          <p:cNvPicPr>
            <a:picLocks noChangeAspect="1"/>
          </p:cNvPicPr>
          <p:nvPr/>
        </p:nvPicPr>
        <p:blipFill rotWithShape="1">
          <a:blip r:embed="rId3">
            <a:extLst>
              <a:ext uri="{28A0092B-C50C-407E-A947-70E740481C1C}">
                <a14:useLocalDpi xmlns:a14="http://schemas.microsoft.com/office/drawing/2010/main" val="0"/>
              </a:ext>
            </a:extLst>
          </a:blip>
          <a:srcRect l="9875"/>
          <a:stretch/>
        </p:blipFill>
        <p:spPr>
          <a:xfrm>
            <a:off x="8053158" y="0"/>
            <a:ext cx="4138842" cy="6139159"/>
          </a:xfrm>
          <a:prstGeom prst="rect">
            <a:avLst/>
          </a:prstGeom>
          <a:effectLst/>
        </p:spPr>
      </p:pic>
    </p:spTree>
    <p:custDataLst>
      <p:tags r:id="rId1"/>
    </p:custDataLst>
    <p:extLst>
      <p:ext uri="{BB962C8B-B14F-4D97-AF65-F5344CB8AC3E}">
        <p14:creationId xmlns:p14="http://schemas.microsoft.com/office/powerpoint/2010/main" val="1554965732"/>
      </p:ext>
    </p:extLst>
  </p:cSld>
  <p:clrMapOvr>
    <a:masterClrMapping/>
  </p:clrMapOvr>
  <mc:AlternateContent xmlns:mc="http://schemas.openxmlformats.org/markup-compatibility/2006" xmlns:p14="http://schemas.microsoft.com/office/powerpoint/2010/main">
    <mc:Choice Requires="p14">
      <p:transition spd="slow" p14:dur="2000" advTm="58555"/>
    </mc:Choice>
    <mc:Fallback xmlns="">
      <p:transition spd="slow" advTm="58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113-CD18-4D33-A38F-57AD4D461D1C}"/>
              </a:ext>
            </a:extLst>
          </p:cNvPr>
          <p:cNvSpPr>
            <a:spLocks noGrp="1"/>
          </p:cNvSpPr>
          <p:nvPr>
            <p:ph type="title"/>
          </p:nvPr>
        </p:nvSpPr>
        <p:spPr>
          <a:xfrm>
            <a:off x="838200" y="115260"/>
            <a:ext cx="10515600" cy="1325563"/>
          </a:xfrm>
        </p:spPr>
        <p:txBody>
          <a:bodyPr/>
          <a:lstStyle/>
          <a:p>
            <a:r>
              <a:rPr lang="en-US" sz="4400" dirty="0"/>
              <a:t>Carbon Vulnerability Ranking</a:t>
            </a:r>
            <a:endParaRPr lang="en-GB" dirty="0"/>
          </a:p>
        </p:txBody>
      </p:sp>
      <p:sp>
        <p:nvSpPr>
          <p:cNvPr id="3" name="Content Placeholder 2">
            <a:extLst>
              <a:ext uri="{FF2B5EF4-FFF2-40B4-BE49-F238E27FC236}">
                <a16:creationId xmlns:a16="http://schemas.microsoft.com/office/drawing/2014/main" id="{09FF4525-103B-4A9C-9D2F-4DB0F4251624}"/>
              </a:ext>
            </a:extLst>
          </p:cNvPr>
          <p:cNvSpPr>
            <a:spLocks noGrp="1"/>
          </p:cNvSpPr>
          <p:nvPr>
            <p:ph idx="1"/>
          </p:nvPr>
        </p:nvSpPr>
        <p:spPr>
          <a:xfrm>
            <a:off x="469231" y="1219200"/>
            <a:ext cx="6621379" cy="4860758"/>
          </a:xfrm>
        </p:spPr>
        <p:txBody>
          <a:bodyPr>
            <a:normAutofit fontScale="25000" lnSpcReduction="20000"/>
          </a:bodyPr>
          <a:lstStyle/>
          <a:p>
            <a:pPr marL="342891" indent="-228594">
              <a:lnSpc>
                <a:spcPct val="90000"/>
              </a:lnSpc>
              <a:spcAft>
                <a:spcPts val="600"/>
              </a:spcAft>
              <a:buFont typeface="Arial" panose="020B0604020202020204" pitchFamily="34" charset="0"/>
              <a:buChar char="•"/>
            </a:pPr>
            <a:r>
              <a:rPr lang="en-US" sz="8000" dirty="0"/>
              <a:t>The west coast of Scotland represents one of the key areas where sedimentary carbon is potentially most vulnerable to bottom trawling activity. </a:t>
            </a:r>
          </a:p>
          <a:p>
            <a:pPr marL="800080" lvl="1" indent="-228594">
              <a:lnSpc>
                <a:spcPct val="90000"/>
              </a:lnSpc>
              <a:spcAft>
                <a:spcPts val="600"/>
              </a:spcAft>
              <a:buFont typeface="Arial" panose="020B0604020202020204" pitchFamily="34" charset="0"/>
              <a:buChar char="•"/>
            </a:pPr>
            <a:r>
              <a:rPr lang="en-US" sz="8000" dirty="0"/>
              <a:t>This is largely due to the high lability of the sediments as a function of the elevated organic carbon content of these sediments as well as their cohesive muddy nature. </a:t>
            </a:r>
          </a:p>
          <a:p>
            <a:pPr marL="342891" indent="-228594">
              <a:lnSpc>
                <a:spcPct val="90000"/>
              </a:lnSpc>
              <a:spcAft>
                <a:spcPts val="600"/>
              </a:spcAft>
              <a:buFont typeface="Arial" panose="020B0604020202020204" pitchFamily="34" charset="0"/>
              <a:buChar char="•"/>
            </a:pPr>
            <a:r>
              <a:rPr lang="en-US" sz="8000" dirty="0"/>
              <a:t>Unlike other threats to sedimentary carbon stores (e.g. increased storminess, ocean acidification, temperature changes </a:t>
            </a:r>
            <a:r>
              <a:rPr lang="en-US" sz="8000" dirty="0" err="1"/>
              <a:t>etc</a:t>
            </a:r>
            <a:r>
              <a:rPr lang="en-US" sz="8000" dirty="0"/>
              <a:t>), anthropogenic disturbance is something which can be monitored. </a:t>
            </a:r>
          </a:p>
          <a:p>
            <a:pPr marL="800080" lvl="1" indent="-228594">
              <a:lnSpc>
                <a:spcPct val="90000"/>
              </a:lnSpc>
              <a:spcAft>
                <a:spcPts val="600"/>
              </a:spcAft>
              <a:buFont typeface="Arial" panose="020B0604020202020204" pitchFamily="34" charset="0"/>
              <a:buChar char="•"/>
            </a:pPr>
            <a:r>
              <a:rPr lang="en-US" sz="8000" dirty="0"/>
              <a:t>The outputs of this study may be used as a tool to identify where further study efforts should be </a:t>
            </a:r>
            <a:r>
              <a:rPr lang="en-US" sz="8000" dirty="0" err="1"/>
              <a:t>prioritised</a:t>
            </a:r>
            <a:r>
              <a:rPr lang="en-US" sz="8000" dirty="0"/>
              <a:t>. </a:t>
            </a:r>
          </a:p>
          <a:p>
            <a:pPr marL="800080" lvl="1" indent="-228594">
              <a:lnSpc>
                <a:spcPct val="90000"/>
              </a:lnSpc>
              <a:spcAft>
                <a:spcPts val="600"/>
              </a:spcAft>
              <a:buFont typeface="Arial" panose="020B0604020202020204" pitchFamily="34" charset="0"/>
              <a:buChar char="•"/>
            </a:pPr>
            <a:r>
              <a:rPr lang="en-US" sz="8000" dirty="0"/>
              <a:t>This is of particular interest due to the potential of marine sediment stores to be included within national inventories and natural capital accounting. </a:t>
            </a:r>
          </a:p>
          <a:p>
            <a:endParaRPr lang="en-GB" dirty="0"/>
          </a:p>
        </p:txBody>
      </p:sp>
      <p:pic>
        <p:nvPicPr>
          <p:cNvPr id="4" name="Content Placeholder 4" descr="Map&#10;&#10;Description automatically generated">
            <a:extLst>
              <a:ext uri="{FF2B5EF4-FFF2-40B4-BE49-F238E27FC236}">
                <a16:creationId xmlns:a16="http://schemas.microsoft.com/office/drawing/2014/main" id="{B6230CB8-38A6-4A2B-ADA7-86BEAAC02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859" y="1735861"/>
            <a:ext cx="2000223" cy="2827171"/>
          </a:xfrm>
          <a:prstGeom prst="rect">
            <a:avLst/>
          </a:prstGeom>
        </p:spPr>
      </p:pic>
      <p:pic>
        <p:nvPicPr>
          <p:cNvPr id="5" name="Picture 4" descr="Map&#10;&#10;Description automatically generated">
            <a:extLst>
              <a:ext uri="{FF2B5EF4-FFF2-40B4-BE49-F238E27FC236}">
                <a16:creationId xmlns:a16="http://schemas.microsoft.com/office/drawing/2014/main" id="{52F26FF9-AC96-4584-B222-2C9882BBA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2" y="0"/>
            <a:ext cx="2146687" cy="3034187"/>
          </a:xfrm>
          <a:prstGeom prst="rect">
            <a:avLst/>
          </a:prstGeom>
        </p:spPr>
      </p:pic>
      <p:pic>
        <p:nvPicPr>
          <p:cNvPr id="6" name="Picture 5" descr="Map&#10;&#10;Description automatically generated">
            <a:extLst>
              <a:ext uri="{FF2B5EF4-FFF2-40B4-BE49-F238E27FC236}">
                <a16:creationId xmlns:a16="http://schemas.microsoft.com/office/drawing/2014/main" id="{9302830E-3744-45FA-93F6-15CF2DD0F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0816" y="3041851"/>
            <a:ext cx="2121953" cy="2999230"/>
          </a:xfrm>
          <a:prstGeom prst="rect">
            <a:avLst/>
          </a:prstGeom>
        </p:spPr>
      </p:pic>
    </p:spTree>
    <p:custDataLst>
      <p:tags r:id="rId1"/>
    </p:custDataLst>
    <p:extLst>
      <p:ext uri="{BB962C8B-B14F-4D97-AF65-F5344CB8AC3E}">
        <p14:creationId xmlns:p14="http://schemas.microsoft.com/office/powerpoint/2010/main" val="41623167"/>
      </p:ext>
    </p:extLst>
  </p:cSld>
  <p:clrMapOvr>
    <a:masterClrMapping/>
  </p:clrMapOvr>
  <mc:AlternateContent xmlns:mc="http://schemas.openxmlformats.org/markup-compatibility/2006" xmlns:p14="http://schemas.microsoft.com/office/powerpoint/2010/main">
    <mc:Choice Requires="p14">
      <p:transition spd="slow" p14:dur="2000" advTm="82827"/>
    </mc:Choice>
    <mc:Fallback xmlns="">
      <p:transition spd="slow" advTm="82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F3EAB-64F9-4A31-9699-2C6BD5170CE1}"/>
              </a:ext>
            </a:extLst>
          </p:cNvPr>
          <p:cNvSpPr txBox="1"/>
          <p:nvPr/>
        </p:nvSpPr>
        <p:spPr>
          <a:xfrm>
            <a:off x="4047066" y="6224601"/>
            <a:ext cx="4224867" cy="369332"/>
          </a:xfrm>
          <a:prstGeom prst="rect">
            <a:avLst/>
          </a:prstGeom>
          <a:noFill/>
        </p:spPr>
        <p:txBody>
          <a:bodyPr wrap="square">
            <a:spAutoFit/>
          </a:bodyPr>
          <a:lstStyle/>
          <a:p>
            <a:r>
              <a:rPr lang="en-US" i="1" dirty="0">
                <a:solidFill>
                  <a:schemeClr val="bg1"/>
                </a:solidFill>
              </a:rPr>
              <a:t>Contact Info: </a:t>
            </a:r>
            <a:r>
              <a:rPr lang="en-US" sz="1800" i="1" dirty="0">
                <a:solidFill>
                  <a:schemeClr val="bg1"/>
                </a:solidFill>
              </a:rPr>
              <a:t>kb99@st-andrews.ac.uk</a:t>
            </a:r>
          </a:p>
        </p:txBody>
      </p:sp>
    </p:spTree>
    <p:extLst>
      <p:ext uri="{BB962C8B-B14F-4D97-AF65-F5344CB8AC3E}">
        <p14:creationId xmlns:p14="http://schemas.microsoft.com/office/powerpoint/2010/main" val="103016257"/>
      </p:ext>
    </p:extLst>
  </p:cSld>
  <p:clrMapOvr>
    <a:masterClrMapping/>
  </p:clrMapOvr>
  <mc:AlternateContent xmlns:mc="http://schemas.openxmlformats.org/markup-compatibility/2006" xmlns:p14="http://schemas.microsoft.com/office/powerpoint/2010/main">
    <mc:Choice Requires="p14">
      <p:transition spd="slow" p14:dur="2000" advTm="1211"/>
    </mc:Choice>
    <mc:Fallback xmlns="">
      <p:transition spd="slow" advTm="121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20.4"/>
</p:tagLst>
</file>

<file path=ppt/tags/tag2.xml><?xml version="1.0" encoding="utf-8"?>
<p:tagLst xmlns:a="http://schemas.openxmlformats.org/drawingml/2006/main" xmlns:r="http://schemas.openxmlformats.org/officeDocument/2006/relationships" xmlns:p="http://schemas.openxmlformats.org/presentationml/2006/main">
  <p:tag name="TIMING" val="|16.2|2.9|13.5|9.4|9.8|14.8|13.4|2.6"/>
</p:tagLst>
</file>

<file path=ppt/tags/tag3.xml><?xml version="1.0" encoding="utf-8"?>
<p:tagLst xmlns:a="http://schemas.openxmlformats.org/drawingml/2006/main" xmlns:r="http://schemas.openxmlformats.org/officeDocument/2006/relationships" xmlns:p="http://schemas.openxmlformats.org/presentationml/2006/main">
  <p:tag name="TIMING" val="|4.2|22.7|8.8"/>
</p:tagLst>
</file>

<file path=ppt/tags/tag4.xml><?xml version="1.0" encoding="utf-8"?>
<p:tagLst xmlns:a="http://schemas.openxmlformats.org/drawingml/2006/main" xmlns:r="http://schemas.openxmlformats.org/officeDocument/2006/relationships" xmlns:p="http://schemas.openxmlformats.org/presentationml/2006/main">
  <p:tag name="TIMING" val="|1.7|16.1|30.9|13.9|10.3"/>
</p:tagLst>
</file>

<file path=ppt/theme/theme1.xml><?xml version="1.0" encoding="utf-8"?>
<a:theme xmlns:a="http://schemas.openxmlformats.org/drawingml/2006/main" name="Office Theme">
  <a:themeElements>
    <a:clrScheme name="University of St Andrews 1">
      <a:dk1>
        <a:srgbClr val="202024"/>
      </a:dk1>
      <a:lt1>
        <a:srgbClr val="FFFFFF"/>
      </a:lt1>
      <a:dk2>
        <a:srgbClr val="6A6A6B"/>
      </a:dk2>
      <a:lt2>
        <a:srgbClr val="F0F0F0"/>
      </a:lt2>
      <a:accent1>
        <a:srgbClr val="00539B"/>
      </a:accent1>
      <a:accent2>
        <a:srgbClr val="C22A22"/>
      </a:accent2>
      <a:accent3>
        <a:srgbClr val="F4C900"/>
      </a:accent3>
      <a:accent4>
        <a:srgbClr val="1B74C3"/>
      </a:accent4>
      <a:accent5>
        <a:srgbClr val="608738"/>
      </a:accent5>
      <a:accent6>
        <a:srgbClr val="785596"/>
      </a:accent6>
      <a:hlink>
        <a:srgbClr val="004077"/>
      </a:hlink>
      <a:folHlink>
        <a:srgbClr val="1B74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 of St Andrews" id="{9F2FFB2B-CBA0-6442-B6E2-B406182147C6}" vid="{4AE9A99B-60C5-F14D-A0E8-157FA40E57DD}"/>
    </a:ext>
  </a:extLst>
</a:theme>
</file>

<file path=docProps/app.xml><?xml version="1.0" encoding="utf-8"?>
<Properties xmlns="http://schemas.openxmlformats.org/officeDocument/2006/extended-properties" xmlns:vt="http://schemas.openxmlformats.org/officeDocument/2006/docPropsVTypes">
  <Template>university-of-st-andrews-office-365-powerpoint-template</Template>
  <TotalTime>250</TotalTime>
  <Words>449</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Office Theme</vt:lpstr>
      <vt:lpstr>PowerPoint Presentation</vt:lpstr>
      <vt:lpstr>How does benthic trawling effect burial?</vt:lpstr>
      <vt:lpstr>Carbon Vulnerability Mapping Objectives</vt:lpstr>
      <vt:lpstr>Carbon Vulnerability Ranking</vt:lpstr>
      <vt:lpstr>Carbon Vulnerability Ranking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Black</dc:creator>
  <cp:lastModifiedBy>Kirsty Black</cp:lastModifiedBy>
  <cp:revision>1</cp:revision>
  <dcterms:created xsi:type="dcterms:W3CDTF">2022-05-20T10:01:58Z</dcterms:created>
  <dcterms:modified xsi:type="dcterms:W3CDTF">2022-05-24T08:58:48Z</dcterms:modified>
</cp:coreProperties>
</file>