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64" r:id="rId5"/>
    <p:sldId id="263" r:id="rId6"/>
    <p:sldId id="258" r:id="rId7"/>
    <p:sldId id="266" r:id="rId8"/>
    <p:sldId id="259" r:id="rId9"/>
    <p:sldId id="265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37687-44ED-41EA-B72F-4BB4D9DE2DA7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C4DF-3A21-464E-AD59-D48D4AB4A3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89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2144.2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D1D3-1073-413E-A4C5-BEA4749E0A9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59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773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14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87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7448" y="1412776"/>
            <a:ext cx="10657184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221" y="2883049"/>
            <a:ext cx="6041899" cy="277819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384" y="6356351"/>
            <a:ext cx="2844800" cy="365125"/>
          </a:xfrm>
        </p:spPr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91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68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87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771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61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752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82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2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971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557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156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2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48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838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81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27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7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40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74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D543-25A6-4111-8D44-52FB826E37A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C47D-244E-4E9B-98B5-92CD8F48CF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5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17D6-7DB6-4C1D-8483-2E4C896A3B0A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4447-AAF8-42DB-8E6F-55730AE5EF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12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wace.2022.100441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wace.2022.100441" TargetMode="External"/><Relationship Id="rId2" Type="http://schemas.openxmlformats.org/officeDocument/2006/relationships/hyperlink" Target="https://weather.gc.ca/grib/grib2_RDPA_ps10km_e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221" y="1157595"/>
            <a:ext cx="10657184" cy="1470025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Attribution of 2021 Weather Extreme Events in British Columbia</a:t>
            </a:r>
            <a:endParaRPr lang="en-CA" sz="3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221" y="2883050"/>
            <a:ext cx="6453695" cy="2499834"/>
          </a:xfrm>
        </p:spPr>
        <p:txBody>
          <a:bodyPr>
            <a:normAutofit lnSpcReduction="10000"/>
          </a:bodyPr>
          <a:lstStyle/>
          <a:p>
            <a:r>
              <a:rPr lang="en-CA" sz="2200" dirty="0" smtClean="0"/>
              <a:t>Elizaveta </a:t>
            </a:r>
            <a:r>
              <a:rPr lang="en-CA" sz="2200" dirty="0" err="1" smtClean="0"/>
              <a:t>Malinina</a:t>
            </a:r>
            <a:r>
              <a:rPr lang="en-CA" sz="2200" baseline="30000" dirty="0" err="1" smtClean="0"/>
              <a:t>a</a:t>
            </a:r>
            <a:r>
              <a:rPr lang="en-CA" sz="2200" dirty="0" smtClean="0"/>
              <a:t>, </a:t>
            </a:r>
            <a:r>
              <a:rPr lang="en-CA" sz="2200" dirty="0"/>
              <a:t>Nathan P. </a:t>
            </a:r>
            <a:r>
              <a:rPr lang="en-CA" sz="2200" dirty="0" err="1" smtClean="0"/>
              <a:t>Gillett</a:t>
            </a:r>
            <a:r>
              <a:rPr lang="en-CA" sz="2200" baseline="30000" dirty="0" err="1" smtClean="0"/>
              <a:t>a</a:t>
            </a:r>
            <a:r>
              <a:rPr lang="en-CA" sz="2200" dirty="0" smtClean="0"/>
              <a:t>, Megan </a:t>
            </a:r>
            <a:r>
              <a:rPr lang="en-CA" sz="2200" dirty="0" err="1"/>
              <a:t>Kirchmeier-Young</a:t>
            </a:r>
            <a:r>
              <a:rPr lang="en-CA" sz="2200" baseline="30000" dirty="0" err="1"/>
              <a:t>a</a:t>
            </a:r>
            <a:r>
              <a:rPr lang="en-CA" sz="2200" dirty="0" smtClean="0"/>
              <a:t>, </a:t>
            </a:r>
            <a:r>
              <a:rPr lang="en-CA" sz="2200" dirty="0"/>
              <a:t>Xuebin </a:t>
            </a:r>
            <a:r>
              <a:rPr lang="en-CA" sz="2200" dirty="0" err="1" smtClean="0"/>
              <a:t>Zhang</a:t>
            </a:r>
            <a:r>
              <a:rPr lang="en-CA" sz="2200" baseline="30000" dirty="0" err="1" smtClean="0"/>
              <a:t>a</a:t>
            </a:r>
            <a:r>
              <a:rPr lang="en-CA" sz="2200" baseline="30000" dirty="0" smtClean="0"/>
              <a:t> </a:t>
            </a:r>
            <a:r>
              <a:rPr lang="en-CA" sz="2200" dirty="0"/>
              <a:t>, Faron </a:t>
            </a:r>
            <a:r>
              <a:rPr lang="en-CA" sz="2200" dirty="0" err="1"/>
              <a:t>Anslow</a:t>
            </a:r>
            <a:r>
              <a:rPr lang="en-CA" sz="2200" baseline="30000" dirty="0" err="1"/>
              <a:t>b</a:t>
            </a:r>
            <a:r>
              <a:rPr lang="en-CA" sz="2200" dirty="0"/>
              <a:t>,</a:t>
            </a:r>
            <a:r>
              <a:rPr lang="en-CA" sz="2200" dirty="0" smtClean="0"/>
              <a:t> Francis </a:t>
            </a:r>
            <a:r>
              <a:rPr lang="en-CA" sz="2200" dirty="0" err="1" smtClean="0"/>
              <a:t>Zwiers</a:t>
            </a:r>
            <a:r>
              <a:rPr lang="en-CA" sz="2200" baseline="30000" dirty="0" err="1" smtClean="0"/>
              <a:t>b</a:t>
            </a:r>
            <a:endParaRPr lang="en-CA" sz="2200" dirty="0" smtClean="0"/>
          </a:p>
          <a:p>
            <a:endParaRPr lang="en-CA" sz="2200" baseline="30000" dirty="0"/>
          </a:p>
          <a:p>
            <a:r>
              <a:rPr lang="en-CA" sz="1700" baseline="30000" dirty="0" err="1" smtClean="0"/>
              <a:t>a</a:t>
            </a:r>
            <a:r>
              <a:rPr lang="en-CA" sz="1700" dirty="0" err="1" smtClean="0"/>
              <a:t>Climate</a:t>
            </a:r>
            <a:r>
              <a:rPr lang="en-CA" sz="1700" dirty="0" smtClean="0"/>
              <a:t> </a:t>
            </a:r>
            <a:r>
              <a:rPr lang="en-CA" sz="1700" dirty="0"/>
              <a:t>Research Division, Environment and Climate Change Canada, Canada.</a:t>
            </a:r>
          </a:p>
          <a:p>
            <a:r>
              <a:rPr lang="en-CA" sz="1700" baseline="30000" dirty="0" err="1"/>
              <a:t>b</a:t>
            </a:r>
            <a:r>
              <a:rPr lang="en-CA" sz="1700" dirty="0" err="1"/>
              <a:t>Pacific</a:t>
            </a:r>
            <a:r>
              <a:rPr lang="en-CA" sz="1700" dirty="0"/>
              <a:t> Climate Impacts Consortium, University of Victoria, Victoria, BC, Canada.</a:t>
            </a: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115" y="5896232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EGU22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display material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: </a:t>
            </a:r>
          </a:p>
          <a:p>
            <a:pPr lvl="0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https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://doi.org/10.5194/egusphere-egu22-10422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Heat wave: </a:t>
            </a:r>
          </a:p>
          <a:p>
            <a:pPr marL="1257300" indent="-266700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TXx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TX3x in BC is 1 in 2000 year event based on ERA5 data</a:t>
            </a:r>
          </a:p>
          <a:p>
            <a:pPr marL="1257300" indent="-2667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CMIP6 results, 2021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TXx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virtually impossible in the pre-industrial climate, will be 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 years event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the end of the century under SSP245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scenario</a:t>
            </a:r>
          </a:p>
          <a:p>
            <a:pPr marL="1257300" indent="-26670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CMIP6 models do reproduce 2021 event</a:t>
            </a:r>
          </a:p>
          <a:p>
            <a:pPr marL="0" indent="361950"/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Two-day precipitation: </a:t>
            </a:r>
          </a:p>
          <a:p>
            <a:pPr marL="1257300" indent="-26670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in 50-100 year event</a:t>
            </a:r>
          </a:p>
          <a:p>
            <a:pPr marL="1257300" indent="-2667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Human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induced climate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the probability of an RX2day event at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least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rare as 2021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45% and will increase it by 200% by the end of the century under SSP245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scenario</a:t>
            </a:r>
          </a:p>
          <a:p>
            <a:pPr marL="1257300" indent="-26670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details on the precipitation are published in Gillett et al. (2022)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hlinkClick r:id="rId2" tooltip="Persistent link using digital object identifier"/>
              </a:rPr>
              <a:t>https://doi.org/10.1016/j.wace.2022.100441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1958" y="6375982"/>
            <a:ext cx="538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 https://doi.org/10.5194/egusphere-egu22-10422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85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12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41" y="1271954"/>
            <a:ext cx="11762154" cy="4730261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2021 BC was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struck by two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 weather extreme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Heat wave in late June: </a:t>
            </a:r>
          </a:p>
          <a:p>
            <a:pPr marL="1431925"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 records broken in multiple locations by several degrees</a:t>
            </a:r>
          </a:p>
          <a:p>
            <a:pPr marL="1431925"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600+ lives lost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Extreme precipitation in mid-November:</a:t>
            </a:r>
          </a:p>
          <a:p>
            <a:pPr marL="1431925"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Brought by a westerly oriented atmospheric river</a:t>
            </a:r>
          </a:p>
          <a:p>
            <a:pPr marL="1431925"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resulting flooding estimated to be the costliest natural disaster in BC</a:t>
            </a:r>
          </a:p>
          <a:p>
            <a:pPr marL="1431925"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fatalities, over 450 million CAD insured losses </a:t>
            </a:r>
          </a:p>
          <a:p>
            <a:pPr marL="801688"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Scientific questions:</a:t>
            </a:r>
          </a:p>
          <a:p>
            <a:pPr marL="1431925"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was the scale of the events? How unusual were they?</a:t>
            </a:r>
          </a:p>
          <a:p>
            <a:pPr marL="1431925"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the contribution of human induced climate change? </a:t>
            </a:r>
          </a:p>
          <a:p>
            <a:pPr marL="1431925"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to expect in the future? </a:t>
            </a:r>
            <a:endParaRPr lang="en-CA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1958" y="6375982"/>
            <a:ext cx="538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 https://doi.org/10.5194/egusphere-egu22-10422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11" b="917"/>
          <a:stretch/>
        </p:blipFill>
        <p:spPr>
          <a:xfrm>
            <a:off x="9336800" y="4171111"/>
            <a:ext cx="2399667" cy="2017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4617" y="4171111"/>
            <a:ext cx="193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British Columbia (BC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Wikipedia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and PERIOD choice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738" y="1766397"/>
            <a:ext cx="6387662" cy="197857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Unlike previous studies,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Philip et al. (2021) &amp; Thompson et al. (2022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looking at British Columbia as a province</a:t>
            </a:r>
          </a:p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Temperatures were high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several days</a:t>
            </a:r>
          </a:p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only maximum temperatures during one day, but also longer periods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923" r="6346" b="6123"/>
          <a:stretch/>
        </p:blipFill>
        <p:spPr>
          <a:xfrm>
            <a:off x="693683" y="1671144"/>
            <a:ext cx="4217898" cy="4455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38" y="4093727"/>
            <a:ext cx="6387662" cy="20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8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Extremely Rare Daily maximum temperature in BC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4683" y="1417638"/>
            <a:ext cx="3778370" cy="46915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TXx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maximum of daily maximum temperature </a:t>
            </a:r>
          </a:p>
          <a:p>
            <a:pPr algn="just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TXx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anomaly is 8.9°C relative to 1950-1969</a:t>
            </a:r>
          </a:p>
          <a:p>
            <a:pPr algn="just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Return period is 2261 years (CI:1296-3352)</a:t>
            </a:r>
          </a:p>
          <a:p>
            <a:pPr algn="just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comparable to Philip et al. (2021) &amp; Thompson et al. (2022)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8343"/>
            <a:ext cx="7171428" cy="4780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958" y="6375982"/>
            <a:ext cx="538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 https://doi.org/10.5194/egusphere-egu22-10422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2021 event was Virtually impossible in the preindustrial climate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2" y="1526218"/>
            <a:ext cx="6768000" cy="4511999"/>
          </a:xfrm>
        </p:spPr>
      </p:pic>
      <p:sp>
        <p:nvSpPr>
          <p:cNvPr id="4" name="TextBox 3"/>
          <p:cNvSpPr txBox="1"/>
          <p:nvPr/>
        </p:nvSpPr>
        <p:spPr>
          <a:xfrm>
            <a:off x="3241958" y="6375982"/>
            <a:ext cx="538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 https://doi.org/10.5194/egusphere-egu22-10422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8621" y="1635475"/>
            <a:ext cx="436704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of </a:t>
            </a:r>
            <a:r>
              <a:rPr lang="en-US" sz="2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TXx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from 27 CMIP6 models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Fitting all three parameters of GEV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preindustrial climate (1850-1900) the 2021 event was virtually impossible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current climate (2011-2030) 1 in 1347 years event (CI:501-inf)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2081-2100 under SSP245 scenario (2.7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rPr>
              <a:t>°C warming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2021 event is 1 in 13 years (CI:11-17)</a:t>
            </a:r>
            <a:endParaRPr lang="en-CA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786" y="3176751"/>
            <a:ext cx="1379483" cy="923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Models do reproduce 2021 event!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11652" y="4100080"/>
            <a:ext cx="676113" cy="148420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9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over three days was as Extreme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16" y="5044964"/>
            <a:ext cx="5257800" cy="1166649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ERA5, TX3x is 1 in 1782 (CI:962-2716) year event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CMIP6 results similar to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TXx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9" y="1521371"/>
            <a:ext cx="5285390" cy="3523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39" y="2285998"/>
            <a:ext cx="5841125" cy="3894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1842" y="1544418"/>
            <a:ext cx="5583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TX3x is maximum 3-day average daily maximum surface air temperature</a:t>
            </a: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1958" y="6375982"/>
            <a:ext cx="538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 https://doi.org/10.5194/egusphere-egu22-10422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51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precipitation in BC in November 2021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8681" y="1739223"/>
            <a:ext cx="2312723" cy="10471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Atmospheric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river 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14-15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2021)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386" b="493"/>
          <a:stretch/>
        </p:blipFill>
        <p:spPr>
          <a:xfrm>
            <a:off x="609600" y="1739223"/>
            <a:ext cx="8954528" cy="4099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958" y="6375982"/>
            <a:ext cx="538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 https://doi.org/10.5194/egusphere-egu22-10422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0531366" y="2790497"/>
            <a:ext cx="207354" cy="31531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829931" y="3148306"/>
            <a:ext cx="1610221" cy="610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Heavy Precipitation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0524683" y="3799352"/>
            <a:ext cx="207354" cy="31531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031412" y="4155105"/>
            <a:ext cx="1185753" cy="409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Flooding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872751" y="4940800"/>
            <a:ext cx="1524579" cy="385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Destruction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0524683" y="4594826"/>
            <a:ext cx="207354" cy="31531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day precipitation was extreme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3407" y="1526374"/>
            <a:ext cx="4818993" cy="4409343"/>
          </a:xfrm>
        </p:spPr>
        <p:txBody>
          <a:bodyPr>
            <a:noAutofit/>
          </a:bodyPr>
          <a:lstStyle/>
          <a:p>
            <a:pPr algn="just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of RX2day (maximum consecutive 2-day precipitation) in south-western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BC</a:t>
            </a:r>
          </a:p>
          <a:p>
            <a:pPr algn="just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 RX2day in ERA5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is 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 in 45 (CI:18-120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 year event </a:t>
            </a:r>
          </a:p>
          <a:p>
            <a:pPr algn="just"/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 </a:t>
            </a:r>
            <a:r>
              <a:rPr lang="en-US" sz="22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CaPA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2"/>
              </a:rPr>
              <a:t>Canadian reanalysis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), 2021 RX2day is 1 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100 (CI41-311) year event</a:t>
            </a:r>
            <a:r>
              <a:rPr lang="en-US" sz="2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CaPA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2021 Rx2day is the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largest</a:t>
            </a:r>
          </a:p>
          <a:p>
            <a:pPr algn="just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 of the rapid attribution study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(Gillett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et al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., 2022)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en-CA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"/>
          <a:stretch/>
        </p:blipFill>
        <p:spPr>
          <a:xfrm>
            <a:off x="609600" y="1274118"/>
            <a:ext cx="5964621" cy="281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" b="2105"/>
          <a:stretch/>
        </p:blipFill>
        <p:spPr>
          <a:xfrm>
            <a:off x="1594244" y="4012324"/>
            <a:ext cx="4500865" cy="2175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958" y="6375982"/>
            <a:ext cx="538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 https://doi.org/10.5194/egusphere-egu22-10422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06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human influence on 2021 precipitation event in BC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850" y="1532825"/>
            <a:ext cx="4311295" cy="4596945"/>
          </a:xfrm>
        </p:spPr>
        <p:txBody>
          <a:bodyPr>
            <a:noAutofit/>
          </a:bodyPr>
          <a:lstStyle/>
          <a:p>
            <a:pPr algn="just"/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pre-industrial climate (1850-1900), the return period of 2021 event is 1 in 19 (CI:16-23) years </a:t>
            </a:r>
          </a:p>
          <a:p>
            <a:pPr algn="just"/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current climate (2011-2030), the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return period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13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years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(CI:11-18); probability increase 45% (CI: 1-84%)</a:t>
            </a: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SSP245 (2081-2100), the return period is 6.1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years (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CI:5.3-7.3); probability increase relative to current climate 218% (CI: 173-309%)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5" y="1575298"/>
            <a:ext cx="6768000" cy="45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1958" y="6375982"/>
            <a:ext cx="538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 https://doi.org/10.5194/egusphere-egu22-10422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3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CC - Generic Deck_16;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696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Proxima Nova</vt:lpstr>
      <vt:lpstr>Office Theme</vt:lpstr>
      <vt:lpstr>ECCC - Generic Deck_16;9</vt:lpstr>
      <vt:lpstr>Attribution of 2021 Weather Extreme Events in British Columbia</vt:lpstr>
      <vt:lpstr>introduction</vt:lpstr>
      <vt:lpstr>Region and PERIOD choice</vt:lpstr>
      <vt:lpstr>Extremely Rare Daily maximum temperature in BC</vt:lpstr>
      <vt:lpstr>2021 event was Virtually impossible in the preindustrial climate </vt:lpstr>
      <vt:lpstr>Temperature over three days was as Extreme </vt:lpstr>
      <vt:lpstr>Extreme precipitation in BC in November 2021</vt:lpstr>
      <vt:lpstr>TWO day precipitation was extreme</vt:lpstr>
      <vt:lpstr>Significant human influence on 2021 precipitation event in BC</vt:lpstr>
      <vt:lpstr>Summary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Attribution of 2021 Weather Extreme Events in British Columbia</dc:title>
  <dc:creator>Malinina-Rieger,Elizaveta (ECCC)</dc:creator>
  <cp:lastModifiedBy>Malinina-Rieger,Elizaveta (ECCC)</cp:lastModifiedBy>
  <cp:revision>33</cp:revision>
  <dcterms:created xsi:type="dcterms:W3CDTF">2022-05-13T23:26:56Z</dcterms:created>
  <dcterms:modified xsi:type="dcterms:W3CDTF">2022-05-18T22:54:22Z</dcterms:modified>
</cp:coreProperties>
</file>