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60" r:id="rId3"/>
    <p:sldId id="259" r:id="rId4"/>
    <p:sldId id="269" r:id="rId5"/>
    <p:sldId id="264" r:id="rId6"/>
    <p:sldId id="265" r:id="rId7"/>
    <p:sldId id="267" r:id="rId8"/>
    <p:sldId id="268" r:id="rId9"/>
    <p:sldId id="270" r:id="rId10"/>
    <p:sldId id="261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3C1DB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129" autoAdjust="0"/>
  </p:normalViewPr>
  <p:slideViewPr>
    <p:cSldViewPr snapToGrid="0">
      <p:cViewPr varScale="1">
        <p:scale>
          <a:sx n="71" d="100"/>
          <a:sy n="71" d="100"/>
        </p:scale>
        <p:origin x="10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0D8CA-9824-49DB-B5D0-026518C989BA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E6B16-ACAB-4C53-A993-23D8BC6BE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25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6BEB1-32B8-4071-B33A-F7FF90CB3468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7661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E6B16-ACAB-4C53-A993-23D8BC6BE6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54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6BEB1-32B8-4071-B33A-F7FF90CB3468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263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kern="5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6BEB1-32B8-4071-B33A-F7FF90CB3468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287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kern="5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6BEB1-32B8-4071-B33A-F7FF90CB3468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238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kern="5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6BEB1-32B8-4071-B33A-F7FF90CB3468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80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E6B16-ACAB-4C53-A993-23D8BC6BE6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5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E6B16-ACAB-4C53-A993-23D8BC6BE6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86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E6B16-ACAB-4C53-A993-23D8BC6BE6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82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E6B16-ACAB-4C53-A993-23D8BC6BE6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24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BDF-BE0A-4229-AE22-7C8DED56E6D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0B78F-8D55-48EF-8787-21DF170FF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77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BDF-BE0A-4229-AE22-7C8DED56E6D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0B78F-8D55-48EF-8787-21DF170FF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15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BDF-BE0A-4229-AE22-7C8DED56E6D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0B78F-8D55-48EF-8787-21DF170FF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098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BDF-BE0A-4229-AE22-7C8DED56E6D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0B78F-8D55-48EF-8787-21DF170FF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23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BDF-BE0A-4229-AE22-7C8DED56E6D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0B78F-8D55-48EF-8787-21DF170FF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21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BDF-BE0A-4229-AE22-7C8DED56E6D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0B78F-8D55-48EF-8787-21DF170FF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07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BDF-BE0A-4229-AE22-7C8DED56E6D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0B78F-8D55-48EF-8787-21DF170FF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810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BDF-BE0A-4229-AE22-7C8DED56E6D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0B78F-8D55-48EF-8787-21DF170FF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43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BDF-BE0A-4229-AE22-7C8DED56E6D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0B78F-8D55-48EF-8787-21DF170FF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77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BDF-BE0A-4229-AE22-7C8DED56E6D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0B78F-8D55-48EF-8787-21DF170FF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099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BDF-BE0A-4229-AE22-7C8DED56E6D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0B78F-8D55-48EF-8787-21DF170FF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27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16BDF-BE0A-4229-AE22-7C8DED56E6D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0B78F-8D55-48EF-8787-21DF170FF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9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18" Type="http://schemas.openxmlformats.org/officeDocument/2006/relationships/image" Target="../media/image5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17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2.jpeg"/><Relationship Id="rId20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5" Type="http://schemas.openxmlformats.org/officeDocument/2006/relationships/image" Target="../media/image51.jpeg"/><Relationship Id="rId10" Type="http://schemas.openxmlformats.org/officeDocument/2006/relationships/image" Target="../media/image46.jpeg"/><Relationship Id="rId19" Type="http://schemas.openxmlformats.org/officeDocument/2006/relationships/image" Target="../media/image55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内容占位符 4"/>
          <p:cNvSpPr txBox="1">
            <a:spLocks/>
          </p:cNvSpPr>
          <p:nvPr/>
        </p:nvSpPr>
        <p:spPr>
          <a:xfrm>
            <a:off x="3715200" y="4069801"/>
            <a:ext cx="5155200" cy="1888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1800"/>
              </a:spcBef>
              <a:buNone/>
            </a:pP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Qian Zhang on behalf of all of the coworkers</a:t>
            </a:r>
          </a:p>
          <a:p>
            <a:pPr marL="0" indent="0" algn="ctr">
              <a:lnSpc>
                <a:spcPct val="150000"/>
              </a:lnSpc>
              <a:spcBef>
                <a:spcPts val="1800"/>
              </a:spcBef>
              <a:buNone/>
            </a:pP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05.2022</a:t>
            </a: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标题 3">
            <a:extLst>
              <a:ext uri="{FF2B5EF4-FFF2-40B4-BE49-F238E27FC236}">
                <a16:creationId xmlns:a16="http://schemas.microsoft.com/office/drawing/2014/main" id="{D6F42E1D-ABA6-4DE5-8BD3-2DD47E43E477}"/>
              </a:ext>
            </a:extLst>
          </p:cNvPr>
          <p:cNvSpPr txBox="1">
            <a:spLocks/>
          </p:cNvSpPr>
          <p:nvPr/>
        </p:nvSpPr>
        <p:spPr>
          <a:xfrm>
            <a:off x="1807332" y="1364335"/>
            <a:ext cx="8577336" cy="1589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Times New Roman" pitchFamily="18" charset="0"/>
                <a:cs typeface="Times New Roman" pitchFamily="18" charset="0"/>
              </a:rPr>
              <a:t>Monitoring vegetation responses to heatwaves using novel remote sensing techniques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7114837-6D17-4F05-A2FF-89DE869B0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306"/>
          <a:stretch>
            <a:fillRect/>
          </a:stretch>
        </p:blipFill>
        <p:spPr bwMode="auto">
          <a:xfrm>
            <a:off x="9601200" y="152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 descr="01校标.jpg">
            <a:extLst>
              <a:ext uri="{FF2B5EF4-FFF2-40B4-BE49-F238E27FC236}">
                <a16:creationId xmlns:a16="http://schemas.microsoft.com/office/drawing/2014/main" id="{DEF34342-3C05-4F59-901A-CF797A4943E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17182" y="243840"/>
            <a:ext cx="636618" cy="7315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390" y="152400"/>
            <a:ext cx="2600293" cy="7139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1832" y="5982681"/>
            <a:ext cx="760369" cy="7872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3934" y="6062534"/>
            <a:ext cx="1733337" cy="627499"/>
          </a:xfrm>
          <a:prstGeom prst="rect">
            <a:avLst/>
          </a:prstGeom>
        </p:spPr>
      </p:pic>
      <p:pic>
        <p:nvPicPr>
          <p:cNvPr id="12" name="Picture 6" descr="Seoul National University – Wikipedi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360" y="6027920"/>
            <a:ext cx="712288" cy="71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ETH Zürich - RWTH AACHEN UNIVERSITY Fakultät für Wirtschaftswissenschaften  - Deutsc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325" y="6023731"/>
            <a:ext cx="1773835" cy="64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grisource | thunen-institute-of-climate-smart-agricultur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425" y="5988168"/>
            <a:ext cx="1939399" cy="77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Universität Innsbruck – Wikipedi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97" y="6021335"/>
            <a:ext cx="1536054" cy="6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How mRNAs traffic to the endoplasmic reticulum and controls protein import  | Department of molecular genetic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625" y="6095745"/>
            <a:ext cx="2665749" cy="50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145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98"/>
          <p:cNvGrpSpPr/>
          <p:nvPr/>
        </p:nvGrpSpPr>
        <p:grpSpPr>
          <a:xfrm>
            <a:off x="631582" y="775700"/>
            <a:ext cx="10781566" cy="5618757"/>
            <a:chOff x="390282" y="439150"/>
            <a:chExt cx="10781566" cy="5618757"/>
          </a:xfrm>
        </p:grpSpPr>
        <p:sp>
          <p:nvSpPr>
            <p:cNvPr id="2" name="Flowchart: Predefined Process 1"/>
            <p:cNvSpPr/>
            <p:nvPr/>
          </p:nvSpPr>
          <p:spPr>
            <a:xfrm>
              <a:off x="905076" y="439150"/>
              <a:ext cx="2183733" cy="336885"/>
            </a:xfrm>
            <a:prstGeom prst="flowChartPredefined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Bio-climate</a:t>
              </a:r>
            </a:p>
          </p:txBody>
        </p:sp>
        <p:sp>
          <p:nvSpPr>
            <p:cNvPr id="3" name="Flowchart: Predefined Process 2"/>
            <p:cNvSpPr/>
            <p:nvPr/>
          </p:nvSpPr>
          <p:spPr>
            <a:xfrm>
              <a:off x="4963026" y="439151"/>
              <a:ext cx="2342147" cy="336885"/>
            </a:xfrm>
            <a:prstGeom prst="flowChartPredefined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Physiology</a:t>
              </a:r>
            </a:p>
          </p:txBody>
        </p:sp>
        <p:sp>
          <p:nvSpPr>
            <p:cNvPr id="4" name="Flowchart: Predefined Process 3"/>
            <p:cNvSpPr/>
            <p:nvPr/>
          </p:nvSpPr>
          <p:spPr>
            <a:xfrm>
              <a:off x="8893870" y="439150"/>
              <a:ext cx="2277978" cy="336885"/>
            </a:xfrm>
            <a:prstGeom prst="flowChartPredefined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Remote sensing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875745" y="1215189"/>
              <a:ext cx="1328368" cy="272417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90000"/>
              </a:schemeClr>
            </a:solidFill>
            <a:ln cap="rnd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Ta, SWC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654490" y="1215189"/>
              <a:ext cx="1009934" cy="272417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90000"/>
              </a:schemeClr>
            </a:solidFill>
            <a:ln cap="rnd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VPD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75745" y="1487606"/>
              <a:ext cx="1328368" cy="593678"/>
              <a:chOff x="875745" y="1487606"/>
              <a:chExt cx="1328368" cy="593678"/>
            </a:xfrm>
          </p:grpSpPr>
          <p:cxnSp>
            <p:nvCxnSpPr>
              <p:cNvPr id="8" name="Straight Connector 7"/>
              <p:cNvCxnSpPr>
                <a:stCxn id="5" idx="2"/>
              </p:cNvCxnSpPr>
              <p:nvPr/>
            </p:nvCxnSpPr>
            <p:spPr>
              <a:xfrm>
                <a:off x="1539929" y="1487606"/>
                <a:ext cx="2268" cy="25930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V="1">
                <a:off x="875745" y="1746913"/>
                <a:ext cx="1328368" cy="682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875745" y="1746913"/>
                <a:ext cx="0" cy="32754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2204113" y="1753737"/>
                <a:ext cx="0" cy="32754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Flowchart: Alternate Process 13"/>
            <p:cNvSpPr/>
            <p:nvPr/>
          </p:nvSpPr>
          <p:spPr>
            <a:xfrm>
              <a:off x="418545" y="2081284"/>
              <a:ext cx="914400" cy="655093"/>
            </a:xfrm>
            <a:prstGeom prst="flowChartAlternateProcess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ERA5 (20yrs)</a:t>
              </a:r>
            </a:p>
          </p:txBody>
        </p:sp>
        <p:sp>
          <p:nvSpPr>
            <p:cNvPr id="15" name="Flowchart: Alternate Process 14"/>
            <p:cNvSpPr/>
            <p:nvPr/>
          </p:nvSpPr>
          <p:spPr>
            <a:xfrm>
              <a:off x="1746913" y="2088108"/>
              <a:ext cx="914400" cy="655093"/>
            </a:xfrm>
            <a:prstGeom prst="flowChartAlternateProcess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HW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859836" y="2743201"/>
              <a:ext cx="0" cy="32754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215500" y="2752299"/>
              <a:ext cx="0" cy="32754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lowchart: Alternate Process 18"/>
            <p:cNvSpPr/>
            <p:nvPr/>
          </p:nvSpPr>
          <p:spPr>
            <a:xfrm>
              <a:off x="418545" y="3070748"/>
              <a:ext cx="914400" cy="655093"/>
            </a:xfrm>
            <a:prstGeom prst="flowChartAlternateProcess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STD of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daily mean</a:t>
              </a:r>
            </a:p>
          </p:txBody>
        </p:sp>
        <p:sp>
          <p:nvSpPr>
            <p:cNvPr id="20" name="Flowchart: Alternate Process 19"/>
            <p:cNvSpPr/>
            <p:nvPr/>
          </p:nvSpPr>
          <p:spPr>
            <a:xfrm>
              <a:off x="1758300" y="3088944"/>
              <a:ext cx="914400" cy="655093"/>
            </a:xfrm>
            <a:prstGeom prst="flowChartAlternateProcess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Daily </a:t>
              </a:r>
              <a:r>
                <a:rPr lang="en-US" altLang="zh-CN" sz="1400" dirty="0">
                  <a:solidFill>
                    <a:schemeClr val="tx1"/>
                  </a:solidFill>
                </a:rPr>
                <a:t>mean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 rot="10800000">
              <a:off x="846339" y="3725841"/>
              <a:ext cx="1328368" cy="593678"/>
              <a:chOff x="875745" y="1487606"/>
              <a:chExt cx="1328368" cy="593678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1539929" y="1487606"/>
                <a:ext cx="2268" cy="259307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875745" y="1746913"/>
                <a:ext cx="1328368" cy="682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875745" y="1746913"/>
                <a:ext cx="0" cy="32754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2204113" y="1753737"/>
                <a:ext cx="0" cy="32754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Flowchart: Alternate Process 26"/>
            <p:cNvSpPr/>
            <p:nvPr/>
          </p:nvSpPr>
          <p:spPr>
            <a:xfrm>
              <a:off x="390282" y="4301326"/>
              <a:ext cx="2235945" cy="379858"/>
            </a:xfrm>
            <a:prstGeom prst="flowChartAlternateProcess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Heat and drought intensity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601570" y="1215188"/>
              <a:ext cx="1009934" cy="272417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90000"/>
              </a:schemeClr>
            </a:solidFill>
            <a:ln cap="rnd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Gs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223379" y="1215188"/>
              <a:ext cx="1460311" cy="272417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90000"/>
              </a:schemeClr>
            </a:solidFill>
            <a:ln cap="rnd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GPP, LUE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 rot="10800000">
              <a:off x="3159457" y="1480782"/>
              <a:ext cx="1951630" cy="334371"/>
              <a:chOff x="875745" y="1746913"/>
              <a:chExt cx="1328368" cy="334371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flipV="1">
                <a:off x="875745" y="1746913"/>
                <a:ext cx="1328368" cy="682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875745" y="1746913"/>
                <a:ext cx="0" cy="32754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2204113" y="1753737"/>
                <a:ext cx="0" cy="32754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Flowchart: Alternate Process 34"/>
            <p:cNvSpPr/>
            <p:nvPr/>
          </p:nvSpPr>
          <p:spPr>
            <a:xfrm>
              <a:off x="2803571" y="2661313"/>
              <a:ext cx="970035" cy="1760562"/>
            </a:xfrm>
            <a:prstGeom prst="flowChartAlternateProcess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Change point of </a:t>
              </a:r>
              <a:r>
                <a:rPr lang="en-US" sz="1600" dirty="0" err="1">
                  <a:solidFill>
                    <a:schemeClr val="tx1"/>
                  </a:solidFill>
                </a:rPr>
                <a:t>Gs</a:t>
              </a:r>
              <a:r>
                <a:rPr lang="en-US" sz="1600" dirty="0">
                  <a:solidFill>
                    <a:schemeClr val="tx1"/>
                  </a:solidFill>
                </a:rPr>
                <a:t> with VPD 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(to be flat or zero )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 rot="10800000">
              <a:off x="1501431" y="4421875"/>
              <a:ext cx="1787158" cy="766360"/>
              <a:chOff x="845461" y="1487606"/>
              <a:chExt cx="1358652" cy="1032119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>
                <a:off x="1539929" y="1487606"/>
                <a:ext cx="2268" cy="259307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rot="10800000" flipH="1">
                <a:off x="852749" y="1746913"/>
                <a:ext cx="135136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>
                <a:endCxn id="35" idx="2"/>
              </p:cNvCxnSpPr>
              <p:nvPr/>
            </p:nvCxnSpPr>
            <p:spPr>
              <a:xfrm rot="10800000" flipV="1">
                <a:off x="845461" y="1753730"/>
                <a:ext cx="6138" cy="76599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>
                <a:endCxn id="27" idx="2"/>
              </p:cNvCxnSpPr>
              <p:nvPr/>
            </p:nvCxnSpPr>
            <p:spPr>
              <a:xfrm rot="10800000" flipV="1">
                <a:off x="2204113" y="1753736"/>
                <a:ext cx="0" cy="42308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Flowchart: Alternate Process 44"/>
            <p:cNvSpPr/>
            <p:nvPr/>
          </p:nvSpPr>
          <p:spPr>
            <a:xfrm>
              <a:off x="526781" y="5178767"/>
              <a:ext cx="3804729" cy="879140"/>
            </a:xfrm>
            <a:prstGeom prst="flowChartAlternateProcess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Normalized site-independent heat intensity,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and site-level drought intensity</a:t>
              </a: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3305200" y="1815153"/>
              <a:ext cx="2256263" cy="859809"/>
              <a:chOff x="875745" y="1487606"/>
              <a:chExt cx="1863906" cy="593678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>
                <a:off x="1539929" y="1487606"/>
                <a:ext cx="2268" cy="25930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V="1">
                <a:off x="875745" y="1753737"/>
                <a:ext cx="1863906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>
                <a:off x="875745" y="1746913"/>
                <a:ext cx="0" cy="32754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>
                <a:off x="2728376" y="1753737"/>
                <a:ext cx="0" cy="32754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Flowchart: Alternate Process 59"/>
            <p:cNvSpPr/>
            <p:nvPr/>
          </p:nvSpPr>
          <p:spPr>
            <a:xfrm>
              <a:off x="4096074" y="2688284"/>
              <a:ext cx="2903482" cy="879140"/>
            </a:xfrm>
            <a:prstGeom prst="flowChartAlternate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Stomatal response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(VPD vs. Log (</a:t>
              </a:r>
              <a:r>
                <a:rPr lang="en-US" sz="1600" dirty="0" err="1">
                  <a:solidFill>
                    <a:schemeClr val="tx1"/>
                  </a:solidFill>
                </a:rPr>
                <a:t>Gs</a:t>
              </a:r>
              <a:r>
                <a:rPr lang="en-US" sz="1600" dirty="0">
                  <a:solidFill>
                    <a:schemeClr val="tx1"/>
                  </a:solidFill>
                </a:rPr>
                <a:t>))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8893870" y="1214390"/>
              <a:ext cx="2277978" cy="272417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90000"/>
              </a:schemeClr>
            </a:solidFill>
            <a:ln cap="rnd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SIF, </a:t>
              </a:r>
              <a:r>
                <a:rPr lang="en-US" dirty="0" err="1">
                  <a:solidFill>
                    <a:schemeClr val="tx1"/>
                  </a:solidFill>
                </a:rPr>
                <a:t>SIFy</a:t>
              </a:r>
              <a:r>
                <a:rPr lang="en-US" dirty="0">
                  <a:solidFill>
                    <a:schemeClr val="tx1"/>
                  </a:solidFill>
                </a:rPr>
                <a:t>, PRI, </a:t>
              </a:r>
              <a:r>
                <a:rPr lang="en-US" dirty="0" err="1">
                  <a:solidFill>
                    <a:schemeClr val="tx1"/>
                  </a:solidFill>
                </a:rPr>
                <a:t>CIred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 rot="10800000">
              <a:off x="6999556" y="1488038"/>
              <a:ext cx="3138339" cy="402507"/>
              <a:chOff x="1141244" y="1742480"/>
              <a:chExt cx="1281311" cy="331980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 rot="10800000" flipH="1" flipV="1">
                <a:off x="1141244" y="1742480"/>
                <a:ext cx="1281311" cy="44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>
                <a:off x="1141244" y="1746913"/>
                <a:ext cx="0" cy="32754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>
                <a:off x="2422136" y="1742480"/>
                <a:ext cx="0" cy="32754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Flowchart: Alternate Process 67"/>
            <p:cNvSpPr/>
            <p:nvPr/>
          </p:nvSpPr>
          <p:spPr>
            <a:xfrm>
              <a:off x="7266577" y="2750042"/>
              <a:ext cx="1365436" cy="815574"/>
            </a:xfrm>
            <a:prstGeom prst="flowChartAlternateProcess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Seasonal patterns</a:t>
              </a:r>
            </a:p>
          </p:txBody>
        </p:sp>
        <p:sp>
          <p:nvSpPr>
            <p:cNvPr id="73" name="Flowchart: Alternate Process 72"/>
            <p:cNvSpPr/>
            <p:nvPr/>
          </p:nvSpPr>
          <p:spPr>
            <a:xfrm>
              <a:off x="7722953" y="5082977"/>
              <a:ext cx="2903482" cy="879140"/>
            </a:xfrm>
            <a:prstGeom prst="flowChartAlternateProcess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Relative changes of HW with respect to Pre-HW</a:t>
              </a:r>
            </a:p>
          </p:txBody>
        </p:sp>
        <p:sp>
          <p:nvSpPr>
            <p:cNvPr id="80" name="Left-Right Arrow 79"/>
            <p:cNvSpPr/>
            <p:nvPr/>
          </p:nvSpPr>
          <p:spPr>
            <a:xfrm rot="2000868">
              <a:off x="5799274" y="4211520"/>
              <a:ext cx="2250707" cy="225552"/>
            </a:xfrm>
            <a:prstGeom prst="leftRightArrow">
              <a:avLst/>
            </a:prstGeom>
            <a:solidFill>
              <a:srgbClr val="CC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Left-Right Arrow 80"/>
            <p:cNvSpPr/>
            <p:nvPr/>
          </p:nvSpPr>
          <p:spPr>
            <a:xfrm>
              <a:off x="4433331" y="5466999"/>
              <a:ext cx="3220328" cy="225552"/>
            </a:xfrm>
            <a:prstGeom prst="leftRightArrow">
              <a:avLst/>
            </a:prstGeom>
            <a:solidFill>
              <a:srgbClr val="CC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Left-Right Arrow 81"/>
            <p:cNvSpPr/>
            <p:nvPr/>
          </p:nvSpPr>
          <p:spPr>
            <a:xfrm rot="18588276">
              <a:off x="3835463" y="4260320"/>
              <a:ext cx="1923178" cy="225552"/>
            </a:xfrm>
            <a:prstGeom prst="leftRightArrow">
              <a:avLst/>
            </a:prstGeom>
            <a:solidFill>
              <a:srgbClr val="CC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lowchart: Connector 84"/>
            <p:cNvSpPr/>
            <p:nvPr/>
          </p:nvSpPr>
          <p:spPr>
            <a:xfrm>
              <a:off x="5009488" y="4272069"/>
              <a:ext cx="1622019" cy="934869"/>
            </a:xfrm>
            <a:prstGeom prst="flowChartConnector">
              <a:avLst/>
            </a:prstGeom>
            <a:solidFill>
              <a:srgbClr val="CCCC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Inter-comparison</a:t>
              </a:r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7949295" y="1885171"/>
              <a:ext cx="2461240" cy="859809"/>
              <a:chOff x="875745" y="1487606"/>
              <a:chExt cx="1868171" cy="593678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1539929" y="1487606"/>
                <a:ext cx="2268" cy="25930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flipV="1">
                <a:off x="875745" y="1753737"/>
                <a:ext cx="1863906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/>
              <p:nvPr/>
            </p:nvCxnSpPr>
            <p:spPr>
              <a:xfrm>
                <a:off x="875745" y="1746913"/>
                <a:ext cx="0" cy="32754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/>
              <p:cNvCxnSpPr/>
              <p:nvPr/>
            </p:nvCxnSpPr>
            <p:spPr>
              <a:xfrm>
                <a:off x="2743916" y="1753737"/>
                <a:ext cx="0" cy="32754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Flowchart: Alternate Process 91"/>
            <p:cNvSpPr/>
            <p:nvPr/>
          </p:nvSpPr>
          <p:spPr>
            <a:xfrm>
              <a:off x="9703320" y="2735097"/>
              <a:ext cx="1330172" cy="830519"/>
            </a:xfrm>
            <a:prstGeom prst="flowChartAlternateProcess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Pre-HW 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and HW</a:t>
              </a:r>
            </a:p>
          </p:txBody>
        </p:sp>
        <p:grpSp>
          <p:nvGrpSpPr>
            <p:cNvPr id="93" name="Group 92"/>
            <p:cNvGrpSpPr/>
            <p:nvPr/>
          </p:nvGrpSpPr>
          <p:grpSpPr>
            <a:xfrm rot="10800000">
              <a:off x="7952846" y="3565616"/>
              <a:ext cx="2452070" cy="1517361"/>
              <a:chOff x="875745" y="1198151"/>
              <a:chExt cx="1328368" cy="883133"/>
            </a:xfrm>
          </p:grpSpPr>
          <p:cxnSp>
            <p:nvCxnSpPr>
              <p:cNvPr id="94" name="Straight Connector 93"/>
              <p:cNvCxnSpPr>
                <a:stCxn id="73" idx="0"/>
              </p:cNvCxnSpPr>
              <p:nvPr/>
            </p:nvCxnSpPr>
            <p:spPr>
              <a:xfrm rot="10800000" flipV="1">
                <a:off x="1542197" y="1198151"/>
                <a:ext cx="1" cy="548762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flipV="1">
                <a:off x="875745" y="1746913"/>
                <a:ext cx="1328368" cy="682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/>
              <p:cNvCxnSpPr/>
              <p:nvPr/>
            </p:nvCxnSpPr>
            <p:spPr>
              <a:xfrm>
                <a:off x="875745" y="1746913"/>
                <a:ext cx="0" cy="32754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/>
              <p:nvPr/>
            </p:nvCxnSpPr>
            <p:spPr>
              <a:xfrm>
                <a:off x="2204113" y="1753737"/>
                <a:ext cx="0" cy="32754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9" name="标题 3">
            <a:extLst>
              <a:ext uri="{FF2B5EF4-FFF2-40B4-BE49-F238E27FC236}">
                <a16:creationId xmlns:a16="http://schemas.microsoft.com/office/drawing/2014/main" id="{D6F42E1D-ABA6-4DE5-8BD3-2DD47E43E477}"/>
              </a:ext>
            </a:extLst>
          </p:cNvPr>
          <p:cNvSpPr txBox="1">
            <a:spLocks/>
          </p:cNvSpPr>
          <p:nvPr/>
        </p:nvSpPr>
        <p:spPr>
          <a:xfrm>
            <a:off x="-1" y="4457"/>
            <a:ext cx="8167987" cy="669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Backups: Flowchart of the quantitative assessment 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945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3">
            <a:extLst>
              <a:ext uri="{FF2B5EF4-FFF2-40B4-BE49-F238E27FC236}">
                <a16:creationId xmlns:a16="http://schemas.microsoft.com/office/drawing/2014/main" id="{D6F42E1D-ABA6-4DE5-8BD3-2DD47E43E477}"/>
              </a:ext>
            </a:extLst>
          </p:cNvPr>
          <p:cNvSpPr txBox="1">
            <a:spLocks/>
          </p:cNvSpPr>
          <p:nvPr/>
        </p:nvSpPr>
        <p:spPr>
          <a:xfrm>
            <a:off x="273274" y="0"/>
            <a:ext cx="4501162" cy="544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Backups: Scatter plots around HW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67370" y="87826"/>
            <a:ext cx="2187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C3 FOREST and all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71573" y="6433791"/>
            <a:ext cx="10464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Various behaviors, even for the same ecosystem.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74" y="2482782"/>
            <a:ext cx="5943600" cy="19803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21" y="502428"/>
            <a:ext cx="5943600" cy="19803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176" y="502428"/>
            <a:ext cx="5943600" cy="19803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029" y="2477933"/>
            <a:ext cx="5943600" cy="19803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9329" y="746127"/>
            <a:ext cx="418670" cy="3012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73" y="4486374"/>
            <a:ext cx="5902961" cy="196681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3028" y="4484846"/>
            <a:ext cx="5966747" cy="1968342"/>
            <a:chOff x="731900" y="3090763"/>
            <a:chExt cx="10058400" cy="335137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900" y="3090764"/>
              <a:ext cx="10058400" cy="335136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05"/>
            <a:stretch/>
          </p:blipFill>
          <p:spPr>
            <a:xfrm>
              <a:off x="7099416" y="3090763"/>
              <a:ext cx="3690884" cy="335136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740"/>
            <a:stretch/>
          </p:blipFill>
          <p:spPr>
            <a:xfrm>
              <a:off x="738478" y="3090764"/>
              <a:ext cx="3345415" cy="3351369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7" r="36705"/>
          <a:stretch/>
        </p:blipFill>
        <p:spPr>
          <a:xfrm>
            <a:off x="7871465" y="4486374"/>
            <a:ext cx="1788839" cy="19789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8800" y="4665599"/>
            <a:ext cx="1750799" cy="159120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 data</a:t>
            </a:r>
          </a:p>
        </p:txBody>
      </p:sp>
    </p:spTree>
    <p:extLst>
      <p:ext uri="{BB962C8B-B14F-4D97-AF65-F5344CB8AC3E}">
        <p14:creationId xmlns:p14="http://schemas.microsoft.com/office/powerpoint/2010/main" val="1946702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>
            <a:extLst>
              <a:ext uri="{FF2B5EF4-FFF2-40B4-BE49-F238E27FC236}">
                <a16:creationId xmlns:a16="http://schemas.microsoft.com/office/drawing/2014/main" id="{1E60CACA-BB1E-4DCD-B7F5-F3E277DB6E86}"/>
              </a:ext>
            </a:extLst>
          </p:cNvPr>
          <p:cNvGrpSpPr/>
          <p:nvPr/>
        </p:nvGrpSpPr>
        <p:grpSpPr>
          <a:xfrm>
            <a:off x="7777042" y="148028"/>
            <a:ext cx="4414957" cy="6550594"/>
            <a:chOff x="7777042" y="148028"/>
            <a:chExt cx="4414957" cy="6550594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1CD8282B-30C4-4ABF-BD98-F88A799F3BA7}"/>
                </a:ext>
              </a:extLst>
            </p:cNvPr>
            <p:cNvGrpSpPr/>
            <p:nvPr/>
          </p:nvGrpSpPr>
          <p:grpSpPr>
            <a:xfrm>
              <a:off x="7777042" y="148028"/>
              <a:ext cx="4414957" cy="5908897"/>
              <a:chOff x="7777042" y="148028"/>
              <a:chExt cx="4414957" cy="5908897"/>
            </a:xfrm>
          </p:grpSpPr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A32E7BC5-ACDF-44B7-834C-B79A3E10AE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54809" y="913425"/>
                <a:ext cx="3637190" cy="5143500"/>
              </a:xfrm>
              <a:prstGeom prst="rect">
                <a:avLst/>
              </a:prstGeom>
            </p:spPr>
          </p:pic>
          <p:sp>
            <p:nvSpPr>
              <p:cNvPr id="22" name="标题 3">
                <a:extLst>
                  <a:ext uri="{FF2B5EF4-FFF2-40B4-BE49-F238E27FC236}">
                    <a16:creationId xmlns:a16="http://schemas.microsoft.com/office/drawing/2014/main" id="{CE22B34F-005C-4478-82B1-6DAB4C79C1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65612" y="148028"/>
                <a:ext cx="2815585" cy="66972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2800" b="1" dirty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Monitoring</a:t>
                </a:r>
                <a:endParaRPr lang="zh-CN" altLang="en-US" sz="28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" name="箭头: 下 22">
                <a:extLst>
                  <a:ext uri="{FF2B5EF4-FFF2-40B4-BE49-F238E27FC236}">
                    <a16:creationId xmlns:a16="http://schemas.microsoft.com/office/drawing/2014/main" id="{77692E18-A246-4975-8E06-D22F61B869E7}"/>
                  </a:ext>
                </a:extLst>
              </p:cNvPr>
              <p:cNvSpPr/>
              <p:nvPr/>
            </p:nvSpPr>
            <p:spPr>
              <a:xfrm rot="10800000">
                <a:off x="7777042" y="2037196"/>
                <a:ext cx="244929" cy="3193038"/>
              </a:xfrm>
              <a:prstGeom prst="downArrow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标题 3">
                <a:extLst>
                  <a:ext uri="{FF2B5EF4-FFF2-40B4-BE49-F238E27FC236}">
                    <a16:creationId xmlns:a16="http://schemas.microsoft.com/office/drawing/2014/main" id="{2BECFEFA-C8A1-4F1A-9465-AFF6DF08C52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67123" y="2242582"/>
                <a:ext cx="587684" cy="2485185"/>
              </a:xfrm>
              <a:prstGeom prst="rect">
                <a:avLst/>
              </a:prstGeom>
            </p:spPr>
            <p:txBody>
              <a:bodyPr vert="vert270" lIns="91440" tIns="45720" rIns="91440" bIns="45720" rtlCol="0" anchor="ctr">
                <a:normAutofit lnSpcReduction="1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2800" b="1" dirty="0">
                    <a:solidFill>
                      <a:schemeClr val="accent1"/>
                    </a:solidFill>
                    <a:latin typeface="Times New Roman" pitchFamily="18" charset="0"/>
                    <a:cs typeface="Times New Roman" pitchFamily="18" charset="0"/>
                  </a:rPr>
                  <a:t>Scale</a:t>
                </a:r>
                <a:endParaRPr lang="zh-CN" altLang="en-US" sz="2800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2" name="标题 3">
              <a:extLst>
                <a:ext uri="{FF2B5EF4-FFF2-40B4-BE49-F238E27FC236}">
                  <a16:creationId xmlns:a16="http://schemas.microsoft.com/office/drawing/2014/main" id="{A680A538-D010-4C4B-93A7-40642641907E}"/>
                </a:ext>
              </a:extLst>
            </p:cNvPr>
            <p:cNvSpPr txBox="1">
              <a:spLocks/>
            </p:cNvSpPr>
            <p:nvPr/>
          </p:nvSpPr>
          <p:spPr>
            <a:xfrm>
              <a:off x="8845490" y="6028902"/>
              <a:ext cx="2815585" cy="66972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Remote sensing</a:t>
              </a:r>
              <a:endParaRPr lang="zh-CN" alt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9205402" y="6364642"/>
            <a:ext cx="27432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13" name="标题 3">
            <a:extLst>
              <a:ext uri="{FF2B5EF4-FFF2-40B4-BE49-F238E27FC236}">
                <a16:creationId xmlns:a16="http://schemas.microsoft.com/office/drawing/2014/main" id="{D6F42E1D-ABA6-4DE5-8BD3-2DD47E43E477}"/>
              </a:ext>
            </a:extLst>
          </p:cNvPr>
          <p:cNvSpPr txBox="1">
            <a:spLocks/>
          </p:cNvSpPr>
          <p:nvPr/>
        </p:nvSpPr>
        <p:spPr>
          <a:xfrm>
            <a:off x="179760" y="105732"/>
            <a:ext cx="2516144" cy="669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1. Motivation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4E554A5-77F9-432E-9954-2F9408C97D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38" y="1696019"/>
            <a:ext cx="1659426" cy="933427"/>
          </a:xfrm>
          <a:prstGeom prst="rect">
            <a:avLst/>
          </a:prstGeom>
        </p:spPr>
      </p:pic>
      <p:sp>
        <p:nvSpPr>
          <p:cNvPr id="10" name="标题 3">
            <a:extLst>
              <a:ext uri="{FF2B5EF4-FFF2-40B4-BE49-F238E27FC236}">
                <a16:creationId xmlns:a16="http://schemas.microsoft.com/office/drawing/2014/main" id="{89A9368D-F518-478D-BABB-84823494AC0D}"/>
              </a:ext>
            </a:extLst>
          </p:cNvPr>
          <p:cNvSpPr txBox="1">
            <a:spLocks/>
          </p:cNvSpPr>
          <p:nvPr/>
        </p:nvSpPr>
        <p:spPr>
          <a:xfrm>
            <a:off x="767442" y="806245"/>
            <a:ext cx="2815585" cy="669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Heatwave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83BEA508-ADE6-4C84-B6FE-504F6D98E2AB}"/>
              </a:ext>
            </a:extLst>
          </p:cNvPr>
          <p:cNvGrpSpPr/>
          <p:nvPr/>
        </p:nvGrpSpPr>
        <p:grpSpPr>
          <a:xfrm>
            <a:off x="4598204" y="136525"/>
            <a:ext cx="4607198" cy="3348649"/>
            <a:chOff x="4598204" y="136525"/>
            <a:chExt cx="4607198" cy="3348649"/>
          </a:xfrm>
        </p:grpSpPr>
        <p:sp>
          <p:nvSpPr>
            <p:cNvPr id="14" name="标题 3">
              <a:extLst>
                <a:ext uri="{FF2B5EF4-FFF2-40B4-BE49-F238E27FC236}">
                  <a16:creationId xmlns:a16="http://schemas.microsoft.com/office/drawing/2014/main" id="{7ECFB708-C270-4129-9590-D4EB657CB988}"/>
                </a:ext>
              </a:extLst>
            </p:cNvPr>
            <p:cNvSpPr txBox="1">
              <a:spLocks/>
            </p:cNvSpPr>
            <p:nvPr/>
          </p:nvSpPr>
          <p:spPr>
            <a:xfrm>
              <a:off x="4688207" y="136525"/>
              <a:ext cx="2815585" cy="66972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Response</a:t>
              </a:r>
              <a:endParaRPr lang="zh-CN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3FD5F7F8-E2D7-43B9-BC31-0182BB89A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869" r="10959"/>
            <a:stretch/>
          </p:blipFill>
          <p:spPr>
            <a:xfrm>
              <a:off x="4598204" y="795205"/>
              <a:ext cx="2591154" cy="2689969"/>
            </a:xfrm>
            <a:prstGeom prst="rect">
              <a:avLst/>
            </a:prstGeom>
          </p:spPr>
        </p:pic>
        <p:sp>
          <p:nvSpPr>
            <p:cNvPr id="16" name="内容占位符 4"/>
            <p:cNvSpPr txBox="1">
              <a:spLocks/>
            </p:cNvSpPr>
            <p:nvPr/>
          </p:nvSpPr>
          <p:spPr>
            <a:xfrm>
              <a:off x="6389817" y="1113962"/>
              <a:ext cx="2815585" cy="28587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ts val="1800"/>
                </a:spcBef>
                <a:buNone/>
              </a:pPr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www.toppr.com/</a:t>
              </a:r>
              <a:endParaRPr lang="en-US" altLang="zh-CN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标题 3">
              <a:extLst>
                <a:ext uri="{FF2B5EF4-FFF2-40B4-BE49-F238E27FC236}">
                  <a16:creationId xmlns:a16="http://schemas.microsoft.com/office/drawing/2014/main" id="{52475DD3-7BEE-4BB2-9A24-A2C022093D34}"/>
                </a:ext>
              </a:extLst>
            </p:cNvPr>
            <p:cNvSpPr txBox="1">
              <a:spLocks/>
            </p:cNvSpPr>
            <p:nvPr/>
          </p:nvSpPr>
          <p:spPr>
            <a:xfrm rot="18924491">
              <a:off x="5747135" y="2921609"/>
              <a:ext cx="1941381" cy="47863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000" dirty="0">
                  <a:solidFill>
                    <a:srgbClr val="00B895"/>
                  </a:solidFill>
                  <a:latin typeface="Times New Roman" pitchFamily="18" charset="0"/>
                  <a:cs typeface="Times New Roman" pitchFamily="18" charset="0"/>
                </a:rPr>
                <a:t>Physiology</a:t>
              </a:r>
              <a:endParaRPr lang="zh-CN" altLang="en-US" sz="2000" dirty="0">
                <a:solidFill>
                  <a:srgbClr val="00B895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4E722A8F-D9F6-4B5E-A657-92F393120C2D}"/>
              </a:ext>
            </a:extLst>
          </p:cNvPr>
          <p:cNvGrpSpPr/>
          <p:nvPr/>
        </p:nvGrpSpPr>
        <p:grpSpPr>
          <a:xfrm>
            <a:off x="8554807" y="2242582"/>
            <a:ext cx="3637190" cy="2485185"/>
            <a:chOff x="8554807" y="2242582"/>
            <a:chExt cx="3637190" cy="2485185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3FE338F7-186F-4322-A9EC-C246060A2AF3}"/>
                </a:ext>
              </a:extLst>
            </p:cNvPr>
            <p:cNvSpPr/>
            <p:nvPr/>
          </p:nvSpPr>
          <p:spPr>
            <a:xfrm>
              <a:off x="8554807" y="2780522"/>
              <a:ext cx="3637190" cy="1947245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标题 3">
              <a:extLst>
                <a:ext uri="{FF2B5EF4-FFF2-40B4-BE49-F238E27FC236}">
                  <a16:creationId xmlns:a16="http://schemas.microsoft.com/office/drawing/2014/main" id="{8C0066CC-4E27-446E-88B7-37841450D670}"/>
                </a:ext>
              </a:extLst>
            </p:cNvPr>
            <p:cNvSpPr txBox="1">
              <a:spLocks/>
            </p:cNvSpPr>
            <p:nvPr/>
          </p:nvSpPr>
          <p:spPr>
            <a:xfrm>
              <a:off x="8921286" y="2242582"/>
              <a:ext cx="2815585" cy="41955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000" dirty="0">
                  <a:solidFill>
                    <a:srgbClr val="00B895"/>
                  </a:solidFill>
                  <a:latin typeface="Times New Roman" pitchFamily="18" charset="0"/>
                  <a:cs typeface="Times New Roman" pitchFamily="18" charset="0"/>
                </a:rPr>
                <a:t>Near-surface</a:t>
              </a:r>
              <a:endParaRPr lang="zh-CN" altLang="en-US" sz="2000" dirty="0">
                <a:solidFill>
                  <a:srgbClr val="00B895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6DD5FE93-D82D-45E4-B4FF-731F8B0BE915}"/>
              </a:ext>
            </a:extLst>
          </p:cNvPr>
          <p:cNvGrpSpPr/>
          <p:nvPr/>
        </p:nvGrpSpPr>
        <p:grpSpPr>
          <a:xfrm>
            <a:off x="3867610" y="2162733"/>
            <a:ext cx="4004473" cy="4120771"/>
            <a:chOff x="3867610" y="2162733"/>
            <a:chExt cx="4004473" cy="4120771"/>
          </a:xfrm>
        </p:grpSpPr>
        <p:sp>
          <p:nvSpPr>
            <p:cNvPr id="8" name="箭头: 下 7">
              <a:extLst>
                <a:ext uri="{FF2B5EF4-FFF2-40B4-BE49-F238E27FC236}">
                  <a16:creationId xmlns:a16="http://schemas.microsoft.com/office/drawing/2014/main" id="{91B39192-ACE1-436D-B35C-4D4D047B0AD8}"/>
                </a:ext>
              </a:extLst>
            </p:cNvPr>
            <p:cNvSpPr/>
            <p:nvPr/>
          </p:nvSpPr>
          <p:spPr>
            <a:xfrm>
              <a:off x="3867610" y="2162733"/>
              <a:ext cx="244929" cy="3058389"/>
            </a:xfrm>
            <a:prstGeom prst="down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标题 3">
              <a:extLst>
                <a:ext uri="{FF2B5EF4-FFF2-40B4-BE49-F238E27FC236}">
                  <a16:creationId xmlns:a16="http://schemas.microsoft.com/office/drawing/2014/main" id="{03005050-03B0-43B0-A856-7713E13BFA0F}"/>
                </a:ext>
              </a:extLst>
            </p:cNvPr>
            <p:cNvSpPr txBox="1">
              <a:spLocks/>
            </p:cNvSpPr>
            <p:nvPr/>
          </p:nvSpPr>
          <p:spPr>
            <a:xfrm>
              <a:off x="4049636" y="2278573"/>
              <a:ext cx="587684" cy="2485185"/>
            </a:xfrm>
            <a:prstGeom prst="rect">
              <a:avLst/>
            </a:prstGeom>
          </p:spPr>
          <p:txBody>
            <a:bodyPr vert="vert" lIns="91440" tIns="45720" rIns="91440" bIns="45720" rtlCol="0" anchor="ctr">
              <a:normAutofit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800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Time</a:t>
              </a:r>
              <a:endParaRPr lang="zh-CN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FE69709-6EB1-40B0-87C1-0463CC75A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23" t="18132" r="34858"/>
            <a:stretch/>
          </p:blipFill>
          <p:spPr>
            <a:xfrm>
              <a:off x="4622796" y="3623592"/>
              <a:ext cx="706402" cy="1250564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DEAF6611-603B-4316-9D09-0910BE9BFF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5" r="23607"/>
            <a:stretch/>
          </p:blipFill>
          <p:spPr>
            <a:xfrm>
              <a:off x="5477990" y="4171573"/>
              <a:ext cx="1121390" cy="1108813"/>
            </a:xfrm>
            <a:prstGeom prst="rect">
              <a:avLst/>
            </a:prstGeom>
          </p:spPr>
        </p:pic>
        <p:sp>
          <p:nvSpPr>
            <p:cNvPr id="32" name="标题 3">
              <a:extLst>
                <a:ext uri="{FF2B5EF4-FFF2-40B4-BE49-F238E27FC236}">
                  <a16:creationId xmlns:a16="http://schemas.microsoft.com/office/drawing/2014/main" id="{88CE14C1-96B6-4D99-BF3D-B0BBC56512D6}"/>
                </a:ext>
              </a:extLst>
            </p:cNvPr>
            <p:cNvSpPr txBox="1">
              <a:spLocks/>
            </p:cNvSpPr>
            <p:nvPr/>
          </p:nvSpPr>
          <p:spPr>
            <a:xfrm>
              <a:off x="4021649" y="4966520"/>
              <a:ext cx="1698807" cy="50920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000" dirty="0">
                  <a:solidFill>
                    <a:srgbClr val="00B895"/>
                  </a:solidFill>
                  <a:latin typeface="Times New Roman" pitchFamily="18" charset="0"/>
                  <a:cs typeface="Times New Roman" pitchFamily="18" charset="0"/>
                </a:rPr>
                <a:t>Function</a:t>
              </a:r>
              <a:endParaRPr lang="zh-CN" altLang="en-US" sz="2000" dirty="0">
                <a:solidFill>
                  <a:srgbClr val="00B895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标题 3">
              <a:extLst>
                <a:ext uri="{FF2B5EF4-FFF2-40B4-BE49-F238E27FC236}">
                  <a16:creationId xmlns:a16="http://schemas.microsoft.com/office/drawing/2014/main" id="{5FD89C63-1375-4BF9-AF28-9990EBEF0A4B}"/>
                </a:ext>
              </a:extLst>
            </p:cNvPr>
            <p:cNvSpPr txBox="1">
              <a:spLocks/>
            </p:cNvSpPr>
            <p:nvPr/>
          </p:nvSpPr>
          <p:spPr>
            <a:xfrm>
              <a:off x="5012007" y="5372749"/>
              <a:ext cx="1698807" cy="50920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000" dirty="0">
                  <a:solidFill>
                    <a:srgbClr val="00B895"/>
                  </a:solidFill>
                  <a:latin typeface="Times New Roman" pitchFamily="18" charset="0"/>
                  <a:cs typeface="Times New Roman" pitchFamily="18" charset="0"/>
                </a:rPr>
                <a:t>Structure</a:t>
              </a:r>
              <a:endParaRPr lang="zh-CN" altLang="en-US" sz="2000" dirty="0">
                <a:solidFill>
                  <a:srgbClr val="00B895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箭头: 右 33">
              <a:extLst>
                <a:ext uri="{FF2B5EF4-FFF2-40B4-BE49-F238E27FC236}">
                  <a16:creationId xmlns:a16="http://schemas.microsoft.com/office/drawing/2014/main" id="{43D13E6E-F00A-44D6-A167-D925C59FFED0}"/>
                </a:ext>
              </a:extLst>
            </p:cNvPr>
            <p:cNvSpPr/>
            <p:nvPr/>
          </p:nvSpPr>
          <p:spPr>
            <a:xfrm rot="1152384">
              <a:off x="4371567" y="5986498"/>
              <a:ext cx="2591154" cy="280146"/>
            </a:xfrm>
            <a:prstGeom prst="rightArrow">
              <a:avLst/>
            </a:prstGeom>
            <a:gradFill>
              <a:gsLst>
                <a:gs pos="0">
                  <a:srgbClr val="00B895"/>
                </a:gs>
                <a:gs pos="57794">
                  <a:srgbClr val="9BFFEC"/>
                </a:gs>
                <a:gs pos="81875">
                  <a:srgbClr val="ABC0E4"/>
                </a:gs>
                <a:gs pos="80750">
                  <a:srgbClr val="ABC0E4"/>
                </a:gs>
                <a:gs pos="78500">
                  <a:srgbClr val="ABC0E4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1FA13600-EC7C-4300-8DEF-08CA83384F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63" t="20790" r="1997" b="31556"/>
            <a:stretch/>
          </p:blipFill>
          <p:spPr>
            <a:xfrm>
              <a:off x="6745327" y="4175064"/>
              <a:ext cx="1031713" cy="1660232"/>
            </a:xfrm>
            <a:prstGeom prst="rect">
              <a:avLst/>
            </a:prstGeom>
          </p:spPr>
        </p:pic>
        <p:sp>
          <p:nvSpPr>
            <p:cNvPr id="37" name="标题 3">
              <a:extLst>
                <a:ext uri="{FF2B5EF4-FFF2-40B4-BE49-F238E27FC236}">
                  <a16:creationId xmlns:a16="http://schemas.microsoft.com/office/drawing/2014/main" id="{0A317C7B-CBFF-43DD-A8F5-6DC04CCD90AE}"/>
                </a:ext>
              </a:extLst>
            </p:cNvPr>
            <p:cNvSpPr txBox="1">
              <a:spLocks/>
            </p:cNvSpPr>
            <p:nvPr/>
          </p:nvSpPr>
          <p:spPr>
            <a:xfrm>
              <a:off x="6173276" y="5774301"/>
              <a:ext cx="1698807" cy="50920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000" dirty="0">
                  <a:solidFill>
                    <a:srgbClr val="00B895"/>
                  </a:solidFill>
                  <a:latin typeface="Times New Roman" pitchFamily="18" charset="0"/>
                  <a:cs typeface="Times New Roman" pitchFamily="18" charset="0"/>
                </a:rPr>
                <a:t>Mortality</a:t>
              </a:r>
              <a:endParaRPr lang="zh-CN" altLang="en-US" sz="2000" dirty="0">
                <a:solidFill>
                  <a:srgbClr val="00B895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564" y="3160924"/>
            <a:ext cx="3727045" cy="1565877"/>
          </a:xfrm>
          <a:prstGeom prst="rect">
            <a:avLst/>
          </a:prstGeom>
        </p:spPr>
      </p:pic>
      <p:sp>
        <p:nvSpPr>
          <p:cNvPr id="44" name="标题 3">
            <a:extLst>
              <a:ext uri="{FF2B5EF4-FFF2-40B4-BE49-F238E27FC236}">
                <a16:creationId xmlns:a16="http://schemas.microsoft.com/office/drawing/2014/main" id="{820C728C-64C3-472F-BC62-959375FC95AB}"/>
              </a:ext>
            </a:extLst>
          </p:cNvPr>
          <p:cNvSpPr txBox="1">
            <a:spLocks/>
          </p:cNvSpPr>
          <p:nvPr/>
        </p:nvSpPr>
        <p:spPr>
          <a:xfrm>
            <a:off x="1805091" y="4908405"/>
            <a:ext cx="1993449" cy="312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200" i="1" dirty="0">
                <a:latin typeface="Times New Roman" pitchFamily="18" charset="0"/>
                <a:cs typeface="Times New Roman" pitchFamily="18" charset="0"/>
              </a:rPr>
              <a:t>Copyright @IPCC 6</a:t>
            </a:r>
            <a:endParaRPr lang="zh-CN" altLang="en-US" sz="12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38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16" name="内容占位符 4"/>
          <p:cNvSpPr txBox="1">
            <a:spLocks/>
          </p:cNvSpPr>
          <p:nvPr/>
        </p:nvSpPr>
        <p:spPr>
          <a:xfrm>
            <a:off x="851776" y="4579291"/>
            <a:ext cx="11117927" cy="203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800"/>
              </a:spcBef>
              <a:buAutoNum type="alphaLcParenBoth"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Schematic figure of field configurations for spectral measurements, and (b) map of the locations of sites, and the legend shows the name of each site (14 flash heatwave events from 8 sites).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Flash heatwave: at least a duration of 3 consecutive days of abrupt increase of temperature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Variety: ecosystems, climatic regions, stress intensity, </a:t>
            </a:r>
            <a:r>
              <a:rPr lang="en-US" altLang="zh-CN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phenological</a:t>
            </a:r>
            <a:r>
              <a:rPr lang="en-US" altLang="zh-CN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phases</a:t>
            </a:r>
          </a:p>
        </p:txBody>
      </p:sp>
      <p:sp>
        <p:nvSpPr>
          <p:cNvPr id="13" name="标题 3">
            <a:extLst>
              <a:ext uri="{FF2B5EF4-FFF2-40B4-BE49-F238E27FC236}">
                <a16:creationId xmlns:a16="http://schemas.microsoft.com/office/drawing/2014/main" id="{D6F42E1D-ABA6-4DE5-8BD3-2DD47E43E477}"/>
              </a:ext>
            </a:extLst>
          </p:cNvPr>
          <p:cNvSpPr txBox="1">
            <a:spLocks/>
          </p:cNvSpPr>
          <p:nvPr/>
        </p:nvSpPr>
        <p:spPr>
          <a:xfrm>
            <a:off x="352158" y="136525"/>
            <a:ext cx="7893208" cy="669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2. Heat wave synthesis across different ecosystems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61C3B07-69C5-4913-9ACD-5CD76455C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664" y="817690"/>
            <a:ext cx="9115341" cy="377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20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7" y="3360704"/>
            <a:ext cx="2847331" cy="1828800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9238601" y="6358710"/>
            <a:ext cx="27432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13" name="标题 3">
            <a:extLst>
              <a:ext uri="{FF2B5EF4-FFF2-40B4-BE49-F238E27FC236}">
                <a16:creationId xmlns:a16="http://schemas.microsoft.com/office/drawing/2014/main" id="{D6F42E1D-ABA6-4DE5-8BD3-2DD47E43E477}"/>
              </a:ext>
            </a:extLst>
          </p:cNvPr>
          <p:cNvSpPr txBox="1">
            <a:spLocks/>
          </p:cNvSpPr>
          <p:nvPr/>
        </p:nvSpPr>
        <p:spPr>
          <a:xfrm>
            <a:off x="350688" y="-17017"/>
            <a:ext cx="4019712" cy="669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3. Changes of variables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" name="图片 60">
            <a:extLst>
              <a:ext uri="{FF2B5EF4-FFF2-40B4-BE49-F238E27FC236}">
                <a16:creationId xmlns:a16="http://schemas.microsoft.com/office/drawing/2014/main" id="{8A314202-4EE6-4170-B8BB-27876D4904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160" y="3370483"/>
            <a:ext cx="2847331" cy="1828800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5790CC12-C43F-462D-8FB0-F3A8585770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9" y="1518611"/>
            <a:ext cx="2847331" cy="1828800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2F3D5910-D1D9-42D6-A3B3-842B9F1926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143" y="1528215"/>
            <a:ext cx="2847331" cy="1828800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AD324508-D0ED-43E3-A990-36C82E154B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800" y="3342651"/>
            <a:ext cx="2847331" cy="1828800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3ACF4CE9-2DFA-4911-98B8-C8E3B8A520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316" y="1518611"/>
            <a:ext cx="2847331" cy="1828800"/>
          </a:xfrm>
          <a:prstGeom prst="rect">
            <a:avLst/>
          </a:prstGeom>
        </p:spPr>
      </p:pic>
      <p:sp>
        <p:nvSpPr>
          <p:cNvPr id="84" name="内容占位符 4">
            <a:extLst>
              <a:ext uri="{FF2B5EF4-FFF2-40B4-BE49-F238E27FC236}">
                <a16:creationId xmlns:a16="http://schemas.microsoft.com/office/drawing/2014/main" id="{E1077945-A76D-4BED-B021-62E01D8748DB}"/>
              </a:ext>
            </a:extLst>
          </p:cNvPr>
          <p:cNvSpPr txBox="1">
            <a:spLocks/>
          </p:cNvSpPr>
          <p:nvPr/>
        </p:nvSpPr>
        <p:spPr>
          <a:xfrm>
            <a:off x="443936" y="6069099"/>
            <a:ext cx="9972503" cy="748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*: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significant changes 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(Tukey HSD test)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SIFA: far-red SIF, SIFB: red SIF, PRI: photochemical reflectance index, GPP: productivity, </a:t>
            </a:r>
            <a:r>
              <a:rPr lang="en-US" sz="1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Gs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: surface conductance, LUE: light use efficiency</a:t>
            </a:r>
            <a:r>
              <a:rPr lang="en-US" sz="1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5" name="内容占位符 4">
            <a:extLst>
              <a:ext uri="{FF2B5EF4-FFF2-40B4-BE49-F238E27FC236}">
                <a16:creationId xmlns:a16="http://schemas.microsoft.com/office/drawing/2014/main" id="{2E6ABC58-3C1C-47A0-875C-59FBFEB47E68}"/>
              </a:ext>
            </a:extLst>
          </p:cNvPr>
          <p:cNvSpPr txBox="1">
            <a:spLocks/>
          </p:cNvSpPr>
          <p:nvPr/>
        </p:nvSpPr>
        <p:spPr>
          <a:xfrm>
            <a:off x="563817" y="5302817"/>
            <a:ext cx="2015455" cy="4790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Beech forest</a:t>
            </a:r>
            <a:endParaRPr lang="en-US" sz="1800" b="1" dirty="0">
              <a:solidFill>
                <a:srgbClr val="7030A0"/>
              </a:solidFill>
              <a:effectLst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348647" y="1408284"/>
            <a:ext cx="2108233" cy="3588181"/>
            <a:chOff x="8604437" y="74627"/>
            <a:chExt cx="2108233" cy="3588181"/>
          </a:xfrm>
        </p:grpSpPr>
        <p:pic>
          <p:nvPicPr>
            <p:cNvPr id="21" name="图片 34">
              <a:extLst>
                <a:ext uri="{FF2B5EF4-FFF2-40B4-BE49-F238E27FC236}">
                  <a16:creationId xmlns:a16="http://schemas.microsoft.com/office/drawing/2014/main" id="{F83764F9-7728-409C-9BB6-740E8CA93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4437" y="589565"/>
              <a:ext cx="2108233" cy="1354088"/>
            </a:xfrm>
            <a:prstGeom prst="rect">
              <a:avLst/>
            </a:prstGeom>
          </p:spPr>
        </p:pic>
        <p:sp>
          <p:nvSpPr>
            <p:cNvPr id="22" name="内容占位符 4">
              <a:extLst>
                <a:ext uri="{FF2B5EF4-FFF2-40B4-BE49-F238E27FC236}">
                  <a16:creationId xmlns:a16="http://schemas.microsoft.com/office/drawing/2014/main" id="{2E6ABC58-3C1C-47A0-875C-59FBFEB47E68}"/>
                </a:ext>
              </a:extLst>
            </p:cNvPr>
            <p:cNvSpPr txBox="1">
              <a:spLocks/>
            </p:cNvSpPr>
            <p:nvPr/>
          </p:nvSpPr>
          <p:spPr>
            <a:xfrm>
              <a:off x="9319127" y="170863"/>
              <a:ext cx="1353102" cy="5459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None/>
              </a:pPr>
              <a:r>
                <a:rPr lang="en-US" sz="2000" b="1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Rice</a:t>
              </a:r>
              <a:endParaRPr lang="en-US" sz="1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24" name="图片 21">
              <a:extLst>
                <a:ext uri="{FF2B5EF4-FFF2-40B4-BE49-F238E27FC236}">
                  <a16:creationId xmlns:a16="http://schemas.microsoft.com/office/drawing/2014/main" id="{FB0F7BC4-7BF6-451B-A754-112654D40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8396" y="2086571"/>
              <a:ext cx="2064274" cy="1325854"/>
            </a:xfrm>
            <a:prstGeom prst="rect">
              <a:avLst/>
            </a:prstGeom>
          </p:spPr>
        </p:pic>
        <p:sp>
          <p:nvSpPr>
            <p:cNvPr id="4" name="Action Button: Help 3">
              <a:hlinkClick r:id="" action="ppaction://noaction" highlightClick="1"/>
            </p:cNvPr>
            <p:cNvSpPr/>
            <p:nvPr/>
          </p:nvSpPr>
          <p:spPr>
            <a:xfrm>
              <a:off x="8648396" y="74627"/>
              <a:ext cx="2023833" cy="3588181"/>
            </a:xfrm>
            <a:prstGeom prst="actionButtonHelp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527978" y="662307"/>
            <a:ext cx="10176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>
              <a:spcBef>
                <a:spcPts val="1800"/>
              </a:spcBef>
            </a:pPr>
            <a:r>
              <a:rPr lang="en-US" b="1" dirty="0">
                <a:solidFill>
                  <a:srgbClr val="31353B"/>
                </a:solidFill>
                <a:latin typeface="Verdana" panose="020B0604030504040204" pitchFamily="34" charset="0"/>
              </a:rPr>
              <a:t>Step 1: to identify heatwave and clarify the behavior of each meteorological, physiological and spectral variable during heatwave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119200" y="662307"/>
            <a:ext cx="6951855" cy="5617359"/>
            <a:chOff x="5119200" y="662307"/>
            <a:chExt cx="6951855" cy="5617359"/>
          </a:xfrm>
        </p:grpSpPr>
        <p:sp>
          <p:nvSpPr>
            <p:cNvPr id="23" name="Rectangle 22"/>
            <p:cNvSpPr/>
            <p:nvPr/>
          </p:nvSpPr>
          <p:spPr>
            <a:xfrm>
              <a:off x="5119200" y="5458693"/>
              <a:ext cx="543945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2880">
                <a:spcBef>
                  <a:spcPts val="1800"/>
                </a:spcBef>
              </a:pPr>
              <a:r>
                <a:rPr lang="en-US" b="1" dirty="0">
                  <a:solidFill>
                    <a:srgbClr val="31353B"/>
                  </a:solidFill>
                  <a:latin typeface="Verdana" panose="020B0604030504040204" pitchFamily="34" charset="0"/>
                </a:rPr>
                <a:t>Step 2: to quantify changes of each variable during heatwave</a:t>
              </a:r>
              <a:endParaRPr lang="en-US" sz="2400" b="1" dirty="0"/>
            </a:p>
          </p:txBody>
        </p:sp>
        <p:sp>
          <p:nvSpPr>
            <p:cNvPr id="6" name="Curved Left Arrow 5"/>
            <p:cNvSpPr/>
            <p:nvPr/>
          </p:nvSpPr>
          <p:spPr>
            <a:xfrm>
              <a:off x="10199055" y="662307"/>
              <a:ext cx="1872000" cy="5617359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346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119" y="1283686"/>
            <a:ext cx="4145973" cy="5212080"/>
          </a:xfrm>
          <a:prstGeom prst="rect">
            <a:avLst/>
          </a:prstGeom>
        </p:spPr>
      </p:pic>
      <p:sp>
        <p:nvSpPr>
          <p:cNvPr id="13" name="标题 3">
            <a:extLst>
              <a:ext uri="{FF2B5EF4-FFF2-40B4-BE49-F238E27FC236}">
                <a16:creationId xmlns:a16="http://schemas.microsoft.com/office/drawing/2014/main" id="{D6F42E1D-ABA6-4DE5-8BD3-2DD47E43E477}"/>
              </a:ext>
            </a:extLst>
          </p:cNvPr>
          <p:cNvSpPr txBox="1">
            <a:spLocks/>
          </p:cNvSpPr>
          <p:nvPr/>
        </p:nvSpPr>
        <p:spPr>
          <a:xfrm>
            <a:off x="189578" y="195898"/>
            <a:ext cx="2908858" cy="669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4. Stress intensity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8878" y="354547"/>
            <a:ext cx="9163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Intensity = (</a:t>
            </a:r>
            <a:r>
              <a:rPr lang="en-US" sz="2000" dirty="0" err="1"/>
              <a:t>DM_hw</a:t>
            </a:r>
            <a:r>
              <a:rPr lang="en-US" sz="2000" dirty="0"/>
              <a:t> – DM_era5)/STD_era5 (higher values mean stronger stress)</a:t>
            </a:r>
          </a:p>
        </p:txBody>
      </p:sp>
      <p:sp>
        <p:nvSpPr>
          <p:cNvPr id="4" name="Arc 3"/>
          <p:cNvSpPr/>
          <p:nvPr/>
        </p:nvSpPr>
        <p:spPr>
          <a:xfrm rot="10800000">
            <a:off x="4099560" y="5575334"/>
            <a:ext cx="1051560" cy="964039"/>
          </a:xfrm>
          <a:prstGeom prst="arc">
            <a:avLst>
              <a:gd name="adj1" fmla="val 10612923"/>
              <a:gd name="adj2" fmla="val 0"/>
            </a:avLst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 rot="10800000">
            <a:off x="4099559" y="5575334"/>
            <a:ext cx="1543572" cy="985077"/>
          </a:xfrm>
          <a:prstGeom prst="arc">
            <a:avLst>
              <a:gd name="adj1" fmla="val 10612923"/>
              <a:gd name="adj2" fmla="val 0"/>
            </a:avLst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 rot="10800000">
            <a:off x="4636636" y="5618941"/>
            <a:ext cx="1549353" cy="961909"/>
          </a:xfrm>
          <a:prstGeom prst="arc">
            <a:avLst>
              <a:gd name="adj1" fmla="val 10612923"/>
              <a:gd name="adj2" fmla="val 0"/>
            </a:avLst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/>
        </p:nvSpPr>
        <p:spPr>
          <a:xfrm rot="10800000">
            <a:off x="4642419" y="5588655"/>
            <a:ext cx="2105576" cy="975283"/>
          </a:xfrm>
          <a:prstGeom prst="arc">
            <a:avLst>
              <a:gd name="adj1" fmla="val 10612923"/>
              <a:gd name="adj2" fmla="val 0"/>
            </a:avLst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57776" y="1630354"/>
            <a:ext cx="6096000" cy="418576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2880">
              <a:spcBef>
                <a:spcPts val="1800"/>
              </a:spcBef>
            </a:pPr>
            <a:r>
              <a:rPr lang="en-US" sz="1900" dirty="0">
                <a:solidFill>
                  <a:srgbClr val="31353B"/>
                </a:solidFill>
                <a:latin typeface="Verdana" panose="020B0604030504040204" pitchFamily="34" charset="0"/>
              </a:rPr>
              <a:t>wheat</a:t>
            </a:r>
            <a:br>
              <a:rPr lang="en-US" sz="1900" dirty="0"/>
            </a:br>
            <a:r>
              <a:rPr lang="en-US" sz="1900" dirty="0">
                <a:solidFill>
                  <a:srgbClr val="31353B"/>
                </a:solidFill>
                <a:latin typeface="Verdana" panose="020B0604030504040204" pitchFamily="34" charset="0"/>
              </a:rPr>
              <a:t>rice paddy</a:t>
            </a:r>
            <a:br>
              <a:rPr lang="en-US" sz="1900" dirty="0"/>
            </a:br>
            <a:r>
              <a:rPr lang="en-US" sz="1900" dirty="0">
                <a:solidFill>
                  <a:srgbClr val="31353B"/>
                </a:solidFill>
                <a:latin typeface="Verdana" panose="020B0604030504040204" pitchFamily="34" charset="0"/>
              </a:rPr>
              <a:t>rice paddy</a:t>
            </a:r>
            <a:br>
              <a:rPr lang="en-US" sz="1900" dirty="0"/>
            </a:br>
            <a:r>
              <a:rPr lang="en-US" sz="1900" dirty="0">
                <a:solidFill>
                  <a:srgbClr val="31353B"/>
                </a:solidFill>
                <a:latin typeface="Verdana" panose="020B0604030504040204" pitchFamily="34" charset="0"/>
              </a:rPr>
              <a:t>rice paddy</a:t>
            </a:r>
            <a:br>
              <a:rPr lang="en-US" sz="1900" dirty="0"/>
            </a:br>
            <a:r>
              <a:rPr lang="en-US" sz="1900" dirty="0">
                <a:solidFill>
                  <a:srgbClr val="31353B"/>
                </a:solidFill>
                <a:latin typeface="Verdana" panose="020B0604030504040204" pitchFamily="34" charset="0"/>
              </a:rPr>
              <a:t>beech (mixed)</a:t>
            </a:r>
            <a:br>
              <a:rPr lang="en-US" sz="1900" dirty="0"/>
            </a:br>
            <a:r>
              <a:rPr lang="en-US" sz="1900" dirty="0">
                <a:solidFill>
                  <a:srgbClr val="31353B"/>
                </a:solidFill>
                <a:latin typeface="Verdana" panose="020B0604030504040204" pitchFamily="34" charset="0"/>
              </a:rPr>
              <a:t>beech</a:t>
            </a:r>
            <a:br>
              <a:rPr lang="en-US" sz="1900" dirty="0"/>
            </a:br>
            <a:r>
              <a:rPr lang="en-US" sz="1900" dirty="0" err="1">
                <a:solidFill>
                  <a:srgbClr val="31353B"/>
                </a:solidFill>
                <a:latin typeface="Verdana" panose="020B0604030504040204" pitchFamily="34" charset="0"/>
              </a:rPr>
              <a:t>beech</a:t>
            </a:r>
            <a:br>
              <a:rPr lang="en-US" sz="1900" dirty="0"/>
            </a:br>
            <a:r>
              <a:rPr lang="en-US" sz="1900" dirty="0">
                <a:solidFill>
                  <a:srgbClr val="31353B"/>
                </a:solidFill>
                <a:latin typeface="Verdana" panose="020B0604030504040204" pitchFamily="34" charset="0"/>
              </a:rPr>
              <a:t>broadleaf</a:t>
            </a:r>
            <a:br>
              <a:rPr lang="en-US" sz="1900" dirty="0"/>
            </a:br>
            <a:r>
              <a:rPr lang="en-US" sz="1900" dirty="0">
                <a:solidFill>
                  <a:srgbClr val="31353B"/>
                </a:solidFill>
                <a:latin typeface="Verdana" panose="020B0604030504040204" pitchFamily="34" charset="0"/>
              </a:rPr>
              <a:t>C4 grass</a:t>
            </a:r>
            <a:br>
              <a:rPr lang="en-US" sz="1900" dirty="0"/>
            </a:br>
            <a:r>
              <a:rPr lang="en-US" sz="1900" dirty="0">
                <a:solidFill>
                  <a:srgbClr val="31353B"/>
                </a:solidFill>
                <a:latin typeface="Verdana" panose="020B0604030504040204" pitchFamily="34" charset="0"/>
              </a:rPr>
              <a:t>needle leaf</a:t>
            </a:r>
            <a:br>
              <a:rPr lang="en-US" sz="1900" dirty="0"/>
            </a:br>
            <a:r>
              <a:rPr lang="en-US" sz="1900" dirty="0">
                <a:solidFill>
                  <a:srgbClr val="31353B"/>
                </a:solidFill>
                <a:latin typeface="Verdana" panose="020B0604030504040204" pitchFamily="34" charset="0"/>
              </a:rPr>
              <a:t>C4 maize</a:t>
            </a:r>
            <a:br>
              <a:rPr lang="en-US" sz="1900" dirty="0"/>
            </a:br>
            <a:r>
              <a:rPr lang="en-US" sz="1900" dirty="0">
                <a:solidFill>
                  <a:srgbClr val="31353B"/>
                </a:solidFill>
                <a:latin typeface="Verdana" panose="020B0604030504040204" pitchFamily="34" charset="0"/>
              </a:rPr>
              <a:t>C4 maize</a:t>
            </a:r>
            <a:br>
              <a:rPr lang="en-US" sz="1900" dirty="0"/>
            </a:br>
            <a:r>
              <a:rPr lang="en-US" sz="1900" dirty="0">
                <a:solidFill>
                  <a:srgbClr val="31353B"/>
                </a:solidFill>
                <a:latin typeface="Verdana" panose="020B0604030504040204" pitchFamily="34" charset="0"/>
              </a:rPr>
              <a:t>C4 maize</a:t>
            </a:r>
            <a:br>
              <a:rPr lang="en-US" sz="1900" dirty="0"/>
            </a:br>
            <a:r>
              <a:rPr lang="en-US" sz="1900" dirty="0">
                <a:solidFill>
                  <a:srgbClr val="31353B"/>
                </a:solidFill>
                <a:latin typeface="Verdana" panose="020B0604030504040204" pitchFamily="34" charset="0"/>
              </a:rPr>
              <a:t>needle leaf</a:t>
            </a:r>
            <a:endParaRPr lang="en-US" sz="19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718" y="1283686"/>
            <a:ext cx="4145974" cy="5212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17717" y="6448867"/>
            <a:ext cx="4875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Ta intense uncorrected and corrected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238878" y="815920"/>
            <a:ext cx="7774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Changing point of VPD when </a:t>
            </a:r>
            <a:r>
              <a:rPr lang="en-US" sz="2000" dirty="0" err="1"/>
              <a:t>Gs</a:t>
            </a:r>
            <a:r>
              <a:rPr lang="en-US" sz="2000" dirty="0"/>
              <a:t> getting flat or to be zero.</a:t>
            </a:r>
          </a:p>
          <a:p>
            <a:r>
              <a:rPr lang="en-US" sz="2000" dirty="0"/>
              <a:t>Sensitivity = (</a:t>
            </a:r>
            <a:r>
              <a:rPr lang="en-US" sz="2000" dirty="0" err="1"/>
              <a:t>CP_site</a:t>
            </a:r>
            <a:r>
              <a:rPr lang="en-US" sz="2000" dirty="0"/>
              <a:t> – 5)/(70 – </a:t>
            </a:r>
            <a:r>
              <a:rPr lang="en-US" sz="2000" dirty="0" err="1"/>
              <a:t>CP_site</a:t>
            </a:r>
            <a:r>
              <a:rPr lang="en-US" sz="20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165177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3">
            <a:extLst>
              <a:ext uri="{FF2B5EF4-FFF2-40B4-BE49-F238E27FC236}">
                <a16:creationId xmlns:a16="http://schemas.microsoft.com/office/drawing/2014/main" id="{D6F42E1D-ABA6-4DE5-8BD3-2DD47E43E477}"/>
              </a:ext>
            </a:extLst>
          </p:cNvPr>
          <p:cNvSpPr txBox="1">
            <a:spLocks/>
          </p:cNvSpPr>
          <p:nvPr/>
        </p:nvSpPr>
        <p:spPr>
          <a:xfrm>
            <a:off x="273273" y="0"/>
            <a:ext cx="7998999" cy="544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5. Daily relative changes over daily HW stress intensity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2272" y="87826"/>
            <a:ext cx="1472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ALL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79946" y="5182210"/>
            <a:ext cx="11193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Size of </a:t>
            </a:r>
            <a:r>
              <a:rPr lang="en-US" altLang="zh-CN" sz="1600" dirty="0"/>
              <a:t>point</a:t>
            </a:r>
            <a:r>
              <a:rPr lang="en-US" sz="1600" dirty="0"/>
              <a:t>s represents drought intensity: ‘Lower SWC’ indicating water stress, ‘Higher SWC’ indicating more water availability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Color and numbers represent different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Variance: SIFA &gt; SIFAY &gt; PRI &gt; GS &gt; LUE &gt; </a:t>
            </a:r>
            <a:r>
              <a:rPr lang="en-US" sz="1600" dirty="0" err="1">
                <a:solidFill>
                  <a:srgbClr val="FF0000"/>
                </a:solidFill>
              </a:rPr>
              <a:t>CIred</a:t>
            </a:r>
            <a:r>
              <a:rPr lang="en-US" sz="1600" dirty="0">
                <a:solidFill>
                  <a:srgbClr val="FF0000"/>
                </a:solidFill>
              </a:rPr>
              <a:t> &gt; GPP &gt; SIFB &gt; SIFBY &gt; NDVI (SIFA: far-red SIF, SIFB: red SIF, SIF*Y: SIF yield)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         : rice paddy or maize, phenology-related increase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7868" y="525275"/>
            <a:ext cx="5204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Relative chang</a:t>
            </a:r>
            <a:r>
              <a:rPr lang="en-US" altLang="zh-CN" sz="2000" dirty="0"/>
              <a:t>es</a:t>
            </a:r>
            <a:r>
              <a:rPr lang="en-US" sz="2000" dirty="0"/>
              <a:t> = (</a:t>
            </a:r>
            <a:r>
              <a:rPr lang="en-US" sz="2000" dirty="0" err="1"/>
              <a:t>X_hw</a:t>
            </a:r>
            <a:r>
              <a:rPr lang="en-US" sz="2000" dirty="0"/>
              <a:t>– </a:t>
            </a:r>
            <a:r>
              <a:rPr lang="en-US" sz="2000" dirty="0" err="1"/>
              <a:t>X_prehw</a:t>
            </a:r>
            <a:r>
              <a:rPr lang="en-US" sz="2000" dirty="0"/>
              <a:t>) /(</a:t>
            </a:r>
            <a:r>
              <a:rPr lang="en-US" sz="2000" dirty="0" err="1"/>
              <a:t>X_prehw</a:t>
            </a:r>
            <a:r>
              <a:rPr lang="en-US" sz="2000" dirty="0"/>
              <a:t>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55" y="979649"/>
            <a:ext cx="2561296" cy="1920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625" y="973793"/>
            <a:ext cx="2561296" cy="1920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217" y="973793"/>
            <a:ext cx="2561296" cy="1920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809" y="968454"/>
            <a:ext cx="2561296" cy="1920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77" y="2912323"/>
            <a:ext cx="2561296" cy="19202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047" y="2923250"/>
            <a:ext cx="2561296" cy="19202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217" y="2925354"/>
            <a:ext cx="2561296" cy="19202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87" y="2929844"/>
            <a:ext cx="2561296" cy="1920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401" y="973793"/>
            <a:ext cx="2561296" cy="1920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557" y="2929844"/>
            <a:ext cx="2561296" cy="19202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039390" y="1151223"/>
            <a:ext cx="611793" cy="4012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232089" y="1250017"/>
            <a:ext cx="674377" cy="5994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300276" y="1250018"/>
            <a:ext cx="611793" cy="4012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072005" y="1151222"/>
            <a:ext cx="611793" cy="4012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299230" y="999702"/>
            <a:ext cx="676668" cy="8497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9222011" y="3097355"/>
            <a:ext cx="522912" cy="6083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187751" y="3078322"/>
            <a:ext cx="496047" cy="6274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039431" y="2980682"/>
            <a:ext cx="500611" cy="8556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039390" y="5952536"/>
            <a:ext cx="398074" cy="3068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3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7"/>
          <a:stretch/>
        </p:blipFill>
        <p:spPr>
          <a:xfrm>
            <a:off x="7386447" y="3758400"/>
            <a:ext cx="2377440" cy="13502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2"/>
          <a:stretch/>
        </p:blipFill>
        <p:spPr>
          <a:xfrm>
            <a:off x="5083253" y="3758399"/>
            <a:ext cx="2377440" cy="133212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5"/>
          <a:stretch/>
        </p:blipFill>
        <p:spPr>
          <a:xfrm>
            <a:off x="2818281" y="3714217"/>
            <a:ext cx="2377440" cy="13763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67371" y="87826"/>
            <a:ext cx="1472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ALL bootstrap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5720" y="4188849"/>
            <a:ext cx="2299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Polynomial regression:</a:t>
            </a:r>
          </a:p>
          <a:p>
            <a:r>
              <a:rPr lang="en-US" sz="1600" dirty="0"/>
              <a:t>SIFA, SIFB, PRI provide complementary information even across different ecosystems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0"/>
          <a:stretch/>
        </p:blipFill>
        <p:spPr>
          <a:xfrm>
            <a:off x="1196776" y="1937727"/>
            <a:ext cx="830908" cy="18288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18" y="464301"/>
            <a:ext cx="2286000" cy="1524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4"/>
          <a:stretch/>
        </p:blipFill>
        <p:spPr>
          <a:xfrm>
            <a:off x="3370365" y="1930256"/>
            <a:ext cx="820106" cy="18288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68" y="471083"/>
            <a:ext cx="2286000" cy="1524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7"/>
          <a:stretch/>
        </p:blipFill>
        <p:spPr>
          <a:xfrm>
            <a:off x="10143746" y="1937727"/>
            <a:ext cx="818914" cy="18288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316" y="471083"/>
            <a:ext cx="2286000" cy="1524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2"/>
          <a:stretch/>
        </p:blipFill>
        <p:spPr>
          <a:xfrm>
            <a:off x="7951964" y="1930256"/>
            <a:ext cx="791354" cy="181494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66" y="471083"/>
            <a:ext cx="2286000" cy="15240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0"/>
          <a:stretch/>
        </p:blipFill>
        <p:spPr>
          <a:xfrm>
            <a:off x="8341608" y="4994042"/>
            <a:ext cx="767535" cy="18288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3"/>
          <a:stretch/>
        </p:blipFill>
        <p:spPr>
          <a:xfrm>
            <a:off x="5919743" y="4998630"/>
            <a:ext cx="830825" cy="18288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7"/>
          <a:stretch/>
        </p:blipFill>
        <p:spPr>
          <a:xfrm>
            <a:off x="3778950" y="5006612"/>
            <a:ext cx="823041" cy="18288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8"/>
          <a:stretch/>
        </p:blipFill>
        <p:spPr>
          <a:xfrm>
            <a:off x="9665317" y="3779999"/>
            <a:ext cx="2377440" cy="132126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58"/>
          <a:stretch/>
        </p:blipFill>
        <p:spPr>
          <a:xfrm>
            <a:off x="10553203" y="4989880"/>
            <a:ext cx="826850" cy="18288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5"/>
          <a:stretch/>
        </p:blipFill>
        <p:spPr>
          <a:xfrm>
            <a:off x="5706071" y="1944655"/>
            <a:ext cx="797322" cy="1828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727" y="471947"/>
            <a:ext cx="2286000" cy="15240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0537520" y="5251859"/>
            <a:ext cx="820283" cy="6083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284655" y="2842547"/>
            <a:ext cx="760879" cy="22763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385803" y="3000369"/>
            <a:ext cx="849703" cy="27020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736237" y="2842547"/>
            <a:ext cx="800438" cy="30385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974709" y="2749490"/>
            <a:ext cx="806570" cy="32280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0082150" y="2887771"/>
            <a:ext cx="880509" cy="25862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790458" y="5608845"/>
            <a:ext cx="850077" cy="30418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285515" y="5813792"/>
            <a:ext cx="823627" cy="31340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927449" y="5659088"/>
            <a:ext cx="879211" cy="33851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标题 3">
            <a:extLst>
              <a:ext uri="{FF2B5EF4-FFF2-40B4-BE49-F238E27FC236}">
                <a16:creationId xmlns:a16="http://schemas.microsoft.com/office/drawing/2014/main" id="{D6F42E1D-ABA6-4DE5-8BD3-2DD47E43E477}"/>
              </a:ext>
            </a:extLst>
          </p:cNvPr>
          <p:cNvSpPr txBox="1">
            <a:spLocks/>
          </p:cNvSpPr>
          <p:nvPr/>
        </p:nvSpPr>
        <p:spPr>
          <a:xfrm>
            <a:off x="273274" y="0"/>
            <a:ext cx="4501162" cy="544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6. Scatter plots around HW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091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3">
            <a:extLst>
              <a:ext uri="{FF2B5EF4-FFF2-40B4-BE49-F238E27FC236}">
                <a16:creationId xmlns:a16="http://schemas.microsoft.com/office/drawing/2014/main" id="{D6F42E1D-ABA6-4DE5-8BD3-2DD47E43E477}"/>
              </a:ext>
            </a:extLst>
          </p:cNvPr>
          <p:cNvSpPr txBox="1">
            <a:spLocks/>
          </p:cNvSpPr>
          <p:nvPr/>
        </p:nvSpPr>
        <p:spPr>
          <a:xfrm>
            <a:off x="403900" y="200082"/>
            <a:ext cx="1898545" cy="407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Summary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53173" y="736783"/>
            <a:ext cx="9605227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From steps 1 and 2: the ability of spectral variables to track GPP and responding to stress has been identified </a:t>
            </a:r>
          </a:p>
          <a:p>
            <a:pPr marL="573088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Flux and spectral variables may have different responses to stress , but SIFA shows a better ability to track GPP (i.e. better correlation)  </a:t>
            </a:r>
          </a:p>
          <a:p>
            <a:pPr marL="573088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Combining SIFA, SIFB, PRI could better monitor or predict GPP variations across different ecosystems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For next steps: two directions depends on the spatial scale</a:t>
            </a:r>
          </a:p>
          <a:p>
            <a:pPr marL="573088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FF"/>
                </a:solidFill>
              </a:rPr>
              <a:t>Precision real-time monitoring at local scale based on deep understanding of the ability of each spectral variable to monitor the response to stress for single or cluster of similar ecosystems</a:t>
            </a:r>
          </a:p>
          <a:p>
            <a:pPr marL="573088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FF"/>
                </a:solidFill>
              </a:rPr>
              <a:t>Evaluation or prediction carbon assimilation under stress at regional to global scale trying to find a way to combine spectral variables with meteorological variables for tracking or indicating GPP changes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52319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3">
            <a:extLst>
              <a:ext uri="{FF2B5EF4-FFF2-40B4-BE49-F238E27FC236}">
                <a16:creationId xmlns:a16="http://schemas.microsoft.com/office/drawing/2014/main" id="{D6F42E1D-ABA6-4DE5-8BD3-2DD47E43E477}"/>
              </a:ext>
            </a:extLst>
          </p:cNvPr>
          <p:cNvSpPr txBox="1">
            <a:spLocks/>
          </p:cNvSpPr>
          <p:nvPr/>
        </p:nvSpPr>
        <p:spPr>
          <a:xfrm>
            <a:off x="1245476" y="1284848"/>
            <a:ext cx="5404986" cy="15930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Segoe Print" panose="02000600000000000000" pitchFamily="2" charset="0"/>
                <a:cs typeface="Times New Roman" pitchFamily="18" charset="0"/>
              </a:rPr>
              <a:t>Call for data sharing and collaborations!</a:t>
            </a:r>
            <a:endParaRPr lang="zh-CN" altLang="en-US" sz="3200" b="1" dirty="0">
              <a:latin typeface="Segoe Print" panose="02000600000000000000" pitchFamily="2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6"/>
          <a:stretch/>
        </p:blipFill>
        <p:spPr>
          <a:xfrm>
            <a:off x="6855413" y="536028"/>
            <a:ext cx="3962015" cy="3673365"/>
          </a:xfrm>
          <a:prstGeom prst="rect">
            <a:avLst/>
          </a:prstGeom>
        </p:spPr>
      </p:pic>
      <p:sp>
        <p:nvSpPr>
          <p:cNvPr id="7" name="内容占位符 4">
            <a:extLst>
              <a:ext uri="{FF2B5EF4-FFF2-40B4-BE49-F238E27FC236}">
                <a16:creationId xmlns:a16="http://schemas.microsoft.com/office/drawing/2014/main" id="{996911B7-D896-4BFE-B41E-AB71875E745D}"/>
              </a:ext>
            </a:extLst>
          </p:cNvPr>
          <p:cNvSpPr txBox="1">
            <a:spLocks/>
          </p:cNvSpPr>
          <p:nvPr/>
        </p:nvSpPr>
        <p:spPr>
          <a:xfrm>
            <a:off x="157656" y="3626758"/>
            <a:ext cx="10167804" cy="3231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200000"/>
              </a:lnSpc>
              <a:spcBef>
                <a:spcPts val="1800"/>
              </a:spcBef>
              <a:buNone/>
            </a:pPr>
            <a:r>
              <a:rPr lang="en-US" altLang="zh-CN" sz="7200" b="1" kern="0" dirty="0">
                <a:solidFill>
                  <a:srgbClr val="03C1DB"/>
                </a:solidFill>
                <a:latin typeface="Bradley Hand ITC" panose="03070402050302030203" pitchFamily="66" charset="0"/>
                <a:ea typeface="MS PGothic" pitchFamily="34" charset="-128"/>
                <a:cs typeface="Segoe UI Semibold" panose="020B0702040204020203" pitchFamily="34" charset="0"/>
              </a:rPr>
              <a:t>The end! Thanks!</a:t>
            </a:r>
            <a:endParaRPr lang="en-US" altLang="zh-CN" sz="4400" b="1" kern="0" dirty="0">
              <a:solidFill>
                <a:srgbClr val="03C1DB"/>
              </a:solidFill>
              <a:latin typeface="Bradley Hand ITC" panose="03070402050302030203" pitchFamily="66" charset="0"/>
              <a:ea typeface="MS PGothic" pitchFamily="34" charset="-128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936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9379</TotalTime>
  <Words>691</Words>
  <Application>Microsoft Office PowerPoint</Application>
  <PresentationFormat>宽屏</PresentationFormat>
  <Paragraphs>97</Paragraphs>
  <Slides>11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0" baseType="lpstr">
      <vt:lpstr>Arial</vt:lpstr>
      <vt:lpstr>Bradley Hand ITC</vt:lpstr>
      <vt:lpstr>Calibri</vt:lpstr>
      <vt:lpstr>Calibri Light</vt:lpstr>
      <vt:lpstr>Segoe Print</vt:lpstr>
      <vt:lpstr>Times New Roman</vt:lpstr>
      <vt:lpstr>Verdana</vt:lpstr>
      <vt:lpstr>Wingdings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Qian Zhang</dc:creator>
  <cp:lastModifiedBy>Zhang Qian</cp:lastModifiedBy>
  <cp:revision>74</cp:revision>
  <dcterms:created xsi:type="dcterms:W3CDTF">2022-05-02T16:47:51Z</dcterms:created>
  <dcterms:modified xsi:type="dcterms:W3CDTF">2022-05-23T11:32:55Z</dcterms:modified>
</cp:coreProperties>
</file>