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3" r:id="rId2"/>
    <p:sldId id="311" r:id="rId3"/>
    <p:sldId id="313" r:id="rId4"/>
    <p:sldId id="295" r:id="rId5"/>
    <p:sldId id="308" r:id="rId6"/>
    <p:sldId id="287" r:id="rId7"/>
    <p:sldId id="300" r:id="rId8"/>
    <p:sldId id="314" r:id="rId9"/>
    <p:sldId id="257" r:id="rId10"/>
    <p:sldId id="258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3BA"/>
    <a:srgbClr val="FCDE03"/>
    <a:srgbClr val="0F7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56494-2D8D-4E36-8160-9D7FDD58F9E8}" v="1" dt="2022-05-23T19:44:44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4920" autoAdjust="0"/>
  </p:normalViewPr>
  <p:slideViewPr>
    <p:cSldViewPr snapToGrid="0">
      <p:cViewPr varScale="1">
        <p:scale>
          <a:sx n="73" d="100"/>
          <a:sy n="73" d="100"/>
        </p:scale>
        <p:origin x="105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arris" userId="179791d6e0cac304" providerId="LiveId" clId="{19456494-2D8D-4E36-8160-9D7FDD58F9E8}"/>
    <pc:docChg chg="modSld">
      <pc:chgData name="Charlotte Marris" userId="179791d6e0cac304" providerId="LiveId" clId="{19456494-2D8D-4E36-8160-9D7FDD58F9E8}" dt="2022-05-23T19:57:13.742" v="138" actId="20577"/>
      <pc:docMkLst>
        <pc:docMk/>
      </pc:docMkLst>
      <pc:sldChg chg="delSp modTransition modAnim modNotesTx">
        <pc:chgData name="Charlotte Marris" userId="179791d6e0cac304" providerId="LiveId" clId="{19456494-2D8D-4E36-8160-9D7FDD58F9E8}" dt="2022-05-23T19:45:01.395" v="3" actId="20577"/>
        <pc:sldMkLst>
          <pc:docMk/>
          <pc:sldMk cId="2411087891" sldId="257"/>
        </pc:sldMkLst>
        <pc:picChg chg="del">
          <ac:chgData name="Charlotte Marris" userId="179791d6e0cac304" providerId="LiveId" clId="{19456494-2D8D-4E36-8160-9D7FDD58F9E8}" dt="2022-05-23T19:44:44.503" v="0"/>
          <ac:picMkLst>
            <pc:docMk/>
            <pc:sldMk cId="2411087891" sldId="257"/>
            <ac:picMk id="13" creationId="{CEC1E57B-51A5-B715-7C3E-59DBF55E5555}"/>
          </ac:picMkLst>
        </pc:picChg>
      </pc:sldChg>
      <pc:sldChg chg="delSp modTransition modAnim modNotesTx">
        <pc:chgData name="Charlotte Marris" userId="179791d6e0cac304" providerId="LiveId" clId="{19456494-2D8D-4E36-8160-9D7FDD58F9E8}" dt="2022-05-23T19:45:10.444" v="4" actId="20577"/>
        <pc:sldMkLst>
          <pc:docMk/>
          <pc:sldMk cId="2317022543" sldId="258"/>
        </pc:sldMkLst>
        <pc:picChg chg="del">
          <ac:chgData name="Charlotte Marris" userId="179791d6e0cac304" providerId="LiveId" clId="{19456494-2D8D-4E36-8160-9D7FDD58F9E8}" dt="2022-05-23T19:44:44.503" v="0"/>
          <ac:picMkLst>
            <pc:docMk/>
            <pc:sldMk cId="2317022543" sldId="258"/>
            <ac:picMk id="13" creationId="{F18344B5-05DE-0923-28EF-B354085A33BD}"/>
          </ac:picMkLst>
        </pc:picChg>
      </pc:sldChg>
      <pc:sldChg chg="modTransition">
        <pc:chgData name="Charlotte Marris" userId="179791d6e0cac304" providerId="LiveId" clId="{19456494-2D8D-4E36-8160-9D7FDD58F9E8}" dt="2022-05-23T19:44:44.503" v="0"/>
        <pc:sldMkLst>
          <pc:docMk/>
          <pc:sldMk cId="1739315510" sldId="287"/>
        </pc:sldMkLst>
      </pc:sldChg>
      <pc:sldChg chg="modTransition">
        <pc:chgData name="Charlotte Marris" userId="179791d6e0cac304" providerId="LiveId" clId="{19456494-2D8D-4E36-8160-9D7FDD58F9E8}" dt="2022-05-23T19:44:44.503" v="0"/>
        <pc:sldMkLst>
          <pc:docMk/>
          <pc:sldMk cId="1035025944" sldId="295"/>
        </pc:sldMkLst>
      </pc:sldChg>
      <pc:sldChg chg="modTransition">
        <pc:chgData name="Charlotte Marris" userId="179791d6e0cac304" providerId="LiveId" clId="{19456494-2D8D-4E36-8160-9D7FDD58F9E8}" dt="2022-05-23T19:44:44.503" v="0"/>
        <pc:sldMkLst>
          <pc:docMk/>
          <pc:sldMk cId="2728835157" sldId="300"/>
        </pc:sldMkLst>
      </pc:sldChg>
      <pc:sldChg chg="modTransition modNotesTx">
        <pc:chgData name="Charlotte Marris" userId="179791d6e0cac304" providerId="LiveId" clId="{19456494-2D8D-4E36-8160-9D7FDD58F9E8}" dt="2022-05-23T19:56:29.263" v="46"/>
        <pc:sldMkLst>
          <pc:docMk/>
          <pc:sldMk cId="2909593848" sldId="303"/>
        </pc:sldMkLst>
      </pc:sldChg>
      <pc:sldChg chg="modTransition">
        <pc:chgData name="Charlotte Marris" userId="179791d6e0cac304" providerId="LiveId" clId="{19456494-2D8D-4E36-8160-9D7FDD58F9E8}" dt="2022-05-23T19:44:44.503" v="0"/>
        <pc:sldMkLst>
          <pc:docMk/>
          <pc:sldMk cId="2274125798" sldId="308"/>
        </pc:sldMkLst>
      </pc:sldChg>
      <pc:sldChg chg="modTransition">
        <pc:chgData name="Charlotte Marris" userId="179791d6e0cac304" providerId="LiveId" clId="{19456494-2D8D-4E36-8160-9D7FDD58F9E8}" dt="2022-05-23T19:44:44.503" v="0"/>
        <pc:sldMkLst>
          <pc:docMk/>
          <pc:sldMk cId="2845459777" sldId="311"/>
        </pc:sldMkLst>
      </pc:sldChg>
      <pc:sldChg chg="modTransition">
        <pc:chgData name="Charlotte Marris" userId="179791d6e0cac304" providerId="LiveId" clId="{19456494-2D8D-4E36-8160-9D7FDD58F9E8}" dt="2022-05-23T19:44:44.503" v="0"/>
        <pc:sldMkLst>
          <pc:docMk/>
          <pc:sldMk cId="1565428705" sldId="313"/>
        </pc:sldMkLst>
      </pc:sldChg>
      <pc:sldChg chg="delSp modTransition modAnim modNotesTx">
        <pc:chgData name="Charlotte Marris" userId="179791d6e0cac304" providerId="LiveId" clId="{19456494-2D8D-4E36-8160-9D7FDD58F9E8}" dt="2022-05-23T19:57:13.742" v="138" actId="20577"/>
        <pc:sldMkLst>
          <pc:docMk/>
          <pc:sldMk cId="2746333909" sldId="314"/>
        </pc:sldMkLst>
        <pc:picChg chg="del">
          <ac:chgData name="Charlotte Marris" userId="179791d6e0cac304" providerId="LiveId" clId="{19456494-2D8D-4E36-8160-9D7FDD58F9E8}" dt="2022-05-23T19:44:44.503" v="0"/>
          <ac:picMkLst>
            <pc:docMk/>
            <pc:sldMk cId="2746333909" sldId="314"/>
            <ac:picMk id="11" creationId="{EC3DD77C-7867-B443-1B87-B019B1B6BCED}"/>
          </ac:picMkLst>
        </pc:picChg>
      </pc:sldChg>
      <pc:sldChg chg="delSp modTransition modAnim modNotesTx">
        <pc:chgData name="Charlotte Marris" userId="179791d6e0cac304" providerId="LiveId" clId="{19456494-2D8D-4E36-8160-9D7FDD58F9E8}" dt="2022-05-23T19:45:18.450" v="5" actId="20577"/>
        <pc:sldMkLst>
          <pc:docMk/>
          <pc:sldMk cId="3835347167" sldId="315"/>
        </pc:sldMkLst>
        <pc:picChg chg="del">
          <ac:chgData name="Charlotte Marris" userId="179791d6e0cac304" providerId="LiveId" clId="{19456494-2D8D-4E36-8160-9D7FDD58F9E8}" dt="2022-05-23T19:44:44.503" v="0"/>
          <ac:picMkLst>
            <pc:docMk/>
            <pc:sldMk cId="3835347167" sldId="315"/>
            <ac:picMk id="7" creationId="{AE4F8356-9DAF-3C8E-AB9C-2C40FF1567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43056-3D5C-4E9C-A4B1-E110631779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E77FF-42BC-4CD5-A34E-09CD51B31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97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View my pre-recorded presentation with closed captions at: https://youtu.be/U-Hy3rn5MRQ</a:t>
            </a:r>
          </a:p>
          <a:p>
            <a:r>
              <a:rPr lang="en-GB" dirty="0"/>
              <a:t>For additional material, please visit: https://youtu.be/oT_AaU9r6KM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46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CD076-8181-42BA-8AF1-5B337895A26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7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2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12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27503-AC6C-47A0-86CC-1972AEAC02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0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62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1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24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Please visit https://youtu.be/oT_AaU9r6KM for a pre-recorded video of my additional material </a:t>
            </a:r>
            <a:r>
              <a:rPr lang="en-GB"/>
              <a:t>with closed-captions.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77FF-42BC-4CD5-A34E-09CD51B317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464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CD076-8181-42BA-8AF1-5B337895A26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8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0D0C-CE8D-4C4C-B393-442A2D465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23B2F-CA3B-4F98-8789-FEB4E8CFD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B04FC-C6AD-482A-B87E-43729673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E337-52C9-496D-B629-5D00E44E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2643C-F959-47FD-A1C7-19D97F0A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6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9236-3E90-49DD-BBB2-91456AEF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2BFAB-C95B-4E46-A82E-FC4E2F6E5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5AE13-C571-4383-BA7C-024C8D1A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054A0-E621-433B-A0A2-26360D26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BDA3E-29AC-43CF-B6A1-DB13CC58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3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24D24-90C3-4CC7-8B3C-8B8AE313E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2E66B-C59E-44AD-91FC-091EB5BE8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5E9CD-CBFB-4818-ACDD-C81374BA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9CCCC-1F55-40C0-97CC-0C17C17B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53372-F5F3-4715-A519-CF97E34D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69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191E-EF4C-4D56-A701-430E9C3F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B538B-E4E0-48F8-A1D0-E7075C988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AC39A-2300-4188-B91F-FEB1D8D5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491AB-6AB8-44B8-932C-73E784F2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E38F-385B-4740-A018-FCB5077A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3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F266-4F5D-40A2-A5B7-210FE029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4225D-6859-4F89-B8EE-FD5E7BB9F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3C4EE-A1A3-4EAA-A1B6-0DDA815E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DC9C0-F4C6-4C21-9F91-63D3CF766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C4FE-9F8A-4EDC-BA56-11DB347A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71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A1721-7D3D-410E-B078-8F6340F2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CD4C-40E4-422D-9A5C-E92B94540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6B2A5-1017-4A22-A843-0DA113905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D3910-0C4D-49F4-9E4A-65D346A6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E0D20-B24F-4035-B949-715D9515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76D98-4359-44C1-8FC4-1C274A0D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76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8388-9C15-4A09-82F2-E1F0F64D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45016-9988-430E-987C-0ECD1084D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07B06-9DD7-4B83-B9E2-D3ABD7AFA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ED45A-F5DB-4A98-8223-1F4206CF4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45FB0-1760-4925-A493-920CCFBB9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3E9FD-3523-4945-A40D-F46D3D9C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C8DB2-FB18-4CC1-84DB-4C08D189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6E103E-72BE-40EB-84B2-8720B758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2DBD-C506-4817-A63C-CB2644D9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F956C-02BD-4F58-BA73-41EAEE39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4BEC8-7F23-4128-ACA1-22741A0E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B6613-27C5-47C9-8058-5017C753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0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F04966-EBBC-45FB-9C73-B4D4FD6B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8C3A9-C4CC-446B-A0D7-F7D0875D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8D7AF-F6F3-4551-AD3E-8BA20E20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1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8DAD-D505-4481-A38E-F3D04539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C9890-8B8F-4AB1-9B4C-C0C0D62E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A3DEF-1E9A-4DEF-8ADF-995A8FB2F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DF809-4F18-4A77-B1BD-F45B8BC1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6793F-9963-45DE-85CD-23EA97C5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9D1C4-ABC6-49CB-B755-EDBE7A04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297D-3D5F-4C12-A607-39B6EB77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CC096-1D94-41B3-86E1-49E886420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C37D1-3C23-4CD3-83ED-C05321541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D7974-B5E8-4ABB-8990-84BE7D0F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A918F-2FB2-4E9B-AD73-12A1C1CA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3672-AE71-4489-A0DF-8FB66B86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58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8408AD-042A-48FD-BB5B-8342E87B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8FEAC-9382-4CC5-9A1B-CA658454C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A598-789A-4A1E-9C83-A25B100641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560CD-98B2-4718-85D5-2C435B3FC45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95C2D-CA5D-4924-9342-6979F2A25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B06C8-46E3-4F73-9E3D-4BD4F1C23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C93F9-6E0D-4307-8009-5DAF0D6C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17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avi"/><Relationship Id="rId2" Type="http://schemas.microsoft.com/office/2007/relationships/media" Target="../media/media3.avi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hyperlink" Target="mailto:cmm1e20@southamptonalumni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hyperlink" Target="mailto:cmm1e20@southamptonalumni.ac.u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2" Type="http://schemas.microsoft.com/office/2007/relationships/media" Target="../media/media2.avi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B93139-C61A-6A84-0293-EC28F984F090}"/>
              </a:ext>
            </a:extLst>
          </p:cNvPr>
          <p:cNvGrpSpPr/>
          <p:nvPr/>
        </p:nvGrpSpPr>
        <p:grpSpPr>
          <a:xfrm>
            <a:off x="8037972" y="169"/>
            <a:ext cx="3822832" cy="1482456"/>
            <a:chOff x="8037972" y="-1423"/>
            <a:chExt cx="3822832" cy="1482456"/>
          </a:xfrm>
        </p:grpSpPr>
        <p:pic>
          <p:nvPicPr>
            <p:cNvPr id="1028" name="Picture 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D99EE19-35A6-4FF0-9B7C-E79D9F769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1121" y="-1423"/>
              <a:ext cx="1099683" cy="14824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Qr code&#10;&#10;Description automatically generated">
              <a:extLst>
                <a:ext uri="{FF2B5EF4-FFF2-40B4-BE49-F238E27FC236}">
                  <a16:creationId xmlns:a16="http://schemas.microsoft.com/office/drawing/2014/main" id="{6ACEBBD9-59DD-4D62-AA46-E1E38BF5A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t="11080" r="10928" b="11222"/>
            <a:stretch/>
          </p:blipFill>
          <p:spPr>
            <a:xfrm>
              <a:off x="9227128" y="6031"/>
              <a:ext cx="1470430" cy="1467549"/>
            </a:xfrm>
            <a:prstGeom prst="rect">
              <a:avLst/>
            </a:prstGeom>
          </p:spPr>
        </p:pic>
        <p:pic>
          <p:nvPicPr>
            <p:cNvPr id="1026" name="Picture 2" descr="Logo&#10;&#10;Description automatically generated">
              <a:extLst>
                <a:ext uri="{FF2B5EF4-FFF2-40B4-BE49-F238E27FC236}">
                  <a16:creationId xmlns:a16="http://schemas.microsoft.com/office/drawing/2014/main" id="{5C05CC46-92BA-4B18-94EF-735528004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72" y="0"/>
              <a:ext cx="1099683" cy="147961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5D2853-E030-4134-9963-FCC12AFD6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442" y="1656118"/>
            <a:ext cx="9203115" cy="2689113"/>
          </a:xfrm>
        </p:spPr>
        <p:txBody>
          <a:bodyPr anchor="ctr">
            <a:normAutofit/>
          </a:bodyPr>
          <a:lstStyle/>
          <a:p>
            <a:r>
              <a:rPr lang="en-GB" sz="5400" b="1" dirty="0">
                <a:latin typeface="+mn-lt"/>
                <a:cs typeface="Arial" panose="020B0604020202020204" pitchFamily="34" charset="0"/>
              </a:rPr>
              <a:t>Attributing Recent Variability in the AMOC to Surface Buoyancy-Forcing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FCB8E-39E1-4D6F-A8B8-D998E4C75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444" y="4342397"/>
            <a:ext cx="6895112" cy="1648391"/>
          </a:xfrm>
        </p:spPr>
        <p:txBody>
          <a:bodyPr anchor="ctr">
            <a:normAutofit/>
          </a:bodyPr>
          <a:lstStyle/>
          <a:p>
            <a:r>
              <a:rPr lang="en-GB" sz="3600" b="1" dirty="0">
                <a:cs typeface="Arial" panose="020B0604020202020204" pitchFamily="34" charset="0"/>
              </a:rPr>
              <a:t>Charlotte Marris </a:t>
            </a:r>
            <a:r>
              <a:rPr lang="en-GB" sz="3600" dirty="0">
                <a:cs typeface="Arial" panose="020B0604020202020204" pitchFamily="34" charset="0"/>
              </a:rPr>
              <a:t>and Robert Marsh</a:t>
            </a:r>
          </a:p>
          <a:p>
            <a:r>
              <a:rPr lang="en-GB" sz="3200" dirty="0">
                <a:cs typeface="Arial" panose="020B0604020202020204" pitchFamily="34" charset="0"/>
              </a:rPr>
              <a:t>University of Southampton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44880-AF1E-474C-9802-3065A187D8CE}"/>
              </a:ext>
            </a:extLst>
          </p:cNvPr>
          <p:cNvSpPr txBox="1"/>
          <p:nvPr/>
        </p:nvSpPr>
        <p:spPr>
          <a:xfrm>
            <a:off x="3628988" y="5759955"/>
            <a:ext cx="493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cmm1e20@southamptonalumni.ac.uk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10AE6-A5B1-1BDA-7E73-6EB824C25C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8" t="8642" r="2057" b="2057"/>
          <a:stretch/>
        </p:blipFill>
        <p:spPr>
          <a:xfrm>
            <a:off x="354547" y="61114"/>
            <a:ext cx="5122506" cy="13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9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amfunctionmovie">
            <a:hlinkClick r:id="" action="ppaction://media"/>
            <a:extLst>
              <a:ext uri="{FF2B5EF4-FFF2-40B4-BE49-F238E27FC236}">
                <a16:creationId xmlns:a16="http://schemas.microsoft.com/office/drawing/2014/main" id="{BCF48DF3-4081-C91B-9C88-B4ED51CE17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6018" t="2564" r="8149"/>
          <a:stretch/>
        </p:blipFill>
        <p:spPr>
          <a:xfrm>
            <a:off x="0" y="160867"/>
            <a:ext cx="11811147" cy="65362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9DB14A-D635-E4DC-876B-4918DFF90DD0}"/>
              </a:ext>
            </a:extLst>
          </p:cNvPr>
          <p:cNvGrpSpPr/>
          <p:nvPr/>
        </p:nvGrpSpPr>
        <p:grpSpPr>
          <a:xfrm>
            <a:off x="9428723" y="1577017"/>
            <a:ext cx="2070100" cy="4358641"/>
            <a:chOff x="9866772" y="1752599"/>
            <a:chExt cx="2070100" cy="43586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8FEE48-1703-6EF5-67D9-C1E8F7B5B296}"/>
                </a:ext>
              </a:extLst>
            </p:cNvPr>
            <p:cNvGrpSpPr/>
            <p:nvPr/>
          </p:nvGrpSpPr>
          <p:grpSpPr>
            <a:xfrm>
              <a:off x="9890760" y="3931920"/>
              <a:ext cx="1615440" cy="2179320"/>
              <a:chOff x="9890760" y="3931920"/>
              <a:chExt cx="1615440" cy="21793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C9B746-7D61-8658-2C12-A664DD265D85}"/>
                  </a:ext>
                </a:extLst>
              </p:cNvPr>
              <p:cNvSpPr txBox="1"/>
              <p:nvPr/>
            </p:nvSpPr>
            <p:spPr>
              <a:xfrm>
                <a:off x="10607040" y="4790747"/>
                <a:ext cx="899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LSW</a:t>
                </a:r>
              </a:p>
            </p:txBody>
          </p:sp>
          <p:sp>
            <p:nvSpPr>
              <p:cNvPr id="9" name="Right Brace 8">
                <a:extLst>
                  <a:ext uri="{FF2B5EF4-FFF2-40B4-BE49-F238E27FC236}">
                    <a16:creationId xmlns:a16="http://schemas.microsoft.com/office/drawing/2014/main" id="{931ACFBC-A1DE-06E3-449A-72B09028088F}"/>
                  </a:ext>
                </a:extLst>
              </p:cNvPr>
              <p:cNvSpPr/>
              <p:nvPr/>
            </p:nvSpPr>
            <p:spPr>
              <a:xfrm>
                <a:off x="9890760" y="3931920"/>
                <a:ext cx="716280" cy="2179320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EDAD52-8CAD-41B8-BCD3-2D1BA9F623FE}"/>
                </a:ext>
              </a:extLst>
            </p:cNvPr>
            <p:cNvGrpSpPr/>
            <p:nvPr/>
          </p:nvGrpSpPr>
          <p:grpSpPr>
            <a:xfrm>
              <a:off x="9866772" y="1752599"/>
              <a:ext cx="2070100" cy="2179320"/>
              <a:chOff x="9866772" y="1752599"/>
              <a:chExt cx="2070100" cy="2179320"/>
            </a:xfrm>
          </p:grpSpPr>
          <p:sp>
            <p:nvSpPr>
              <p:cNvPr id="6" name="Right Brace 5">
                <a:extLst>
                  <a:ext uri="{FF2B5EF4-FFF2-40B4-BE49-F238E27FC236}">
                    <a16:creationId xmlns:a16="http://schemas.microsoft.com/office/drawing/2014/main" id="{3D6A01CB-75F6-84BA-07FE-65FE559BD95D}"/>
                  </a:ext>
                </a:extLst>
              </p:cNvPr>
              <p:cNvSpPr/>
              <p:nvPr/>
            </p:nvSpPr>
            <p:spPr>
              <a:xfrm>
                <a:off x="9866772" y="1752599"/>
                <a:ext cx="716280" cy="2179320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7122D1-9380-9841-45FE-522F62590345}"/>
                  </a:ext>
                </a:extLst>
              </p:cNvPr>
              <p:cNvSpPr txBox="1"/>
              <p:nvPr/>
            </p:nvSpPr>
            <p:spPr>
              <a:xfrm>
                <a:off x="10565272" y="2611426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SPMW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70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38F9B4-E8FD-1C28-30EA-C0A0AACA5002}"/>
              </a:ext>
            </a:extLst>
          </p:cNvPr>
          <p:cNvSpPr txBox="1"/>
          <p:nvPr/>
        </p:nvSpPr>
        <p:spPr>
          <a:xfrm>
            <a:off x="1656481" y="4639040"/>
            <a:ext cx="887903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cs typeface="Arial" panose="020B0604020202020204" pitchFamily="34" charset="0"/>
              </a:rPr>
              <a:t>Questions?</a:t>
            </a:r>
          </a:p>
          <a:p>
            <a:pPr algn="ctr"/>
            <a:endParaRPr lang="en-GB" sz="1200" dirty="0"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cs typeface="Arial" panose="020B0604020202020204" pitchFamily="34" charset="0"/>
              </a:rPr>
              <a:t>Email: </a:t>
            </a:r>
            <a:r>
              <a:rPr lang="en-GB" sz="2400" dirty="0"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cmm1e20@southamptonalumni.ac.uk</a:t>
            </a:r>
            <a:r>
              <a:rPr lang="en-GB" sz="2400" dirty="0">
                <a:cs typeface="Arial" panose="020B0604020202020204" pitchFamily="34" charset="0"/>
              </a:rPr>
              <a:t>  </a:t>
            </a:r>
          </a:p>
          <a:p>
            <a:pPr algn="ctr"/>
            <a:endParaRPr lang="en-GB" sz="2400" dirty="0"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cs typeface="Arial" panose="020B0604020202020204" pitchFamily="34" charset="0"/>
              </a:rPr>
              <a:t>Twitter: @char_marris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A4951-0F95-43D6-2080-C18F975E8E1F}"/>
              </a:ext>
            </a:extLst>
          </p:cNvPr>
          <p:cNvSpPr txBox="1"/>
          <p:nvPr/>
        </p:nvSpPr>
        <p:spPr>
          <a:xfrm>
            <a:off x="-122961" y="564323"/>
            <a:ext cx="11628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Clr>
                <a:srgbClr val="1373BA"/>
              </a:buClr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Maximum surface-forced overturning in the East SPG typically occurs at intermediate densities of 27.3-27.7 kg</a:t>
            </a:r>
            <a:r>
              <a:rPr lang="en-GB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/m³</a:t>
            </a: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Maximum surface-forced overturning in the West SPG typically occurs at higher densities &gt;27.8 kg/m³</a:t>
            </a:r>
          </a:p>
          <a:p>
            <a:pPr marL="457200">
              <a:buClr>
                <a:srgbClr val="1373BA"/>
              </a:buClr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Surface-forcing in the West SPG is likely to be the main contributor to SFOC variability across the Full Subpolar North Atlantic from 1980-2020</a:t>
            </a: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5938CE1D-35B3-5ECC-576B-837927C15143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Key Points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3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01205AC-04D1-A597-2E7F-936DAEA18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8976" r="6771" b="16320"/>
          <a:stretch/>
        </p:blipFill>
        <p:spPr>
          <a:xfrm>
            <a:off x="183942" y="1511020"/>
            <a:ext cx="12008058" cy="44344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9D42617-29FB-4B60-A09A-7328CBB1D4BD}"/>
              </a:ext>
            </a:extLst>
          </p:cNvPr>
          <p:cNvGrpSpPr/>
          <p:nvPr/>
        </p:nvGrpSpPr>
        <p:grpSpPr>
          <a:xfrm>
            <a:off x="1396118" y="2750594"/>
            <a:ext cx="9843884" cy="1641097"/>
            <a:chOff x="1362832" y="3362490"/>
            <a:chExt cx="9843884" cy="16410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68F512-E3D4-4B32-8506-3F0B6572F77F}"/>
                </a:ext>
              </a:extLst>
            </p:cNvPr>
            <p:cNvGrpSpPr/>
            <p:nvPr/>
          </p:nvGrpSpPr>
          <p:grpSpPr>
            <a:xfrm>
              <a:off x="1362832" y="3362490"/>
              <a:ext cx="2530900" cy="1641097"/>
              <a:chOff x="1362832" y="3362490"/>
              <a:chExt cx="2530900" cy="164109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A7A0C7A-7E27-4B30-9E4B-ADE16D8478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2832" y="4660899"/>
                <a:ext cx="1128062" cy="342688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076D3A-BE16-480D-B81D-60F3A27303B7}"/>
                  </a:ext>
                </a:extLst>
              </p:cNvPr>
              <p:cNvSpPr txBox="1"/>
              <p:nvPr/>
            </p:nvSpPr>
            <p:spPr>
              <a:xfrm rot="19585821">
                <a:off x="1375936" y="4118133"/>
                <a:ext cx="1477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OSNAP WEST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DADA1FE-FC56-4936-ABD7-ED527FB90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3298" y="3665946"/>
                <a:ext cx="339649" cy="984924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B7D52ED-DDA2-4B16-B2B3-6CE38CEE4B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49527" y="3362490"/>
                <a:ext cx="1044205" cy="295396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8E820A-064E-41C0-8BE7-6A0F40597D87}"/>
                </a:ext>
              </a:extLst>
            </p:cNvPr>
            <p:cNvGrpSpPr/>
            <p:nvPr/>
          </p:nvGrpSpPr>
          <p:grpSpPr>
            <a:xfrm>
              <a:off x="3900931" y="3362490"/>
              <a:ext cx="7305785" cy="688810"/>
              <a:chOff x="3900931" y="3362490"/>
              <a:chExt cx="7305785" cy="6888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62F7D2-4143-4F28-ACB1-36794433C9DC}"/>
                  </a:ext>
                </a:extLst>
              </p:cNvPr>
              <p:cNvSpPr txBox="1"/>
              <p:nvPr/>
            </p:nvSpPr>
            <p:spPr>
              <a:xfrm>
                <a:off x="7125335" y="3481281"/>
                <a:ext cx="1477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OSNAP EAST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1CA1BCB-DC4E-4702-AA42-0598732E33A6}"/>
                  </a:ext>
                </a:extLst>
              </p:cNvPr>
              <p:cNvGrpSpPr/>
              <p:nvPr/>
            </p:nvGrpSpPr>
            <p:grpSpPr>
              <a:xfrm>
                <a:off x="3900931" y="3362490"/>
                <a:ext cx="7305785" cy="688810"/>
                <a:chOff x="3900931" y="3362490"/>
                <a:chExt cx="7305785" cy="688810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C24DE56-7F3F-4A17-8398-85D8184CD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00931" y="3362490"/>
                  <a:ext cx="2512569" cy="444909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ABDF3AE-CDF1-407E-BC92-3C9ACDC40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3500" y="3807399"/>
                  <a:ext cx="2926560" cy="0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8B3F68E-1C4D-4A14-B3C7-AE3608703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0060" y="3807399"/>
                  <a:ext cx="1866656" cy="243901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DD4A1C-48E7-4851-92AD-9B51494337D6}"/>
              </a:ext>
            </a:extLst>
          </p:cNvPr>
          <p:cNvGrpSpPr/>
          <p:nvPr/>
        </p:nvGrpSpPr>
        <p:grpSpPr>
          <a:xfrm>
            <a:off x="745873" y="2625765"/>
            <a:ext cx="10494129" cy="3735188"/>
            <a:chOff x="618113" y="1889445"/>
            <a:chExt cx="10494129" cy="373518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A970C-05BE-4F30-A22B-F9DD2E1B0960}"/>
                </a:ext>
              </a:extLst>
            </p:cNvPr>
            <p:cNvSpPr txBox="1"/>
            <p:nvPr/>
          </p:nvSpPr>
          <p:spPr>
            <a:xfrm>
              <a:off x="1310131" y="4741045"/>
              <a:ext cx="1967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WEST SPG</a:t>
              </a:r>
            </a:p>
            <a:p>
              <a:pPr algn="ctr"/>
              <a:r>
                <a:rPr lang="en-GB" sz="2400" b="1" dirty="0"/>
                <a:t>60-43 °W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924D0E-08B6-4540-8A9E-76AF2DCD0F90}"/>
                </a:ext>
              </a:extLst>
            </p:cNvPr>
            <p:cNvSpPr txBox="1"/>
            <p:nvPr/>
          </p:nvSpPr>
          <p:spPr>
            <a:xfrm>
              <a:off x="6786312" y="4793635"/>
              <a:ext cx="1967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EAST SPG</a:t>
              </a:r>
            </a:p>
            <a:p>
              <a:pPr algn="ctr"/>
              <a:r>
                <a:rPr lang="en-GB" sz="2400" b="1" dirty="0"/>
                <a:t>43-5°W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EE6D389-3CC2-43E7-B46B-BC498B55B376}"/>
                </a:ext>
              </a:extLst>
            </p:cNvPr>
            <p:cNvGrpSpPr/>
            <p:nvPr/>
          </p:nvGrpSpPr>
          <p:grpSpPr>
            <a:xfrm>
              <a:off x="618113" y="1889445"/>
              <a:ext cx="10494129" cy="3682597"/>
              <a:chOff x="618113" y="1889445"/>
              <a:chExt cx="10494129" cy="3682597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6E289A0-A65D-4B49-A161-3737968781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8113" y="5572042"/>
                <a:ext cx="3154327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92BDE61-45F3-47E8-AA8B-651B3ABDE7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199" y="5572042"/>
                <a:ext cx="7433043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05786C9-2445-46A9-909D-056BD099CB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6679" y="1889445"/>
                <a:ext cx="9779" cy="368259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B11844E3-C5C3-E086-B953-60B52DBBF270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1FF55-0761-9CBF-EC0A-A8E789884ADB}"/>
              </a:ext>
            </a:extLst>
          </p:cNvPr>
          <p:cNvSpPr txBox="1"/>
          <p:nvPr/>
        </p:nvSpPr>
        <p:spPr>
          <a:xfrm>
            <a:off x="668048" y="400394"/>
            <a:ext cx="1085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Aim: To reconstruct the Surface-Forced Overturning Circulation (SFOC) in the Subpolar North Atlantic from 1980-2020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45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108CA58-D4DD-CAAB-C854-6EA3F9679505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Key Results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CA6BF01-1E80-A1D2-2B6A-09DFB1300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351" r="7604" b="1069"/>
          <a:stretch/>
        </p:blipFill>
        <p:spPr>
          <a:xfrm>
            <a:off x="801491" y="463550"/>
            <a:ext cx="10589018" cy="5930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54CBFB2-A8BA-80BB-0C74-44CF6E5FF5C2}"/>
              </a:ext>
            </a:extLst>
          </p:cNvPr>
          <p:cNvGrpSpPr/>
          <p:nvPr/>
        </p:nvGrpSpPr>
        <p:grpSpPr>
          <a:xfrm>
            <a:off x="791484" y="855585"/>
            <a:ext cx="10589018" cy="4080478"/>
            <a:chOff x="791484" y="855585"/>
            <a:chExt cx="10589018" cy="4080478"/>
          </a:xfrm>
        </p:grpSpPr>
        <p:pic>
          <p:nvPicPr>
            <p:cNvPr id="3" name="Picture 2" descr="Chart, line chart&#10;&#10;Description automatically generated">
              <a:extLst>
                <a:ext uri="{FF2B5EF4-FFF2-40B4-BE49-F238E27FC236}">
                  <a16:creationId xmlns:a16="http://schemas.microsoft.com/office/drawing/2014/main" id="{1B1538C6-5A93-192E-92C8-61D1EF10C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" t="30767" r="7708" b="24769"/>
            <a:stretch/>
          </p:blipFill>
          <p:spPr>
            <a:xfrm>
              <a:off x="791484" y="2205563"/>
              <a:ext cx="10589018" cy="2730500"/>
            </a:xfrm>
            <a:prstGeom prst="rect">
              <a:avLst/>
            </a:prstGeom>
          </p:spPr>
        </p:pic>
        <p:pic>
          <p:nvPicPr>
            <p:cNvPr id="12" name="Picture 11" descr="Chart, line chart&#10;&#10;Description automatically generated">
              <a:extLst>
                <a:ext uri="{FF2B5EF4-FFF2-40B4-BE49-F238E27FC236}">
                  <a16:creationId xmlns:a16="http://schemas.microsoft.com/office/drawing/2014/main" id="{6A741529-8884-6397-C51E-D69B976DE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8642" r="9908" b="75813"/>
            <a:stretch/>
          </p:blipFill>
          <p:spPr>
            <a:xfrm>
              <a:off x="9851571" y="855585"/>
              <a:ext cx="1295400" cy="95794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DAAD24-FA38-0F13-470E-B055C14D2EB3}"/>
              </a:ext>
            </a:extLst>
          </p:cNvPr>
          <p:cNvSpPr txBox="1"/>
          <p:nvPr/>
        </p:nvSpPr>
        <p:spPr>
          <a:xfrm>
            <a:off x="11146971" y="2525486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18.2 Sv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4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487EBDF7-6224-4248-8D99-068149773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036" r="8126" b="1490"/>
          <a:stretch/>
        </p:blipFill>
        <p:spPr>
          <a:xfrm>
            <a:off x="781050" y="466407"/>
            <a:ext cx="10629900" cy="5925185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F16460C-9490-66D8-BDEE-ACEFADF1B807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Key Results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A10B1-AC63-3064-670C-064480DB4663}"/>
              </a:ext>
            </a:extLst>
          </p:cNvPr>
          <p:cNvGrpSpPr/>
          <p:nvPr/>
        </p:nvGrpSpPr>
        <p:grpSpPr>
          <a:xfrm>
            <a:off x="1411603" y="820489"/>
            <a:ext cx="3922397" cy="5967538"/>
            <a:chOff x="1411603" y="820489"/>
            <a:chExt cx="3922397" cy="59675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012E8CD-1846-DDF6-3BB3-C98C0DF849A0}"/>
                </a:ext>
              </a:extLst>
            </p:cNvPr>
            <p:cNvGrpSpPr/>
            <p:nvPr/>
          </p:nvGrpSpPr>
          <p:grpSpPr>
            <a:xfrm>
              <a:off x="1411603" y="6128159"/>
              <a:ext cx="2732718" cy="659868"/>
              <a:chOff x="1411603" y="6128159"/>
              <a:chExt cx="2732718" cy="659868"/>
            </a:xfrm>
          </p:grpSpPr>
          <p:sp>
            <p:nvSpPr>
              <p:cNvPr id="2" name="Right Brace 1">
                <a:extLst>
                  <a:ext uri="{FF2B5EF4-FFF2-40B4-BE49-F238E27FC236}">
                    <a16:creationId xmlns:a16="http://schemas.microsoft.com/office/drawing/2014/main" id="{15BD8409-9FA5-D56A-9DC0-F11267BCB432}"/>
                  </a:ext>
                </a:extLst>
              </p:cNvPr>
              <p:cNvSpPr/>
              <p:nvPr/>
            </p:nvSpPr>
            <p:spPr>
              <a:xfrm rot="5400000">
                <a:off x="2568097" y="4971665"/>
                <a:ext cx="314007" cy="2626995"/>
              </a:xfrm>
              <a:prstGeom prst="rightBrac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20181B-195F-16E0-AC53-D7BAA78C86FB}"/>
                  </a:ext>
                </a:extLst>
              </p:cNvPr>
              <p:cNvSpPr txBox="1"/>
              <p:nvPr/>
            </p:nvSpPr>
            <p:spPr>
              <a:xfrm>
                <a:off x="1517326" y="6326362"/>
                <a:ext cx="2626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Strong overturning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59A0C0-408D-D265-C702-85F9EDDC20F0}"/>
                </a:ext>
              </a:extLst>
            </p:cNvPr>
            <p:cNvGrpSpPr/>
            <p:nvPr/>
          </p:nvGrpSpPr>
          <p:grpSpPr>
            <a:xfrm>
              <a:off x="2830823" y="820489"/>
              <a:ext cx="2503177" cy="3218111"/>
              <a:chOff x="2830823" y="820489"/>
              <a:chExt cx="2503177" cy="321811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6E538D-E766-E164-44EF-B3574314D838}"/>
                  </a:ext>
                </a:extLst>
              </p:cNvPr>
              <p:cNvSpPr txBox="1"/>
              <p:nvPr/>
            </p:nvSpPr>
            <p:spPr>
              <a:xfrm>
                <a:off x="3275012" y="820489"/>
                <a:ext cx="2058988" cy="10156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Coincided with increased MHT and positive NAO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204283E-0DB5-4138-EE4C-442DA6E557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0823" y="1836152"/>
                <a:ext cx="1391286" cy="220244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FBCD1E-3017-C894-34A6-A8BB6C3C0EE1}"/>
              </a:ext>
            </a:extLst>
          </p:cNvPr>
          <p:cNvGrpSpPr/>
          <p:nvPr/>
        </p:nvGrpSpPr>
        <p:grpSpPr>
          <a:xfrm>
            <a:off x="6411275" y="1013949"/>
            <a:ext cx="3909705" cy="5774078"/>
            <a:chOff x="6411275" y="1013949"/>
            <a:chExt cx="3909705" cy="57740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48F2C0-D6AB-BF85-E6B9-8164D47B24D7}"/>
                </a:ext>
              </a:extLst>
            </p:cNvPr>
            <p:cNvGrpSpPr/>
            <p:nvPr/>
          </p:nvGrpSpPr>
          <p:grpSpPr>
            <a:xfrm>
              <a:off x="6411275" y="6128158"/>
              <a:ext cx="3174684" cy="659869"/>
              <a:chOff x="6411275" y="6128158"/>
              <a:chExt cx="3174684" cy="659869"/>
            </a:xfrm>
          </p:grpSpPr>
          <p:sp>
            <p:nvSpPr>
              <p:cNvPr id="6" name="Right Brace 5">
                <a:extLst>
                  <a:ext uri="{FF2B5EF4-FFF2-40B4-BE49-F238E27FC236}">
                    <a16:creationId xmlns:a16="http://schemas.microsoft.com/office/drawing/2014/main" id="{16D6F63D-8C9E-A572-2B7F-C5B328E59127}"/>
                  </a:ext>
                </a:extLst>
              </p:cNvPr>
              <p:cNvSpPr/>
              <p:nvPr/>
            </p:nvSpPr>
            <p:spPr>
              <a:xfrm rot="5400000">
                <a:off x="7841613" y="4697820"/>
                <a:ext cx="314007" cy="3174684"/>
              </a:xfrm>
              <a:prstGeom prst="rightBrac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21AC4D-062B-0799-ABB1-EC47E1AB66D1}"/>
                  </a:ext>
                </a:extLst>
              </p:cNvPr>
              <p:cNvSpPr txBox="1"/>
              <p:nvPr/>
            </p:nvSpPr>
            <p:spPr>
              <a:xfrm>
                <a:off x="6797052" y="6326362"/>
                <a:ext cx="2501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Weak overturning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540C0F-FDD9-5D63-1E01-1974CFFA1AA2}"/>
                </a:ext>
              </a:extLst>
            </p:cNvPr>
            <p:cNvGrpSpPr/>
            <p:nvPr/>
          </p:nvGrpSpPr>
          <p:grpSpPr>
            <a:xfrm>
              <a:off x="7969892" y="1013949"/>
              <a:ext cx="2351088" cy="3024651"/>
              <a:chOff x="7969892" y="1013949"/>
              <a:chExt cx="2351088" cy="302465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CF0B0C-79F2-44E4-E0F8-8BF7F6941249}"/>
                  </a:ext>
                </a:extLst>
              </p:cNvPr>
              <p:cNvSpPr txBox="1"/>
              <p:nvPr/>
            </p:nvSpPr>
            <p:spPr>
              <a:xfrm>
                <a:off x="8136580" y="1013949"/>
                <a:ext cx="2184400" cy="10156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Coincided with decreased MHT and negative NAO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7DA4C6F-DC8D-D962-293B-86B1D3B0C6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69892" y="2029612"/>
                <a:ext cx="1157286" cy="200898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50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6A79E3B3-453A-D86F-DAA6-D08F8A58C17C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Key Results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15384DE-75CE-78FD-DC7F-B1C1B97F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3114" r="9643" b="3297"/>
          <a:stretch/>
        </p:blipFill>
        <p:spPr>
          <a:xfrm>
            <a:off x="703660" y="579200"/>
            <a:ext cx="10785078" cy="6062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538D8D-E5CA-C316-2A48-CB403509600B}"/>
              </a:ext>
            </a:extLst>
          </p:cNvPr>
          <p:cNvGrpSpPr/>
          <p:nvPr/>
        </p:nvGrpSpPr>
        <p:grpSpPr>
          <a:xfrm>
            <a:off x="8064500" y="914400"/>
            <a:ext cx="2372360" cy="5219519"/>
            <a:chOff x="8064500" y="914400"/>
            <a:chExt cx="2372360" cy="52195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BD5E3CA-EF8B-61FE-93A3-D13028723CEE}"/>
                </a:ext>
              </a:extLst>
            </p:cNvPr>
            <p:cNvGrpSpPr/>
            <p:nvPr/>
          </p:nvGrpSpPr>
          <p:grpSpPr>
            <a:xfrm>
              <a:off x="8064500" y="914400"/>
              <a:ext cx="2209800" cy="2118360"/>
              <a:chOff x="7757160" y="914400"/>
              <a:chExt cx="2286000" cy="211836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93CDBDE-E1C5-6ADC-1421-76A06BC4EEA6}"/>
                  </a:ext>
                </a:extLst>
              </p:cNvPr>
              <p:cNvSpPr/>
              <p:nvPr/>
            </p:nvSpPr>
            <p:spPr>
              <a:xfrm>
                <a:off x="7757160" y="914400"/>
                <a:ext cx="2286000" cy="211836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62A29C-E428-C7AF-64EC-70E885026694}"/>
                  </a:ext>
                </a:extLst>
              </p:cNvPr>
              <p:cNvSpPr txBox="1"/>
              <p:nvPr/>
            </p:nvSpPr>
            <p:spPr>
              <a:xfrm>
                <a:off x="8131584" y="2556340"/>
                <a:ext cx="14173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Weak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C5F4B0-D442-6DAB-8D45-A7329D94D8A2}"/>
                </a:ext>
              </a:extLst>
            </p:cNvPr>
            <p:cNvGrpSpPr/>
            <p:nvPr/>
          </p:nvGrpSpPr>
          <p:grpSpPr>
            <a:xfrm>
              <a:off x="8064500" y="3992880"/>
              <a:ext cx="2372360" cy="2141039"/>
              <a:chOff x="8064500" y="3992880"/>
              <a:chExt cx="2372360" cy="214103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CB210E9-8664-A891-2739-229AE194BBA5}"/>
                  </a:ext>
                </a:extLst>
              </p:cNvPr>
              <p:cNvSpPr/>
              <p:nvPr/>
            </p:nvSpPr>
            <p:spPr>
              <a:xfrm>
                <a:off x="8064500" y="3992880"/>
                <a:ext cx="2209800" cy="211836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F0E762-2CD5-B2E8-CD04-5608BF746902}"/>
                  </a:ext>
                </a:extLst>
              </p:cNvPr>
              <p:cNvSpPr txBox="1"/>
              <p:nvPr/>
            </p:nvSpPr>
            <p:spPr>
              <a:xfrm>
                <a:off x="9019540" y="5733809"/>
                <a:ext cx="1417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Strong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412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functionmovie">
            <a:hlinkClick r:id="" action="ppaction://media"/>
            <a:extLst>
              <a:ext uri="{FF2B5EF4-FFF2-40B4-BE49-F238E27FC236}">
                <a16:creationId xmlns:a16="http://schemas.microsoft.com/office/drawing/2014/main" id="{6BA80CF1-1730-429E-8BF0-DCEAA3AFACC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6167" t="3247" r="7916"/>
          <a:stretch/>
        </p:blipFill>
        <p:spPr>
          <a:xfrm>
            <a:off x="210774" y="396240"/>
            <a:ext cx="11770451" cy="64617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A09188-1EC6-4CC8-35DF-49CFC022FD5C}"/>
              </a:ext>
            </a:extLst>
          </p:cNvPr>
          <p:cNvGrpSpPr/>
          <p:nvPr/>
        </p:nvGrpSpPr>
        <p:grpSpPr>
          <a:xfrm>
            <a:off x="7772400" y="1706880"/>
            <a:ext cx="3733800" cy="4404360"/>
            <a:chOff x="7772400" y="1706880"/>
            <a:chExt cx="3733800" cy="440436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A0154BC-16BD-0248-1BB0-7DA042306650}"/>
                </a:ext>
              </a:extLst>
            </p:cNvPr>
            <p:cNvGrpSpPr/>
            <p:nvPr/>
          </p:nvGrpSpPr>
          <p:grpSpPr>
            <a:xfrm>
              <a:off x="9890760" y="3931920"/>
              <a:ext cx="1615440" cy="2179320"/>
              <a:chOff x="9890760" y="3931920"/>
              <a:chExt cx="1615440" cy="217932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AAC7D1-09A4-D592-E175-0AA668E93AB3}"/>
                  </a:ext>
                </a:extLst>
              </p:cNvPr>
              <p:cNvSpPr txBox="1"/>
              <p:nvPr/>
            </p:nvSpPr>
            <p:spPr>
              <a:xfrm>
                <a:off x="10607040" y="4790747"/>
                <a:ext cx="899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LSW</a:t>
                </a:r>
              </a:p>
            </p:txBody>
          </p:sp>
          <p:sp>
            <p:nvSpPr>
              <p:cNvPr id="8" name="Right Brace 7">
                <a:extLst>
                  <a:ext uri="{FF2B5EF4-FFF2-40B4-BE49-F238E27FC236}">
                    <a16:creationId xmlns:a16="http://schemas.microsoft.com/office/drawing/2014/main" id="{E72A2D52-CDA6-92F9-8981-C761C908E6CA}"/>
                  </a:ext>
                </a:extLst>
              </p:cNvPr>
              <p:cNvSpPr/>
              <p:nvPr/>
            </p:nvSpPr>
            <p:spPr>
              <a:xfrm>
                <a:off x="9890760" y="3931920"/>
                <a:ext cx="716280" cy="2179320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B5850E-2D00-BD76-60F4-FBFD9102F699}"/>
                </a:ext>
              </a:extLst>
            </p:cNvPr>
            <p:cNvGrpSpPr/>
            <p:nvPr/>
          </p:nvGrpSpPr>
          <p:grpSpPr>
            <a:xfrm>
              <a:off x="7772400" y="1706880"/>
              <a:ext cx="2118360" cy="2179320"/>
              <a:chOff x="7772400" y="1706880"/>
              <a:chExt cx="2118360" cy="2179320"/>
            </a:xfrm>
          </p:grpSpPr>
          <p:sp>
            <p:nvSpPr>
              <p:cNvPr id="6" name="Right Brace 5">
                <a:extLst>
                  <a:ext uri="{FF2B5EF4-FFF2-40B4-BE49-F238E27FC236}">
                    <a16:creationId xmlns:a16="http://schemas.microsoft.com/office/drawing/2014/main" id="{6DB00E37-7E9C-F542-D41E-2296ED965FB9}"/>
                  </a:ext>
                </a:extLst>
              </p:cNvPr>
              <p:cNvSpPr/>
              <p:nvPr/>
            </p:nvSpPr>
            <p:spPr>
              <a:xfrm>
                <a:off x="7772400" y="1706880"/>
                <a:ext cx="716280" cy="2179320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956D5C-0840-488D-1526-C98B7C8B51F2}"/>
                  </a:ext>
                </a:extLst>
              </p:cNvPr>
              <p:cNvSpPr txBox="1"/>
              <p:nvPr/>
            </p:nvSpPr>
            <p:spPr>
              <a:xfrm>
                <a:off x="8519160" y="2565707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SPMW</a:t>
                </a:r>
              </a:p>
            </p:txBody>
          </p:sp>
        </p:grpSp>
      </p:grp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1B52DCC-B7DA-94DE-3FE2-A0C954502662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Key 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31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38F9B4-E8FD-1C28-30EA-C0A0AACA5002}"/>
              </a:ext>
            </a:extLst>
          </p:cNvPr>
          <p:cNvSpPr txBox="1"/>
          <p:nvPr/>
        </p:nvSpPr>
        <p:spPr>
          <a:xfrm>
            <a:off x="1656481" y="4768824"/>
            <a:ext cx="887903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cs typeface="Arial" panose="020B0604020202020204" pitchFamily="34" charset="0"/>
              </a:rPr>
              <a:t>Questions?</a:t>
            </a:r>
          </a:p>
          <a:p>
            <a:pPr algn="ctr"/>
            <a:endParaRPr lang="en-GB" sz="1200" dirty="0"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cs typeface="Arial" panose="020B0604020202020204" pitchFamily="34" charset="0"/>
              </a:rPr>
              <a:t>Email: </a:t>
            </a:r>
            <a:r>
              <a:rPr lang="en-GB" sz="2400" dirty="0"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cmm1e20@southamptonalumni.ac.uk</a:t>
            </a:r>
            <a:r>
              <a:rPr lang="en-GB" sz="2400" dirty="0">
                <a:cs typeface="Arial" panose="020B0604020202020204" pitchFamily="34" charset="0"/>
              </a:rPr>
              <a:t>  </a:t>
            </a:r>
          </a:p>
          <a:p>
            <a:pPr algn="ctr"/>
            <a:endParaRPr lang="en-GB" sz="2400" dirty="0"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cs typeface="Arial" panose="020B0604020202020204" pitchFamily="34" charset="0"/>
              </a:rPr>
              <a:t>Twitter: @char_marris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A4951-0F95-43D6-2080-C18F975E8E1F}"/>
              </a:ext>
            </a:extLst>
          </p:cNvPr>
          <p:cNvSpPr txBox="1"/>
          <p:nvPr/>
        </p:nvSpPr>
        <p:spPr>
          <a:xfrm>
            <a:off x="-122961" y="564323"/>
            <a:ext cx="11628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Reconstruction of the Surface-Forced Overturning Circulation (SFOC) in the Subpolar North Atlantic from 1980-2020 elucidates interannual to multidecadal variability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>
              <a:buClr>
                <a:srgbClr val="1373BA"/>
              </a:buClr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Greater long-term SFOC variability in the West SPG than in the East SPG</a:t>
            </a:r>
          </a:p>
          <a:p>
            <a:pPr marL="457200">
              <a:buClr>
                <a:srgbClr val="1373BA"/>
              </a:buClr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ontribution from the West SPG to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SFOC variability over 1980-2020 is more substantial than that of the East SPG</a:t>
            </a: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>
              <a:buClr>
                <a:srgbClr val="1373BA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Maximum surface-forcing in the Subpolar North Atlantic typically occurs at densities &gt;27.8 kg/m³ and at latitudes 48-56 °N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5938CE1D-35B3-5ECC-576B-837927C15143}"/>
              </a:ext>
            </a:extLst>
          </p:cNvPr>
          <p:cNvSpPr/>
          <p:nvPr/>
        </p:nvSpPr>
        <p:spPr>
          <a:xfrm>
            <a:off x="426027" y="16527"/>
            <a:ext cx="1800000" cy="324000"/>
          </a:xfrm>
          <a:prstGeom prst="homePlate">
            <a:avLst/>
          </a:prstGeom>
          <a:solidFill>
            <a:srgbClr val="1373BA"/>
          </a:solidFill>
          <a:ln w="28575">
            <a:solidFill>
              <a:srgbClr val="0F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B93139-C61A-6A84-0293-EC28F984F090}"/>
              </a:ext>
            </a:extLst>
          </p:cNvPr>
          <p:cNvGrpSpPr/>
          <p:nvPr/>
        </p:nvGrpSpPr>
        <p:grpSpPr>
          <a:xfrm>
            <a:off x="8037972" y="169"/>
            <a:ext cx="3822832" cy="1482456"/>
            <a:chOff x="8037972" y="-1423"/>
            <a:chExt cx="3822832" cy="1482456"/>
          </a:xfrm>
        </p:grpSpPr>
        <p:pic>
          <p:nvPicPr>
            <p:cNvPr id="1028" name="Picture 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D99EE19-35A6-4FF0-9B7C-E79D9F769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1121" y="-1423"/>
              <a:ext cx="1099683" cy="14824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Qr code&#10;&#10;Description automatically generated">
              <a:extLst>
                <a:ext uri="{FF2B5EF4-FFF2-40B4-BE49-F238E27FC236}">
                  <a16:creationId xmlns:a16="http://schemas.microsoft.com/office/drawing/2014/main" id="{6ACEBBD9-59DD-4D62-AA46-E1E38BF5A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t="11080" r="10928" b="11222"/>
            <a:stretch/>
          </p:blipFill>
          <p:spPr>
            <a:xfrm>
              <a:off x="9227128" y="6031"/>
              <a:ext cx="1470430" cy="1467549"/>
            </a:xfrm>
            <a:prstGeom prst="rect">
              <a:avLst/>
            </a:prstGeom>
          </p:spPr>
        </p:pic>
        <p:pic>
          <p:nvPicPr>
            <p:cNvPr id="1026" name="Picture 2" descr="Logo&#10;&#10;Description automatically generated">
              <a:extLst>
                <a:ext uri="{FF2B5EF4-FFF2-40B4-BE49-F238E27FC236}">
                  <a16:creationId xmlns:a16="http://schemas.microsoft.com/office/drawing/2014/main" id="{5C05CC46-92BA-4B18-94EF-735528004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72" y="0"/>
              <a:ext cx="1099683" cy="147961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5D2853-E030-4134-9963-FCC12AFD6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417" y="1833399"/>
            <a:ext cx="10697557" cy="2689113"/>
          </a:xfrm>
        </p:spPr>
        <p:txBody>
          <a:bodyPr anchor="ctr">
            <a:normAutofit/>
          </a:bodyPr>
          <a:lstStyle/>
          <a:p>
            <a:r>
              <a:rPr lang="en-GB" sz="5400" b="1" dirty="0">
                <a:latin typeface="+mn-lt"/>
                <a:cs typeface="Arial" panose="020B0604020202020204" pitchFamily="34" charset="0"/>
              </a:rPr>
              <a:t>Additional Material – </a:t>
            </a:r>
            <a:br>
              <a:rPr lang="en-GB" sz="5400" b="1" dirty="0">
                <a:latin typeface="+mn-lt"/>
                <a:cs typeface="Arial" panose="020B0604020202020204" pitchFamily="34" charset="0"/>
              </a:rPr>
            </a:br>
            <a:r>
              <a:rPr lang="en-GB" sz="5400" b="1" dirty="0">
                <a:latin typeface="+mn-lt"/>
                <a:cs typeface="Arial" panose="020B0604020202020204" pitchFamily="34" charset="0"/>
              </a:rPr>
              <a:t>SFOC Streamfunction Movies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FCB8E-39E1-4D6F-A8B8-D998E4C75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444" y="4342397"/>
            <a:ext cx="6895112" cy="1648391"/>
          </a:xfrm>
        </p:spPr>
        <p:txBody>
          <a:bodyPr anchor="ctr">
            <a:normAutofit/>
          </a:bodyPr>
          <a:lstStyle/>
          <a:p>
            <a:r>
              <a:rPr lang="en-GB" sz="3600" b="1" dirty="0">
                <a:cs typeface="Arial" panose="020B0604020202020204" pitchFamily="34" charset="0"/>
              </a:rPr>
              <a:t>Charlotte Marris </a:t>
            </a:r>
            <a:r>
              <a:rPr lang="en-GB" sz="3600" dirty="0">
                <a:cs typeface="Arial" panose="020B0604020202020204" pitchFamily="34" charset="0"/>
              </a:rPr>
              <a:t>and Robert Marsh</a:t>
            </a:r>
          </a:p>
          <a:p>
            <a:r>
              <a:rPr lang="en-GB" sz="3200" dirty="0">
                <a:cs typeface="Arial" panose="020B0604020202020204" pitchFamily="34" charset="0"/>
              </a:rPr>
              <a:t>University of Southampton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44880-AF1E-474C-9802-3065A187D8CE}"/>
              </a:ext>
            </a:extLst>
          </p:cNvPr>
          <p:cNvSpPr txBox="1"/>
          <p:nvPr/>
        </p:nvSpPr>
        <p:spPr>
          <a:xfrm>
            <a:off x="3628988" y="5759955"/>
            <a:ext cx="493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cmm1e20@southamptonalumni.ac.uk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10AE6-A5B1-1BDA-7E73-6EB824C25C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8" t="8642" r="2057" b="2057"/>
          <a:stretch/>
        </p:blipFill>
        <p:spPr>
          <a:xfrm>
            <a:off x="354547" y="61114"/>
            <a:ext cx="5122506" cy="13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amfunctionmovie">
            <a:hlinkClick r:id="" action="ppaction://media"/>
            <a:extLst>
              <a:ext uri="{FF2B5EF4-FFF2-40B4-BE49-F238E27FC236}">
                <a16:creationId xmlns:a16="http://schemas.microsoft.com/office/drawing/2014/main" id="{3833C173-137B-C1C1-B0F4-FFC06E2122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5926" t="2754" r="8240" b="569"/>
          <a:stretch/>
        </p:blipFill>
        <p:spPr>
          <a:xfrm>
            <a:off x="99817" y="202661"/>
            <a:ext cx="11751733" cy="64526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98683D-B826-8DD2-32F3-78B0A4C82108}"/>
              </a:ext>
            </a:extLst>
          </p:cNvPr>
          <p:cNvGrpSpPr/>
          <p:nvPr/>
        </p:nvGrpSpPr>
        <p:grpSpPr>
          <a:xfrm>
            <a:off x="9412395" y="1593345"/>
            <a:ext cx="2070100" cy="4358641"/>
            <a:chOff x="9866772" y="1752599"/>
            <a:chExt cx="2070100" cy="43586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008781-29E9-03F1-8189-85DAFE79125B}"/>
                </a:ext>
              </a:extLst>
            </p:cNvPr>
            <p:cNvGrpSpPr/>
            <p:nvPr/>
          </p:nvGrpSpPr>
          <p:grpSpPr>
            <a:xfrm>
              <a:off x="9890760" y="3931920"/>
              <a:ext cx="1615440" cy="2179320"/>
              <a:chOff x="9890760" y="3931920"/>
              <a:chExt cx="1615440" cy="21793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9D78C5-DBC7-C7D1-81F9-9C5D9CCA35C4}"/>
                  </a:ext>
                </a:extLst>
              </p:cNvPr>
              <p:cNvSpPr txBox="1"/>
              <p:nvPr/>
            </p:nvSpPr>
            <p:spPr>
              <a:xfrm>
                <a:off x="10607040" y="4790747"/>
                <a:ext cx="899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LSW</a:t>
                </a:r>
              </a:p>
            </p:txBody>
          </p:sp>
          <p:sp>
            <p:nvSpPr>
              <p:cNvPr id="9" name="Right Brace 8">
                <a:extLst>
                  <a:ext uri="{FF2B5EF4-FFF2-40B4-BE49-F238E27FC236}">
                    <a16:creationId xmlns:a16="http://schemas.microsoft.com/office/drawing/2014/main" id="{722B35EC-BD52-4238-A049-FCC6C18B4922}"/>
                  </a:ext>
                </a:extLst>
              </p:cNvPr>
              <p:cNvSpPr/>
              <p:nvPr/>
            </p:nvSpPr>
            <p:spPr>
              <a:xfrm>
                <a:off x="9890760" y="3931920"/>
                <a:ext cx="716280" cy="2179320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2DDD24-E68E-8773-8834-DA25B4E74012}"/>
                </a:ext>
              </a:extLst>
            </p:cNvPr>
            <p:cNvGrpSpPr/>
            <p:nvPr/>
          </p:nvGrpSpPr>
          <p:grpSpPr>
            <a:xfrm>
              <a:off x="9866772" y="1752599"/>
              <a:ext cx="2070100" cy="2179320"/>
              <a:chOff x="9866772" y="1752599"/>
              <a:chExt cx="2070100" cy="2179320"/>
            </a:xfrm>
          </p:grpSpPr>
          <p:sp>
            <p:nvSpPr>
              <p:cNvPr id="6" name="Right Brace 5">
                <a:extLst>
                  <a:ext uri="{FF2B5EF4-FFF2-40B4-BE49-F238E27FC236}">
                    <a16:creationId xmlns:a16="http://schemas.microsoft.com/office/drawing/2014/main" id="{1C62EA92-5A39-1F45-19AE-ED1255578B2E}"/>
                  </a:ext>
                </a:extLst>
              </p:cNvPr>
              <p:cNvSpPr/>
              <p:nvPr/>
            </p:nvSpPr>
            <p:spPr>
              <a:xfrm>
                <a:off x="9866772" y="1752599"/>
                <a:ext cx="716280" cy="2179320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826726-40FA-E49B-7405-DC0F6AAD9F6C}"/>
                  </a:ext>
                </a:extLst>
              </p:cNvPr>
              <p:cNvSpPr txBox="1"/>
              <p:nvPr/>
            </p:nvSpPr>
            <p:spPr>
              <a:xfrm>
                <a:off x="10565272" y="2611426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SPMW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10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6.6|7.7|16.6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3|8.3|1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22521</TotalTime>
  <Words>350</Words>
  <Application>Microsoft Office PowerPoint</Application>
  <PresentationFormat>Widescreen</PresentationFormat>
  <Paragraphs>73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 Theme</vt:lpstr>
      <vt:lpstr>Attributing Recent Variability in the AMOC to Surface Buoyancy-Forcing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Material –  SFOC Streamfunction Movies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 Presentation</dc:title>
  <dc:creator>Charlotte Marris</dc:creator>
  <cp:lastModifiedBy>Charlotte Marris</cp:lastModifiedBy>
  <cp:revision>7</cp:revision>
  <dcterms:created xsi:type="dcterms:W3CDTF">2022-04-29T14:25:09Z</dcterms:created>
  <dcterms:modified xsi:type="dcterms:W3CDTF">2022-05-23T19:57:16Z</dcterms:modified>
</cp:coreProperties>
</file>