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CB5D43-0105-5F93-1510-DEB57F98C101}" name="Dr. Albert Gáspár" initials="DAG" userId="Dr. Albert Gáspá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AF476-F0B3-413B-B100-AB7BB7FDE4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3D1DD-4BF3-4DF5-835C-5C1CA7D0731C}">
      <dgm:prSet/>
      <dgm:spPr/>
      <dgm:t>
        <a:bodyPr/>
        <a:lstStyle/>
        <a:p>
          <a:r>
            <a:rPr lang="en-US" noProof="0" dirty="0"/>
            <a:t>Six-fold cross validation resulted 80%+ accuracy (to former geological map of the area). These results still need to be </a:t>
          </a:r>
          <a:r>
            <a:rPr lang="en-US" noProof="0" dirty="0" err="1"/>
            <a:t>confimed</a:t>
          </a:r>
          <a:r>
            <a:rPr lang="en-US" noProof="0" dirty="0"/>
            <a:t> via fieldwork</a:t>
          </a:r>
        </a:p>
      </dgm:t>
    </dgm:pt>
    <dgm:pt modelId="{33613324-8E50-45EF-A3E3-A7714F221C79}" type="parTrans" cxnId="{DDF3752E-06D1-4670-941F-60E0942FB515}">
      <dgm:prSet/>
      <dgm:spPr/>
      <dgm:t>
        <a:bodyPr/>
        <a:lstStyle/>
        <a:p>
          <a:endParaRPr lang="en-US"/>
        </a:p>
      </dgm:t>
    </dgm:pt>
    <dgm:pt modelId="{EA15F487-6706-478A-82F4-5D9C1A8C6809}" type="sibTrans" cxnId="{DDF3752E-06D1-4670-941F-60E0942FB515}">
      <dgm:prSet/>
      <dgm:spPr/>
      <dgm:t>
        <a:bodyPr/>
        <a:lstStyle/>
        <a:p>
          <a:endParaRPr lang="en-US"/>
        </a:p>
      </dgm:t>
    </dgm:pt>
    <dgm:pt modelId="{B22E6E4E-EA0F-4B2A-8071-0EB6275DD87D}">
      <dgm:prSet/>
      <dgm:spPr/>
      <dgm:t>
        <a:bodyPr/>
        <a:lstStyle/>
        <a:p>
          <a:r>
            <a:rPr lang="hu-HU"/>
            <a:t>Promising results meaning the possibility of using the method in geological mapping</a:t>
          </a:r>
          <a:endParaRPr lang="en-US"/>
        </a:p>
      </dgm:t>
    </dgm:pt>
    <dgm:pt modelId="{12242930-DC9F-4B7A-8D42-083327E75C1F}" type="parTrans" cxnId="{23E45F33-7661-4BBD-A5C0-8EF7E32E9E99}">
      <dgm:prSet/>
      <dgm:spPr/>
      <dgm:t>
        <a:bodyPr/>
        <a:lstStyle/>
        <a:p>
          <a:endParaRPr lang="en-US"/>
        </a:p>
      </dgm:t>
    </dgm:pt>
    <dgm:pt modelId="{26BEC8DE-34D3-4523-93B9-01A975FD4750}" type="sibTrans" cxnId="{23E45F33-7661-4BBD-A5C0-8EF7E32E9E99}">
      <dgm:prSet/>
      <dgm:spPr/>
      <dgm:t>
        <a:bodyPr/>
        <a:lstStyle/>
        <a:p>
          <a:endParaRPr lang="en-US"/>
        </a:p>
      </dgm:t>
    </dgm:pt>
    <dgm:pt modelId="{9D898E45-CE0F-4B90-946D-D622B77E9EFF}">
      <dgm:prSet/>
      <dgm:spPr/>
      <dgm:t>
        <a:bodyPr/>
        <a:lstStyle/>
        <a:p>
          <a:r>
            <a:rPr lang="en-AU" noProof="0" dirty="0"/>
            <a:t>I</a:t>
          </a:r>
          <a:r>
            <a:rPr lang="hu-HU" noProof="0" dirty="0"/>
            <a:t>n</a:t>
          </a:r>
          <a:r>
            <a:rPr lang="en-AU" noProof="0" dirty="0"/>
            <a:t>put feature importance</a:t>
          </a:r>
          <a:r>
            <a:rPr lang="hu-HU" noProof="0" dirty="0"/>
            <a:t>s</a:t>
          </a:r>
          <a:r>
            <a:rPr lang="en-AU" noProof="0" dirty="0"/>
            <a:t> showed a massive significance of texture and height, however their prominent importance decreased using unconventional sample areas</a:t>
          </a:r>
        </a:p>
      </dgm:t>
    </dgm:pt>
    <dgm:pt modelId="{78ADF505-065C-4B29-80EF-A8DBB6E779ED}" type="parTrans" cxnId="{61382CC1-6F4F-43C6-9BC4-3130F02FDB0B}">
      <dgm:prSet/>
      <dgm:spPr/>
      <dgm:t>
        <a:bodyPr/>
        <a:lstStyle/>
        <a:p>
          <a:endParaRPr lang="en-US"/>
        </a:p>
      </dgm:t>
    </dgm:pt>
    <dgm:pt modelId="{95127DDD-5C3A-4142-AAC1-0449D7D1EE39}" type="sibTrans" cxnId="{61382CC1-6F4F-43C6-9BC4-3130F02FDB0B}">
      <dgm:prSet/>
      <dgm:spPr/>
      <dgm:t>
        <a:bodyPr/>
        <a:lstStyle/>
        <a:p>
          <a:endParaRPr lang="en-US"/>
        </a:p>
      </dgm:t>
    </dgm:pt>
    <dgm:pt modelId="{460BB364-0CEE-4705-9A58-907FD1B13D2A}">
      <dgm:prSet/>
      <dgm:spPr/>
      <dgm:t>
        <a:bodyPr/>
        <a:lstStyle/>
        <a:p>
          <a:r>
            <a:rPr lang="en-US" noProof="0" dirty="0"/>
            <a:t>Feature importance</a:t>
          </a:r>
          <a:r>
            <a:rPr lang="hu-HU" noProof="0" dirty="0"/>
            <a:t>s</a:t>
          </a:r>
          <a:r>
            <a:rPr lang="en-US" noProof="0" dirty="0"/>
            <a:t> still need to be reviewed, as more precise input </a:t>
          </a:r>
          <a:r>
            <a:rPr lang="en-US" noProof="0" dirty="0" err="1"/>
            <a:t>rasters</a:t>
          </a:r>
          <a:r>
            <a:rPr lang="en-US" noProof="0" dirty="0"/>
            <a:t> might increase the overall accuracy</a:t>
          </a:r>
        </a:p>
      </dgm:t>
    </dgm:pt>
    <dgm:pt modelId="{845003F1-D607-47E9-A5A4-CDF75A254A45}" type="parTrans" cxnId="{DC76CB32-26FA-4EAF-9365-B04D8B180220}">
      <dgm:prSet/>
      <dgm:spPr/>
      <dgm:t>
        <a:bodyPr/>
        <a:lstStyle/>
        <a:p>
          <a:endParaRPr lang="en-US"/>
        </a:p>
      </dgm:t>
    </dgm:pt>
    <dgm:pt modelId="{D724F99F-2195-441C-BC66-63AEA608ADC9}" type="sibTrans" cxnId="{DC76CB32-26FA-4EAF-9365-B04D8B180220}">
      <dgm:prSet/>
      <dgm:spPr/>
      <dgm:t>
        <a:bodyPr/>
        <a:lstStyle/>
        <a:p>
          <a:endParaRPr lang="en-US"/>
        </a:p>
      </dgm:t>
    </dgm:pt>
    <dgm:pt modelId="{15000A99-CD69-4561-A0A7-AA89F4BF8A77}" type="pres">
      <dgm:prSet presAssocID="{CB1AF476-F0B3-413B-B100-AB7BB7FDE4BD}" presName="linear" presStyleCnt="0">
        <dgm:presLayoutVars>
          <dgm:animLvl val="lvl"/>
          <dgm:resizeHandles val="exact"/>
        </dgm:presLayoutVars>
      </dgm:prSet>
      <dgm:spPr/>
    </dgm:pt>
    <dgm:pt modelId="{3601DBD0-849D-4F46-9A64-2D82C0452FE2}" type="pres">
      <dgm:prSet presAssocID="{3E83D1DD-4BF3-4DF5-835C-5C1CA7D0731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AAC969-63D7-4017-9E41-0524A406D611}" type="pres">
      <dgm:prSet presAssocID="{EA15F487-6706-478A-82F4-5D9C1A8C6809}" presName="spacer" presStyleCnt="0"/>
      <dgm:spPr/>
    </dgm:pt>
    <dgm:pt modelId="{DA27EE60-B36D-4B72-BDCC-05B3295CEF76}" type="pres">
      <dgm:prSet presAssocID="{B22E6E4E-EA0F-4B2A-8071-0EB6275DD87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59BC5D3-6FFF-4810-B01E-AF1625832171}" type="pres">
      <dgm:prSet presAssocID="{26BEC8DE-34D3-4523-93B9-01A975FD4750}" presName="spacer" presStyleCnt="0"/>
      <dgm:spPr/>
    </dgm:pt>
    <dgm:pt modelId="{7D5B4D1A-77CA-4AEB-B3CF-D8FF7E047F6A}" type="pres">
      <dgm:prSet presAssocID="{9D898E45-CE0F-4B90-946D-D622B77E9EF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9BB402D-4D6F-47D1-B7CB-AA08A71C2E87}" type="pres">
      <dgm:prSet presAssocID="{95127DDD-5C3A-4142-AAC1-0449D7D1EE39}" presName="spacer" presStyleCnt="0"/>
      <dgm:spPr/>
    </dgm:pt>
    <dgm:pt modelId="{E238D06F-56C4-4085-A730-F4241B493179}" type="pres">
      <dgm:prSet presAssocID="{460BB364-0CEE-4705-9A58-907FD1B13D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DF3752E-06D1-4670-941F-60E0942FB515}" srcId="{CB1AF476-F0B3-413B-B100-AB7BB7FDE4BD}" destId="{3E83D1DD-4BF3-4DF5-835C-5C1CA7D0731C}" srcOrd="0" destOrd="0" parTransId="{33613324-8E50-45EF-A3E3-A7714F221C79}" sibTransId="{EA15F487-6706-478A-82F4-5D9C1A8C6809}"/>
    <dgm:cxn modelId="{DC76CB32-26FA-4EAF-9365-B04D8B180220}" srcId="{CB1AF476-F0B3-413B-B100-AB7BB7FDE4BD}" destId="{460BB364-0CEE-4705-9A58-907FD1B13D2A}" srcOrd="3" destOrd="0" parTransId="{845003F1-D607-47E9-A5A4-CDF75A254A45}" sibTransId="{D724F99F-2195-441C-BC66-63AEA608ADC9}"/>
    <dgm:cxn modelId="{27B61933-1645-45A5-A511-BE69D188E7C3}" type="presOf" srcId="{460BB364-0CEE-4705-9A58-907FD1B13D2A}" destId="{E238D06F-56C4-4085-A730-F4241B493179}" srcOrd="0" destOrd="0" presId="urn:microsoft.com/office/officeart/2005/8/layout/vList2"/>
    <dgm:cxn modelId="{23E45F33-7661-4BBD-A5C0-8EF7E32E9E99}" srcId="{CB1AF476-F0B3-413B-B100-AB7BB7FDE4BD}" destId="{B22E6E4E-EA0F-4B2A-8071-0EB6275DD87D}" srcOrd="1" destOrd="0" parTransId="{12242930-DC9F-4B7A-8D42-083327E75C1F}" sibTransId="{26BEC8DE-34D3-4523-93B9-01A975FD4750}"/>
    <dgm:cxn modelId="{65E0DC87-3875-4F4E-A53B-7111C5020D52}" type="presOf" srcId="{3E83D1DD-4BF3-4DF5-835C-5C1CA7D0731C}" destId="{3601DBD0-849D-4F46-9A64-2D82C0452FE2}" srcOrd="0" destOrd="0" presId="urn:microsoft.com/office/officeart/2005/8/layout/vList2"/>
    <dgm:cxn modelId="{61382CC1-6F4F-43C6-9BC4-3130F02FDB0B}" srcId="{CB1AF476-F0B3-413B-B100-AB7BB7FDE4BD}" destId="{9D898E45-CE0F-4B90-946D-D622B77E9EFF}" srcOrd="2" destOrd="0" parTransId="{78ADF505-065C-4B29-80EF-A8DBB6E779ED}" sibTransId="{95127DDD-5C3A-4142-AAC1-0449D7D1EE39}"/>
    <dgm:cxn modelId="{6CD268C2-C251-4CCA-B67E-D6444BD1CE79}" type="presOf" srcId="{B22E6E4E-EA0F-4B2A-8071-0EB6275DD87D}" destId="{DA27EE60-B36D-4B72-BDCC-05B3295CEF76}" srcOrd="0" destOrd="0" presId="urn:microsoft.com/office/officeart/2005/8/layout/vList2"/>
    <dgm:cxn modelId="{3E3C1DDF-6F34-467B-AE47-DBA09CFCDE2E}" type="presOf" srcId="{9D898E45-CE0F-4B90-946D-D622B77E9EFF}" destId="{7D5B4D1A-77CA-4AEB-B3CF-D8FF7E047F6A}" srcOrd="0" destOrd="0" presId="urn:microsoft.com/office/officeart/2005/8/layout/vList2"/>
    <dgm:cxn modelId="{7D6663FF-56E4-4727-A284-B036E40BA40F}" type="presOf" srcId="{CB1AF476-F0B3-413B-B100-AB7BB7FDE4BD}" destId="{15000A99-CD69-4561-A0A7-AA89F4BF8A77}" srcOrd="0" destOrd="0" presId="urn:microsoft.com/office/officeart/2005/8/layout/vList2"/>
    <dgm:cxn modelId="{FF756212-2645-4CC9-8E9D-2DC37C9FDD9D}" type="presParOf" srcId="{15000A99-CD69-4561-A0A7-AA89F4BF8A77}" destId="{3601DBD0-849D-4F46-9A64-2D82C0452FE2}" srcOrd="0" destOrd="0" presId="urn:microsoft.com/office/officeart/2005/8/layout/vList2"/>
    <dgm:cxn modelId="{876EDCC0-837A-4D03-B659-D91D37C19FF4}" type="presParOf" srcId="{15000A99-CD69-4561-A0A7-AA89F4BF8A77}" destId="{C7AAC969-63D7-4017-9E41-0524A406D611}" srcOrd="1" destOrd="0" presId="urn:microsoft.com/office/officeart/2005/8/layout/vList2"/>
    <dgm:cxn modelId="{D606BB52-C4AC-49E6-9FA9-A7D569AD6E5A}" type="presParOf" srcId="{15000A99-CD69-4561-A0A7-AA89F4BF8A77}" destId="{DA27EE60-B36D-4B72-BDCC-05B3295CEF76}" srcOrd="2" destOrd="0" presId="urn:microsoft.com/office/officeart/2005/8/layout/vList2"/>
    <dgm:cxn modelId="{0DC645DB-ADA4-412C-9C73-4C3EAB946FA3}" type="presParOf" srcId="{15000A99-CD69-4561-A0A7-AA89F4BF8A77}" destId="{459BC5D3-6FFF-4810-B01E-AF1625832171}" srcOrd="3" destOrd="0" presId="urn:microsoft.com/office/officeart/2005/8/layout/vList2"/>
    <dgm:cxn modelId="{763E3BB0-2503-4291-B3FC-F790FDBFF330}" type="presParOf" srcId="{15000A99-CD69-4561-A0A7-AA89F4BF8A77}" destId="{7D5B4D1A-77CA-4AEB-B3CF-D8FF7E047F6A}" srcOrd="4" destOrd="0" presId="urn:microsoft.com/office/officeart/2005/8/layout/vList2"/>
    <dgm:cxn modelId="{804AE76E-CBED-4912-8E2B-D35F13BE69CD}" type="presParOf" srcId="{15000A99-CD69-4561-A0A7-AA89F4BF8A77}" destId="{19BB402D-4D6F-47D1-B7CB-AA08A71C2E87}" srcOrd="5" destOrd="0" presId="urn:microsoft.com/office/officeart/2005/8/layout/vList2"/>
    <dgm:cxn modelId="{CF868B36-C224-4EF7-B095-48F52B9AD91A}" type="presParOf" srcId="{15000A99-CD69-4561-A0A7-AA89F4BF8A77}" destId="{E238D06F-56C4-4085-A730-F4241B4931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DBD0-849D-4F46-9A64-2D82C0452FE2}">
      <dsp:nvSpPr>
        <dsp:cNvPr id="0" name=""/>
        <dsp:cNvSpPr/>
      </dsp:nvSpPr>
      <dsp:spPr>
        <a:xfrm>
          <a:off x="0" y="206700"/>
          <a:ext cx="9601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Six-fold cross validation resulted 80%+ accuracy (to former geological map of the area). These results still need to be </a:t>
          </a:r>
          <a:r>
            <a:rPr lang="en-US" sz="2000" kern="1200" noProof="0" dirty="0" err="1"/>
            <a:t>confimed</a:t>
          </a:r>
          <a:r>
            <a:rPr lang="en-US" sz="2000" kern="1200" noProof="0" dirty="0"/>
            <a:t> via fieldwork</a:t>
          </a:r>
        </a:p>
      </dsp:txBody>
      <dsp:txXfrm>
        <a:off x="36553" y="243253"/>
        <a:ext cx="9528094" cy="675694"/>
      </dsp:txXfrm>
    </dsp:sp>
    <dsp:sp modelId="{DA27EE60-B36D-4B72-BDCC-05B3295CEF76}">
      <dsp:nvSpPr>
        <dsp:cNvPr id="0" name=""/>
        <dsp:cNvSpPr/>
      </dsp:nvSpPr>
      <dsp:spPr>
        <a:xfrm>
          <a:off x="0" y="1013100"/>
          <a:ext cx="9601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Promising results meaning the possibility of using the method in geological mapping</a:t>
          </a:r>
          <a:endParaRPr lang="en-US" sz="2000" kern="1200"/>
        </a:p>
      </dsp:txBody>
      <dsp:txXfrm>
        <a:off x="36553" y="1049653"/>
        <a:ext cx="9528094" cy="675694"/>
      </dsp:txXfrm>
    </dsp:sp>
    <dsp:sp modelId="{7D5B4D1A-77CA-4AEB-B3CF-D8FF7E047F6A}">
      <dsp:nvSpPr>
        <dsp:cNvPr id="0" name=""/>
        <dsp:cNvSpPr/>
      </dsp:nvSpPr>
      <dsp:spPr>
        <a:xfrm>
          <a:off x="0" y="1819500"/>
          <a:ext cx="9601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noProof="0" dirty="0"/>
            <a:t>I</a:t>
          </a:r>
          <a:r>
            <a:rPr lang="hu-HU" sz="2000" kern="1200" noProof="0" dirty="0"/>
            <a:t>n</a:t>
          </a:r>
          <a:r>
            <a:rPr lang="en-AU" sz="2000" kern="1200" noProof="0" dirty="0"/>
            <a:t>put feature importance</a:t>
          </a:r>
          <a:r>
            <a:rPr lang="hu-HU" sz="2000" kern="1200" noProof="0" dirty="0"/>
            <a:t>s</a:t>
          </a:r>
          <a:r>
            <a:rPr lang="en-AU" sz="2000" kern="1200" noProof="0" dirty="0"/>
            <a:t> showed a massive significance of texture and height, however their prominent importance decreased using unconventional sample areas</a:t>
          </a:r>
        </a:p>
      </dsp:txBody>
      <dsp:txXfrm>
        <a:off x="36553" y="1856053"/>
        <a:ext cx="9528094" cy="675694"/>
      </dsp:txXfrm>
    </dsp:sp>
    <dsp:sp modelId="{E238D06F-56C4-4085-A730-F4241B493179}">
      <dsp:nvSpPr>
        <dsp:cNvPr id="0" name=""/>
        <dsp:cNvSpPr/>
      </dsp:nvSpPr>
      <dsp:spPr>
        <a:xfrm>
          <a:off x="0" y="2625900"/>
          <a:ext cx="9601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Feature importance</a:t>
          </a:r>
          <a:r>
            <a:rPr lang="hu-HU" sz="2000" kern="1200" noProof="0" dirty="0"/>
            <a:t>s</a:t>
          </a:r>
          <a:r>
            <a:rPr lang="en-US" sz="2000" kern="1200" noProof="0" dirty="0"/>
            <a:t> still need to be reviewed, as more precise input </a:t>
          </a:r>
          <a:r>
            <a:rPr lang="en-US" sz="2000" kern="1200" noProof="0" dirty="0" err="1"/>
            <a:t>rasters</a:t>
          </a:r>
          <a:r>
            <a:rPr lang="en-US" sz="2000" kern="1200" noProof="0" dirty="0"/>
            <a:t> might increase the overall accuracy</a:t>
          </a:r>
        </a:p>
      </dsp:txBody>
      <dsp:txXfrm>
        <a:off x="36553" y="2662453"/>
        <a:ext cx="9528094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63FCC1-795A-110A-2054-2EA823F4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973" y="2377455"/>
            <a:ext cx="3656419" cy="904461"/>
          </a:xfrm>
        </p:spPr>
        <p:txBody>
          <a:bodyPr>
            <a:normAutofit/>
          </a:bodyPr>
          <a:lstStyle/>
          <a:p>
            <a:r>
              <a:rPr lang="en-US" sz="2200" b="1" dirty="0"/>
              <a:t>The </a:t>
            </a:r>
            <a:r>
              <a:rPr lang="en-US" sz="2200" b="1" dirty="0" err="1"/>
              <a:t>Dorog</a:t>
            </a:r>
            <a:r>
              <a:rPr lang="en-US" sz="2200" b="1" dirty="0"/>
              <a:t>-basin as study area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Kép 4" descr="A képen térkép látható&#10;&#10;Automatikusan generált leírás">
            <a:extLst>
              <a:ext uri="{FF2B5EF4-FFF2-40B4-BE49-F238E27FC236}">
                <a16:creationId xmlns:a16="http://schemas.microsoft.com/office/drawing/2014/main" id="{ED86ACEE-BF30-4350-CFC4-AF2B8E9F1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02" y="2377455"/>
            <a:ext cx="6043616" cy="4275861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F9BFA9-568D-A537-98CA-33A04260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973" y="3440942"/>
            <a:ext cx="3656419" cy="3581400"/>
          </a:xfrm>
        </p:spPr>
        <p:txBody>
          <a:bodyPr>
            <a:normAutofit/>
          </a:bodyPr>
          <a:lstStyle/>
          <a:p>
            <a:r>
              <a:rPr lang="en-US" sz="1800" dirty="0"/>
              <a:t>The </a:t>
            </a:r>
            <a:r>
              <a:rPr lang="en-US" sz="1800" dirty="0" err="1"/>
              <a:t>Dorog</a:t>
            </a:r>
            <a:r>
              <a:rPr lang="en-US" sz="1800" dirty="0"/>
              <a:t>-basin is located in the northern central part of Hungary</a:t>
            </a:r>
          </a:p>
          <a:p>
            <a:r>
              <a:rPr lang="en-US" sz="1800" dirty="0"/>
              <a:t>Outcropping </a:t>
            </a:r>
            <a:r>
              <a:rPr lang="en-US" sz="1800" dirty="0" err="1"/>
              <a:t>Mesosoic</a:t>
            </a:r>
            <a:r>
              <a:rPr lang="en-US" sz="1800" dirty="0"/>
              <a:t> carbonates, Paleogene limestones and limnic coal sequences is Quaternary sediments form the diversity of the </a:t>
            </a:r>
            <a:r>
              <a:rPr lang="en-US" sz="1800" dirty="0" err="1"/>
              <a:t>surfacel</a:t>
            </a:r>
            <a:endParaRPr lang="en-US" sz="1800" dirty="0"/>
          </a:p>
          <a:p>
            <a:r>
              <a:rPr lang="en-US" sz="1800" dirty="0"/>
              <a:t>Previous mining activities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5675F22-DEF9-AFA6-9ABC-13B227768D33}"/>
              </a:ext>
            </a:extLst>
          </p:cNvPr>
          <p:cNvSpPr txBox="1"/>
          <p:nvPr/>
        </p:nvSpPr>
        <p:spPr>
          <a:xfrm>
            <a:off x="775447" y="464102"/>
            <a:ext cx="10641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b="1" dirty="0"/>
              <a:t>Automatic detection of rock outcrops on vegetated and moderately cultivated areas 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698D4188-4946-09F2-25BC-9D409031F30B}"/>
              </a:ext>
            </a:extLst>
          </p:cNvPr>
          <p:cNvSpPr txBox="1"/>
          <p:nvPr/>
        </p:nvSpPr>
        <p:spPr>
          <a:xfrm>
            <a:off x="977035" y="1479765"/>
            <a:ext cx="102379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Réka Pogácsás</a:t>
            </a:r>
          </a:p>
          <a:p>
            <a:pPr algn="ctr"/>
            <a:r>
              <a:rPr lang="en-US" sz="1400" dirty="0"/>
              <a:t> and </a:t>
            </a:r>
            <a:r>
              <a:rPr lang="en-US" sz="1400" dirty="0" err="1"/>
              <a:t>Gáspár</a:t>
            </a:r>
            <a:r>
              <a:rPr lang="en-US" sz="1400" dirty="0"/>
              <a:t> Albert</a:t>
            </a:r>
          </a:p>
          <a:p>
            <a:pPr algn="ctr"/>
            <a:r>
              <a:rPr lang="en-US" sz="1400" dirty="0"/>
              <a:t>Eötvös </a:t>
            </a:r>
            <a:r>
              <a:rPr lang="en-US" sz="1400" dirty="0" err="1"/>
              <a:t>Loránd</a:t>
            </a:r>
            <a:r>
              <a:rPr lang="en-US" sz="1400" dirty="0"/>
              <a:t> University, Department of Cartography and Geoinformatics, Budapest, Hungary</a:t>
            </a:r>
          </a:p>
        </p:txBody>
      </p:sp>
    </p:spTree>
    <p:extLst>
      <p:ext uri="{BB962C8B-B14F-4D97-AF65-F5344CB8AC3E}">
        <p14:creationId xmlns:p14="http://schemas.microsoft.com/office/powerpoint/2010/main" val="238979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CE16706-FA87-905A-925C-FF6D50A9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en-US" dirty="0"/>
              <a:t>Input data of the modelling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24083D-778A-2FBF-AFEB-F561A4B6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/>
          </a:bodyPr>
          <a:lstStyle/>
          <a:p>
            <a:r>
              <a:rPr lang="hu-HU" sz="1900" dirty="0"/>
              <a:t>14 </a:t>
            </a:r>
            <a:r>
              <a:rPr lang="en-US" sz="1900" dirty="0"/>
              <a:t>morphometrical</a:t>
            </a:r>
            <a:r>
              <a:rPr lang="hu-HU" sz="1900" dirty="0"/>
              <a:t> </a:t>
            </a:r>
            <a:r>
              <a:rPr lang="hu-HU" sz="1900" dirty="0" err="1"/>
              <a:t>raster</a:t>
            </a:r>
            <a:r>
              <a:rPr lang="hu-HU" sz="1900" dirty="0"/>
              <a:t> </a:t>
            </a:r>
            <a:r>
              <a:rPr lang="hu-HU" sz="1900" dirty="0" err="1"/>
              <a:t>layers</a:t>
            </a:r>
            <a:r>
              <a:rPr lang="hu-HU" sz="1900" dirty="0"/>
              <a:t> </a:t>
            </a:r>
            <a:r>
              <a:rPr lang="hu-HU" sz="1900" dirty="0" err="1"/>
              <a:t>were</a:t>
            </a:r>
            <a:r>
              <a:rPr lang="hu-HU" sz="1900" dirty="0"/>
              <a:t> </a:t>
            </a:r>
            <a:r>
              <a:rPr lang="hu-HU" sz="1900" dirty="0" err="1"/>
              <a:t>generated</a:t>
            </a:r>
            <a:r>
              <a:rPr lang="hu-HU" sz="1900" dirty="0"/>
              <a:t> </a:t>
            </a:r>
            <a:r>
              <a:rPr lang="hu-HU" sz="1900" dirty="0" err="1"/>
              <a:t>from</a:t>
            </a:r>
            <a:r>
              <a:rPr lang="hu-HU" sz="1900" dirty="0"/>
              <a:t> SRTM-1 (</a:t>
            </a:r>
            <a:r>
              <a:rPr lang="hu-HU" sz="1900" dirty="0" err="1"/>
              <a:t>aspect</a:t>
            </a:r>
            <a:r>
              <a:rPr lang="hu-HU" sz="1900" dirty="0"/>
              <a:t>, </a:t>
            </a:r>
            <a:r>
              <a:rPr lang="hu-HU" sz="1900" dirty="0" err="1"/>
              <a:t>curvature</a:t>
            </a:r>
            <a:r>
              <a:rPr lang="hu-HU" sz="1900" dirty="0"/>
              <a:t>, flow-line </a:t>
            </a:r>
            <a:r>
              <a:rPr lang="hu-HU" sz="1900" dirty="0" err="1"/>
              <a:t>curvature</a:t>
            </a:r>
            <a:r>
              <a:rPr lang="hu-HU" sz="1900" dirty="0"/>
              <a:t>, </a:t>
            </a:r>
            <a:r>
              <a:rPr lang="hu-HU" sz="1900" dirty="0" err="1"/>
              <a:t>geomorphon</a:t>
            </a:r>
            <a:r>
              <a:rPr lang="hu-HU" sz="1900" dirty="0"/>
              <a:t>, </a:t>
            </a:r>
            <a:r>
              <a:rPr lang="hu-HU" sz="1900" dirty="0" err="1"/>
              <a:t>height</a:t>
            </a:r>
            <a:r>
              <a:rPr lang="hu-HU" sz="1900" dirty="0"/>
              <a:t>, mid-</a:t>
            </a:r>
            <a:r>
              <a:rPr lang="hu-HU" sz="1900" dirty="0" err="1"/>
              <a:t>slope</a:t>
            </a:r>
            <a:r>
              <a:rPr lang="hu-HU" sz="1900" dirty="0"/>
              <a:t> </a:t>
            </a:r>
            <a:r>
              <a:rPr lang="hu-HU" sz="1900" dirty="0" err="1"/>
              <a:t>position</a:t>
            </a:r>
            <a:r>
              <a:rPr lang="hu-HU" sz="1900" dirty="0"/>
              <a:t>, </a:t>
            </a:r>
            <a:r>
              <a:rPr lang="hu-HU" sz="1900" dirty="0" err="1"/>
              <a:t>normalized</a:t>
            </a:r>
            <a:r>
              <a:rPr lang="hu-HU" sz="1900" dirty="0"/>
              <a:t> </a:t>
            </a:r>
            <a:r>
              <a:rPr lang="hu-HU" sz="1900" dirty="0" err="1"/>
              <a:t>height</a:t>
            </a:r>
            <a:r>
              <a:rPr lang="hu-HU" sz="1900" dirty="0"/>
              <a:t>, </a:t>
            </a:r>
            <a:r>
              <a:rPr lang="hu-HU" sz="1900" dirty="0" err="1"/>
              <a:t>plan</a:t>
            </a:r>
            <a:r>
              <a:rPr lang="hu-HU" sz="1900" dirty="0"/>
              <a:t> </a:t>
            </a:r>
            <a:r>
              <a:rPr lang="hu-HU" sz="1900" dirty="0" err="1"/>
              <a:t>curvature</a:t>
            </a:r>
            <a:r>
              <a:rPr lang="hu-HU" sz="1900" dirty="0"/>
              <a:t>, </a:t>
            </a:r>
            <a:r>
              <a:rPr lang="hu-HU" sz="1900" dirty="0" err="1"/>
              <a:t>slope</a:t>
            </a:r>
            <a:r>
              <a:rPr lang="hu-HU" sz="1900" dirty="0"/>
              <a:t>, </a:t>
            </a:r>
            <a:r>
              <a:rPr lang="hu-HU" sz="1900" dirty="0" err="1"/>
              <a:t>texture</a:t>
            </a:r>
            <a:r>
              <a:rPr lang="hu-HU" sz="1900" dirty="0"/>
              <a:t>, TPI, TRI, TWI)</a:t>
            </a:r>
          </a:p>
          <a:p>
            <a:r>
              <a:rPr lang="hu-HU" sz="1900" dirty="0"/>
              <a:t>6 </a:t>
            </a:r>
            <a:r>
              <a:rPr lang="hu-HU" sz="1900" dirty="0" err="1"/>
              <a:t>raster</a:t>
            </a:r>
            <a:r>
              <a:rPr lang="hu-HU" sz="1900" dirty="0"/>
              <a:t> </a:t>
            </a:r>
            <a:r>
              <a:rPr lang="hu-HU" sz="1900" dirty="0" err="1"/>
              <a:t>layer</a:t>
            </a:r>
            <a:r>
              <a:rPr lang="hu-HU" sz="1900" dirty="0"/>
              <a:t> of </a:t>
            </a:r>
            <a:r>
              <a:rPr lang="hu-HU" sz="1900" dirty="0" err="1"/>
              <a:t>mineral</a:t>
            </a:r>
            <a:r>
              <a:rPr lang="hu-HU" sz="1900" dirty="0"/>
              <a:t> </a:t>
            </a:r>
            <a:r>
              <a:rPr lang="hu-HU" sz="1900" dirty="0" err="1"/>
              <a:t>indices</a:t>
            </a:r>
            <a:r>
              <a:rPr lang="hu-HU" sz="1900" dirty="0"/>
              <a:t> </a:t>
            </a:r>
            <a:r>
              <a:rPr lang="hu-HU" sz="1900" dirty="0" err="1"/>
              <a:t>were</a:t>
            </a:r>
            <a:r>
              <a:rPr lang="hu-HU" sz="1900" dirty="0"/>
              <a:t> </a:t>
            </a:r>
            <a:r>
              <a:rPr lang="hu-HU" sz="1900" dirty="0" err="1"/>
              <a:t>derived</a:t>
            </a:r>
            <a:r>
              <a:rPr lang="hu-HU" sz="1900" dirty="0"/>
              <a:t> </a:t>
            </a:r>
            <a:r>
              <a:rPr lang="hu-HU" sz="1900" dirty="0" err="1"/>
              <a:t>from</a:t>
            </a:r>
            <a:r>
              <a:rPr lang="hu-HU" sz="1900" dirty="0"/>
              <a:t> </a:t>
            </a:r>
            <a:r>
              <a:rPr lang="hu-HU" sz="1900" dirty="0" err="1"/>
              <a:t>Sentinel</a:t>
            </a:r>
            <a:r>
              <a:rPr lang="hu-HU" sz="1900" dirty="0"/>
              <a:t> II. (</a:t>
            </a:r>
            <a:r>
              <a:rPr lang="hu-HU" sz="1900" dirty="0" err="1"/>
              <a:t>ferric</a:t>
            </a:r>
            <a:r>
              <a:rPr lang="hu-HU" sz="1900" dirty="0"/>
              <a:t> </a:t>
            </a:r>
            <a:r>
              <a:rPr lang="hu-HU" sz="1900" dirty="0" err="1"/>
              <a:t>iron</a:t>
            </a:r>
            <a:r>
              <a:rPr lang="hu-HU" sz="1900" dirty="0"/>
              <a:t>, </a:t>
            </a:r>
            <a:r>
              <a:rPr lang="hu-HU" sz="1900" dirty="0" err="1"/>
              <a:t>feric</a:t>
            </a:r>
            <a:r>
              <a:rPr lang="hu-HU" sz="1900" dirty="0"/>
              <a:t> </a:t>
            </a:r>
            <a:r>
              <a:rPr lang="hu-HU" sz="1900" dirty="0" err="1"/>
              <a:t>oxides</a:t>
            </a:r>
            <a:r>
              <a:rPr lang="hu-HU" sz="1900" dirty="0"/>
              <a:t>, </a:t>
            </a:r>
            <a:r>
              <a:rPr lang="hu-HU" sz="1900" dirty="0" err="1"/>
              <a:t>ferrous</a:t>
            </a:r>
            <a:r>
              <a:rPr lang="hu-HU" sz="1900" dirty="0"/>
              <a:t> </a:t>
            </a:r>
            <a:r>
              <a:rPr lang="hu-HU" sz="1900" dirty="0" err="1"/>
              <a:t>iron</a:t>
            </a:r>
            <a:r>
              <a:rPr lang="hu-HU" sz="1900" dirty="0"/>
              <a:t>, </a:t>
            </a:r>
            <a:r>
              <a:rPr lang="hu-HU" sz="1900" dirty="0" err="1"/>
              <a:t>ferrous</a:t>
            </a:r>
            <a:r>
              <a:rPr lang="hu-HU" sz="1900" dirty="0"/>
              <a:t> </a:t>
            </a:r>
            <a:r>
              <a:rPr lang="hu-HU" sz="1900" dirty="0" err="1"/>
              <a:t>oxides</a:t>
            </a:r>
            <a:r>
              <a:rPr lang="hu-HU" sz="1900" dirty="0"/>
              <a:t>, </a:t>
            </a:r>
            <a:r>
              <a:rPr lang="hu-HU" sz="1900" dirty="0" err="1"/>
              <a:t>ferrous</a:t>
            </a:r>
            <a:r>
              <a:rPr lang="hu-HU" sz="1900" dirty="0"/>
              <a:t> </a:t>
            </a:r>
            <a:r>
              <a:rPr lang="hu-HU" sz="1900" dirty="0" err="1"/>
              <a:t>silicates</a:t>
            </a:r>
            <a:r>
              <a:rPr lang="hu-HU" sz="1900" dirty="0"/>
              <a:t>, </a:t>
            </a:r>
            <a:r>
              <a:rPr lang="hu-HU" sz="1900" dirty="0" err="1"/>
              <a:t>soil</a:t>
            </a:r>
            <a:r>
              <a:rPr lang="hu-HU" sz="1900" dirty="0"/>
              <a:t> </a:t>
            </a:r>
            <a:r>
              <a:rPr lang="hu-HU" sz="1900" dirty="0" err="1"/>
              <a:t>composition</a:t>
            </a:r>
            <a:r>
              <a:rPr lang="hu-HU" sz="1900" dirty="0"/>
              <a:t> index)</a:t>
            </a:r>
          </a:p>
          <a:p>
            <a:r>
              <a:rPr lang="hu-HU" sz="1900" dirty="0"/>
              <a:t>1 </a:t>
            </a:r>
            <a:r>
              <a:rPr lang="hu-HU" sz="1900" dirty="0" err="1"/>
              <a:t>ecosystem</a:t>
            </a:r>
            <a:r>
              <a:rPr lang="hu-HU" sz="1900" dirty="0"/>
              <a:t> </a:t>
            </a:r>
            <a:r>
              <a:rPr lang="hu-HU" sz="1900" dirty="0" err="1"/>
              <a:t>layer</a:t>
            </a:r>
            <a:r>
              <a:rPr lang="hu-HU" sz="1900" dirty="0"/>
              <a:t> (</a:t>
            </a:r>
            <a:r>
              <a:rPr lang="de-DE" sz="1900" dirty="0" err="1"/>
              <a:t>Ecosystem</a:t>
            </a:r>
            <a:r>
              <a:rPr lang="de-DE" sz="1900" dirty="0"/>
              <a:t> </a:t>
            </a:r>
            <a:r>
              <a:rPr lang="de-DE" sz="1900" dirty="0" err="1"/>
              <a:t>Map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Hungary</a:t>
            </a:r>
            <a:r>
              <a:rPr lang="de-DE" sz="1900" dirty="0"/>
              <a:t>.</a:t>
            </a:r>
            <a:r>
              <a:rPr lang="hu-HU" sz="1900" dirty="0"/>
              <a:t>)[1]</a:t>
            </a:r>
          </a:p>
          <a:p>
            <a:r>
              <a:rPr lang="hu-HU" sz="1900" dirty="0"/>
              <a:t>Data </a:t>
            </a:r>
            <a:r>
              <a:rPr lang="hu-HU" sz="1900" dirty="0" err="1"/>
              <a:t>for</a:t>
            </a:r>
            <a:r>
              <a:rPr lang="hu-HU" sz="1900" dirty="0"/>
              <a:t> </a:t>
            </a:r>
            <a:r>
              <a:rPr lang="hu-HU" sz="1900" dirty="0" err="1"/>
              <a:t>the</a:t>
            </a:r>
            <a:r>
              <a:rPr lang="hu-HU" sz="1900" dirty="0"/>
              <a:t> </a:t>
            </a:r>
            <a:r>
              <a:rPr lang="hu-HU" sz="1900" dirty="0" err="1"/>
              <a:t>training</a:t>
            </a:r>
            <a:r>
              <a:rPr lang="hu-HU" sz="1900" dirty="0"/>
              <a:t> </a:t>
            </a:r>
            <a:r>
              <a:rPr lang="hu-HU" sz="1900" dirty="0" err="1"/>
              <a:t>area</a:t>
            </a:r>
            <a:r>
              <a:rPr lang="hu-HU" sz="1900" dirty="0"/>
              <a:t> </a:t>
            </a:r>
            <a:r>
              <a:rPr lang="hu-HU" sz="1900" dirty="0" err="1"/>
              <a:t>was</a:t>
            </a:r>
            <a:r>
              <a:rPr lang="hu-HU" sz="1900" dirty="0"/>
              <a:t> </a:t>
            </a:r>
            <a:r>
              <a:rPr lang="hu-HU" sz="1900" dirty="0" err="1"/>
              <a:t>derived</a:t>
            </a:r>
            <a:r>
              <a:rPr lang="hu-HU" sz="1900" dirty="0"/>
              <a:t> </a:t>
            </a:r>
            <a:r>
              <a:rPr lang="hu-HU" sz="1900" dirty="0" err="1"/>
              <a:t>from</a:t>
            </a:r>
            <a:r>
              <a:rPr lang="hu-HU" sz="1900" dirty="0"/>
              <a:t> </a:t>
            </a:r>
            <a:r>
              <a:rPr lang="hu-HU" sz="1900" dirty="0" err="1"/>
              <a:t>the</a:t>
            </a:r>
            <a:r>
              <a:rPr lang="hu-HU" sz="1900" dirty="0"/>
              <a:t> </a:t>
            </a:r>
            <a:r>
              <a:rPr lang="hu-HU" sz="1900" dirty="0" err="1"/>
              <a:t>former</a:t>
            </a:r>
            <a:r>
              <a:rPr lang="hu-HU" sz="1900" dirty="0"/>
              <a:t> </a:t>
            </a:r>
            <a:r>
              <a:rPr lang="hu-HU" sz="1900" dirty="0" err="1"/>
              <a:t>geological</a:t>
            </a:r>
            <a:r>
              <a:rPr lang="hu-HU" sz="1900" dirty="0"/>
              <a:t> map of </a:t>
            </a:r>
            <a:r>
              <a:rPr lang="hu-HU" sz="1900" dirty="0" err="1"/>
              <a:t>the</a:t>
            </a:r>
            <a:r>
              <a:rPr lang="hu-HU" sz="1900" dirty="0"/>
              <a:t> Dorog-</a:t>
            </a:r>
            <a:r>
              <a:rPr lang="hu-HU" sz="1900" dirty="0" err="1"/>
              <a:t>basin</a:t>
            </a:r>
            <a:r>
              <a:rPr lang="hu-HU" sz="1900" dirty="0"/>
              <a:t>[2]</a:t>
            </a:r>
            <a:endParaRPr lang="de-DE" sz="19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C9ED95D-D541-78E2-1D2B-D0A58C3D9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340" y="1778834"/>
            <a:ext cx="3299579" cy="329957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781901D-E996-F451-BACD-32266EB3DBF6}"/>
              </a:ext>
            </a:extLst>
          </p:cNvPr>
          <p:cNvSpPr txBox="1"/>
          <p:nvPr/>
        </p:nvSpPr>
        <p:spPr>
          <a:xfrm>
            <a:off x="784743" y="6172200"/>
            <a:ext cx="63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[</a:t>
            </a:r>
            <a:r>
              <a:rPr lang="de-DE" sz="1200" dirty="0"/>
              <a:t>1</a:t>
            </a:r>
            <a:r>
              <a:rPr lang="hu-HU" sz="1200" dirty="0"/>
              <a:t>] </a:t>
            </a:r>
            <a:r>
              <a:rPr lang="hu-HU" sz="1200" dirty="0" err="1"/>
              <a:t>Ecosystem</a:t>
            </a:r>
            <a:r>
              <a:rPr lang="hu-HU" sz="1200" dirty="0"/>
              <a:t> Map of Hungary. DOI: 10.34811/</a:t>
            </a:r>
            <a:r>
              <a:rPr lang="hu-HU" sz="1200" dirty="0" err="1"/>
              <a:t>osz.alapterkep</a:t>
            </a:r>
            <a:endParaRPr lang="de-DE" sz="1200" dirty="0"/>
          </a:p>
          <a:p>
            <a:r>
              <a:rPr lang="hu-HU" sz="1200" dirty="0"/>
              <a:t>[</a:t>
            </a:r>
            <a:r>
              <a:rPr lang="de-DE" sz="1200" dirty="0"/>
              <a:t>2</a:t>
            </a:r>
            <a:r>
              <a:rPr lang="hu-HU" sz="1200" dirty="0"/>
              <a:t>]</a:t>
            </a:r>
            <a:r>
              <a:rPr lang="de-DE" sz="1200" dirty="0"/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Gidai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L., Nagy, G., &amp;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Sipass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S. (1981). Geological map of the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Dorog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Basin 1: 25 000. [in Hungarian] Geological Institute of Hungary, Budapest.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68614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3E2C34-B35A-C359-EC4C-AAF8BA5E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572" y="4829175"/>
            <a:ext cx="3282695" cy="1485900"/>
          </a:xfrm>
        </p:spPr>
        <p:txBody>
          <a:bodyPr>
            <a:normAutofit/>
          </a:bodyPr>
          <a:lstStyle/>
          <a:p>
            <a:r>
              <a:rPr lang="en-US" dirty="0"/>
              <a:t>Training areas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21213E-43A7-FE6E-E1FA-7A929A499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120" y="4846653"/>
            <a:ext cx="6305550" cy="1902666"/>
          </a:xfrm>
        </p:spPr>
        <p:txBody>
          <a:bodyPr>
            <a:normAutofit/>
          </a:bodyPr>
          <a:lstStyle/>
          <a:p>
            <a:r>
              <a:rPr lang="en-US" sz="1600" dirty="0"/>
              <a:t>Conventional: well placed polygons over the study area representing each and equal amounts of the formations (picture 1)</a:t>
            </a:r>
          </a:p>
          <a:p>
            <a:r>
              <a:rPr lang="en-US" sz="1600" dirty="0"/>
              <a:t>Randomly selected points, covering 1-2 </a:t>
            </a:r>
            <a:r>
              <a:rPr lang="en-US" sz="1600" dirty="0" err="1"/>
              <a:t>px</a:t>
            </a:r>
            <a:r>
              <a:rPr lang="en-US" sz="1600" dirty="0"/>
              <a:t> sizes (picture 2). </a:t>
            </a:r>
          </a:p>
          <a:p>
            <a:pPr lvl="1"/>
            <a:r>
              <a:rPr lang="en-US" sz="1600" dirty="0"/>
              <a:t>NDVI calculation used to find less vegetated area</a:t>
            </a:r>
          </a:p>
          <a:p>
            <a:pPr lvl="1"/>
            <a:r>
              <a:rPr lang="en-US" sz="1600" dirty="0"/>
              <a:t>Randomly generated points within </a:t>
            </a:r>
          </a:p>
          <a:p>
            <a:pPr marL="530352" lvl="1" indent="0">
              <a:buNone/>
            </a:pPr>
            <a:endParaRPr lang="hu-HU" sz="1600" dirty="0"/>
          </a:p>
          <a:p>
            <a:pPr lvl="1"/>
            <a:endParaRPr lang="de-DE" sz="1600" dirty="0"/>
          </a:p>
        </p:txBody>
      </p:sp>
      <p:pic>
        <p:nvPicPr>
          <p:cNvPr id="5" name="Kép 4" descr="A képen térkép látható&#10;&#10;Automatikusan generált leírás">
            <a:extLst>
              <a:ext uri="{FF2B5EF4-FFF2-40B4-BE49-F238E27FC236}">
                <a16:creationId xmlns:a16="http://schemas.microsoft.com/office/drawing/2014/main" id="{9AE014B9-43B3-6B1B-5FED-F33CCF0E5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21" y="212531"/>
            <a:ext cx="8122558" cy="44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8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157ECC-D298-DE21-C6F2-BD97C6B0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US"/>
              <a:t>Methodology and results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77EA2E-3D39-AE96-51BC-F54D999E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71737"/>
            <a:ext cx="10176937" cy="1914525"/>
          </a:xfrm>
        </p:spPr>
        <p:txBody>
          <a:bodyPr>
            <a:normAutofit/>
          </a:bodyPr>
          <a:lstStyle/>
          <a:p>
            <a:r>
              <a:rPr lang="en-US" dirty="0"/>
              <a:t>Two models on physical characteristics, and two models on sorting Quaternary and pre- Quaternary formations using conventional training</a:t>
            </a:r>
            <a:r>
              <a:rPr lang="hu-HU" dirty="0"/>
              <a:t> </a:t>
            </a:r>
            <a:r>
              <a:rPr lang="en-US" dirty="0"/>
              <a:t>areas</a:t>
            </a:r>
          </a:p>
          <a:p>
            <a:r>
              <a:rPr lang="en-US" dirty="0"/>
              <a:t>Two models on physical characteristics, and two models on sorting Quaternary and pre- Quaternary formations using random point</a:t>
            </a:r>
            <a:r>
              <a:rPr lang="hu-HU" dirty="0"/>
              <a:t>-</a:t>
            </a:r>
            <a:r>
              <a:rPr lang="en-US" dirty="0"/>
              <a:t>based training areas</a:t>
            </a:r>
          </a:p>
          <a:p>
            <a:r>
              <a:rPr lang="en-US" dirty="0"/>
              <a:t>Run in SAGA GIS with 32 trees with sample replacement</a:t>
            </a:r>
          </a:p>
        </p:txBody>
      </p:sp>
    </p:spTree>
    <p:extLst>
      <p:ext uri="{BB962C8B-B14F-4D97-AF65-F5344CB8AC3E}">
        <p14:creationId xmlns:p14="http://schemas.microsoft.com/office/powerpoint/2010/main" val="35091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5F3199B-D2E9-31A3-0CF6-42046782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562744"/>
          </a:xfrm>
        </p:spPr>
        <p:txBody>
          <a:bodyPr anchor="b">
            <a:normAutofit fontScale="90000"/>
          </a:bodyPr>
          <a:lstStyle/>
          <a:p>
            <a:r>
              <a:rPr lang="en-US" sz="2800" dirty="0"/>
              <a:t>Classification of pre-Quaternary outcrops using conventional training area</a:t>
            </a:r>
          </a:p>
        </p:txBody>
      </p:sp>
      <p:pic>
        <p:nvPicPr>
          <p:cNvPr id="9" name="Tartalom helye 8" descr="A képen térkép látható&#10;&#10;Automatikusan generált leírás">
            <a:extLst>
              <a:ext uri="{FF2B5EF4-FFF2-40B4-BE49-F238E27FC236}">
                <a16:creationId xmlns:a16="http://schemas.microsoft.com/office/drawing/2014/main" id="{D8BE33DF-DFDE-48F7-17E1-92629E743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746476"/>
            <a:ext cx="6900380" cy="536504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64593FE-64A9-FDD5-C010-7F3B84E56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932042"/>
            <a:ext cx="3053039" cy="3285877"/>
          </a:xfrm>
        </p:spPr>
        <p:txBody>
          <a:bodyPr>
            <a:normAutofit/>
          </a:bodyPr>
          <a:lstStyle/>
          <a:p>
            <a:r>
              <a:rPr lang="en-US" sz="1600" dirty="0"/>
              <a:t>Pre-Quaternary formations describe the </a:t>
            </a:r>
            <a:r>
              <a:rPr lang="en-US" sz="1600" dirty="0" err="1"/>
              <a:t>Gete</a:t>
            </a:r>
            <a:r>
              <a:rPr lang="en-US" sz="1600" dirty="0"/>
              <a:t> and the Mago</a:t>
            </a:r>
            <a:r>
              <a:rPr lang="hu-HU" sz="1600" dirty="0"/>
              <a:t>s-</a:t>
            </a:r>
            <a:r>
              <a:rPr lang="en-US" sz="1600" dirty="0" err="1"/>
              <a:t>hegy</a:t>
            </a:r>
            <a:r>
              <a:rPr lang="en-US" sz="1600" dirty="0"/>
              <a:t> correctly</a:t>
            </a:r>
          </a:p>
          <a:p>
            <a:r>
              <a:rPr lang="en-US" sz="1600" dirty="0"/>
              <a:t>Further </a:t>
            </a:r>
            <a:r>
              <a:rPr lang="en-US" sz="1600" dirty="0" err="1"/>
              <a:t>outrcops</a:t>
            </a:r>
            <a:r>
              <a:rPr lang="en-US" sz="1600" dirty="0"/>
              <a:t> are less compact therefore the </a:t>
            </a:r>
            <a:r>
              <a:rPr lang="en-US" sz="1600" dirty="0" err="1"/>
              <a:t>accurcy</a:t>
            </a:r>
            <a:r>
              <a:rPr lang="en-US" sz="1600" dirty="0"/>
              <a:t> is lower (81-82%)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EE8E7D-15FB-765A-BCF2-6949392D03D5}"/>
              </a:ext>
            </a:extLst>
          </p:cNvPr>
          <p:cNvSpPr txBox="1"/>
          <p:nvPr/>
        </p:nvSpPr>
        <p:spPr>
          <a:xfrm flipH="1">
            <a:off x="4626665" y="4130395"/>
            <a:ext cx="211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Magos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hegy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9F2F90E-CEB1-29E5-E3E3-E5073A0181B5}"/>
              </a:ext>
            </a:extLst>
          </p:cNvPr>
          <p:cNvSpPr txBox="1"/>
          <p:nvPr/>
        </p:nvSpPr>
        <p:spPr>
          <a:xfrm flipH="1">
            <a:off x="4018389" y="2932042"/>
            <a:ext cx="121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Gete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7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5F3199B-D2E9-31A3-0CF6-42046782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562744"/>
          </a:xfrm>
        </p:spPr>
        <p:txBody>
          <a:bodyPr anchor="b">
            <a:normAutofit fontScale="90000"/>
          </a:bodyPr>
          <a:lstStyle/>
          <a:p>
            <a:r>
              <a:rPr lang="en-US" sz="2800" dirty="0"/>
              <a:t>Classification of pre-Quaternary outcrops using conventional training area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64593FE-64A9-FDD5-C010-7F3B84E56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932042"/>
            <a:ext cx="3053039" cy="3285877"/>
          </a:xfrm>
        </p:spPr>
        <p:txBody>
          <a:bodyPr>
            <a:normAutofit/>
          </a:bodyPr>
          <a:lstStyle/>
          <a:p>
            <a:r>
              <a:rPr lang="en-US" sz="1600" dirty="0"/>
              <a:t>Pre-Quaternary formations also describe the </a:t>
            </a:r>
            <a:r>
              <a:rPr lang="en-US" sz="1600" dirty="0" err="1"/>
              <a:t>Gete</a:t>
            </a:r>
            <a:r>
              <a:rPr lang="en-US" sz="1600" dirty="0"/>
              <a:t> and the </a:t>
            </a:r>
            <a:r>
              <a:rPr lang="en-US" sz="1600" dirty="0" err="1"/>
              <a:t>Magos</a:t>
            </a:r>
            <a:r>
              <a:rPr lang="en-US" sz="1600" dirty="0"/>
              <a:t> </a:t>
            </a:r>
            <a:r>
              <a:rPr lang="en-US" sz="1600" dirty="0" err="1"/>
              <a:t>hegy</a:t>
            </a:r>
            <a:r>
              <a:rPr lang="en-US" sz="1600" dirty="0"/>
              <a:t> correctly</a:t>
            </a:r>
          </a:p>
          <a:p>
            <a:r>
              <a:rPr lang="en-US" sz="1600" dirty="0"/>
              <a:t>All outcrops seem to be more compact, however some outcrops appear to be missing compared to the former geological map.</a:t>
            </a:r>
          </a:p>
          <a:p>
            <a:endParaRPr lang="en-US" sz="1600" dirty="0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Kép 3" descr="A képen térkép látható&#10;&#10;Automatikusan generált leírás">
            <a:extLst>
              <a:ext uri="{FF2B5EF4-FFF2-40B4-BE49-F238E27FC236}">
                <a16:creationId xmlns:a16="http://schemas.microsoft.com/office/drawing/2014/main" id="{6E121756-FF38-411F-43AA-34FFF4AE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37" y="746476"/>
            <a:ext cx="6909928" cy="5365047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B066365-0A45-0E4A-BA9A-8D31003EB4BC}"/>
              </a:ext>
            </a:extLst>
          </p:cNvPr>
          <p:cNvSpPr txBox="1"/>
          <p:nvPr/>
        </p:nvSpPr>
        <p:spPr>
          <a:xfrm flipH="1">
            <a:off x="4018389" y="2932042"/>
            <a:ext cx="121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Gete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BAC47F4-7E05-0352-7CA9-FE9BFD2774C3}"/>
              </a:ext>
            </a:extLst>
          </p:cNvPr>
          <p:cNvSpPr txBox="1"/>
          <p:nvPr/>
        </p:nvSpPr>
        <p:spPr>
          <a:xfrm flipH="1">
            <a:off x="4626665" y="4130395"/>
            <a:ext cx="211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Magos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hegy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5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84D2A0-96AD-C124-5232-16F8608E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</a:t>
            </a:r>
            <a:r>
              <a:rPr lang="en-US" dirty="0" err="1"/>
              <a:t>importances</a:t>
            </a:r>
            <a:endParaRPr lang="en-US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1F79BA28-72FA-0CD8-7CF7-21790ED9D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2428"/>
              </p:ext>
            </p:extLst>
          </p:nvPr>
        </p:nvGraphicFramePr>
        <p:xfrm>
          <a:off x="1381539" y="2171700"/>
          <a:ext cx="10236669" cy="4124296"/>
        </p:xfrm>
        <a:graphic>
          <a:graphicData uri="http://schemas.openxmlformats.org/drawingml/2006/table">
            <a:tbl>
              <a:tblPr firstRow="1" bandRow="1" bandCol="1">
                <a:tableStyleId>{3B4B98B0-60AC-42C2-AFA5-B58CD77FA1E5}</a:tableStyleId>
              </a:tblPr>
              <a:tblGrid>
                <a:gridCol w="1292764">
                  <a:extLst>
                    <a:ext uri="{9D8B030D-6E8A-4147-A177-3AD203B41FA5}">
                      <a16:colId xmlns:a16="http://schemas.microsoft.com/office/drawing/2014/main" val="3190215928"/>
                    </a:ext>
                  </a:extLst>
                </a:gridCol>
                <a:gridCol w="1254156">
                  <a:extLst>
                    <a:ext uri="{9D8B030D-6E8A-4147-A177-3AD203B41FA5}">
                      <a16:colId xmlns:a16="http://schemas.microsoft.com/office/drawing/2014/main" val="2549584085"/>
                    </a:ext>
                  </a:extLst>
                </a:gridCol>
                <a:gridCol w="1036763">
                  <a:extLst>
                    <a:ext uri="{9D8B030D-6E8A-4147-A177-3AD203B41FA5}">
                      <a16:colId xmlns:a16="http://schemas.microsoft.com/office/drawing/2014/main" val="470434245"/>
                    </a:ext>
                  </a:extLst>
                </a:gridCol>
                <a:gridCol w="1256547">
                  <a:extLst>
                    <a:ext uri="{9D8B030D-6E8A-4147-A177-3AD203B41FA5}">
                      <a16:colId xmlns:a16="http://schemas.microsoft.com/office/drawing/2014/main" val="1794715078"/>
                    </a:ext>
                  </a:extLst>
                </a:gridCol>
                <a:gridCol w="1302703">
                  <a:extLst>
                    <a:ext uri="{9D8B030D-6E8A-4147-A177-3AD203B41FA5}">
                      <a16:colId xmlns:a16="http://schemas.microsoft.com/office/drawing/2014/main" val="1216206810"/>
                    </a:ext>
                  </a:extLst>
                </a:gridCol>
                <a:gridCol w="1256547">
                  <a:extLst>
                    <a:ext uri="{9D8B030D-6E8A-4147-A177-3AD203B41FA5}">
                      <a16:colId xmlns:a16="http://schemas.microsoft.com/office/drawing/2014/main" val="330967581"/>
                    </a:ext>
                  </a:extLst>
                </a:gridCol>
                <a:gridCol w="1036763">
                  <a:extLst>
                    <a:ext uri="{9D8B030D-6E8A-4147-A177-3AD203B41FA5}">
                      <a16:colId xmlns:a16="http://schemas.microsoft.com/office/drawing/2014/main" val="3170802882"/>
                    </a:ext>
                  </a:extLst>
                </a:gridCol>
                <a:gridCol w="1800426">
                  <a:extLst>
                    <a:ext uri="{9D8B030D-6E8A-4147-A177-3AD203B41FA5}">
                      <a16:colId xmlns:a16="http://schemas.microsoft.com/office/drawing/2014/main" val="1798637536"/>
                    </a:ext>
                  </a:extLst>
                </a:gridCol>
              </a:tblGrid>
              <a:tr h="5873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err="1">
                          <a:effectLst/>
                        </a:rPr>
                        <a:t>FI_quart_conventional</a:t>
                      </a:r>
                      <a:endParaRPr lang="de-DE" sz="1600" u="none" strike="noStrike" dirty="0">
                        <a:effectLst/>
                      </a:endParaRPr>
                    </a:p>
                  </a:txBody>
                  <a:tcPr marL="4778" marR="4778" marT="47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>
                          <a:effectLst/>
                        </a:rPr>
                        <a:t> </a:t>
                      </a:r>
                      <a:endParaRPr lang="de-DE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err="1">
                          <a:effectLst/>
                        </a:rPr>
                        <a:t>FI_quart_unconventional</a:t>
                      </a:r>
                      <a:endParaRPr lang="de-DE" sz="1600" u="none" strike="noStrike" dirty="0">
                        <a:effectLst/>
                      </a:endParaRPr>
                    </a:p>
                  </a:txBody>
                  <a:tcPr marL="4778" marR="4778" marT="47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>
                          <a:effectLst/>
                        </a:rPr>
                        <a:t> </a:t>
                      </a:r>
                      <a:endParaRPr lang="de-DE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err="1">
                          <a:effectLst/>
                        </a:rPr>
                        <a:t>FI_character_conventional</a:t>
                      </a:r>
                      <a:r>
                        <a:rPr lang="de-DE" sz="1600" u="none" strike="noStrike" dirty="0">
                          <a:effectLst/>
                        </a:rPr>
                        <a:t> 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>
                          <a:effectLst/>
                        </a:rPr>
                        <a:t> </a:t>
                      </a:r>
                      <a:endParaRPr lang="de-DE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err="1">
                          <a:effectLst/>
                        </a:rPr>
                        <a:t>FI_character_unconventional</a:t>
                      </a:r>
                      <a:endParaRPr lang="de-DE" sz="1600" u="none" strike="noStrike" dirty="0">
                        <a:effectLst/>
                      </a:endParaRPr>
                    </a:p>
                  </a:txBody>
                  <a:tcPr marL="4778" marR="4778" marT="477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>
                          <a:effectLst/>
                        </a:rPr>
                        <a:t> </a:t>
                      </a:r>
                      <a:endParaRPr lang="de-DE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1579346581"/>
                  </a:ext>
                </a:extLst>
              </a:tr>
              <a:tr h="60041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Feature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Gini </a:t>
                      </a:r>
                      <a:r>
                        <a:rPr lang="de-DE" sz="1600" b="1" u="none" strike="noStrike" dirty="0" err="1">
                          <a:effectLst/>
                        </a:rPr>
                        <a:t>Decrease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>
                          <a:effectLst/>
                        </a:rPr>
                        <a:t>Feature</a:t>
                      </a:r>
                      <a:endParaRPr lang="de-D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Gini </a:t>
                      </a:r>
                      <a:r>
                        <a:rPr lang="de-DE" sz="1600" b="1" u="none" strike="noStrike" dirty="0" err="1">
                          <a:effectLst/>
                        </a:rPr>
                        <a:t>Decrease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>
                          <a:effectLst/>
                        </a:rPr>
                        <a:t>Feature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>
                          <a:effectLst/>
                        </a:rPr>
                        <a:t>Gini Decrease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>
                          <a:effectLst/>
                        </a:rPr>
                        <a:t>Feature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Gini </a:t>
                      </a:r>
                      <a:r>
                        <a:rPr lang="de-DE" sz="1600" b="1" u="none" strike="noStrike" dirty="0" err="1">
                          <a:effectLst/>
                        </a:rPr>
                        <a:t>Decrease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845205745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texture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629,74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texture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276,75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texture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647,45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texture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302,60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317247799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height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307,48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height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166,80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height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336,64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height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222,65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1809310034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ecosystem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197,42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ecosystem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98,56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ecosystem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198,61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>
                          <a:effectLst/>
                        </a:rPr>
                        <a:t>ecosystem</a:t>
                      </a:r>
                      <a:endParaRPr lang="de-D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94,03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666475998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f</a:t>
                      </a:r>
                      <a:r>
                        <a:rPr lang="de-DE" sz="1600" b="1" u="none" strike="noStrike" dirty="0" err="1">
                          <a:effectLst/>
                        </a:rPr>
                        <a:t>errous</a:t>
                      </a:r>
                      <a:r>
                        <a:rPr lang="de-DE" sz="1600" b="1" u="none" strike="noStrike" dirty="0">
                          <a:effectLst/>
                        </a:rPr>
                        <a:t> </a:t>
                      </a:r>
                      <a:r>
                        <a:rPr lang="de-DE" sz="1600" b="1" u="none" strike="noStrike" dirty="0" err="1">
                          <a:effectLst/>
                        </a:rPr>
                        <a:t>silicates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150,63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Ferric</a:t>
                      </a:r>
                      <a:r>
                        <a:rPr lang="hu-HU" sz="1600" b="1" u="none" strike="noStrike" dirty="0">
                          <a:effectLst/>
                        </a:rPr>
                        <a:t> </a:t>
                      </a:r>
                      <a:r>
                        <a:rPr lang="de-DE" sz="1600" b="1" u="none" strike="noStrike" dirty="0">
                          <a:effectLst/>
                        </a:rPr>
                        <a:t>iron3+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60,56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Ferrous</a:t>
                      </a:r>
                      <a:r>
                        <a:rPr lang="hu-HU" sz="1600" b="1" u="none" strike="noStrike" dirty="0">
                          <a:effectLst/>
                        </a:rPr>
                        <a:t> </a:t>
                      </a:r>
                      <a:r>
                        <a:rPr lang="de-DE" sz="1600" b="1" u="none" strike="noStrike" dirty="0" err="1">
                          <a:effectLst/>
                        </a:rPr>
                        <a:t>silicates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167,79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vrm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84,89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536119517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aspect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122,41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vrm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59,81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aspect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132,67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ferric_iron3+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66,76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8" marR="4778" marT="4778" marB="0" anchor="b"/>
                </a:tc>
                <a:extLst>
                  <a:ext uri="{0D108BD9-81ED-4DB2-BD59-A6C34878D82A}">
                    <a16:rowId xmlns:a16="http://schemas.microsoft.com/office/drawing/2014/main" val="2255517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94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C0F367-86A2-BB27-B66C-876C3D51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  <a:r>
              <a:rPr lang="hu-HU" dirty="0"/>
              <a:t> and </a:t>
            </a:r>
            <a:r>
              <a:rPr lang="en-US" dirty="0"/>
              <a:t>Conclusions</a:t>
            </a: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F36FE76F-B021-9BD2-E88F-D3204D6A6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756930"/>
              </p:ext>
            </p:extLst>
          </p:nvPr>
        </p:nvGraphicFramePr>
        <p:xfrm>
          <a:off x="1371600" y="17907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ím 1">
            <a:extLst>
              <a:ext uri="{FF2B5EF4-FFF2-40B4-BE49-F238E27FC236}">
                <a16:creationId xmlns:a16="http://schemas.microsoft.com/office/drawing/2014/main" id="{B15DD44F-2BC6-0677-4B04-1AC6C7457C0E}"/>
              </a:ext>
            </a:extLst>
          </p:cNvPr>
          <p:cNvSpPr txBox="1">
            <a:spLocks/>
          </p:cNvSpPr>
          <p:nvPr/>
        </p:nvSpPr>
        <p:spPr>
          <a:xfrm>
            <a:off x="1515123" y="5765307"/>
            <a:ext cx="9601200" cy="662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377359441"/>
      </p:ext>
    </p:extLst>
  </p:cSld>
  <p:clrMapOvr>
    <a:masterClrMapping/>
  </p:clrMapOvr>
</p:sld>
</file>

<file path=ppt/theme/theme1.xml><?xml version="1.0" encoding="utf-8"?>
<a:theme xmlns:a="http://schemas.openxmlformats.org/drawingml/2006/main" name="Körülvágás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TM10001105[[fn=Körülvágás]]</Template>
  <TotalTime>0</TotalTime>
  <Words>582</Words>
  <Application>Microsoft Office PowerPoint</Application>
  <PresentationFormat>Szélesvásznú</PresentationFormat>
  <Paragraphs>93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Book</vt:lpstr>
      <vt:lpstr>Körülvágás</vt:lpstr>
      <vt:lpstr>The Dorog-basin as study area</vt:lpstr>
      <vt:lpstr>Input data of the modelling</vt:lpstr>
      <vt:lpstr>Training areas </vt:lpstr>
      <vt:lpstr>Methodology and results</vt:lpstr>
      <vt:lpstr>Classification of pre-Quaternary outcrops using conventional training area</vt:lpstr>
      <vt:lpstr>Classification of pre-Quaternary outcrops using conventional training area</vt:lpstr>
      <vt:lpstr>Feature importances</vt:lpstr>
      <vt:lpstr>Validation and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detection of rock outcrops on vegetated and moderately cultivated areas </dc:title>
  <dc:creator>Kovács Gergő</dc:creator>
  <cp:lastModifiedBy>Kovács Gergő</cp:lastModifiedBy>
  <cp:revision>6</cp:revision>
  <dcterms:created xsi:type="dcterms:W3CDTF">2022-05-06T20:52:49Z</dcterms:created>
  <dcterms:modified xsi:type="dcterms:W3CDTF">2022-05-23T10:39:42Z</dcterms:modified>
</cp:coreProperties>
</file>