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51" r:id="rId5"/>
    <p:sldId id="434" r:id="rId6"/>
    <p:sldId id="466" r:id="rId7"/>
    <p:sldId id="468" r:id="rId8"/>
    <p:sldId id="2408" r:id="rId9"/>
    <p:sldId id="2410" r:id="rId10"/>
    <p:sldId id="2407" r:id="rId11"/>
    <p:sldId id="310" r:id="rId12"/>
    <p:sldId id="2412" r:id="rId13"/>
    <p:sldId id="327" r:id="rId14"/>
    <p:sldId id="315" r:id="rId15"/>
    <p:sldId id="325" r:id="rId16"/>
    <p:sldId id="345" r:id="rId17"/>
    <p:sldId id="391" r:id="rId18"/>
    <p:sldId id="392" r:id="rId19"/>
    <p:sldId id="2409" r:id="rId20"/>
    <p:sldId id="2411" r:id="rId21"/>
    <p:sldId id="442" r:id="rId22"/>
    <p:sldId id="41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4F60B1-BA89-E23D-0277-F48C49516320}" name="Houston, Sander" initials="HS" userId="S::shouston@redcross.nl::4717b11e-f2f2-44ed-9172-4069da68f6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ston, Sander" initials="HS" lastIdx="1" clrIdx="0">
    <p:extLst>
      <p:ext uri="{19B8F6BF-5375-455C-9EA6-DF929625EA0E}">
        <p15:presenceInfo xmlns:p15="http://schemas.microsoft.com/office/powerpoint/2012/main" userId="S::shouston@redcross.nl::4717b11e-f2f2-44ed-9172-4069da68f6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EE3C"/>
    <a:srgbClr val="0D99E3"/>
    <a:srgbClr val="EF463E"/>
    <a:srgbClr val="3333FF"/>
    <a:srgbClr val="655DC6"/>
    <a:srgbClr val="CFD1B8"/>
    <a:srgbClr val="00214D"/>
    <a:srgbClr val="FFFFFF"/>
    <a:srgbClr val="F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407BE-1FE7-49B7-9148-6DB250F6ACAE}" v="325" dt="2022-05-25T12:23:28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55" autoAdjust="0"/>
  </p:normalViewPr>
  <p:slideViewPr>
    <p:cSldViewPr snapToGrid="0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81A48-5FD8-4FF1-B797-825FAAB8B1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68BBD9-9519-4D86-8DF6-B78F2571CAEA}">
      <dgm:prSet/>
      <dgm:spPr/>
      <dgm:t>
        <a:bodyPr/>
        <a:lstStyle/>
        <a:p>
          <a:endParaRPr lang="en-GB"/>
        </a:p>
      </dgm:t>
    </dgm:pt>
    <dgm:pt modelId="{A052DB98-5036-4D0A-ABB4-6C04674E4573}" type="parTrans" cxnId="{D110BF44-F107-4E5E-ABB2-EBBB5431ED59}">
      <dgm:prSet/>
      <dgm:spPr/>
      <dgm:t>
        <a:bodyPr/>
        <a:lstStyle/>
        <a:p>
          <a:endParaRPr lang="en-GB"/>
        </a:p>
      </dgm:t>
    </dgm:pt>
    <dgm:pt modelId="{F397E01B-D7CD-41A0-8AE2-FF5D8F63AFAA}" type="sibTrans" cxnId="{D110BF44-F107-4E5E-ABB2-EBBB5431ED59}">
      <dgm:prSet/>
      <dgm:spPr/>
      <dgm:t>
        <a:bodyPr/>
        <a:lstStyle/>
        <a:p>
          <a:endParaRPr lang="en-GB"/>
        </a:p>
      </dgm:t>
    </dgm:pt>
    <dgm:pt modelId="{1F0E8D8D-6706-4346-BD65-622302B9E37F}">
      <dgm:prSet custT="1"/>
      <dgm:spPr/>
      <dgm:t>
        <a:bodyPr/>
        <a:lstStyle/>
        <a:p>
          <a:pPr>
            <a:buNone/>
          </a:pPr>
          <a:r>
            <a:rPr lang="en-GB" sz="1200"/>
            <a:t>Typhoons</a:t>
          </a:r>
        </a:p>
      </dgm:t>
    </dgm:pt>
    <dgm:pt modelId="{400CEBEF-3E8C-4DC2-83BD-FE0D782D8275}" type="parTrans" cxnId="{7EFCEEBA-CDBD-4CD1-9633-9B63789C95AD}">
      <dgm:prSet/>
      <dgm:spPr/>
      <dgm:t>
        <a:bodyPr/>
        <a:lstStyle/>
        <a:p>
          <a:endParaRPr lang="en-GB"/>
        </a:p>
      </dgm:t>
    </dgm:pt>
    <dgm:pt modelId="{13F11BC6-1A71-4160-921B-32B564E270F3}" type="sibTrans" cxnId="{7EFCEEBA-CDBD-4CD1-9633-9B63789C95AD}">
      <dgm:prSet/>
      <dgm:spPr/>
      <dgm:t>
        <a:bodyPr/>
        <a:lstStyle/>
        <a:p>
          <a:endParaRPr lang="en-GB"/>
        </a:p>
      </dgm:t>
    </dgm:pt>
    <dgm:pt modelId="{4A8B83BD-1C26-4B63-9E34-44D19085733C}" type="pres">
      <dgm:prSet presAssocID="{6C081A48-5FD8-4FF1-B797-825FAAB8B17B}" presName="Name0" presStyleCnt="0">
        <dgm:presLayoutVars>
          <dgm:dir/>
          <dgm:animLvl val="lvl"/>
          <dgm:resizeHandles val="exact"/>
        </dgm:presLayoutVars>
      </dgm:prSet>
      <dgm:spPr/>
    </dgm:pt>
    <dgm:pt modelId="{D3EE5F84-F53B-4C6B-A2D5-4E422314812C}" type="pres">
      <dgm:prSet presAssocID="{4468BBD9-9519-4D86-8DF6-B78F2571CAEA}" presName="linNode" presStyleCnt="0"/>
      <dgm:spPr/>
    </dgm:pt>
    <dgm:pt modelId="{0BEE2428-AC82-4F9D-81BB-0C63996631C1}" type="pres">
      <dgm:prSet presAssocID="{4468BBD9-9519-4D86-8DF6-B78F2571CAEA}" presName="parentText" presStyleLbl="node1" presStyleIdx="0" presStyleCnt="1" custScaleX="98587">
        <dgm:presLayoutVars>
          <dgm:chMax val="1"/>
          <dgm:bulletEnabled val="1"/>
        </dgm:presLayoutVars>
      </dgm:prSet>
      <dgm:spPr/>
    </dgm:pt>
    <dgm:pt modelId="{E45E187B-5623-4284-A96A-A8C87A4603DB}" type="pres">
      <dgm:prSet presAssocID="{4468BBD9-9519-4D86-8DF6-B78F2571CAE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110BF44-F107-4E5E-ABB2-EBBB5431ED59}" srcId="{6C081A48-5FD8-4FF1-B797-825FAAB8B17B}" destId="{4468BBD9-9519-4D86-8DF6-B78F2571CAEA}" srcOrd="0" destOrd="0" parTransId="{A052DB98-5036-4D0A-ABB4-6C04674E4573}" sibTransId="{F397E01B-D7CD-41A0-8AE2-FF5D8F63AFAA}"/>
    <dgm:cxn modelId="{994FF3B8-E805-4825-9D51-991B5E41DA50}" type="presOf" srcId="{6C081A48-5FD8-4FF1-B797-825FAAB8B17B}" destId="{4A8B83BD-1C26-4B63-9E34-44D19085733C}" srcOrd="0" destOrd="0" presId="urn:microsoft.com/office/officeart/2005/8/layout/vList5"/>
    <dgm:cxn modelId="{7EFCEEBA-CDBD-4CD1-9633-9B63789C95AD}" srcId="{4468BBD9-9519-4D86-8DF6-B78F2571CAEA}" destId="{1F0E8D8D-6706-4346-BD65-622302B9E37F}" srcOrd="0" destOrd="0" parTransId="{400CEBEF-3E8C-4DC2-83BD-FE0D782D8275}" sibTransId="{13F11BC6-1A71-4160-921B-32B564E270F3}"/>
    <dgm:cxn modelId="{B04749CC-77CA-40CC-A94E-AD20599532E8}" type="presOf" srcId="{1F0E8D8D-6706-4346-BD65-622302B9E37F}" destId="{E45E187B-5623-4284-A96A-A8C87A4603DB}" srcOrd="0" destOrd="0" presId="urn:microsoft.com/office/officeart/2005/8/layout/vList5"/>
    <dgm:cxn modelId="{870B6CE8-BCAE-4CBE-B786-78F41368B57C}" type="presOf" srcId="{4468BBD9-9519-4D86-8DF6-B78F2571CAEA}" destId="{0BEE2428-AC82-4F9D-81BB-0C63996631C1}" srcOrd="0" destOrd="0" presId="urn:microsoft.com/office/officeart/2005/8/layout/vList5"/>
    <dgm:cxn modelId="{616E7698-784C-4F51-AF29-2B84EE862C44}" type="presParOf" srcId="{4A8B83BD-1C26-4B63-9E34-44D19085733C}" destId="{D3EE5F84-F53B-4C6B-A2D5-4E422314812C}" srcOrd="0" destOrd="0" presId="urn:microsoft.com/office/officeart/2005/8/layout/vList5"/>
    <dgm:cxn modelId="{B4E49C09-B997-4524-A2C6-7B7D448F325E}" type="presParOf" srcId="{D3EE5F84-F53B-4C6B-A2D5-4E422314812C}" destId="{0BEE2428-AC82-4F9D-81BB-0C63996631C1}" srcOrd="0" destOrd="0" presId="urn:microsoft.com/office/officeart/2005/8/layout/vList5"/>
    <dgm:cxn modelId="{D2D36071-E8B1-4A18-AEA9-5F1D8B6F7747}" type="presParOf" srcId="{D3EE5F84-F53B-4C6B-A2D5-4E422314812C}" destId="{E45E187B-5623-4284-A96A-A8C87A4603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81A48-5FD8-4FF1-B797-825FAAB8B1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68BBD9-9519-4D86-8DF6-B78F2571CAEA}">
      <dgm:prSet/>
      <dgm:spPr/>
      <dgm:t>
        <a:bodyPr/>
        <a:lstStyle/>
        <a:p>
          <a:endParaRPr lang="en-GB"/>
        </a:p>
      </dgm:t>
    </dgm:pt>
    <dgm:pt modelId="{A052DB98-5036-4D0A-ABB4-6C04674E4573}" type="parTrans" cxnId="{D110BF44-F107-4E5E-ABB2-EBBB5431ED59}">
      <dgm:prSet/>
      <dgm:spPr/>
      <dgm:t>
        <a:bodyPr/>
        <a:lstStyle/>
        <a:p>
          <a:endParaRPr lang="en-GB"/>
        </a:p>
      </dgm:t>
    </dgm:pt>
    <dgm:pt modelId="{F397E01B-D7CD-41A0-8AE2-FF5D8F63AFAA}" type="sibTrans" cxnId="{D110BF44-F107-4E5E-ABB2-EBBB5431ED59}">
      <dgm:prSet/>
      <dgm:spPr/>
      <dgm:t>
        <a:bodyPr/>
        <a:lstStyle/>
        <a:p>
          <a:endParaRPr lang="en-GB"/>
        </a:p>
      </dgm:t>
    </dgm:pt>
    <dgm:pt modelId="{1F0E8D8D-6706-4346-BD65-622302B9E37F}">
      <dgm:prSet custT="1"/>
      <dgm:spPr/>
      <dgm:t>
        <a:bodyPr/>
        <a:lstStyle/>
        <a:p>
          <a:pPr>
            <a:buNone/>
          </a:pPr>
          <a:r>
            <a:rPr lang="en-GB" sz="1200" dirty="0"/>
            <a:t>Spatial coverage</a:t>
          </a:r>
        </a:p>
      </dgm:t>
    </dgm:pt>
    <dgm:pt modelId="{400CEBEF-3E8C-4DC2-83BD-FE0D782D8275}" type="parTrans" cxnId="{7EFCEEBA-CDBD-4CD1-9633-9B63789C95AD}">
      <dgm:prSet/>
      <dgm:spPr/>
      <dgm:t>
        <a:bodyPr/>
        <a:lstStyle/>
        <a:p>
          <a:endParaRPr lang="en-GB"/>
        </a:p>
      </dgm:t>
    </dgm:pt>
    <dgm:pt modelId="{13F11BC6-1A71-4160-921B-32B564E270F3}" type="sibTrans" cxnId="{7EFCEEBA-CDBD-4CD1-9633-9B63789C95AD}">
      <dgm:prSet/>
      <dgm:spPr/>
      <dgm:t>
        <a:bodyPr/>
        <a:lstStyle/>
        <a:p>
          <a:endParaRPr lang="en-GB"/>
        </a:p>
      </dgm:t>
    </dgm:pt>
    <dgm:pt modelId="{4A8B83BD-1C26-4B63-9E34-44D19085733C}" type="pres">
      <dgm:prSet presAssocID="{6C081A48-5FD8-4FF1-B797-825FAAB8B17B}" presName="Name0" presStyleCnt="0">
        <dgm:presLayoutVars>
          <dgm:dir/>
          <dgm:animLvl val="lvl"/>
          <dgm:resizeHandles val="exact"/>
        </dgm:presLayoutVars>
      </dgm:prSet>
      <dgm:spPr/>
    </dgm:pt>
    <dgm:pt modelId="{D3EE5F84-F53B-4C6B-A2D5-4E422314812C}" type="pres">
      <dgm:prSet presAssocID="{4468BBD9-9519-4D86-8DF6-B78F2571CAEA}" presName="linNode" presStyleCnt="0"/>
      <dgm:spPr/>
    </dgm:pt>
    <dgm:pt modelId="{0BEE2428-AC82-4F9D-81BB-0C63996631C1}" type="pres">
      <dgm:prSet presAssocID="{4468BBD9-9519-4D86-8DF6-B78F2571CAEA}" presName="parentText" presStyleLbl="node1" presStyleIdx="0" presStyleCnt="1" custScaleX="98587">
        <dgm:presLayoutVars>
          <dgm:chMax val="1"/>
          <dgm:bulletEnabled val="1"/>
        </dgm:presLayoutVars>
      </dgm:prSet>
      <dgm:spPr/>
    </dgm:pt>
    <dgm:pt modelId="{E45E187B-5623-4284-A96A-A8C87A4603DB}" type="pres">
      <dgm:prSet presAssocID="{4468BBD9-9519-4D86-8DF6-B78F2571CAEA}" presName="descendantText" presStyleLbl="alignAccFollowNode1" presStyleIdx="0" presStyleCnt="1" custScaleY="118272">
        <dgm:presLayoutVars>
          <dgm:bulletEnabled val="1"/>
        </dgm:presLayoutVars>
      </dgm:prSet>
      <dgm:spPr/>
    </dgm:pt>
  </dgm:ptLst>
  <dgm:cxnLst>
    <dgm:cxn modelId="{D110BF44-F107-4E5E-ABB2-EBBB5431ED59}" srcId="{6C081A48-5FD8-4FF1-B797-825FAAB8B17B}" destId="{4468BBD9-9519-4D86-8DF6-B78F2571CAEA}" srcOrd="0" destOrd="0" parTransId="{A052DB98-5036-4D0A-ABB4-6C04674E4573}" sibTransId="{F397E01B-D7CD-41A0-8AE2-FF5D8F63AFAA}"/>
    <dgm:cxn modelId="{994FF3B8-E805-4825-9D51-991B5E41DA50}" type="presOf" srcId="{6C081A48-5FD8-4FF1-B797-825FAAB8B17B}" destId="{4A8B83BD-1C26-4B63-9E34-44D19085733C}" srcOrd="0" destOrd="0" presId="urn:microsoft.com/office/officeart/2005/8/layout/vList5"/>
    <dgm:cxn modelId="{7EFCEEBA-CDBD-4CD1-9633-9B63789C95AD}" srcId="{4468BBD9-9519-4D86-8DF6-B78F2571CAEA}" destId="{1F0E8D8D-6706-4346-BD65-622302B9E37F}" srcOrd="0" destOrd="0" parTransId="{400CEBEF-3E8C-4DC2-83BD-FE0D782D8275}" sibTransId="{13F11BC6-1A71-4160-921B-32B564E270F3}"/>
    <dgm:cxn modelId="{B04749CC-77CA-40CC-A94E-AD20599532E8}" type="presOf" srcId="{1F0E8D8D-6706-4346-BD65-622302B9E37F}" destId="{E45E187B-5623-4284-A96A-A8C87A4603DB}" srcOrd="0" destOrd="0" presId="urn:microsoft.com/office/officeart/2005/8/layout/vList5"/>
    <dgm:cxn modelId="{870B6CE8-BCAE-4CBE-B786-78F41368B57C}" type="presOf" srcId="{4468BBD9-9519-4D86-8DF6-B78F2571CAEA}" destId="{0BEE2428-AC82-4F9D-81BB-0C63996631C1}" srcOrd="0" destOrd="0" presId="urn:microsoft.com/office/officeart/2005/8/layout/vList5"/>
    <dgm:cxn modelId="{616E7698-784C-4F51-AF29-2B84EE862C44}" type="presParOf" srcId="{4A8B83BD-1C26-4B63-9E34-44D19085733C}" destId="{D3EE5F84-F53B-4C6B-A2D5-4E422314812C}" srcOrd="0" destOrd="0" presId="urn:microsoft.com/office/officeart/2005/8/layout/vList5"/>
    <dgm:cxn modelId="{B4E49C09-B997-4524-A2C6-7B7D448F325E}" type="presParOf" srcId="{D3EE5F84-F53B-4C6B-A2D5-4E422314812C}" destId="{0BEE2428-AC82-4F9D-81BB-0C63996631C1}" srcOrd="0" destOrd="0" presId="urn:microsoft.com/office/officeart/2005/8/layout/vList5"/>
    <dgm:cxn modelId="{D2D36071-E8B1-4A18-AEA9-5F1D8B6F7747}" type="presParOf" srcId="{D3EE5F84-F53B-4C6B-A2D5-4E422314812C}" destId="{E45E187B-5623-4284-A96A-A8C87A4603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81A48-5FD8-4FF1-B797-825FAAB8B1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68BBD9-9519-4D86-8DF6-B78F2571CAEA}">
      <dgm:prSet/>
      <dgm:spPr/>
      <dgm:t>
        <a:bodyPr/>
        <a:lstStyle/>
        <a:p>
          <a:endParaRPr lang="en-GB"/>
        </a:p>
      </dgm:t>
    </dgm:pt>
    <dgm:pt modelId="{A052DB98-5036-4D0A-ABB4-6C04674E4573}" type="parTrans" cxnId="{D110BF44-F107-4E5E-ABB2-EBBB5431ED59}">
      <dgm:prSet/>
      <dgm:spPr/>
      <dgm:t>
        <a:bodyPr/>
        <a:lstStyle/>
        <a:p>
          <a:endParaRPr lang="en-GB"/>
        </a:p>
      </dgm:t>
    </dgm:pt>
    <dgm:pt modelId="{F397E01B-D7CD-41A0-8AE2-FF5D8F63AFAA}" type="sibTrans" cxnId="{D110BF44-F107-4E5E-ABB2-EBBB5431ED59}">
      <dgm:prSet/>
      <dgm:spPr/>
      <dgm:t>
        <a:bodyPr/>
        <a:lstStyle/>
        <a:p>
          <a:endParaRPr lang="en-GB"/>
        </a:p>
      </dgm:t>
    </dgm:pt>
    <dgm:pt modelId="{1F0E8D8D-6706-4346-BD65-622302B9E37F}">
      <dgm:prSet custT="1"/>
      <dgm:spPr/>
      <dgm:t>
        <a:bodyPr/>
        <a:lstStyle/>
        <a:p>
          <a:pPr>
            <a:buNone/>
          </a:pPr>
          <a:r>
            <a:rPr lang="en-GB" sz="1200" dirty="0"/>
            <a:t>Period</a:t>
          </a:r>
        </a:p>
      </dgm:t>
    </dgm:pt>
    <dgm:pt modelId="{400CEBEF-3E8C-4DC2-83BD-FE0D782D8275}" type="parTrans" cxnId="{7EFCEEBA-CDBD-4CD1-9633-9B63789C95AD}">
      <dgm:prSet/>
      <dgm:spPr/>
      <dgm:t>
        <a:bodyPr/>
        <a:lstStyle/>
        <a:p>
          <a:endParaRPr lang="en-GB"/>
        </a:p>
      </dgm:t>
    </dgm:pt>
    <dgm:pt modelId="{13F11BC6-1A71-4160-921B-32B564E270F3}" type="sibTrans" cxnId="{7EFCEEBA-CDBD-4CD1-9633-9B63789C95AD}">
      <dgm:prSet/>
      <dgm:spPr/>
      <dgm:t>
        <a:bodyPr/>
        <a:lstStyle/>
        <a:p>
          <a:endParaRPr lang="en-GB"/>
        </a:p>
      </dgm:t>
    </dgm:pt>
    <dgm:pt modelId="{4A8B83BD-1C26-4B63-9E34-44D19085733C}" type="pres">
      <dgm:prSet presAssocID="{6C081A48-5FD8-4FF1-B797-825FAAB8B17B}" presName="Name0" presStyleCnt="0">
        <dgm:presLayoutVars>
          <dgm:dir/>
          <dgm:animLvl val="lvl"/>
          <dgm:resizeHandles val="exact"/>
        </dgm:presLayoutVars>
      </dgm:prSet>
      <dgm:spPr/>
    </dgm:pt>
    <dgm:pt modelId="{D3EE5F84-F53B-4C6B-A2D5-4E422314812C}" type="pres">
      <dgm:prSet presAssocID="{4468BBD9-9519-4D86-8DF6-B78F2571CAEA}" presName="linNode" presStyleCnt="0"/>
      <dgm:spPr/>
    </dgm:pt>
    <dgm:pt modelId="{0BEE2428-AC82-4F9D-81BB-0C63996631C1}" type="pres">
      <dgm:prSet presAssocID="{4468BBD9-9519-4D86-8DF6-B78F2571CAEA}" presName="parentText" presStyleLbl="node1" presStyleIdx="0" presStyleCnt="1" custScaleX="98587">
        <dgm:presLayoutVars>
          <dgm:chMax val="1"/>
          <dgm:bulletEnabled val="1"/>
        </dgm:presLayoutVars>
      </dgm:prSet>
      <dgm:spPr/>
    </dgm:pt>
    <dgm:pt modelId="{E45E187B-5623-4284-A96A-A8C87A4603DB}" type="pres">
      <dgm:prSet presAssocID="{4468BBD9-9519-4D86-8DF6-B78F2571CAE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110BF44-F107-4E5E-ABB2-EBBB5431ED59}" srcId="{6C081A48-5FD8-4FF1-B797-825FAAB8B17B}" destId="{4468BBD9-9519-4D86-8DF6-B78F2571CAEA}" srcOrd="0" destOrd="0" parTransId="{A052DB98-5036-4D0A-ABB4-6C04674E4573}" sibTransId="{F397E01B-D7CD-41A0-8AE2-FF5D8F63AFAA}"/>
    <dgm:cxn modelId="{994FF3B8-E805-4825-9D51-991B5E41DA50}" type="presOf" srcId="{6C081A48-5FD8-4FF1-B797-825FAAB8B17B}" destId="{4A8B83BD-1C26-4B63-9E34-44D19085733C}" srcOrd="0" destOrd="0" presId="urn:microsoft.com/office/officeart/2005/8/layout/vList5"/>
    <dgm:cxn modelId="{7EFCEEBA-CDBD-4CD1-9633-9B63789C95AD}" srcId="{4468BBD9-9519-4D86-8DF6-B78F2571CAEA}" destId="{1F0E8D8D-6706-4346-BD65-622302B9E37F}" srcOrd="0" destOrd="0" parTransId="{400CEBEF-3E8C-4DC2-83BD-FE0D782D8275}" sibTransId="{13F11BC6-1A71-4160-921B-32B564E270F3}"/>
    <dgm:cxn modelId="{B04749CC-77CA-40CC-A94E-AD20599532E8}" type="presOf" srcId="{1F0E8D8D-6706-4346-BD65-622302B9E37F}" destId="{E45E187B-5623-4284-A96A-A8C87A4603DB}" srcOrd="0" destOrd="0" presId="urn:microsoft.com/office/officeart/2005/8/layout/vList5"/>
    <dgm:cxn modelId="{870B6CE8-BCAE-4CBE-B786-78F41368B57C}" type="presOf" srcId="{4468BBD9-9519-4D86-8DF6-B78F2571CAEA}" destId="{0BEE2428-AC82-4F9D-81BB-0C63996631C1}" srcOrd="0" destOrd="0" presId="urn:microsoft.com/office/officeart/2005/8/layout/vList5"/>
    <dgm:cxn modelId="{616E7698-784C-4F51-AF29-2B84EE862C44}" type="presParOf" srcId="{4A8B83BD-1C26-4B63-9E34-44D19085733C}" destId="{D3EE5F84-F53B-4C6B-A2D5-4E422314812C}" srcOrd="0" destOrd="0" presId="urn:microsoft.com/office/officeart/2005/8/layout/vList5"/>
    <dgm:cxn modelId="{B4E49C09-B997-4524-A2C6-7B7D448F325E}" type="presParOf" srcId="{D3EE5F84-F53B-4C6B-A2D5-4E422314812C}" destId="{0BEE2428-AC82-4F9D-81BB-0C63996631C1}" srcOrd="0" destOrd="0" presId="urn:microsoft.com/office/officeart/2005/8/layout/vList5"/>
    <dgm:cxn modelId="{D2D36071-E8B1-4A18-AEA9-5F1D8B6F7747}" type="presParOf" srcId="{D3EE5F84-F53B-4C6B-A2D5-4E422314812C}" destId="{E45E187B-5623-4284-A96A-A8C87A4603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81A48-5FD8-4FF1-B797-825FAAB8B1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68BBD9-9519-4D86-8DF6-B78F2571CAEA}">
      <dgm:prSet/>
      <dgm:spPr/>
      <dgm:t>
        <a:bodyPr/>
        <a:lstStyle/>
        <a:p>
          <a:endParaRPr lang="en-GB"/>
        </a:p>
      </dgm:t>
    </dgm:pt>
    <dgm:pt modelId="{A052DB98-5036-4D0A-ABB4-6C04674E4573}" type="parTrans" cxnId="{D110BF44-F107-4E5E-ABB2-EBBB5431ED59}">
      <dgm:prSet/>
      <dgm:spPr/>
      <dgm:t>
        <a:bodyPr/>
        <a:lstStyle/>
        <a:p>
          <a:endParaRPr lang="en-GB"/>
        </a:p>
      </dgm:t>
    </dgm:pt>
    <dgm:pt modelId="{F397E01B-D7CD-41A0-8AE2-FF5D8F63AFAA}" type="sibTrans" cxnId="{D110BF44-F107-4E5E-ABB2-EBBB5431ED59}">
      <dgm:prSet/>
      <dgm:spPr/>
      <dgm:t>
        <a:bodyPr/>
        <a:lstStyle/>
        <a:p>
          <a:endParaRPr lang="en-GB"/>
        </a:p>
      </dgm:t>
    </dgm:pt>
    <dgm:pt modelId="{1F0E8D8D-6706-4346-BD65-622302B9E37F}">
      <dgm:prSet custT="1"/>
      <dgm:spPr/>
      <dgm:t>
        <a:bodyPr/>
        <a:lstStyle/>
        <a:p>
          <a:pPr>
            <a:buNone/>
          </a:pPr>
          <a:r>
            <a:rPr lang="en-GB" sz="1200" dirty="0"/>
            <a:t>Landslides</a:t>
          </a:r>
        </a:p>
      </dgm:t>
    </dgm:pt>
    <dgm:pt modelId="{400CEBEF-3E8C-4DC2-83BD-FE0D782D8275}" type="parTrans" cxnId="{7EFCEEBA-CDBD-4CD1-9633-9B63789C95AD}">
      <dgm:prSet/>
      <dgm:spPr/>
      <dgm:t>
        <a:bodyPr/>
        <a:lstStyle/>
        <a:p>
          <a:endParaRPr lang="en-GB"/>
        </a:p>
      </dgm:t>
    </dgm:pt>
    <dgm:pt modelId="{13F11BC6-1A71-4160-921B-32B564E270F3}" type="sibTrans" cxnId="{7EFCEEBA-CDBD-4CD1-9633-9B63789C95AD}">
      <dgm:prSet/>
      <dgm:spPr/>
      <dgm:t>
        <a:bodyPr/>
        <a:lstStyle/>
        <a:p>
          <a:endParaRPr lang="en-GB"/>
        </a:p>
      </dgm:t>
    </dgm:pt>
    <dgm:pt modelId="{4A8B83BD-1C26-4B63-9E34-44D19085733C}" type="pres">
      <dgm:prSet presAssocID="{6C081A48-5FD8-4FF1-B797-825FAAB8B17B}" presName="Name0" presStyleCnt="0">
        <dgm:presLayoutVars>
          <dgm:dir/>
          <dgm:animLvl val="lvl"/>
          <dgm:resizeHandles val="exact"/>
        </dgm:presLayoutVars>
      </dgm:prSet>
      <dgm:spPr/>
    </dgm:pt>
    <dgm:pt modelId="{D3EE5F84-F53B-4C6B-A2D5-4E422314812C}" type="pres">
      <dgm:prSet presAssocID="{4468BBD9-9519-4D86-8DF6-B78F2571CAEA}" presName="linNode" presStyleCnt="0"/>
      <dgm:spPr/>
    </dgm:pt>
    <dgm:pt modelId="{0BEE2428-AC82-4F9D-81BB-0C63996631C1}" type="pres">
      <dgm:prSet presAssocID="{4468BBD9-9519-4D86-8DF6-B78F2571CAEA}" presName="parentText" presStyleLbl="node1" presStyleIdx="0" presStyleCnt="1" custScaleX="98587">
        <dgm:presLayoutVars>
          <dgm:chMax val="1"/>
          <dgm:bulletEnabled val="1"/>
        </dgm:presLayoutVars>
      </dgm:prSet>
      <dgm:spPr/>
    </dgm:pt>
    <dgm:pt modelId="{E45E187B-5623-4284-A96A-A8C87A4603DB}" type="pres">
      <dgm:prSet presAssocID="{4468BBD9-9519-4D86-8DF6-B78F2571CAE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110BF44-F107-4E5E-ABB2-EBBB5431ED59}" srcId="{6C081A48-5FD8-4FF1-B797-825FAAB8B17B}" destId="{4468BBD9-9519-4D86-8DF6-B78F2571CAEA}" srcOrd="0" destOrd="0" parTransId="{A052DB98-5036-4D0A-ABB4-6C04674E4573}" sibTransId="{F397E01B-D7CD-41A0-8AE2-FF5D8F63AFAA}"/>
    <dgm:cxn modelId="{994FF3B8-E805-4825-9D51-991B5E41DA50}" type="presOf" srcId="{6C081A48-5FD8-4FF1-B797-825FAAB8B17B}" destId="{4A8B83BD-1C26-4B63-9E34-44D19085733C}" srcOrd="0" destOrd="0" presId="urn:microsoft.com/office/officeart/2005/8/layout/vList5"/>
    <dgm:cxn modelId="{7EFCEEBA-CDBD-4CD1-9633-9B63789C95AD}" srcId="{4468BBD9-9519-4D86-8DF6-B78F2571CAEA}" destId="{1F0E8D8D-6706-4346-BD65-622302B9E37F}" srcOrd="0" destOrd="0" parTransId="{400CEBEF-3E8C-4DC2-83BD-FE0D782D8275}" sibTransId="{13F11BC6-1A71-4160-921B-32B564E270F3}"/>
    <dgm:cxn modelId="{B04749CC-77CA-40CC-A94E-AD20599532E8}" type="presOf" srcId="{1F0E8D8D-6706-4346-BD65-622302B9E37F}" destId="{E45E187B-5623-4284-A96A-A8C87A4603DB}" srcOrd="0" destOrd="0" presId="urn:microsoft.com/office/officeart/2005/8/layout/vList5"/>
    <dgm:cxn modelId="{870B6CE8-BCAE-4CBE-B786-78F41368B57C}" type="presOf" srcId="{4468BBD9-9519-4D86-8DF6-B78F2571CAEA}" destId="{0BEE2428-AC82-4F9D-81BB-0C63996631C1}" srcOrd="0" destOrd="0" presId="urn:microsoft.com/office/officeart/2005/8/layout/vList5"/>
    <dgm:cxn modelId="{616E7698-784C-4F51-AF29-2B84EE862C44}" type="presParOf" srcId="{4A8B83BD-1C26-4B63-9E34-44D19085733C}" destId="{D3EE5F84-F53B-4C6B-A2D5-4E422314812C}" srcOrd="0" destOrd="0" presId="urn:microsoft.com/office/officeart/2005/8/layout/vList5"/>
    <dgm:cxn modelId="{B4E49C09-B997-4524-A2C6-7B7D448F325E}" type="presParOf" srcId="{D3EE5F84-F53B-4C6B-A2D5-4E422314812C}" destId="{0BEE2428-AC82-4F9D-81BB-0C63996631C1}" srcOrd="0" destOrd="0" presId="urn:microsoft.com/office/officeart/2005/8/layout/vList5"/>
    <dgm:cxn modelId="{D2D36071-E8B1-4A18-AEA9-5F1D8B6F7747}" type="presParOf" srcId="{D3EE5F84-F53B-4C6B-A2D5-4E422314812C}" destId="{E45E187B-5623-4284-A96A-A8C87A4603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E187B-5623-4284-A96A-A8C87A4603DB}">
      <dsp:nvSpPr>
        <dsp:cNvPr id="0" name=""/>
        <dsp:cNvSpPr/>
      </dsp:nvSpPr>
      <dsp:spPr>
        <a:xfrm rot="5400000">
          <a:off x="1464744" y="-479502"/>
          <a:ext cx="546204" cy="1641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/>
            <a:t>Typhoons</a:t>
          </a:r>
        </a:p>
      </dsp:txBody>
      <dsp:txXfrm rot="-5400000">
        <a:off x="916967" y="94938"/>
        <a:ext cx="1615097" cy="492878"/>
      </dsp:txXfrm>
    </dsp:sp>
    <dsp:sp modelId="{0BEE2428-AC82-4F9D-81BB-0C63996631C1}">
      <dsp:nvSpPr>
        <dsp:cNvPr id="0" name=""/>
        <dsp:cNvSpPr/>
      </dsp:nvSpPr>
      <dsp:spPr>
        <a:xfrm>
          <a:off x="6524" y="0"/>
          <a:ext cx="910441" cy="682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39853" y="33329"/>
        <a:ext cx="843783" cy="616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E187B-5623-4284-A96A-A8C87A4603DB}">
      <dsp:nvSpPr>
        <dsp:cNvPr id="0" name=""/>
        <dsp:cNvSpPr/>
      </dsp:nvSpPr>
      <dsp:spPr>
        <a:xfrm rot="5400000">
          <a:off x="1415158" y="-479502"/>
          <a:ext cx="645375" cy="1641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 dirty="0"/>
            <a:t>Spatial coverage</a:t>
          </a:r>
        </a:p>
      </dsp:txBody>
      <dsp:txXfrm rot="-5400000">
        <a:off x="916966" y="50195"/>
        <a:ext cx="1610255" cy="582365"/>
      </dsp:txXfrm>
    </dsp:sp>
    <dsp:sp modelId="{0BEE2428-AC82-4F9D-81BB-0C63996631C1}">
      <dsp:nvSpPr>
        <dsp:cNvPr id="0" name=""/>
        <dsp:cNvSpPr/>
      </dsp:nvSpPr>
      <dsp:spPr>
        <a:xfrm>
          <a:off x="6524" y="333"/>
          <a:ext cx="910441" cy="682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39821" y="33630"/>
        <a:ext cx="843847" cy="615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E187B-5623-4284-A96A-A8C87A4603DB}">
      <dsp:nvSpPr>
        <dsp:cNvPr id="0" name=""/>
        <dsp:cNvSpPr/>
      </dsp:nvSpPr>
      <dsp:spPr>
        <a:xfrm rot="5400000">
          <a:off x="1464744" y="-479502"/>
          <a:ext cx="546204" cy="1641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 dirty="0"/>
            <a:t>Period</a:t>
          </a:r>
        </a:p>
      </dsp:txBody>
      <dsp:txXfrm rot="-5400000">
        <a:off x="916967" y="94938"/>
        <a:ext cx="1615097" cy="492878"/>
      </dsp:txXfrm>
    </dsp:sp>
    <dsp:sp modelId="{0BEE2428-AC82-4F9D-81BB-0C63996631C1}">
      <dsp:nvSpPr>
        <dsp:cNvPr id="0" name=""/>
        <dsp:cNvSpPr/>
      </dsp:nvSpPr>
      <dsp:spPr>
        <a:xfrm>
          <a:off x="6524" y="0"/>
          <a:ext cx="910441" cy="682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39853" y="33329"/>
        <a:ext cx="843783" cy="616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E187B-5623-4284-A96A-A8C87A4603DB}">
      <dsp:nvSpPr>
        <dsp:cNvPr id="0" name=""/>
        <dsp:cNvSpPr/>
      </dsp:nvSpPr>
      <dsp:spPr>
        <a:xfrm rot="5400000">
          <a:off x="1464744" y="-479502"/>
          <a:ext cx="546204" cy="1641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 dirty="0"/>
            <a:t>Landslides</a:t>
          </a:r>
        </a:p>
      </dsp:txBody>
      <dsp:txXfrm rot="-5400000">
        <a:off x="916967" y="94938"/>
        <a:ext cx="1615097" cy="492878"/>
      </dsp:txXfrm>
    </dsp:sp>
    <dsp:sp modelId="{0BEE2428-AC82-4F9D-81BB-0C63996631C1}">
      <dsp:nvSpPr>
        <dsp:cNvPr id="0" name=""/>
        <dsp:cNvSpPr/>
      </dsp:nvSpPr>
      <dsp:spPr>
        <a:xfrm>
          <a:off x="6524" y="0"/>
          <a:ext cx="910441" cy="682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39853" y="33329"/>
        <a:ext cx="843783" cy="61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DD3243B-2D8D-4A46-A1B1-69E85FD55A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9581BF-84DF-445E-B0B4-1C24CDC8D6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4D46-0749-4187-9F04-6AC58295803A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4F54CB-18F2-4B03-A77F-4F06C55F2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3A26FA-8828-4179-B215-08A315CB55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B558-6192-4E7E-882C-2F3420BC80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61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5D18-FABF-4C0C-8ECD-A9E5E9B756F5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3A01-B0DE-4E54-B16D-0E0EEC3A3C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9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Italian National Research Council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48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go </a:t>
            </a:r>
            <a:r>
              <a:rPr lang="nl-NL" dirty="0" err="1"/>
              <a:t>to</a:t>
            </a:r>
            <a:r>
              <a:rPr lang="nl-NL" dirty="0"/>
              <a:t> step 2 of the </a:t>
            </a:r>
            <a:r>
              <a:rPr lang="nl-NL" dirty="0" err="1"/>
              <a:t>method</a:t>
            </a:r>
            <a:r>
              <a:rPr lang="nl-NL" dirty="0"/>
              <a:t>: hazard </a:t>
            </a:r>
            <a:r>
              <a:rPr lang="nl-NL" dirty="0" err="1"/>
              <a:t>and</a:t>
            </a:r>
            <a:r>
              <a:rPr lang="nl-NL" dirty="0"/>
              <a:t> impact forecasting. The landslide hazard forecast is </a:t>
            </a:r>
            <a:r>
              <a:rPr lang="nl-NL" dirty="0" err="1"/>
              <a:t>calculated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the </a:t>
            </a:r>
            <a:r>
              <a:rPr lang="nl-NL" dirty="0" err="1"/>
              <a:t>exceedance</a:t>
            </a:r>
            <a:r>
              <a:rPr lang="nl-NL" dirty="0"/>
              <a:t> of the ED </a:t>
            </a:r>
            <a:r>
              <a:rPr lang="nl-NL" dirty="0" err="1"/>
              <a:t>threshold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accumulated</a:t>
            </a:r>
            <a:r>
              <a:rPr lang="nl-NL" dirty="0"/>
              <a:t> </a:t>
            </a:r>
            <a:r>
              <a:rPr lang="nl-NL" dirty="0" err="1"/>
              <a:t>rainfall</a:t>
            </a:r>
            <a:r>
              <a:rPr lang="nl-NL" dirty="0"/>
              <a:t>, or </a:t>
            </a:r>
            <a:r>
              <a:rPr lang="nl-NL" dirty="0" err="1"/>
              <a:t>rainfall</a:t>
            </a:r>
            <a:r>
              <a:rPr lang="nl-NL" dirty="0"/>
              <a:t> </a:t>
            </a:r>
            <a:r>
              <a:rPr lang="nl-NL" dirty="0" err="1"/>
              <a:t>total</a:t>
            </a:r>
            <a:r>
              <a:rPr lang="nl-NL" dirty="0"/>
              <a:t>.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RTs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different time ranges in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typhoon</a:t>
            </a:r>
            <a:r>
              <a:rPr lang="nl-NL" dirty="0"/>
              <a:t> </a:t>
            </a:r>
            <a:r>
              <a:rPr lang="nl-NL" dirty="0" err="1"/>
              <a:t>landfall</a:t>
            </a:r>
            <a:r>
              <a:rPr lang="nl-NL" dirty="0"/>
              <a:t> are </a:t>
            </a:r>
            <a:r>
              <a:rPr lang="nl-NL" dirty="0" err="1"/>
              <a:t>defined</a:t>
            </a:r>
            <a:r>
              <a:rPr lang="nl-NL" dirty="0"/>
              <a:t>. Of these </a:t>
            </a:r>
            <a:r>
              <a:rPr lang="nl-NL" dirty="0" err="1"/>
              <a:t>four</a:t>
            </a:r>
            <a:r>
              <a:rPr lang="nl-NL" dirty="0"/>
              <a:t>, RT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event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applied</a:t>
            </a:r>
            <a:r>
              <a:rPr lang="nl-NL" dirty="0"/>
              <a:t> for </a:t>
            </a:r>
            <a:r>
              <a:rPr lang="nl-NL" dirty="0" err="1"/>
              <a:t>forecasting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RT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RT </a:t>
            </a:r>
            <a:r>
              <a:rPr lang="nl-NL" dirty="0" err="1"/>
              <a:t>total</a:t>
            </a:r>
            <a:r>
              <a:rPr lang="nl-NL" dirty="0"/>
              <a:t> are </a:t>
            </a:r>
            <a:r>
              <a:rPr lang="nl-NL" dirty="0" err="1"/>
              <a:t>used</a:t>
            </a:r>
            <a:r>
              <a:rPr lang="nl-NL" dirty="0"/>
              <a:t> as </a:t>
            </a:r>
            <a:r>
              <a:rPr lang="nl-NL" dirty="0" err="1"/>
              <a:t>quality</a:t>
            </a:r>
            <a:r>
              <a:rPr lang="nl-NL" dirty="0"/>
              <a:t> checks. </a:t>
            </a:r>
          </a:p>
          <a:p>
            <a:r>
              <a:rPr lang="nl-NL" dirty="0" err="1"/>
              <a:t>Then</a:t>
            </a:r>
            <a:r>
              <a:rPr lang="nl-NL" dirty="0"/>
              <a:t>, landslide impact is </a:t>
            </a:r>
            <a:r>
              <a:rPr lang="nl-NL" dirty="0" err="1"/>
              <a:t>calculated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coupling</a:t>
            </a:r>
            <a:r>
              <a:rPr lang="nl-NL" dirty="0"/>
              <a:t> the hazard </a:t>
            </a:r>
            <a:r>
              <a:rPr lang="nl-NL" dirty="0" err="1"/>
              <a:t>to</a:t>
            </a:r>
            <a:r>
              <a:rPr lang="nl-NL" dirty="0"/>
              <a:t> vulnerability </a:t>
            </a:r>
            <a:r>
              <a:rPr lang="nl-NL" dirty="0" err="1"/>
              <a:t>and</a:t>
            </a:r>
            <a:r>
              <a:rPr lang="nl-NL" dirty="0"/>
              <a:t> exposure, via the IBF </a:t>
            </a:r>
            <a:r>
              <a:rPr lang="nl-NL" dirty="0" err="1"/>
              <a:t>formula</a:t>
            </a:r>
            <a:r>
              <a:rPr lang="nl-NL" dirty="0"/>
              <a:t> (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). </a:t>
            </a:r>
            <a:r>
              <a:rPr lang="en-US" dirty="0"/>
              <a:t>The LSM is used as indicator for vulnerability and the % of houses as quantitative measure of exposure. </a:t>
            </a:r>
          </a:p>
          <a:p>
            <a:r>
              <a:rPr lang="en-US" dirty="0"/>
              <a:t>Two scenarios were defined based on the three zones: All classes considers high, medium and low zones and High classes include only the high and medium vulnerable zones. </a:t>
            </a:r>
          </a:p>
          <a:p>
            <a:r>
              <a:rPr lang="en-US" dirty="0"/>
              <a:t>Together the hazard and impact form the </a:t>
            </a:r>
            <a:r>
              <a:rPr lang="en-US" dirty="0" err="1"/>
              <a:t>landlsie</a:t>
            </a:r>
            <a:r>
              <a:rPr lang="en-US" dirty="0"/>
              <a:t> IBF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2EF5-C29A-4E8E-B367-4B7545125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Two</a:t>
            </a:r>
            <a:r>
              <a:rPr lang="nl-NL" dirty="0"/>
              <a:t> case study </a:t>
            </a:r>
            <a:r>
              <a:rPr lang="nl-NL" dirty="0" err="1"/>
              <a:t>typhoons</a:t>
            </a:r>
            <a:r>
              <a:rPr lang="nl-NL" dirty="0"/>
              <a:t> in the Bicol region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assessed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 dirty="0"/>
              <a:t>, we </a:t>
            </a:r>
            <a:r>
              <a:rPr lang="nl-NL" dirty="0" err="1"/>
              <a:t>will</a:t>
            </a:r>
            <a:r>
              <a:rPr lang="nl-NL" dirty="0"/>
              <a:t> look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typhoon</a:t>
            </a:r>
            <a:r>
              <a:rPr lang="nl-NL" dirty="0"/>
              <a:t> </a:t>
            </a:r>
            <a:r>
              <a:rPr lang="nl-NL" dirty="0" err="1"/>
              <a:t>Durian</a:t>
            </a:r>
            <a:r>
              <a:rPr lang="nl-NL" dirty="0"/>
              <a:t>. The </a:t>
            </a:r>
            <a:r>
              <a:rPr lang="nl-NL" dirty="0" err="1"/>
              <a:t>typhoon</a:t>
            </a:r>
            <a:r>
              <a:rPr lang="nl-NL" dirty="0"/>
              <a:t> </a:t>
            </a:r>
            <a:r>
              <a:rPr lang="nl-NL" dirty="0" err="1"/>
              <a:t>travelled</a:t>
            </a:r>
            <a:r>
              <a:rPr lang="nl-NL" dirty="0"/>
              <a:t> right over the Bicol region, </a:t>
            </a:r>
            <a:r>
              <a:rPr lang="nl-NL" dirty="0" err="1"/>
              <a:t>causing</a:t>
            </a:r>
            <a:r>
              <a:rPr lang="nl-NL" dirty="0"/>
              <a:t> impact in </a:t>
            </a:r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municipalities</a:t>
            </a:r>
            <a:r>
              <a:rPr lang="nl-NL" dirty="0"/>
              <a:t>. </a:t>
            </a:r>
            <a:r>
              <a:rPr lang="nl-NL" dirty="0" err="1"/>
              <a:t>Indicated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the </a:t>
            </a:r>
            <a:r>
              <a:rPr lang="nl-NL" dirty="0" err="1"/>
              <a:t>colors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represent</a:t>
            </a:r>
            <a:r>
              <a:rPr lang="nl-NL" dirty="0"/>
              <a:t> the percentage of buildings </a:t>
            </a:r>
            <a:r>
              <a:rPr lang="nl-NL" dirty="0" err="1"/>
              <a:t>completely</a:t>
            </a:r>
            <a:r>
              <a:rPr lang="nl-NL" dirty="0"/>
              <a:t> </a:t>
            </a:r>
            <a:r>
              <a:rPr lang="nl-NL" dirty="0" err="1"/>
              <a:t>damaged</a:t>
            </a:r>
            <a:r>
              <a:rPr lang="nl-NL" dirty="0"/>
              <a:t> in a </a:t>
            </a:r>
            <a:r>
              <a:rPr lang="nl-NL" dirty="0" err="1"/>
              <a:t>municipality</a:t>
            </a:r>
            <a:r>
              <a:rPr lang="nl-NL" dirty="0"/>
              <a:t>. </a:t>
            </a:r>
            <a:r>
              <a:rPr lang="nl-NL" dirty="0" err="1"/>
              <a:t>Landslides</a:t>
            </a:r>
            <a:r>
              <a:rPr lang="nl-NL" dirty="0"/>
              <a:t>, of </a:t>
            </a:r>
            <a:r>
              <a:rPr lang="nl-NL" dirty="0" err="1"/>
              <a:t>which</a:t>
            </a:r>
            <a:r>
              <a:rPr lang="nl-NL" dirty="0"/>
              <a:t> we </a:t>
            </a:r>
            <a:r>
              <a:rPr lang="nl-NL" dirty="0" err="1"/>
              <a:t>know</a:t>
            </a:r>
            <a:r>
              <a:rPr lang="nl-NL" dirty="0"/>
              <a:t>, </a:t>
            </a:r>
            <a:r>
              <a:rPr lang="nl-NL" dirty="0" err="1"/>
              <a:t>occurred</a:t>
            </a:r>
            <a:r>
              <a:rPr lang="nl-NL" dirty="0"/>
              <a:t> in 4 </a:t>
            </a:r>
            <a:r>
              <a:rPr lang="nl-NL" dirty="0" err="1"/>
              <a:t>municipalities</a:t>
            </a:r>
            <a:r>
              <a:rPr lang="nl-NL" dirty="0"/>
              <a:t> </a:t>
            </a:r>
            <a:r>
              <a:rPr lang="nl-NL" dirty="0" err="1"/>
              <a:t>around</a:t>
            </a:r>
            <a:r>
              <a:rPr lang="nl-NL" dirty="0"/>
              <a:t> the </a:t>
            </a:r>
            <a:r>
              <a:rPr lang="nl-NL" dirty="0" err="1"/>
              <a:t>slope</a:t>
            </a:r>
            <a:r>
              <a:rPr lang="nl-NL" dirty="0"/>
              <a:t> of a </a:t>
            </a:r>
            <a:r>
              <a:rPr lang="nl-NL" dirty="0" err="1"/>
              <a:t>volcano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2EF5-C29A-4E8E-B367-4B7545125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2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It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noted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the magnitude of the impact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considered</a:t>
            </a:r>
            <a:r>
              <a:rPr lang="nl-NL" dirty="0"/>
              <a:t> in the reliability assessment. On the </a:t>
            </a:r>
            <a:r>
              <a:rPr lang="nl-NL" dirty="0" err="1"/>
              <a:t>left</a:t>
            </a:r>
            <a:r>
              <a:rPr lang="nl-NL" dirty="0"/>
              <a:t> we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again</a:t>
            </a:r>
            <a:r>
              <a:rPr lang="nl-NL" dirty="0"/>
              <a:t> the </a:t>
            </a:r>
            <a:r>
              <a:rPr lang="nl-NL" dirty="0" err="1"/>
              <a:t>actual</a:t>
            </a:r>
            <a:r>
              <a:rPr lang="nl-NL" dirty="0"/>
              <a:t> landslide impact </a:t>
            </a:r>
            <a:r>
              <a:rPr lang="nl-NL" dirty="0" err="1"/>
              <a:t>and</a:t>
            </a:r>
            <a:r>
              <a:rPr lang="nl-NL" dirty="0"/>
              <a:t> on the right the 4 </a:t>
            </a:r>
            <a:r>
              <a:rPr lang="nl-NL" dirty="0" err="1"/>
              <a:t>forecasted</a:t>
            </a:r>
            <a:r>
              <a:rPr lang="nl-NL" dirty="0"/>
              <a:t> landslide impact (FLI) </a:t>
            </a:r>
            <a:r>
              <a:rPr lang="nl-NL" dirty="0" err="1"/>
              <a:t>from</a:t>
            </a:r>
            <a:r>
              <a:rPr lang="nl-NL" dirty="0"/>
              <a:t> the landslide IBF model.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2EF5-C29A-4E8E-B367-4B7545125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Looking</a:t>
            </a:r>
            <a:r>
              <a:rPr lang="nl-NL" dirty="0"/>
              <a:t> at the </a:t>
            </a:r>
            <a:r>
              <a:rPr lang="nl-NL" dirty="0" err="1"/>
              <a:t>predictions</a:t>
            </a:r>
            <a:r>
              <a:rPr lang="nl-NL" dirty="0"/>
              <a:t> for high classes, the impact is </a:t>
            </a:r>
            <a:r>
              <a:rPr lang="nl-NL" dirty="0" err="1"/>
              <a:t>less</a:t>
            </a:r>
            <a:r>
              <a:rPr lang="nl-NL" dirty="0"/>
              <a:t> spread out in </a:t>
            </a:r>
            <a:r>
              <a:rPr lang="nl-NL" dirty="0" err="1"/>
              <a:t>location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but reliability </a:t>
            </a:r>
            <a:r>
              <a:rPr lang="nl-NL" dirty="0" err="1"/>
              <a:t>regarding</a:t>
            </a:r>
            <a:r>
              <a:rPr lang="nl-NL" dirty="0"/>
              <a:t> the </a:t>
            </a:r>
            <a:r>
              <a:rPr lang="nl-NL" dirty="0" err="1"/>
              <a:t>accuracy</a:t>
            </a:r>
            <a:r>
              <a:rPr lang="nl-NL" dirty="0"/>
              <a:t> is low as no correct landslide impact </a:t>
            </a:r>
            <a:r>
              <a:rPr lang="nl-NL" dirty="0" err="1"/>
              <a:t>forecasts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obtained</a:t>
            </a:r>
            <a:r>
              <a:rPr lang="nl-NL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2EF5-C29A-4E8E-B367-4B7545125D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susceptibility</a:t>
            </a:r>
            <a:r>
              <a:rPr lang="nl-NL" dirty="0"/>
              <a:t> classes, the </a:t>
            </a:r>
            <a:r>
              <a:rPr lang="nl-NL" dirty="0" err="1"/>
              <a:t>location</a:t>
            </a:r>
            <a:r>
              <a:rPr lang="nl-NL" dirty="0"/>
              <a:t> of the </a:t>
            </a:r>
            <a:r>
              <a:rPr lang="nl-NL" dirty="0" err="1"/>
              <a:t>municipalities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affected</a:t>
            </a:r>
            <a:r>
              <a:rPr lang="nl-NL" dirty="0"/>
              <a:t> is </a:t>
            </a:r>
            <a:r>
              <a:rPr lang="nl-NL" dirty="0" err="1"/>
              <a:t>overestimated</a:t>
            </a:r>
            <a:r>
              <a:rPr lang="nl-NL" dirty="0"/>
              <a:t>. 1 out of the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actual</a:t>
            </a:r>
            <a:r>
              <a:rPr lang="nl-NL" dirty="0"/>
              <a:t> landslide events, </a:t>
            </a:r>
            <a:r>
              <a:rPr lang="nl-NL" dirty="0" err="1"/>
              <a:t>so</a:t>
            </a:r>
            <a:r>
              <a:rPr lang="nl-NL" dirty="0"/>
              <a:t> 25%,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correctly</a:t>
            </a:r>
            <a:r>
              <a:rPr lang="nl-NL" dirty="0"/>
              <a:t> </a:t>
            </a:r>
            <a:r>
              <a:rPr lang="nl-NL" dirty="0" err="1"/>
              <a:t>forecastsed</a:t>
            </a:r>
            <a:r>
              <a:rPr lang="nl-NL" dirty="0"/>
              <a:t>, </a:t>
            </a:r>
            <a:r>
              <a:rPr lang="nl-NL" dirty="0" err="1"/>
              <a:t>yet</a:t>
            </a:r>
            <a:r>
              <a:rPr lang="nl-NL" dirty="0"/>
              <a:t> het the F1 score was </a:t>
            </a:r>
            <a:r>
              <a:rPr lang="nl-NL" dirty="0" err="1"/>
              <a:t>still</a:t>
            </a:r>
            <a:r>
              <a:rPr lang="nl-NL" dirty="0"/>
              <a:t> low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the </a:t>
            </a:r>
            <a:r>
              <a:rPr lang="nl-NL" dirty="0" err="1"/>
              <a:t>overestimation</a:t>
            </a:r>
            <a:r>
              <a:rPr lang="nl-NL" dirty="0"/>
              <a:t> of the impact. Out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RTs</a:t>
            </a:r>
            <a:r>
              <a:rPr lang="nl-NL" dirty="0"/>
              <a:t>, RT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event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defined</a:t>
            </a:r>
            <a:r>
              <a:rPr lang="nl-NL" dirty="0"/>
              <a:t> as the </a:t>
            </a:r>
            <a:r>
              <a:rPr lang="nl-NL" dirty="0" err="1"/>
              <a:t>least</a:t>
            </a:r>
            <a:r>
              <a:rPr lang="nl-NL" dirty="0"/>
              <a:t> incorrect </a:t>
            </a:r>
            <a:r>
              <a:rPr lang="nl-NL" dirty="0" err="1"/>
              <a:t>forecasts</a:t>
            </a:r>
            <a:r>
              <a:rPr lang="nl-NL" dirty="0"/>
              <a:t> for </a:t>
            </a:r>
            <a:r>
              <a:rPr lang="nl-NL" dirty="0" err="1"/>
              <a:t>both</a:t>
            </a:r>
            <a:r>
              <a:rPr lang="nl-NL" dirty="0"/>
              <a:t> case studies. </a:t>
            </a:r>
            <a:endParaRPr lang="en-US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2EF5-C29A-4E8E-B367-4B7545125D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36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2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41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B3A01-B0DE-4E54-B16D-0E0EEC3A3C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3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B3A01-B0DE-4E54-B16D-0E0EEC3A3C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6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The NOAH project includes three landslide susceptibility maps (NOAH, </a:t>
            </a:r>
            <a:r>
              <a:rPr lang="en-US" sz="1800" b="0" i="0" u="none" strike="noStrike" baseline="0" dirty="0">
                <a:solidFill>
                  <a:srgbClr val="008000"/>
                </a:solidFill>
                <a:latin typeface="TeXGyrePagella-Regular-Identity-H"/>
              </a:rPr>
              <a:t>2021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). The first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map is called the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eXGyrePagella-Italic-Identity-H"/>
              </a:rPr>
              <a:t>‘Landslide Hazard Map’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and identifies the unstable slopes and landslide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extent of shallow landslides and is a combination of two maps: the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eXGyrePagella-Italic-Identity-H"/>
              </a:rPr>
              <a:t>‘Landslide Hazard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TeXGyrePagella-Italic-Identity-H"/>
              </a:rPr>
              <a:t>Map’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and the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eXGyrePagella-Italic-Identity-H"/>
              </a:rPr>
              <a:t>‘Unstable Slopes Map’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. In this research, the combination of these two maps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are referred to as the Landslide susceptibility map (LSM). It is created by defining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potential rock slide zones as high susceptibility zones. These zones are overlain with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stability index map resulting in the source areas of landslides presented in the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eXGyrePagella-Italic-Identity-H"/>
              </a:rPr>
              <a:t>‘Unstable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TeXGyrePagella-Italic-Identity-H"/>
              </a:rPr>
              <a:t>Slopes’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map. This map is overlain with a runout map, of which the runout zones are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classified as high susceptible. This results in the creation of the final landslide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eXGyrePagella-Regular-Identity-H"/>
              </a:rPr>
              <a:t>susceptibility map: the Landslide Hazard Map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19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baseline="0" dirty="0" err="1">
                <a:latin typeface="TeXGyrePagella-Regular-Identity-H"/>
              </a:rPr>
              <a:t>Cooperative</a:t>
            </a:r>
            <a:r>
              <a:rPr lang="nl-NL" sz="1800" b="0" i="0" u="none" strike="noStrike" baseline="0" dirty="0">
                <a:latin typeface="TeXGyrePagella-Regular-Identity-H"/>
              </a:rPr>
              <a:t> Open Online Landslide </a:t>
            </a:r>
            <a:r>
              <a:rPr lang="nl-NL" sz="1800" b="0" i="0" u="none" strike="noStrike" baseline="0" dirty="0" err="1">
                <a:latin typeface="TeXGyrePagella-Regular-Identity-H"/>
              </a:rPr>
              <a:t>Repository</a:t>
            </a:r>
            <a:r>
              <a:rPr lang="nl-NL" sz="1800" b="0" i="0" u="none" strike="noStrike" baseline="0" dirty="0">
                <a:latin typeface="TeXGyrePagella-Regular-Identity-H"/>
              </a:rPr>
              <a:t>’ (COOLR)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D377C-8B5C-4E72-8F50-A93F1E0087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3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tool of CTRL-T,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mister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Melillo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Geohydrology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rainfall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initiation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landslides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tool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files: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gauges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rainfall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series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landslides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output is a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powerlaw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curve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accumulated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rainfall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a time range or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 CTRL-T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region-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parameters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gamma of the event duration curve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a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event duration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2EF5-C29A-4E8E-B367-4B7545125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9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151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 first </a:t>
            </a:r>
            <a:r>
              <a:rPr lang="nl-NL" dirty="0" err="1"/>
              <a:t>result</a:t>
            </a:r>
            <a:r>
              <a:rPr lang="nl-NL" dirty="0"/>
              <a:t> is an ED </a:t>
            </a:r>
            <a:r>
              <a:rPr lang="nl-NL" dirty="0" err="1"/>
              <a:t>threshold</a:t>
            </a:r>
            <a:r>
              <a:rPr lang="nl-NL" dirty="0"/>
              <a:t> for the Bicol region. In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graph</a:t>
            </a:r>
            <a:r>
              <a:rPr lang="nl-NL" dirty="0"/>
              <a:t> </a:t>
            </a:r>
            <a:r>
              <a:rPr lang="nl-NL" dirty="0" err="1"/>
              <a:t>accumulated</a:t>
            </a:r>
            <a:r>
              <a:rPr lang="nl-NL" dirty="0"/>
              <a:t> </a:t>
            </a:r>
            <a:r>
              <a:rPr lang="nl-NL" dirty="0" err="1"/>
              <a:t>rainfall</a:t>
            </a:r>
            <a:r>
              <a:rPr lang="nl-NL" dirty="0"/>
              <a:t> in mm is </a:t>
            </a:r>
            <a:r>
              <a:rPr lang="nl-NL" dirty="0" err="1"/>
              <a:t>displayed</a:t>
            </a:r>
            <a:r>
              <a:rPr lang="nl-NL" dirty="0"/>
              <a:t> over a </a:t>
            </a:r>
            <a:r>
              <a:rPr lang="nl-NL" dirty="0" err="1"/>
              <a:t>duration</a:t>
            </a:r>
            <a:r>
              <a:rPr lang="nl-NL" dirty="0"/>
              <a:t> in </a:t>
            </a:r>
            <a:r>
              <a:rPr lang="nl-NL" dirty="0" err="1"/>
              <a:t>hours</a:t>
            </a:r>
            <a:r>
              <a:rPr lang="nl-NL" dirty="0"/>
              <a:t>. The </a:t>
            </a:r>
            <a:r>
              <a:rPr lang="nl-NL" dirty="0" err="1"/>
              <a:t>bottom</a:t>
            </a:r>
            <a:r>
              <a:rPr lang="nl-NL" dirty="0"/>
              <a:t> black curve is the ED for Bicol. </a:t>
            </a:r>
            <a:r>
              <a:rPr lang="nl-NL" dirty="0" err="1"/>
              <a:t>Compared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similar</a:t>
            </a:r>
            <a:r>
              <a:rPr lang="nl-NL" dirty="0"/>
              <a:t> research, the </a:t>
            </a:r>
            <a:r>
              <a:rPr lang="nl-NL" dirty="0" err="1"/>
              <a:t>slope</a:t>
            </a:r>
            <a:r>
              <a:rPr lang="nl-NL" dirty="0"/>
              <a:t> </a:t>
            </a:r>
            <a:r>
              <a:rPr lang="nl-NL" dirty="0" err="1"/>
              <a:t>alike</a:t>
            </a:r>
            <a:r>
              <a:rPr lang="nl-NL" dirty="0"/>
              <a:t>, </a:t>
            </a:r>
            <a:r>
              <a:rPr lang="nl-NL" dirty="0" err="1"/>
              <a:t>yet</a:t>
            </a:r>
            <a:r>
              <a:rPr lang="nl-NL" dirty="0"/>
              <a:t> the curve is </a:t>
            </a:r>
            <a:r>
              <a:rPr lang="nl-NL" dirty="0" err="1"/>
              <a:t>lowered</a:t>
            </a:r>
            <a:r>
              <a:rPr lang="nl-NL" dirty="0"/>
              <a:t>. 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implies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accumulted</a:t>
            </a:r>
            <a:r>
              <a:rPr lang="nl-NL" dirty="0"/>
              <a:t> </a:t>
            </a:r>
            <a:r>
              <a:rPr lang="nl-NL" dirty="0" err="1"/>
              <a:t>rainfall</a:t>
            </a:r>
            <a:r>
              <a:rPr lang="nl-NL" dirty="0"/>
              <a:t> is </a:t>
            </a:r>
            <a:r>
              <a:rPr lang="nl-NL" dirty="0" err="1"/>
              <a:t>required</a:t>
            </a:r>
            <a:r>
              <a:rPr lang="nl-NL" dirty="0"/>
              <a:t> for the </a:t>
            </a:r>
            <a:r>
              <a:rPr lang="nl-NL" dirty="0" err="1"/>
              <a:t>exceedance</a:t>
            </a:r>
            <a:r>
              <a:rPr lang="nl-NL" dirty="0"/>
              <a:t> of the </a:t>
            </a:r>
            <a:r>
              <a:rPr lang="nl-NL" dirty="0" err="1"/>
              <a:t>threshold</a:t>
            </a:r>
            <a:r>
              <a:rPr lang="nl-NL" dirty="0"/>
              <a:t>. The low ED curve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uncertainty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influence</a:t>
            </a:r>
            <a:r>
              <a:rPr lang="nl-NL" dirty="0"/>
              <a:t> the reliability of the landslide hazard forecast.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2EF5-C29A-4E8E-B367-4B7545125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F9F84-6A83-4997-8137-096A508D7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405926"/>
            <a:ext cx="9068585" cy="423633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021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77658D-7CE6-4C3E-B158-21B192D48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09310"/>
            <a:ext cx="5882327" cy="4961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503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6E190375-9D9B-4D35-A5F8-B6FDC0167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482840"/>
            <a:ext cx="9068585" cy="423633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021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CA78D39A-300E-411B-905E-F8AE1807A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43494"/>
            <a:ext cx="5882327" cy="4961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277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385C-9F0E-3628-5D83-9A1FB519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202D-1DDA-48B1-87E5-7F580F1F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63EAD-B9E0-7C3F-6062-04D0CD0A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F6B3-8D19-4C36-AD0C-77CA3D5CA705}" type="datetimeFigureOut">
              <a:rPr lang="en-NL" smtClean="0"/>
              <a:t>05/25/2022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7D09-B2CE-7BF3-07CA-9F27A893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04F26-BC57-854E-F64F-CBD5112C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FBE3-B9D9-47DB-AAB4-B950FB0CF68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370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gular 510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2526DDDD-542A-455B-9281-4C4B9EA13C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420" y="250990"/>
            <a:ext cx="10341533" cy="5583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aseline="0">
                <a:solidFill>
                  <a:schemeClr val="tx1"/>
                </a:solidFill>
                <a:latin typeface="Gotham Rounded Bold" pitchFamily="50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SHORT TITLE IN GOTHAM ROUNDED IN CAPS</a:t>
            </a:r>
          </a:p>
        </p:txBody>
      </p:sp>
    </p:spTree>
    <p:extLst>
      <p:ext uri="{BB962C8B-B14F-4D97-AF65-F5344CB8AC3E}">
        <p14:creationId xmlns:p14="http://schemas.microsoft.com/office/powerpoint/2010/main" val="369542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A7875906-7A16-40C3-BB49-9136B74F29AA}"/>
              </a:ext>
            </a:extLst>
          </p:cNvPr>
          <p:cNvSpPr/>
          <p:nvPr userDrawn="1"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429B162-7A52-48E0-A79C-896594231E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B0E2084-0FB5-4246-B487-E474A6A2261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44794" y="0"/>
            <a:ext cx="158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mvandenhomberg@redcross.nl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7.png"/><Relationship Id="rId9" Type="http://schemas.openxmlformats.org/officeDocument/2006/relationships/hyperlink" Target="mailto:renskefree@gmail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svg"/><Relationship Id="rId10" Type="http://schemas.openxmlformats.org/officeDocument/2006/relationships/image" Target="../media/image13.sv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2.sv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1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2.sv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diagramColors" Target="../diagrams/colors2.xml"/><Relationship Id="rId18" Type="http://schemas.openxmlformats.org/officeDocument/2006/relationships/diagramLayout" Target="../diagrams/layout3.xml"/><Relationship Id="rId26" Type="http://schemas.openxmlformats.org/officeDocument/2006/relationships/diagramQuickStyle" Target="../diagrams/quickStyle4.xml"/><Relationship Id="rId3" Type="http://schemas.openxmlformats.org/officeDocument/2006/relationships/diagramData" Target="../diagrams/data1.xml"/><Relationship Id="rId21" Type="http://schemas.microsoft.com/office/2007/relationships/diagramDrawing" Target="../diagrams/drawing3.xml"/><Relationship Id="rId34" Type="http://schemas.openxmlformats.org/officeDocument/2006/relationships/image" Target="../media/image35.png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diagramData" Target="../diagrams/data3.xml"/><Relationship Id="rId25" Type="http://schemas.openxmlformats.org/officeDocument/2006/relationships/diagramLayout" Target="../diagrams/layout4.xml"/><Relationship Id="rId33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svg"/><Relationship Id="rId20" Type="http://schemas.openxmlformats.org/officeDocument/2006/relationships/diagramColors" Target="../diagrams/colors3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24" Type="http://schemas.openxmlformats.org/officeDocument/2006/relationships/diagramData" Target="../diagrams/data4.xml"/><Relationship Id="rId32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9.png"/><Relationship Id="rId23" Type="http://schemas.openxmlformats.org/officeDocument/2006/relationships/image" Target="../media/image32.svg"/><Relationship Id="rId28" Type="http://schemas.microsoft.com/office/2007/relationships/diagramDrawing" Target="../diagrams/drawing4.xml"/><Relationship Id="rId10" Type="http://schemas.openxmlformats.org/officeDocument/2006/relationships/diagramData" Target="../diagrams/data2.xml"/><Relationship Id="rId19" Type="http://schemas.openxmlformats.org/officeDocument/2006/relationships/diagramQuickStyle" Target="../diagrams/quickStyle3.xml"/><Relationship Id="rId31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svg"/><Relationship Id="rId14" Type="http://schemas.microsoft.com/office/2007/relationships/diagramDrawing" Target="../diagrams/drawing2.xml"/><Relationship Id="rId22" Type="http://schemas.openxmlformats.org/officeDocument/2006/relationships/image" Target="../media/image31.png"/><Relationship Id="rId27" Type="http://schemas.openxmlformats.org/officeDocument/2006/relationships/diagramColors" Target="../diagrams/colors4.xml"/><Relationship Id="rId30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oom, buiten, lucht&#10;&#10;Automatisch gegenereerde beschrijving">
            <a:extLst>
              <a:ext uri="{FF2B5EF4-FFF2-40B4-BE49-F238E27FC236}">
                <a16:creationId xmlns:a16="http://schemas.microsoft.com/office/drawing/2014/main" id="{8FE807C6-9D4D-40B1-8382-8AD6684F6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3728" r="5487" b="23016"/>
          <a:stretch/>
        </p:blipFill>
        <p:spPr>
          <a:xfrm>
            <a:off x="0" y="-1"/>
            <a:ext cx="12192000" cy="542854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0" y="4217095"/>
            <a:ext cx="12191999" cy="3116696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hape 137">
            <a:extLst>
              <a:ext uri="{FF2B5EF4-FFF2-40B4-BE49-F238E27FC236}">
                <a16:creationId xmlns:a16="http://schemas.microsoft.com/office/drawing/2014/main" id="{7C1E45DB-4143-4AC8-A6D8-65D315DE5ED6}"/>
              </a:ext>
            </a:extLst>
          </p:cNvPr>
          <p:cNvSpPr/>
          <p:nvPr/>
        </p:nvSpPr>
        <p:spPr>
          <a:xfrm>
            <a:off x="321244" y="4412687"/>
            <a:ext cx="11870755" cy="15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Extending ML impact-based forecasting model for typhoons in the Philippines with a rainfall threshold for consecutive landslide events</a:t>
            </a:r>
            <a:endParaRPr lang="nl-NL" sz="3200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69BBC6-3A9A-4CEC-B39F-989B1CA6D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1187"/>
            <a:ext cx="3599643" cy="800888"/>
          </a:xfrm>
          <a:prstGeom prst="rect">
            <a:avLst/>
          </a:prstGeom>
        </p:spPr>
      </p:pic>
      <p:sp>
        <p:nvSpPr>
          <p:cNvPr id="14" name="Shape 137">
            <a:extLst>
              <a:ext uri="{FF2B5EF4-FFF2-40B4-BE49-F238E27FC236}">
                <a16:creationId xmlns:a16="http://schemas.microsoft.com/office/drawing/2014/main" id="{2E0F5E76-E26E-42F8-A73D-AE4EDB7FFE0D}"/>
              </a:ext>
            </a:extLst>
          </p:cNvPr>
          <p:cNvSpPr/>
          <p:nvPr/>
        </p:nvSpPr>
        <p:spPr>
          <a:xfrm>
            <a:off x="10493805" y="6205532"/>
            <a:ext cx="2090162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EGU 2022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BCECB05-5A9B-42A8-B7E1-8A9A9F1CA3BF}"/>
              </a:ext>
            </a:extLst>
          </p:cNvPr>
          <p:cNvSpPr txBox="1"/>
          <p:nvPr/>
        </p:nvSpPr>
        <p:spPr>
          <a:xfrm>
            <a:off x="321245" y="6079042"/>
            <a:ext cx="1017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Renske Free, Marc van den Homberg, Frederiek Sperna Weiland, Aklilu Teklesadik, Massimo </a:t>
            </a:r>
            <a:r>
              <a:rPr lang="nl-NL" sz="2000" dirty="0" err="1">
                <a:solidFill>
                  <a:schemeClr val="bg1"/>
                </a:solidFill>
              </a:rPr>
              <a:t>Melillo</a:t>
            </a:r>
            <a:r>
              <a:rPr lang="nl-NL" sz="2000" dirty="0">
                <a:solidFill>
                  <a:schemeClr val="bg1"/>
                </a:solidFill>
              </a:rPr>
              <a:t>, and Thom Bogaard</a:t>
            </a:r>
          </a:p>
        </p:txBody>
      </p:sp>
      <p:pic>
        <p:nvPicPr>
          <p:cNvPr id="1026" name="Picture 2" descr="Deltares - Netherlands Centre for Coastal Research">
            <a:extLst>
              <a:ext uri="{FF2B5EF4-FFF2-40B4-BE49-F238E27FC236}">
                <a16:creationId xmlns:a16="http://schemas.microsoft.com/office/drawing/2014/main" id="{B4F2C3B1-D23B-6074-2F91-EA13567C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177" y="264081"/>
            <a:ext cx="1870114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isstijl TU Delft">
            <a:extLst>
              <a:ext uri="{FF2B5EF4-FFF2-40B4-BE49-F238E27FC236}">
                <a16:creationId xmlns:a16="http://schemas.microsoft.com/office/drawing/2014/main" id="{FFBB010A-B298-1D2B-CBD3-38A08B2F0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9395" r="19292" b="27634"/>
          <a:stretch/>
        </p:blipFill>
        <p:spPr bwMode="auto">
          <a:xfrm>
            <a:off x="10178177" y="1022805"/>
            <a:ext cx="1642533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759D1C3-AC74-BFEF-8CE0-4955C061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177" y="2218298"/>
            <a:ext cx="11334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6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AE812E-C46F-4EE8-AF64-81F18948E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978" y="656864"/>
            <a:ext cx="9068585" cy="423633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determine</a:t>
            </a:r>
            <a:r>
              <a:rPr lang="nl-NL" dirty="0"/>
              <a:t> Event </a:t>
            </a:r>
            <a:r>
              <a:rPr lang="nl-NL" dirty="0" err="1"/>
              <a:t>Duration</a:t>
            </a:r>
            <a:r>
              <a:rPr lang="nl-NL" dirty="0"/>
              <a:t> </a:t>
            </a:r>
            <a:r>
              <a:rPr lang="nl-NL" dirty="0" err="1"/>
              <a:t>treshold</a:t>
            </a:r>
            <a:r>
              <a:rPr lang="nl-NL" dirty="0"/>
              <a:t> in </a:t>
            </a:r>
            <a:r>
              <a:rPr lang="nl-NL" dirty="0" err="1"/>
              <a:t>Bicol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058014D-5175-1032-41EA-24B6E0F46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0477" y="1413609"/>
            <a:ext cx="3265252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2006-2018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59 landslides from NASA Cooperative Open Online Landslide Repository (COOLR), DROMIC reports + online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3 rain gauges in Bicol region, buffer 60km</a:t>
            </a:r>
            <a:endParaRPr lang="nl-NL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3EFB93-51CD-41FC-A467-9B2D307F0CE5}"/>
              </a:ext>
            </a:extLst>
          </p:cNvPr>
          <p:cNvSpPr txBox="1">
            <a:spLocks/>
          </p:cNvSpPr>
          <p:nvPr/>
        </p:nvSpPr>
        <p:spPr>
          <a:xfrm>
            <a:off x="1048626" y="251085"/>
            <a:ext cx="11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l-NL" b="1" dirty="0">
              <a:solidFill>
                <a:srgbClr val="78C36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60563F-9D07-4D27-975D-DD9DA8E13D98}"/>
              </a:ext>
            </a:extLst>
          </p:cNvPr>
          <p:cNvSpPr/>
          <p:nvPr/>
        </p:nvSpPr>
        <p:spPr>
          <a:xfrm>
            <a:off x="2447978" y="1478036"/>
            <a:ext cx="6220046" cy="4465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E02120-C363-4A6D-B80F-644262D4F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07" y="1361022"/>
            <a:ext cx="6733017" cy="4621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2BACDB-9588-412B-9110-768784E890BD}"/>
                  </a:ext>
                </a:extLst>
              </p:cNvPr>
              <p:cNvSpPr txBox="1"/>
              <p:nvPr/>
            </p:nvSpPr>
            <p:spPr>
              <a:xfrm>
                <a:off x="6551530" y="4250770"/>
                <a:ext cx="1796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1.22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2BACDB-9588-412B-9110-768784E89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530" y="4250770"/>
                <a:ext cx="1796581" cy="369332"/>
              </a:xfrm>
              <a:prstGeom prst="rect">
                <a:avLst/>
              </a:prstGeom>
              <a:blipFill>
                <a:blip r:embed="rId4"/>
                <a:stretch>
                  <a:fillRect l="-3741" r="-1361"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C75C1A8D-5AD0-4243-85DE-08DC8F7CE9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2" t="10435" r="54540" b="84268"/>
          <a:stretch/>
        </p:blipFill>
        <p:spPr>
          <a:xfrm>
            <a:off x="3897052" y="2371726"/>
            <a:ext cx="409576" cy="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AA5AB6-556E-098A-6255-E068CE858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004" y="1092739"/>
            <a:ext cx="9068585" cy="423633"/>
          </a:xfrm>
        </p:spPr>
        <p:txBody>
          <a:bodyPr/>
          <a:lstStyle/>
          <a:p>
            <a:r>
              <a:rPr lang="nl-NL" dirty="0"/>
              <a:t>Method: </a:t>
            </a:r>
            <a:r>
              <a:rPr lang="nl-NL" dirty="0" err="1"/>
              <a:t>use</a:t>
            </a:r>
            <a:r>
              <a:rPr lang="nl-NL" dirty="0"/>
              <a:t> Event </a:t>
            </a:r>
            <a:r>
              <a:rPr lang="nl-NL" dirty="0" err="1"/>
              <a:t>Duration</a:t>
            </a:r>
            <a:r>
              <a:rPr lang="nl-NL" dirty="0"/>
              <a:t> </a:t>
            </a:r>
            <a:r>
              <a:rPr lang="nl-NL" dirty="0" err="1"/>
              <a:t>threshold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landslide hazard YES or NO per </a:t>
            </a:r>
            <a:r>
              <a:rPr lang="nl-NL" dirty="0" err="1"/>
              <a:t>municipality</a:t>
            </a:r>
            <a:endParaRPr lang="nl-NL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64C3AA9-09A9-DA93-E78F-24B9DE035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7928" y="1867890"/>
            <a:ext cx="9150384" cy="4961551"/>
          </a:xfrm>
        </p:spPr>
        <p:txBody>
          <a:bodyPr/>
          <a:lstStyle/>
          <a:p>
            <a:r>
              <a:rPr lang="nl-NL" dirty="0"/>
              <a:t>Landslide hazard = </a:t>
            </a:r>
            <a:r>
              <a:rPr lang="nl-NL" dirty="0" err="1"/>
              <a:t>rainfall</a:t>
            </a:r>
            <a:r>
              <a:rPr lang="nl-NL" dirty="0"/>
              <a:t>  </a:t>
            </a:r>
            <a:r>
              <a:rPr lang="nl-NL" dirty="0" err="1"/>
              <a:t>total</a:t>
            </a:r>
            <a:r>
              <a:rPr lang="nl-NL" dirty="0"/>
              <a:t> (RT) &gt; ED </a:t>
            </a:r>
            <a:r>
              <a:rPr lang="nl-NL" dirty="0" err="1"/>
              <a:t>threshold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5417B4-316D-4BD6-95D7-094E0071A9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84925"/>
            <a:ext cx="2743200" cy="365125"/>
          </a:xfrm>
        </p:spPr>
        <p:txBody>
          <a:bodyPr/>
          <a:lstStyle/>
          <a:p>
            <a:fld id="{7E93001F-5FE8-41E8-9448-903F162D7398}" type="slidenum">
              <a:rPr lang="en-US" smtClean="0"/>
              <a:t>11</a:t>
            </a:fld>
            <a:endParaRPr lang="en-US"/>
          </a:p>
        </p:txBody>
      </p:sp>
      <p:sp>
        <p:nvSpPr>
          <p:cNvPr id="11" name="Content Placeholder 107">
            <a:extLst>
              <a:ext uri="{FF2B5EF4-FFF2-40B4-BE49-F238E27FC236}">
                <a16:creationId xmlns:a16="http://schemas.microsoft.com/office/drawing/2014/main" id="{97597D79-3EC1-4D10-9814-A3F040CD655B}"/>
              </a:ext>
            </a:extLst>
          </p:cNvPr>
          <p:cNvSpPr txBox="1">
            <a:spLocks/>
          </p:cNvSpPr>
          <p:nvPr/>
        </p:nvSpPr>
        <p:spPr>
          <a:xfrm>
            <a:off x="1048626" y="1785063"/>
            <a:ext cx="11143376" cy="9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51BD4-6554-3F39-AA78-A7F8C764C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816" y="2641382"/>
            <a:ext cx="8209717" cy="34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AE812E-C46F-4EE8-AF64-81F18948E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572" y="517565"/>
            <a:ext cx="9068585" cy="423633"/>
          </a:xfrm>
        </p:spPr>
        <p:txBody>
          <a:bodyPr/>
          <a:lstStyle/>
          <a:p>
            <a:r>
              <a:rPr lang="nl-NL" dirty="0"/>
              <a:t>Method </a:t>
            </a:r>
            <a:r>
              <a:rPr lang="nl-NL" dirty="0" err="1"/>
              <a:t>to</a:t>
            </a:r>
            <a:r>
              <a:rPr lang="nl-NL" dirty="0"/>
              <a:t> go </a:t>
            </a:r>
            <a:r>
              <a:rPr lang="nl-NL" dirty="0" err="1"/>
              <a:t>from</a:t>
            </a:r>
            <a:r>
              <a:rPr lang="nl-NL" dirty="0"/>
              <a:t> landslide hazard (YES or NO) </a:t>
            </a:r>
            <a:r>
              <a:rPr lang="nl-NL" dirty="0" err="1"/>
              <a:t>to</a:t>
            </a:r>
            <a:r>
              <a:rPr lang="nl-NL" dirty="0"/>
              <a:t> landslide exposure 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FEBA24E-BE5D-7301-9190-1E3C9D34C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448" y="1058850"/>
            <a:ext cx="10119678" cy="4961551"/>
          </a:xfrm>
        </p:spPr>
        <p:txBody>
          <a:bodyPr/>
          <a:lstStyle/>
          <a:p>
            <a:r>
              <a:rPr lang="nl-NL" sz="2000" dirty="0" err="1"/>
              <a:t>If</a:t>
            </a:r>
            <a:r>
              <a:rPr lang="nl-NL" sz="2000" dirty="0"/>
              <a:t> </a:t>
            </a:r>
            <a:r>
              <a:rPr lang="nl-NL" sz="2000" i="1" dirty="0" err="1"/>
              <a:t>rainfall</a:t>
            </a:r>
            <a:r>
              <a:rPr lang="nl-NL" sz="2000" i="1" dirty="0"/>
              <a:t>  </a:t>
            </a:r>
            <a:r>
              <a:rPr lang="nl-NL" sz="2000" i="1" dirty="0" err="1"/>
              <a:t>total</a:t>
            </a:r>
            <a:r>
              <a:rPr lang="nl-NL" sz="2000" i="1" dirty="0"/>
              <a:t> (RT) &gt; ED </a:t>
            </a:r>
            <a:r>
              <a:rPr lang="nl-NL" sz="2000" i="1" dirty="0" err="1"/>
              <a:t>threshold</a:t>
            </a:r>
            <a:r>
              <a:rPr lang="nl-NL" sz="2000" dirty="0"/>
              <a:t>, </a:t>
            </a:r>
            <a:r>
              <a:rPr lang="nl-NL" sz="2000" dirty="0" err="1"/>
              <a:t>then</a:t>
            </a:r>
            <a:r>
              <a:rPr lang="nl-NL" sz="2000" dirty="0"/>
              <a:t> select: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High exposure: </a:t>
            </a:r>
            <a:r>
              <a:rPr lang="nl-NL" sz="2000" dirty="0" err="1"/>
              <a:t>all</a:t>
            </a:r>
            <a:r>
              <a:rPr lang="nl-NL" sz="2000" dirty="0"/>
              <a:t> 3 classes of Landslide </a:t>
            </a:r>
            <a:r>
              <a:rPr lang="nl-NL" sz="2000" dirty="0" err="1"/>
              <a:t>Susceptibility</a:t>
            </a:r>
            <a:r>
              <a:rPr lang="nl-NL" sz="2000" dirty="0"/>
              <a:t> </a:t>
            </a:r>
            <a:r>
              <a:rPr lang="nl-NL" sz="2000" dirty="0" err="1"/>
              <a:t>maps</a:t>
            </a:r>
            <a:r>
              <a:rPr lang="nl-NL" sz="2000" dirty="0"/>
              <a:t> (NOAH) + </a:t>
            </a:r>
            <a:r>
              <a:rPr lang="en-US" sz="2000" dirty="0"/>
              <a:t>% of buildings in landslide prone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Medium exposure: only high and medium classes</a:t>
            </a:r>
          </a:p>
          <a:p>
            <a:r>
              <a:rPr lang="en-US" sz="2000" dirty="0"/>
              <a:t>Example typhoon Durian:</a:t>
            </a:r>
            <a:endParaRPr lang="nl-NL" sz="20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13333DB-4C42-49F4-B043-C5ADB8B449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4" t="1893" r="1582" b="5837"/>
          <a:stretch/>
        </p:blipFill>
        <p:spPr>
          <a:xfrm>
            <a:off x="10086975" y="3188025"/>
            <a:ext cx="2105025" cy="2890838"/>
          </a:xfrm>
          <a:ln>
            <a:solidFill>
              <a:schemeClr val="tx1"/>
            </a:solidFill>
          </a:ln>
        </p:spPr>
      </p:pic>
      <p:sp>
        <p:nvSpPr>
          <p:cNvPr id="11" name="Content Placeholder 107">
            <a:extLst>
              <a:ext uri="{FF2B5EF4-FFF2-40B4-BE49-F238E27FC236}">
                <a16:creationId xmlns:a16="http://schemas.microsoft.com/office/drawing/2014/main" id="{97597D79-3EC1-4D10-9814-A3F040CD655B}"/>
              </a:ext>
            </a:extLst>
          </p:cNvPr>
          <p:cNvSpPr txBox="1">
            <a:spLocks/>
          </p:cNvSpPr>
          <p:nvPr/>
        </p:nvSpPr>
        <p:spPr>
          <a:xfrm>
            <a:off x="1048626" y="1785063"/>
            <a:ext cx="11143376" cy="9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3EFB93-51CD-41FC-A467-9B2D307F0CE5}"/>
              </a:ext>
            </a:extLst>
          </p:cNvPr>
          <p:cNvSpPr txBox="1">
            <a:spLocks/>
          </p:cNvSpPr>
          <p:nvPr/>
        </p:nvSpPr>
        <p:spPr>
          <a:xfrm>
            <a:off x="1048626" y="251085"/>
            <a:ext cx="11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l-NL" b="1" dirty="0">
              <a:solidFill>
                <a:srgbClr val="78C36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CCF0E3-D129-4C58-8F2E-187ADFFFE8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708" r="3205" b="5311"/>
          <a:stretch/>
        </p:blipFill>
        <p:spPr>
          <a:xfrm>
            <a:off x="2596691" y="3092874"/>
            <a:ext cx="2722069" cy="366358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D58013-AA9D-4254-B00A-05A8017F2A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2274" r="1846" b="6054"/>
          <a:stretch/>
        </p:blipFill>
        <p:spPr>
          <a:xfrm>
            <a:off x="8090281" y="3676868"/>
            <a:ext cx="2093532" cy="2896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2FB864-2B2C-4154-96D4-5031FDB7AC04}"/>
              </a:ext>
            </a:extLst>
          </p:cNvPr>
          <p:cNvSpPr/>
          <p:nvPr/>
        </p:nvSpPr>
        <p:spPr>
          <a:xfrm>
            <a:off x="3886200" y="4622464"/>
            <a:ext cx="510540" cy="679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DDCC25-C43E-4F0A-9C77-8177B6A05481}"/>
              </a:ext>
            </a:extLst>
          </p:cNvPr>
          <p:cNvCxnSpPr>
            <a:cxnSpLocks/>
          </p:cNvCxnSpPr>
          <p:nvPr/>
        </p:nvCxnSpPr>
        <p:spPr>
          <a:xfrm flipV="1">
            <a:off x="4396740" y="3417316"/>
            <a:ext cx="1391743" cy="1205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D3253F-EC3B-413F-8B68-E2CC3D7B7238}"/>
              </a:ext>
            </a:extLst>
          </p:cNvPr>
          <p:cNvSpPr txBox="1"/>
          <p:nvPr/>
        </p:nvSpPr>
        <p:spPr>
          <a:xfrm>
            <a:off x="5788483" y="3022426"/>
            <a:ext cx="210386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/>
              <a:t>Observed</a:t>
            </a:r>
            <a:r>
              <a:rPr lang="nl-NL" sz="1400" dirty="0"/>
              <a:t> </a:t>
            </a:r>
            <a:r>
              <a:rPr lang="nl-NL" sz="1400" dirty="0" err="1"/>
              <a:t>housing</a:t>
            </a:r>
            <a:r>
              <a:rPr lang="nl-NL" sz="1400" dirty="0"/>
              <a:t> </a:t>
            </a:r>
            <a:r>
              <a:rPr lang="nl-NL" sz="1400" dirty="0" err="1"/>
              <a:t>damage</a:t>
            </a:r>
            <a:r>
              <a:rPr lang="nl-NL" sz="1400" dirty="0"/>
              <a:t> impact: 76 </a:t>
            </a:r>
            <a:r>
              <a:rPr lang="nl-NL" sz="1400" dirty="0" err="1"/>
              <a:t>municipalities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0091B-1A8E-4AA5-8D5E-DF977A301049}"/>
              </a:ext>
            </a:extLst>
          </p:cNvPr>
          <p:cNvSpPr txBox="1"/>
          <p:nvPr/>
        </p:nvSpPr>
        <p:spPr>
          <a:xfrm>
            <a:off x="8090281" y="3019060"/>
            <a:ext cx="22824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/>
              <a:t>Observed</a:t>
            </a:r>
            <a:r>
              <a:rPr lang="nl-NL" sz="1400" dirty="0"/>
              <a:t> </a:t>
            </a:r>
            <a:r>
              <a:rPr lang="nl-NL" sz="1400" dirty="0" err="1"/>
              <a:t>landslides</a:t>
            </a:r>
            <a:r>
              <a:rPr lang="nl-NL" sz="1400" dirty="0"/>
              <a:t>: 4 </a:t>
            </a:r>
            <a:r>
              <a:rPr lang="nl-NL" sz="1400" dirty="0" err="1"/>
              <a:t>municipalities</a:t>
            </a:r>
            <a:endParaRPr lang="en-US" sz="1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DFCC6A-D7B1-4423-AE14-429A33A159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4" r="31779"/>
          <a:stretch/>
        </p:blipFill>
        <p:spPr>
          <a:xfrm>
            <a:off x="10317351" y="5359189"/>
            <a:ext cx="1291345" cy="99669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79A990-680D-4E38-B8B3-60F9FF1C6F7E}"/>
              </a:ext>
            </a:extLst>
          </p:cNvPr>
          <p:cNvSpPr/>
          <p:nvPr/>
        </p:nvSpPr>
        <p:spPr>
          <a:xfrm>
            <a:off x="10372725" y="5283452"/>
            <a:ext cx="140494" cy="1166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57C6B9-3477-411E-90A8-395B4CBD0A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99" t="21761" r="31779" b="65670"/>
          <a:stretch/>
        </p:blipFill>
        <p:spPr>
          <a:xfrm>
            <a:off x="10591800" y="5265593"/>
            <a:ext cx="1016896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7">
            <a:extLst>
              <a:ext uri="{FF2B5EF4-FFF2-40B4-BE49-F238E27FC236}">
                <a16:creationId xmlns:a16="http://schemas.microsoft.com/office/drawing/2014/main" id="{97597D79-3EC1-4D10-9814-A3F040CD655B}"/>
              </a:ext>
            </a:extLst>
          </p:cNvPr>
          <p:cNvSpPr txBox="1">
            <a:spLocks/>
          </p:cNvSpPr>
          <p:nvPr/>
        </p:nvSpPr>
        <p:spPr>
          <a:xfrm>
            <a:off x="1048626" y="1785063"/>
            <a:ext cx="11143376" cy="9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3EFB93-51CD-41FC-A467-9B2D307F0CE5}"/>
              </a:ext>
            </a:extLst>
          </p:cNvPr>
          <p:cNvSpPr txBox="1">
            <a:spLocks/>
          </p:cNvSpPr>
          <p:nvPr/>
        </p:nvSpPr>
        <p:spPr>
          <a:xfrm>
            <a:off x="1048626" y="251085"/>
            <a:ext cx="11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l-NL" b="1" dirty="0">
              <a:solidFill>
                <a:srgbClr val="78C36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EE8F76-9513-4DE4-A2C7-8EB9E7F224D7}"/>
              </a:ext>
            </a:extLst>
          </p:cNvPr>
          <p:cNvSpPr/>
          <p:nvPr/>
        </p:nvSpPr>
        <p:spPr>
          <a:xfrm>
            <a:off x="9034932" y="6050756"/>
            <a:ext cx="90017" cy="66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117186-0E3D-4360-837D-DA5E3C53E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9" t="21761" r="49302" b="65621"/>
          <a:stretch/>
        </p:blipFill>
        <p:spPr>
          <a:xfrm>
            <a:off x="9174845" y="6033050"/>
            <a:ext cx="452549" cy="1010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92EC31-1B44-4D25-AD4E-C84A4E60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32" y="0"/>
            <a:ext cx="71667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B2B0C-FAE6-049F-BBCB-BCF2E8FFC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3578" y="251085"/>
            <a:ext cx="1913643" cy="423633"/>
          </a:xfrm>
        </p:spPr>
        <p:txBody>
          <a:bodyPr/>
          <a:lstStyle/>
          <a:p>
            <a:r>
              <a:rPr lang="en-US" dirty="0"/>
              <a:t>Results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155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E284D3-E60F-4AB8-906D-73388D6488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37" y="0"/>
            <a:ext cx="7166763" cy="6858000"/>
          </a:xfrm>
          <a:prstGeom prst="rect">
            <a:avLst/>
          </a:prstGeom>
        </p:spPr>
      </p:pic>
      <p:sp>
        <p:nvSpPr>
          <p:cNvPr id="11" name="Content Placeholder 107">
            <a:extLst>
              <a:ext uri="{FF2B5EF4-FFF2-40B4-BE49-F238E27FC236}">
                <a16:creationId xmlns:a16="http://schemas.microsoft.com/office/drawing/2014/main" id="{97597D79-3EC1-4D10-9814-A3F040CD655B}"/>
              </a:ext>
            </a:extLst>
          </p:cNvPr>
          <p:cNvSpPr txBox="1">
            <a:spLocks/>
          </p:cNvSpPr>
          <p:nvPr/>
        </p:nvSpPr>
        <p:spPr>
          <a:xfrm>
            <a:off x="1048626" y="1785063"/>
            <a:ext cx="11143376" cy="9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3EFB93-51CD-41FC-A467-9B2D307F0CE5}"/>
              </a:ext>
            </a:extLst>
          </p:cNvPr>
          <p:cNvSpPr txBox="1">
            <a:spLocks/>
          </p:cNvSpPr>
          <p:nvPr/>
        </p:nvSpPr>
        <p:spPr>
          <a:xfrm>
            <a:off x="1048626" y="251085"/>
            <a:ext cx="11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l-NL" b="1" dirty="0">
              <a:solidFill>
                <a:srgbClr val="78C36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89462D-44E2-45F2-B067-33BBFBC5E64E}"/>
              </a:ext>
            </a:extLst>
          </p:cNvPr>
          <p:cNvSpPr/>
          <p:nvPr/>
        </p:nvSpPr>
        <p:spPr>
          <a:xfrm>
            <a:off x="9034932" y="6050756"/>
            <a:ext cx="90017" cy="66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210915-5C46-40AD-927C-4D95644B59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99" t="21761" r="49302" b="65621"/>
          <a:stretch/>
        </p:blipFill>
        <p:spPr>
          <a:xfrm>
            <a:off x="9174845" y="6033050"/>
            <a:ext cx="452549" cy="101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B563-D38E-4349-8AFD-113C23F22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9"/>
          <a:stretch/>
        </p:blipFill>
        <p:spPr>
          <a:xfrm>
            <a:off x="2815437" y="3781425"/>
            <a:ext cx="7166763" cy="307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DCE348-AAEC-921A-AEC7-FC0B64089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75" y="482600"/>
            <a:ext cx="9067800" cy="423863"/>
          </a:xfrm>
        </p:spPr>
        <p:txBody>
          <a:bodyPr/>
          <a:lstStyle/>
          <a:p>
            <a:pPr algn="r"/>
            <a:r>
              <a:rPr lang="en-US" dirty="0"/>
              <a:t>Results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56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D58A68-232E-4A08-9540-1CFD65CFFB68}"/>
              </a:ext>
            </a:extLst>
          </p:cNvPr>
          <p:cNvSpPr/>
          <p:nvPr/>
        </p:nvSpPr>
        <p:spPr>
          <a:xfrm>
            <a:off x="2884189" y="0"/>
            <a:ext cx="70980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DBDAE6-B095-4175-9A4D-3C685BB177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37" y="0"/>
            <a:ext cx="7166763" cy="6858000"/>
          </a:xfrm>
          <a:prstGeom prst="rect">
            <a:avLst/>
          </a:prstGeom>
        </p:spPr>
      </p:pic>
      <p:sp>
        <p:nvSpPr>
          <p:cNvPr id="11" name="Content Placeholder 107">
            <a:extLst>
              <a:ext uri="{FF2B5EF4-FFF2-40B4-BE49-F238E27FC236}">
                <a16:creationId xmlns:a16="http://schemas.microsoft.com/office/drawing/2014/main" id="{97597D79-3EC1-4D10-9814-A3F040CD655B}"/>
              </a:ext>
            </a:extLst>
          </p:cNvPr>
          <p:cNvSpPr txBox="1">
            <a:spLocks/>
          </p:cNvSpPr>
          <p:nvPr/>
        </p:nvSpPr>
        <p:spPr>
          <a:xfrm>
            <a:off x="1048626" y="1785063"/>
            <a:ext cx="11143376" cy="9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3EFB93-51CD-41FC-A467-9B2D307F0CE5}"/>
              </a:ext>
            </a:extLst>
          </p:cNvPr>
          <p:cNvSpPr txBox="1">
            <a:spLocks/>
          </p:cNvSpPr>
          <p:nvPr/>
        </p:nvSpPr>
        <p:spPr>
          <a:xfrm>
            <a:off x="1048626" y="251085"/>
            <a:ext cx="11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l-NL" b="1" dirty="0">
              <a:solidFill>
                <a:srgbClr val="78C36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5DBD67-0322-4C82-8267-D2FB6172D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0" b="45158"/>
          <a:stretch/>
        </p:blipFill>
        <p:spPr>
          <a:xfrm>
            <a:off x="2815438" y="0"/>
            <a:ext cx="6492372" cy="376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BF746-6DD3-43DB-7A1C-2B103B4F5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Results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02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CDA3-C090-1447-4163-5C720F8BD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42C4E-C011-AA24-6B9E-2AB4DCE9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0137" y="1077506"/>
            <a:ext cx="9568208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important for a typhoon impact-based forecasting model to include consecutive events preferably through a real-time/dynamic predictor instead of a static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Doing do this for landslides is possible by constructing a </a:t>
            </a:r>
            <a:r>
              <a:rPr lang="en-US" b="1" dirty="0"/>
              <a:t>rainfall threshold model</a:t>
            </a:r>
            <a:endParaRPr 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i="1" dirty="0"/>
              <a:t>Rainfall </a:t>
            </a:r>
            <a:r>
              <a:rPr lang="en-US" i="1"/>
              <a:t>total event </a:t>
            </a:r>
            <a:r>
              <a:rPr lang="en-US" dirty="0"/>
              <a:t>would be the best, but cannot be achieved in forecast mode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Also, typhoons that do not make landfall (but that are accompanied by heavy rainfall) can cause landslides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A sufficiently wide area around the typhoon track should be included to cover landslides that occur further away from the high windspeed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14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D4EB-5B14-2DD3-6438-5D34A2FC1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0B53C-7B3B-F5C6-8AEC-B1E0CD2BD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43494"/>
            <a:ext cx="9238269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Improve</a:t>
            </a:r>
            <a:r>
              <a:rPr lang="nl-NL" dirty="0"/>
              <a:t> landslide </a:t>
            </a:r>
            <a:r>
              <a:rPr lang="nl-NL" dirty="0" err="1"/>
              <a:t>inventory</a:t>
            </a:r>
            <a:endParaRPr lang="nl-NL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satellite</a:t>
            </a:r>
            <a:r>
              <a:rPr lang="nl-NL" dirty="0"/>
              <a:t> data?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typhoons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had </a:t>
            </a:r>
            <a:r>
              <a:rPr lang="nl-NL" dirty="0" err="1"/>
              <a:t>associated</a:t>
            </a:r>
            <a:r>
              <a:rPr lang="nl-NL" dirty="0"/>
              <a:t> </a:t>
            </a:r>
            <a:r>
              <a:rPr lang="nl-NL" dirty="0" err="1"/>
              <a:t>landslides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Extend</a:t>
            </a:r>
            <a:r>
              <a:rPr lang="nl-NL" dirty="0"/>
              <a:t> landslide model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debris</a:t>
            </a:r>
            <a:r>
              <a:rPr lang="nl-NL" dirty="0"/>
              <a:t> flow?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Implement</a:t>
            </a:r>
            <a:r>
              <a:rPr lang="nl-NL" dirty="0"/>
              <a:t> in	ML impact-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forecasting</a:t>
            </a:r>
            <a:r>
              <a:rPr lang="nl-NL" dirty="0"/>
              <a:t> model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dirty="0" err="1"/>
              <a:t>Retrain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landslide model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154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3FF82-2124-43F9-839C-C3E137AF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9909" y="482840"/>
            <a:ext cx="9068585" cy="423633"/>
          </a:xfrm>
        </p:spPr>
        <p:txBody>
          <a:bodyPr/>
          <a:lstStyle/>
          <a:p>
            <a:r>
              <a:rPr lang="nl-NL" dirty="0"/>
              <a:t>Contact information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699C49E-3B0B-4E48-BDF8-C5F1B82F1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4404" r="3848" b="960"/>
          <a:stretch/>
        </p:blipFill>
        <p:spPr>
          <a:xfrm>
            <a:off x="6949440" y="0"/>
            <a:ext cx="5242557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4BA8CD2-516F-4928-9FFB-DA4921AF17BB}"/>
              </a:ext>
            </a:extLst>
          </p:cNvPr>
          <p:cNvSpPr/>
          <p:nvPr/>
        </p:nvSpPr>
        <p:spPr>
          <a:xfrm>
            <a:off x="1903486" y="0"/>
            <a:ext cx="154352" cy="6858000"/>
          </a:xfrm>
          <a:prstGeom prst="rect">
            <a:avLst/>
          </a:prstGeom>
          <a:solidFill>
            <a:srgbClr val="655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B9324-DA03-A7D5-4AC2-F55861520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750" y="0"/>
            <a:ext cx="5582682" cy="6858000"/>
          </a:xfrm>
          <a:prstGeom prst="rect">
            <a:avLst/>
          </a:prstGeom>
        </p:spPr>
      </p:pic>
      <p:pic>
        <p:nvPicPr>
          <p:cNvPr id="12" name="Picture 2" descr="Deltares - Netherlands Centre for Coastal Research">
            <a:extLst>
              <a:ext uri="{FF2B5EF4-FFF2-40B4-BE49-F238E27FC236}">
                <a16:creationId xmlns:a16="http://schemas.microsoft.com/office/drawing/2014/main" id="{022CF164-BB78-D56A-D477-E0B31DB2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601" y="169153"/>
            <a:ext cx="1870114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uisstijl TU Delft">
            <a:extLst>
              <a:ext uri="{FF2B5EF4-FFF2-40B4-BE49-F238E27FC236}">
                <a16:creationId xmlns:a16="http://schemas.microsoft.com/office/drawing/2014/main" id="{DC92EA6F-38D7-645B-7688-35F8B79E8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9395" r="19292" b="27634"/>
          <a:stretch/>
        </p:blipFill>
        <p:spPr bwMode="auto">
          <a:xfrm>
            <a:off x="10490385" y="898221"/>
            <a:ext cx="1642533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0D8D700-D1D0-9A65-51EB-AEB689DC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881" y="2029762"/>
            <a:ext cx="11334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295F26F-D34E-4E1F-A06D-C7986173B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9909" y="1143494"/>
            <a:ext cx="5474594" cy="4961551"/>
          </a:xfrm>
        </p:spPr>
        <p:txBody>
          <a:bodyPr/>
          <a:lstStyle/>
          <a:p>
            <a:r>
              <a:rPr lang="nl-NL" dirty="0">
                <a:hlinkClick r:id="rId8"/>
              </a:rPr>
              <a:t>mvandenhomberg@redcross.nl</a:t>
            </a:r>
            <a:endParaRPr lang="nl-NL" dirty="0"/>
          </a:p>
          <a:p>
            <a:r>
              <a:rPr lang="nl-NL" dirty="0">
                <a:hlinkClick r:id="rId9"/>
              </a:rPr>
              <a:t>renskefree@gmail.com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68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832" y="0"/>
            <a:ext cx="347167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7003" y="2559829"/>
            <a:ext cx="2844560" cy="1738342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7FA6AE86-0BAA-47CB-B604-8A8FDFDA7E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1488"/>
          <a:stretch/>
        </p:blipFill>
        <p:spPr>
          <a:xfrm>
            <a:off x="6330646" y="2559829"/>
            <a:ext cx="3843834" cy="14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BB9F6F-025E-4C82-BE49-827814E5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30" y="0"/>
            <a:ext cx="847843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589" y="0"/>
            <a:ext cx="154606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23D951-7C73-777D-BD15-ADE3C8EEB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652" y="276041"/>
            <a:ext cx="9068585" cy="423633"/>
          </a:xfrm>
        </p:spPr>
        <p:txBody>
          <a:bodyPr/>
          <a:lstStyle/>
          <a:p>
            <a:r>
              <a:rPr lang="en-US" dirty="0"/>
              <a:t>Impact-based forecasting for typhoons</a:t>
            </a:r>
            <a:endParaRPr lang="nl-NL" dirty="0"/>
          </a:p>
        </p:txBody>
      </p:sp>
      <p:sp>
        <p:nvSpPr>
          <p:cNvPr id="9" name="Rechthoek 1">
            <a:extLst>
              <a:ext uri="{FF2B5EF4-FFF2-40B4-BE49-F238E27FC236}">
                <a16:creationId xmlns:a16="http://schemas.microsoft.com/office/drawing/2014/main" id="{29C0EA5C-D953-45E2-1768-9BB368468FB1}"/>
              </a:ext>
            </a:extLst>
          </p:cNvPr>
          <p:cNvSpPr/>
          <p:nvPr/>
        </p:nvSpPr>
        <p:spPr>
          <a:xfrm>
            <a:off x="4832766" y="3288261"/>
            <a:ext cx="2874078" cy="85844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1F86014F-52E1-6157-D915-500F23C1744B}"/>
              </a:ext>
            </a:extLst>
          </p:cNvPr>
          <p:cNvSpPr/>
          <p:nvPr/>
        </p:nvSpPr>
        <p:spPr>
          <a:xfrm flipH="1">
            <a:off x="7069027" y="4220836"/>
            <a:ext cx="1979165" cy="1026496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CB2E79-D8EC-65BF-7412-0049EE335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5727" y="2035165"/>
            <a:ext cx="285787" cy="28578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87370F6-0ECE-0512-322F-0310ED28B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329" y="2152358"/>
            <a:ext cx="527479" cy="45055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4AC7303-DB16-8315-AC2E-FE7ABBB5B2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34895" y="2320952"/>
            <a:ext cx="820939" cy="674501"/>
          </a:xfrm>
          <a:prstGeom prst="rect">
            <a:avLst/>
          </a:prstGeom>
        </p:spPr>
      </p:pic>
      <p:sp>
        <p:nvSpPr>
          <p:cNvPr id="16" name="Rechthoek 21">
            <a:extLst>
              <a:ext uri="{FF2B5EF4-FFF2-40B4-BE49-F238E27FC236}">
                <a16:creationId xmlns:a16="http://schemas.microsoft.com/office/drawing/2014/main" id="{264282F4-0E44-6915-822F-E8F9F7F2A62A}"/>
              </a:ext>
            </a:extLst>
          </p:cNvPr>
          <p:cNvSpPr/>
          <p:nvPr/>
        </p:nvSpPr>
        <p:spPr>
          <a:xfrm>
            <a:off x="7665845" y="2738690"/>
            <a:ext cx="2560320" cy="5495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Disaster</a:t>
            </a:r>
          </a:p>
        </p:txBody>
      </p:sp>
      <p:sp>
        <p:nvSpPr>
          <p:cNvPr id="17" name="Arrow: Pentagon 6">
            <a:extLst>
              <a:ext uri="{FF2B5EF4-FFF2-40B4-BE49-F238E27FC236}">
                <a16:creationId xmlns:a16="http://schemas.microsoft.com/office/drawing/2014/main" id="{DB634312-702A-69ED-0DD7-936146B0AF39}"/>
              </a:ext>
            </a:extLst>
          </p:cNvPr>
          <p:cNvSpPr/>
          <p:nvPr/>
        </p:nvSpPr>
        <p:spPr>
          <a:xfrm>
            <a:off x="2334351" y="3288261"/>
            <a:ext cx="2967765" cy="858443"/>
          </a:xfrm>
          <a:prstGeom prst="homePlat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Open Sans"/>
                <a:cs typeface="Open Sans"/>
              </a:rPr>
              <a:t>Preparedness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34575B9-B03E-2792-93F9-10E363EA8684}"/>
              </a:ext>
            </a:extLst>
          </p:cNvPr>
          <p:cNvSpPr txBox="1"/>
          <p:nvPr/>
        </p:nvSpPr>
        <p:spPr>
          <a:xfrm>
            <a:off x="9231294" y="4474305"/>
            <a:ext cx="148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€ € €</a:t>
            </a:r>
            <a:endParaRPr lang="fr-FR" sz="4000" b="1"/>
          </a:p>
        </p:txBody>
      </p:sp>
      <p:sp>
        <p:nvSpPr>
          <p:cNvPr id="19" name="Tekstballon: rechthoek 4">
            <a:extLst>
              <a:ext uri="{FF2B5EF4-FFF2-40B4-BE49-F238E27FC236}">
                <a16:creationId xmlns:a16="http://schemas.microsoft.com/office/drawing/2014/main" id="{599B0137-5E46-53A6-6256-42476462D436}"/>
              </a:ext>
            </a:extLst>
          </p:cNvPr>
          <p:cNvSpPr/>
          <p:nvPr/>
        </p:nvSpPr>
        <p:spPr>
          <a:xfrm>
            <a:off x="2334350" y="4829479"/>
            <a:ext cx="5130669" cy="1752479"/>
          </a:xfrm>
          <a:prstGeom prst="wedgeRectCallout">
            <a:avLst>
              <a:gd name="adj1" fmla="val 35994"/>
              <a:gd name="adj2" fmla="val -8673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We need a trigger to release humanitarian funding &amp; execute early actions 72 hours before a typhoon makes landfall.</a:t>
            </a:r>
          </a:p>
          <a:p>
            <a:endParaRPr lang="en-US" dirty="0">
              <a:solidFill>
                <a:schemeClr val="tx1"/>
              </a:solidFill>
              <a:ea typeface="Open Sans"/>
              <a:cs typeface="Open Sans"/>
            </a:endParaRPr>
          </a:p>
          <a:p>
            <a:r>
              <a:rPr lang="en-US" dirty="0">
                <a:solidFill>
                  <a:schemeClr val="tx1"/>
                </a:solidFill>
              </a:rPr>
              <a:t>Can we FORECAST which municipalities in the Philippines will be most impacted?</a:t>
            </a:r>
          </a:p>
        </p:txBody>
      </p:sp>
      <p:sp>
        <p:nvSpPr>
          <p:cNvPr id="20" name="Arrow: Pentagon 6">
            <a:extLst>
              <a:ext uri="{FF2B5EF4-FFF2-40B4-BE49-F238E27FC236}">
                <a16:creationId xmlns:a16="http://schemas.microsoft.com/office/drawing/2014/main" id="{4E0C9FA6-E644-098D-C38A-5EB0100D7033}"/>
              </a:ext>
            </a:extLst>
          </p:cNvPr>
          <p:cNvSpPr/>
          <p:nvPr/>
        </p:nvSpPr>
        <p:spPr>
          <a:xfrm>
            <a:off x="4994995" y="3392958"/>
            <a:ext cx="3487714" cy="64037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Open Sans"/>
                <a:cs typeface="Open Sans"/>
              </a:rPr>
              <a:t>Early Actions</a:t>
            </a:r>
          </a:p>
        </p:txBody>
      </p:sp>
      <p:cxnSp>
        <p:nvCxnSpPr>
          <p:cNvPr id="21" name="Rechte verbindingslijn 6">
            <a:extLst>
              <a:ext uri="{FF2B5EF4-FFF2-40B4-BE49-F238E27FC236}">
                <a16:creationId xmlns:a16="http://schemas.microsoft.com/office/drawing/2014/main" id="{561AC53C-9A7E-1863-DEBC-F11C40E13C99}"/>
              </a:ext>
            </a:extLst>
          </p:cNvPr>
          <p:cNvCxnSpPr>
            <a:cxnSpLocks/>
          </p:cNvCxnSpPr>
          <p:nvPr/>
        </p:nvCxnSpPr>
        <p:spPr>
          <a:xfrm flipV="1">
            <a:off x="4994995" y="2738690"/>
            <a:ext cx="0" cy="14080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jl: punthaak 3">
            <a:extLst>
              <a:ext uri="{FF2B5EF4-FFF2-40B4-BE49-F238E27FC236}">
                <a16:creationId xmlns:a16="http://schemas.microsoft.com/office/drawing/2014/main" id="{0426986E-C5CE-DB51-1116-B06F97706955}"/>
              </a:ext>
            </a:extLst>
          </p:cNvPr>
          <p:cNvSpPr/>
          <p:nvPr/>
        </p:nvSpPr>
        <p:spPr>
          <a:xfrm>
            <a:off x="7323667" y="3288260"/>
            <a:ext cx="4318194" cy="85844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Open Sans"/>
                <a:cs typeface="Open Sans"/>
              </a:rPr>
              <a:t> Response and Recovery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" name="Stroomdiagram: Verbindingslijn 7">
            <a:extLst>
              <a:ext uri="{FF2B5EF4-FFF2-40B4-BE49-F238E27FC236}">
                <a16:creationId xmlns:a16="http://schemas.microsoft.com/office/drawing/2014/main" id="{AB8AD0B5-EB8E-7EC2-4C49-26328BFB7923}"/>
              </a:ext>
            </a:extLst>
          </p:cNvPr>
          <p:cNvSpPr/>
          <p:nvPr/>
        </p:nvSpPr>
        <p:spPr>
          <a:xfrm>
            <a:off x="4365064" y="1836787"/>
            <a:ext cx="2442251" cy="952134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1C1A97-3BD6-C7F4-CB4C-E45F202D5C3A}"/>
              </a:ext>
            </a:extLst>
          </p:cNvPr>
          <p:cNvSpPr txBox="1"/>
          <p:nvPr/>
        </p:nvSpPr>
        <p:spPr>
          <a:xfrm>
            <a:off x="4794863" y="2101026"/>
            <a:ext cx="15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Trigger level</a:t>
            </a:r>
          </a:p>
        </p:txBody>
      </p:sp>
      <p:pic>
        <p:nvPicPr>
          <p:cNvPr id="25" name="Afbeelding 10" descr="Afbeelding met boom, buiten, lucht&#10;&#10;Automatisch gegenereerde beschrijving">
            <a:extLst>
              <a:ext uri="{FF2B5EF4-FFF2-40B4-BE49-F238E27FC236}">
                <a16:creationId xmlns:a16="http://schemas.microsoft.com/office/drawing/2014/main" id="{BFD33A7A-C591-C367-D6E1-CDF57249B2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3728" r="5487" b="23016"/>
          <a:stretch/>
        </p:blipFill>
        <p:spPr>
          <a:xfrm>
            <a:off x="6828945" y="946259"/>
            <a:ext cx="2877203" cy="1636410"/>
          </a:xfrm>
          <a:prstGeom prst="ellipse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41DB75A-2601-CB48-06F3-12E73C5F39D5}"/>
              </a:ext>
            </a:extLst>
          </p:cNvPr>
          <p:cNvSpPr/>
          <p:nvPr/>
        </p:nvSpPr>
        <p:spPr>
          <a:xfrm rot="13773397">
            <a:off x="6517814" y="2155802"/>
            <a:ext cx="407930" cy="16055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63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F4B1FD3A-02A2-68FF-2B81-4A489D74B830}"/>
              </a:ext>
            </a:extLst>
          </p:cNvPr>
          <p:cNvSpPr/>
          <p:nvPr/>
        </p:nvSpPr>
        <p:spPr>
          <a:xfrm>
            <a:off x="2134548" y="843656"/>
            <a:ext cx="9702531" cy="771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94" y="0"/>
            <a:ext cx="72543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0" y="0"/>
            <a:ext cx="1578302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973F70-B186-E5FF-D9BC-CFA3ED0CA808}"/>
              </a:ext>
            </a:extLst>
          </p:cNvPr>
          <p:cNvSpPr txBox="1"/>
          <p:nvPr/>
        </p:nvSpPr>
        <p:spPr>
          <a:xfrm>
            <a:off x="1936763" y="1064459"/>
            <a:ext cx="8510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2AD2F9-ECE4-17DA-BD18-55FC4F7F15CB}"/>
              </a:ext>
            </a:extLst>
          </p:cNvPr>
          <p:cNvGrpSpPr/>
          <p:nvPr/>
        </p:nvGrpSpPr>
        <p:grpSpPr>
          <a:xfrm>
            <a:off x="9443596" y="2853722"/>
            <a:ext cx="428577" cy="1668968"/>
            <a:chOff x="9037596" y="2065584"/>
            <a:chExt cx="533400" cy="1549146"/>
          </a:xfrm>
        </p:grpSpPr>
        <p:sp>
          <p:nvSpPr>
            <p:cNvPr id="62" name="Isosceles Triangle 132">
              <a:extLst>
                <a:ext uri="{FF2B5EF4-FFF2-40B4-BE49-F238E27FC236}">
                  <a16:creationId xmlns:a16="http://schemas.microsoft.com/office/drawing/2014/main" id="{5ECE5EB6-5E07-3E98-25F6-19656DDEB0E1}"/>
                </a:ext>
              </a:extLst>
            </p:cNvPr>
            <p:cNvSpPr/>
            <p:nvPr/>
          </p:nvSpPr>
          <p:spPr>
            <a:xfrm rot="5400000">
              <a:off x="8691648" y="2735382"/>
              <a:ext cx="1549146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133">
              <a:extLst>
                <a:ext uri="{FF2B5EF4-FFF2-40B4-BE49-F238E27FC236}">
                  <a16:creationId xmlns:a16="http://schemas.microsoft.com/office/drawing/2014/main" id="{86DB9061-3F43-C2A1-3212-77A78C86DD17}"/>
                </a:ext>
              </a:extLst>
            </p:cNvPr>
            <p:cNvSpPr/>
            <p:nvPr/>
          </p:nvSpPr>
          <p:spPr>
            <a:xfrm rot="16200000">
              <a:off x="8367798" y="2735382"/>
              <a:ext cx="1549146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9" name="Afbeelding 1">
            <a:extLst>
              <a:ext uri="{FF2B5EF4-FFF2-40B4-BE49-F238E27FC236}">
                <a16:creationId xmlns:a16="http://schemas.microsoft.com/office/drawing/2014/main" id="{BBDE2CFF-B672-F6DD-5431-28D890EC05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29" t="24144" r="22376" b="929"/>
          <a:stretch/>
        </p:blipFill>
        <p:spPr>
          <a:xfrm>
            <a:off x="10026475" y="3612406"/>
            <a:ext cx="1810604" cy="2221453"/>
          </a:xfrm>
          <a:prstGeom prst="rect">
            <a:avLst/>
          </a:prstGeom>
        </p:spPr>
      </p:pic>
      <p:sp>
        <p:nvSpPr>
          <p:cNvPr id="71" name="Shape 137">
            <a:extLst>
              <a:ext uri="{FF2B5EF4-FFF2-40B4-BE49-F238E27FC236}">
                <a16:creationId xmlns:a16="http://schemas.microsoft.com/office/drawing/2014/main" id="{A8050ED2-3983-0D07-2318-6951087BF087}"/>
              </a:ext>
            </a:extLst>
          </p:cNvPr>
          <p:cNvSpPr/>
          <p:nvPr/>
        </p:nvSpPr>
        <p:spPr>
          <a:xfrm>
            <a:off x="1914922" y="70359"/>
            <a:ext cx="10816482" cy="595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14D"/>
                </a:solidFill>
                <a:latin typeface="Montserrat SemiBold" panose="00000700000000000000" pitchFamily="2" charset="0"/>
                <a:ea typeface="+mj-ea"/>
                <a:cs typeface="+mj-cs"/>
              </a:rPr>
              <a:t>Impact-based forecasting &lt;&gt; Machine Learning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D8EDCD5-FA4C-DB1C-3431-8F64DFBF7E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55" b="28658"/>
          <a:stretch/>
        </p:blipFill>
        <p:spPr>
          <a:xfrm>
            <a:off x="5508000" y="2313054"/>
            <a:ext cx="1557227" cy="112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B778909-BF75-690C-BA4B-E99CB87492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844" b="23310"/>
          <a:stretch/>
        </p:blipFill>
        <p:spPr>
          <a:xfrm>
            <a:off x="5460896" y="3439441"/>
            <a:ext cx="1508694" cy="101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7EBD9A0-C99F-044E-9FEA-9A448C3D26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6440"/>
                    </a14:imgEffect>
                    <a14:imgEffect>
                      <a14:saturation sat="71000"/>
                    </a14:imgEffect>
                    <a14:imgEffect>
                      <a14:brightnessContrast bright="-2000" contrast="86000"/>
                    </a14:imgEffect>
                  </a14:imgLayer>
                </a14:imgProps>
              </a:ext>
            </a:extLst>
          </a:blip>
          <a:srcRect l="6218" t="7666" r="4132"/>
          <a:stretch/>
        </p:blipFill>
        <p:spPr>
          <a:xfrm>
            <a:off x="5508000" y="5249243"/>
            <a:ext cx="1820678" cy="1088595"/>
          </a:xfrm>
          <a:prstGeom prst="rect">
            <a:avLst/>
          </a:prstGeom>
        </p:spPr>
      </p:pic>
      <p:pic>
        <p:nvPicPr>
          <p:cNvPr id="1032" name="Picture 8" descr="Before And After: How The Philippines Recovered From Typhoon #Haiyan |  Philippines, Bad storms, World map printable">
            <a:extLst>
              <a:ext uri="{FF2B5EF4-FFF2-40B4-BE49-F238E27FC236}">
                <a16:creationId xmlns:a16="http://schemas.microsoft.com/office/drawing/2014/main" id="{1E6AED61-CDF1-0097-C498-D0074364F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586" b="60984"/>
          <a:stretch/>
        </p:blipFill>
        <p:spPr bwMode="auto">
          <a:xfrm>
            <a:off x="10022853" y="2254034"/>
            <a:ext cx="1700973" cy="123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Before And After: How The Philippines Recovered From Typhoon #Haiyan |  Philippines, Bad storms, World map printable">
            <a:extLst>
              <a:ext uri="{FF2B5EF4-FFF2-40B4-BE49-F238E27FC236}">
                <a16:creationId xmlns:a16="http://schemas.microsoft.com/office/drawing/2014/main" id="{CF0F8F30-C5F1-7ACC-C312-2305B485E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2" r="25304" b="11306"/>
          <a:stretch/>
        </p:blipFill>
        <p:spPr bwMode="auto">
          <a:xfrm>
            <a:off x="2213506" y="2286575"/>
            <a:ext cx="1766259" cy="1171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16">
            <a:extLst>
              <a:ext uri="{FF2B5EF4-FFF2-40B4-BE49-F238E27FC236}">
                <a16:creationId xmlns:a16="http://schemas.microsoft.com/office/drawing/2014/main" id="{D9943DB7-C287-E310-8DEC-AE77FB47C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8300" y="889443"/>
            <a:ext cx="9975990" cy="4961551"/>
          </a:xfrm>
        </p:spPr>
        <p:txBody>
          <a:bodyPr/>
          <a:lstStyle/>
          <a:p>
            <a:r>
              <a:rPr lang="nl-NL" sz="1600" b="1" dirty="0" err="1"/>
              <a:t>Predictors</a:t>
            </a:r>
            <a:r>
              <a:rPr lang="nl-NL" sz="1600" b="1" dirty="0"/>
              <a:t>							       </a:t>
            </a:r>
            <a:r>
              <a:rPr lang="nl-NL" sz="1600" b="1" dirty="0" err="1"/>
              <a:t>Predictand</a:t>
            </a:r>
            <a:endParaRPr lang="nl-NL" sz="1600" b="1" dirty="0"/>
          </a:p>
          <a:p>
            <a:r>
              <a:rPr lang="nl-NL" sz="1600" dirty="0"/>
              <a:t>Exposure &amp; </a:t>
            </a:r>
            <a:r>
              <a:rPr lang="nl-NL" sz="1600" dirty="0" err="1"/>
              <a:t>vulnerability</a:t>
            </a:r>
            <a:r>
              <a:rPr lang="nl-NL" sz="1600" dirty="0"/>
              <a:t>                 Hazard			        	       Impact	</a:t>
            </a:r>
          </a:p>
          <a:p>
            <a:endParaRPr lang="nl-NL" sz="1600" dirty="0"/>
          </a:p>
          <a:p>
            <a:r>
              <a:rPr lang="nl-NL" sz="1600" dirty="0" err="1"/>
              <a:t>Physical</a:t>
            </a:r>
            <a:r>
              <a:rPr lang="nl-NL" sz="1600" dirty="0"/>
              <a:t> </a:t>
            </a:r>
            <a:r>
              <a:rPr lang="nl-NL" sz="1600" dirty="0" err="1"/>
              <a:t>vulnerability</a:t>
            </a:r>
            <a:r>
              <a:rPr lang="nl-NL" sz="1600" dirty="0"/>
              <a:t>	         </a:t>
            </a:r>
            <a:r>
              <a:rPr lang="nl-NL" sz="1600" dirty="0" err="1"/>
              <a:t>Typhoon</a:t>
            </a:r>
            <a:r>
              <a:rPr lang="nl-NL" sz="1600" dirty="0"/>
              <a:t> 	    Storm </a:t>
            </a:r>
            <a:r>
              <a:rPr lang="nl-NL" sz="1600" dirty="0" err="1"/>
              <a:t>surge</a:t>
            </a:r>
            <a:r>
              <a:rPr lang="nl-NL" sz="1600" dirty="0"/>
              <a:t>  Landslide 	       House </a:t>
            </a:r>
            <a:r>
              <a:rPr lang="nl-NL" sz="1600" dirty="0" err="1"/>
              <a:t>damage</a:t>
            </a: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Social</a:t>
            </a:r>
            <a:r>
              <a:rPr lang="nl-NL" sz="1600" dirty="0"/>
              <a:t> </a:t>
            </a:r>
            <a:r>
              <a:rPr lang="nl-NL" sz="1600" dirty="0" err="1"/>
              <a:t>vulnerability</a:t>
            </a:r>
            <a:r>
              <a:rPr lang="nl-NL" sz="1600" dirty="0"/>
              <a:t>: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Poverty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Population</a:t>
            </a:r>
            <a:r>
              <a:rPr lang="nl-NL" sz="1600" dirty="0"/>
              <a:t> &lt;5 &amp; &gt; 60 </a:t>
            </a:r>
            <a:r>
              <a:rPr lang="nl-NL" sz="1600" dirty="0" err="1"/>
              <a:t>years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Exposure:		        Exposure time </a:t>
            </a:r>
            <a:r>
              <a:rPr lang="nl-NL" sz="1600" dirty="0" err="1"/>
              <a:t>to</a:t>
            </a:r>
            <a:r>
              <a:rPr lang="nl-NL" sz="1600" dirty="0"/>
              <a:t> gust wind (&gt;30mph)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Population</a:t>
            </a:r>
            <a:r>
              <a:rPr lang="nl-NL" sz="1600" dirty="0"/>
              <a:t> </a:t>
            </a:r>
            <a:r>
              <a:rPr lang="nl-NL" sz="1600" dirty="0" err="1"/>
              <a:t>density</a:t>
            </a:r>
            <a:r>
              <a:rPr lang="nl-NL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Ruggedness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Coastal</a:t>
            </a:r>
            <a:r>
              <a:rPr lang="nl-NL" sz="1600" dirty="0"/>
              <a:t> </a:t>
            </a:r>
            <a:r>
              <a:rPr lang="nl-NL" sz="1600" dirty="0" err="1"/>
              <a:t>length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Elevation</a:t>
            </a:r>
            <a:r>
              <a:rPr lang="nl-NL" sz="1600" dirty="0"/>
              <a:t>		         Maximum </a:t>
            </a:r>
            <a:r>
              <a:rPr lang="nl-NL" sz="1600" dirty="0" err="1"/>
              <a:t>rainfall</a:t>
            </a:r>
            <a:r>
              <a:rPr lang="nl-NL" sz="1600" dirty="0"/>
              <a:t> (mm/</a:t>
            </a:r>
            <a:r>
              <a:rPr lang="nl-NL" sz="1600" dirty="0" err="1"/>
              <a:t>day</a:t>
            </a:r>
            <a:r>
              <a:rPr lang="nl-NL" sz="1600" dirty="0"/>
              <a:t>)</a:t>
            </a:r>
          </a:p>
          <a:p>
            <a:r>
              <a:rPr lang="nl-NL" sz="1600" dirty="0"/>
              <a:t>	</a:t>
            </a:r>
          </a:p>
          <a:p>
            <a:endParaRPr lang="nl-NL" sz="16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4C0678C-B6B9-B527-7ACA-3D87ED916D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4529" y="2227306"/>
            <a:ext cx="1086747" cy="100875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67EFCB9-A58C-812D-9108-DFB972B3D8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3868" y="2284736"/>
            <a:ext cx="1028126" cy="8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F4B1FD3A-02A2-68FF-2B81-4A489D74B830}"/>
              </a:ext>
            </a:extLst>
          </p:cNvPr>
          <p:cNvSpPr/>
          <p:nvPr/>
        </p:nvSpPr>
        <p:spPr>
          <a:xfrm>
            <a:off x="2211361" y="829733"/>
            <a:ext cx="9702531" cy="771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94" y="0"/>
            <a:ext cx="72543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0" y="0"/>
            <a:ext cx="1578302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973F70-B186-E5FF-D9BC-CFA3ED0CA808}"/>
              </a:ext>
            </a:extLst>
          </p:cNvPr>
          <p:cNvSpPr txBox="1"/>
          <p:nvPr/>
        </p:nvSpPr>
        <p:spPr>
          <a:xfrm>
            <a:off x="1936763" y="1064459"/>
            <a:ext cx="8510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2AD2F9-ECE4-17DA-BD18-55FC4F7F15CB}"/>
              </a:ext>
            </a:extLst>
          </p:cNvPr>
          <p:cNvGrpSpPr/>
          <p:nvPr/>
        </p:nvGrpSpPr>
        <p:grpSpPr>
          <a:xfrm>
            <a:off x="9443596" y="2853722"/>
            <a:ext cx="428577" cy="1668968"/>
            <a:chOff x="9037596" y="2065584"/>
            <a:chExt cx="533400" cy="1549146"/>
          </a:xfrm>
        </p:grpSpPr>
        <p:sp>
          <p:nvSpPr>
            <p:cNvPr id="62" name="Isosceles Triangle 132">
              <a:extLst>
                <a:ext uri="{FF2B5EF4-FFF2-40B4-BE49-F238E27FC236}">
                  <a16:creationId xmlns:a16="http://schemas.microsoft.com/office/drawing/2014/main" id="{5ECE5EB6-5E07-3E98-25F6-19656DDEB0E1}"/>
                </a:ext>
              </a:extLst>
            </p:cNvPr>
            <p:cNvSpPr/>
            <p:nvPr/>
          </p:nvSpPr>
          <p:spPr>
            <a:xfrm rot="5400000">
              <a:off x="8691648" y="2735382"/>
              <a:ext cx="1549146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133">
              <a:extLst>
                <a:ext uri="{FF2B5EF4-FFF2-40B4-BE49-F238E27FC236}">
                  <a16:creationId xmlns:a16="http://schemas.microsoft.com/office/drawing/2014/main" id="{86DB9061-3F43-C2A1-3212-77A78C86DD17}"/>
                </a:ext>
              </a:extLst>
            </p:cNvPr>
            <p:cNvSpPr/>
            <p:nvPr/>
          </p:nvSpPr>
          <p:spPr>
            <a:xfrm rot="16200000">
              <a:off x="8367798" y="2735382"/>
              <a:ext cx="1549146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9" name="Afbeelding 1">
            <a:extLst>
              <a:ext uri="{FF2B5EF4-FFF2-40B4-BE49-F238E27FC236}">
                <a16:creationId xmlns:a16="http://schemas.microsoft.com/office/drawing/2014/main" id="{BBDE2CFF-B672-F6DD-5431-28D890EC05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29" t="24144" r="22376" b="929"/>
          <a:stretch/>
        </p:blipFill>
        <p:spPr>
          <a:xfrm>
            <a:off x="10026475" y="3612406"/>
            <a:ext cx="1810604" cy="2221453"/>
          </a:xfrm>
          <a:prstGeom prst="rect">
            <a:avLst/>
          </a:prstGeom>
        </p:spPr>
      </p:pic>
      <p:sp>
        <p:nvSpPr>
          <p:cNvPr id="71" name="Shape 137">
            <a:extLst>
              <a:ext uri="{FF2B5EF4-FFF2-40B4-BE49-F238E27FC236}">
                <a16:creationId xmlns:a16="http://schemas.microsoft.com/office/drawing/2014/main" id="{A8050ED2-3983-0D07-2318-6951087BF087}"/>
              </a:ext>
            </a:extLst>
          </p:cNvPr>
          <p:cNvSpPr/>
          <p:nvPr/>
        </p:nvSpPr>
        <p:spPr>
          <a:xfrm>
            <a:off x="2211361" y="148562"/>
            <a:ext cx="10405512" cy="595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14D"/>
                </a:solidFill>
                <a:latin typeface="Montserrat SemiBold" panose="00000700000000000000" pitchFamily="2" charset="0"/>
                <a:ea typeface="+mj-ea"/>
                <a:cs typeface="+mj-cs"/>
              </a:rPr>
              <a:t>ML impact-based forecasting model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D8EDCD5-FA4C-DB1C-3431-8F64DFBF7E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55" b="28658"/>
          <a:stretch/>
        </p:blipFill>
        <p:spPr>
          <a:xfrm>
            <a:off x="5508000" y="2313054"/>
            <a:ext cx="1557227" cy="112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B778909-BF75-690C-BA4B-E99CB87492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844" b="23310"/>
          <a:stretch/>
        </p:blipFill>
        <p:spPr>
          <a:xfrm>
            <a:off x="5460896" y="3439441"/>
            <a:ext cx="1508694" cy="101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0E58D96-D5F3-872F-8A64-70BBE49EC5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624" b="42589"/>
          <a:stretch/>
        </p:blipFill>
        <p:spPr>
          <a:xfrm>
            <a:off x="5469432" y="4477709"/>
            <a:ext cx="2067041" cy="108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7EBD9A0-C99F-044E-9FEA-9A448C3D26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6440"/>
                    </a14:imgEffect>
                    <a14:imgEffect>
                      <a14:saturation sat="71000"/>
                    </a14:imgEffect>
                    <a14:imgEffect>
                      <a14:brightnessContrast bright="-2000" contrast="86000"/>
                    </a14:imgEffect>
                  </a14:imgLayer>
                </a14:imgProps>
              </a:ext>
            </a:extLst>
          </a:blip>
          <a:srcRect l="6218" t="7666" r="4132"/>
          <a:stretch/>
        </p:blipFill>
        <p:spPr>
          <a:xfrm>
            <a:off x="5634173" y="5769405"/>
            <a:ext cx="1820678" cy="1088595"/>
          </a:xfrm>
          <a:prstGeom prst="rect">
            <a:avLst/>
          </a:prstGeom>
        </p:spPr>
      </p:pic>
      <p:sp>
        <p:nvSpPr>
          <p:cNvPr id="75" name="Arrow: Right 74">
            <a:extLst>
              <a:ext uri="{FF2B5EF4-FFF2-40B4-BE49-F238E27FC236}">
                <a16:creationId xmlns:a16="http://schemas.microsoft.com/office/drawing/2014/main" id="{B5D63BC9-2002-4429-E916-2B894BD75533}"/>
              </a:ext>
            </a:extLst>
          </p:cNvPr>
          <p:cNvSpPr/>
          <p:nvPr/>
        </p:nvSpPr>
        <p:spPr>
          <a:xfrm rot="5400000">
            <a:off x="6001281" y="5635388"/>
            <a:ext cx="427922" cy="43513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D5265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32" name="Picture 8" descr="Before And After: How The Philippines Recovered From Typhoon #Haiyan |  Philippines, Bad storms, World map printable">
            <a:extLst>
              <a:ext uri="{FF2B5EF4-FFF2-40B4-BE49-F238E27FC236}">
                <a16:creationId xmlns:a16="http://schemas.microsoft.com/office/drawing/2014/main" id="{1E6AED61-CDF1-0097-C498-D0074364F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586" b="60984"/>
          <a:stretch/>
        </p:blipFill>
        <p:spPr bwMode="auto">
          <a:xfrm>
            <a:off x="9998477" y="2198648"/>
            <a:ext cx="2087495" cy="1517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Before And After: How The Philippines Recovered From Typhoon #Haiyan |  Philippines, Bad storms, World map printable">
            <a:extLst>
              <a:ext uri="{FF2B5EF4-FFF2-40B4-BE49-F238E27FC236}">
                <a16:creationId xmlns:a16="http://schemas.microsoft.com/office/drawing/2014/main" id="{CF0F8F30-C5F1-7ACC-C312-2305B485E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2" r="25304" b="11306"/>
          <a:stretch/>
        </p:blipFill>
        <p:spPr bwMode="auto">
          <a:xfrm>
            <a:off x="2213506" y="2286575"/>
            <a:ext cx="2143832" cy="142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16">
            <a:extLst>
              <a:ext uri="{FF2B5EF4-FFF2-40B4-BE49-F238E27FC236}">
                <a16:creationId xmlns:a16="http://schemas.microsoft.com/office/drawing/2014/main" id="{D9943DB7-C287-E310-8DEC-AE77FB47C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361" y="891406"/>
            <a:ext cx="9975990" cy="4961551"/>
          </a:xfrm>
        </p:spPr>
        <p:txBody>
          <a:bodyPr/>
          <a:lstStyle/>
          <a:p>
            <a:r>
              <a:rPr lang="nl-NL" sz="1600" b="1" dirty="0" err="1"/>
              <a:t>Predictors</a:t>
            </a:r>
            <a:r>
              <a:rPr lang="nl-NL" sz="1600" b="1" dirty="0"/>
              <a:t>							       </a:t>
            </a:r>
            <a:r>
              <a:rPr lang="nl-NL" sz="1600" b="1" dirty="0" err="1"/>
              <a:t>Predictand</a:t>
            </a:r>
            <a:endParaRPr lang="nl-NL" sz="1600" b="1" dirty="0"/>
          </a:p>
          <a:p>
            <a:r>
              <a:rPr lang="nl-NL" sz="1600" dirty="0"/>
              <a:t>Exposure &amp; </a:t>
            </a:r>
            <a:r>
              <a:rPr lang="nl-NL" sz="1600" dirty="0" err="1"/>
              <a:t>vulnerability</a:t>
            </a:r>
            <a:r>
              <a:rPr lang="nl-NL" sz="1600" dirty="0"/>
              <a:t>                 Hazard				       Impact	</a:t>
            </a:r>
          </a:p>
          <a:p>
            <a:endParaRPr lang="nl-NL" sz="1600" dirty="0"/>
          </a:p>
          <a:p>
            <a:r>
              <a:rPr lang="nl-NL" sz="1600" dirty="0" err="1"/>
              <a:t>Physical</a:t>
            </a:r>
            <a:r>
              <a:rPr lang="nl-NL" sz="1600" dirty="0"/>
              <a:t> </a:t>
            </a:r>
            <a:r>
              <a:rPr lang="nl-NL" sz="1600" dirty="0" err="1"/>
              <a:t>vulnerability</a:t>
            </a:r>
            <a:r>
              <a:rPr lang="nl-NL" sz="1600" dirty="0"/>
              <a:t>	         </a:t>
            </a:r>
            <a:r>
              <a:rPr lang="nl-NL" sz="1600" dirty="0" err="1"/>
              <a:t>Typhoon</a:t>
            </a:r>
            <a:r>
              <a:rPr lang="nl-NL" sz="1600" dirty="0"/>
              <a:t> 	    Storm </a:t>
            </a:r>
            <a:r>
              <a:rPr lang="nl-NL" sz="1600" dirty="0" err="1"/>
              <a:t>surge</a:t>
            </a:r>
            <a:r>
              <a:rPr lang="nl-NL" sz="1600" dirty="0"/>
              <a:t>  Landslide 	        House </a:t>
            </a:r>
            <a:r>
              <a:rPr lang="nl-NL" sz="1600" dirty="0" err="1"/>
              <a:t>damage</a:t>
            </a: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Social</a:t>
            </a:r>
            <a:r>
              <a:rPr lang="nl-NL" sz="1600" dirty="0"/>
              <a:t> </a:t>
            </a:r>
            <a:r>
              <a:rPr lang="nl-NL" sz="1600" dirty="0" err="1"/>
              <a:t>vulnerability</a:t>
            </a:r>
            <a:r>
              <a:rPr lang="nl-NL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Poverty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Population</a:t>
            </a:r>
            <a:r>
              <a:rPr lang="nl-NL" sz="1600" dirty="0"/>
              <a:t> </a:t>
            </a:r>
            <a:r>
              <a:rPr lang="nl-NL" sz="1600" dirty="0" err="1"/>
              <a:t>density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Exposure: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Ruggedness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Coastal</a:t>
            </a:r>
            <a:r>
              <a:rPr lang="nl-NL" sz="1600" dirty="0"/>
              <a:t> </a:t>
            </a:r>
            <a:r>
              <a:rPr lang="nl-NL" sz="1600" dirty="0" err="1"/>
              <a:t>length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Elevation</a:t>
            </a:r>
            <a:endParaRPr lang="nl-NL" sz="1600" dirty="0"/>
          </a:p>
          <a:p>
            <a:r>
              <a:rPr lang="nl-NL" sz="1600" dirty="0"/>
              <a:t>	</a:t>
            </a:r>
          </a:p>
          <a:p>
            <a:endParaRPr lang="nl-NL" sz="16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4C0678C-B6B9-B527-7ACA-3D87ED916D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4529" y="2227306"/>
            <a:ext cx="1086747" cy="100875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67EFCB9-A58C-812D-9108-DFB972B3D8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3868" y="2284736"/>
            <a:ext cx="1028126" cy="893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A3895D-4BC6-A712-EBCB-2CCB3C1927D7}"/>
              </a:ext>
            </a:extLst>
          </p:cNvPr>
          <p:cNvSpPr/>
          <p:nvPr/>
        </p:nvSpPr>
        <p:spPr>
          <a:xfrm>
            <a:off x="2211361" y="1727201"/>
            <a:ext cx="2526051" cy="498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EAC2C7-B6EC-9550-974B-1FD4E6F060D7}"/>
              </a:ext>
            </a:extLst>
          </p:cNvPr>
          <p:cNvSpPr/>
          <p:nvPr/>
        </p:nvSpPr>
        <p:spPr>
          <a:xfrm>
            <a:off x="9387719" y="1663497"/>
            <a:ext cx="2797414" cy="498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70B2326-D554-97E8-7B16-BB1D1FE81B6D}"/>
              </a:ext>
            </a:extLst>
          </p:cNvPr>
          <p:cNvSpPr/>
          <p:nvPr/>
        </p:nvSpPr>
        <p:spPr>
          <a:xfrm>
            <a:off x="7950982" y="3788745"/>
            <a:ext cx="3673797" cy="2519193"/>
          </a:xfrm>
          <a:prstGeom prst="wedgeEllipseCallout">
            <a:avLst>
              <a:gd name="adj1" fmla="val -32695"/>
              <a:gd name="adj2" fmla="val -69738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predictor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values (per municipality) used when training the model with 42 historical typhoons </a:t>
            </a:r>
            <a:endParaRPr lang="nl-NL" dirty="0"/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A096026-6D9B-58F4-2B86-649D0A8EDB4C}"/>
              </a:ext>
            </a:extLst>
          </p:cNvPr>
          <p:cNvSpPr/>
          <p:nvPr/>
        </p:nvSpPr>
        <p:spPr>
          <a:xfrm>
            <a:off x="1847941" y="3852295"/>
            <a:ext cx="3465867" cy="2519193"/>
          </a:xfrm>
          <a:prstGeom prst="wedgeEllipseCallout">
            <a:avLst>
              <a:gd name="adj1" fmla="val 52151"/>
              <a:gd name="adj2" fmla="val -75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 predictor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historical typhoon separately obtained using observations/</a:t>
            </a:r>
          </a:p>
          <a:p>
            <a:r>
              <a:rPr lang="en-US" dirty="0"/>
              <a:t>     calculations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9606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152C-3501-1329-AB34-EE2AE69D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553" y="842435"/>
            <a:ext cx="9068585" cy="423633"/>
          </a:xfrm>
        </p:spPr>
        <p:txBody>
          <a:bodyPr/>
          <a:lstStyle/>
          <a:p>
            <a:r>
              <a:rPr lang="en-US" sz="3200" dirty="0">
                <a:solidFill>
                  <a:srgbClr val="00214D"/>
                </a:solidFill>
                <a:latin typeface="Montserrat SemiBold" panose="00000700000000000000" pitchFamily="2" charset="0"/>
                <a:ea typeface="+mj-ea"/>
                <a:cs typeface="+mj-cs"/>
              </a:rPr>
              <a:t>ML impact-based forecasting model:</a:t>
            </a:r>
            <a:br>
              <a:rPr lang="en-US" sz="3200" dirty="0">
                <a:solidFill>
                  <a:srgbClr val="00214D"/>
                </a:solidFill>
                <a:latin typeface="Montserrat SemiBold" panose="00000700000000000000" pitchFamily="2" charset="0"/>
                <a:ea typeface="+mj-ea"/>
                <a:cs typeface="+mj-cs"/>
              </a:rPr>
            </a:br>
            <a:r>
              <a:rPr lang="en-US" dirty="0"/>
              <a:t>Static predictor on landslides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7E01F-7963-3983-3950-4ADD93C2F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553" y="1646927"/>
            <a:ext cx="5181885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Landslide susceptibility map (3 classes of vulnerability), source NOAH project Philippines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% of buildings in landslide prone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 feature importance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ED349-B5C4-713F-7D7C-95F8B801B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/>
        </p:blipFill>
        <p:spPr>
          <a:xfrm>
            <a:off x="7707244" y="1610299"/>
            <a:ext cx="3851184" cy="44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40E780-49B9-3934-F852-D343B3414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917" y="373666"/>
            <a:ext cx="9068585" cy="423633"/>
          </a:xfrm>
        </p:spPr>
        <p:txBody>
          <a:bodyPr/>
          <a:lstStyle/>
          <a:p>
            <a:r>
              <a:rPr lang="en-US" dirty="0"/>
              <a:t>Research objective: towards a hybrid model</a:t>
            </a:r>
            <a:endParaRPr lang="nl-N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34874B-4BB1-9130-2C65-2987F3992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021" y="1099150"/>
            <a:ext cx="9364379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we create a dynamic landslide hazard model to replace the static predictor?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Will the performance of the ML model improve by adding this dynamic rainfall threshold model?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Case study for the Bicol region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99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5">
            <a:extLst>
              <a:ext uri="{FF2B5EF4-FFF2-40B4-BE49-F238E27FC236}">
                <a16:creationId xmlns:a16="http://schemas.microsoft.com/office/drawing/2014/main" id="{A790FFBE-E8E0-90B5-1687-6DE641657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44531"/>
              </p:ext>
            </p:extLst>
          </p:nvPr>
        </p:nvGraphicFramePr>
        <p:xfrm>
          <a:off x="3002659" y="1191925"/>
          <a:ext cx="6009903" cy="491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484">
                  <a:extLst>
                    <a:ext uri="{9D8B030D-6E8A-4147-A177-3AD203B41FA5}">
                      <a16:colId xmlns:a16="http://schemas.microsoft.com/office/drawing/2014/main" val="4255213622"/>
                    </a:ext>
                  </a:extLst>
                </a:gridCol>
                <a:gridCol w="1582220">
                  <a:extLst>
                    <a:ext uri="{9D8B030D-6E8A-4147-A177-3AD203B41FA5}">
                      <a16:colId xmlns:a16="http://schemas.microsoft.com/office/drawing/2014/main" val="1130022335"/>
                    </a:ext>
                  </a:extLst>
                </a:gridCol>
                <a:gridCol w="1508199">
                  <a:extLst>
                    <a:ext uri="{9D8B030D-6E8A-4147-A177-3AD203B41FA5}">
                      <a16:colId xmlns:a16="http://schemas.microsoft.com/office/drawing/2014/main" val="2143284536"/>
                    </a:ext>
                  </a:extLst>
                </a:gridCol>
              </a:tblGrid>
              <a:tr h="55480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Train and test set ML model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Landslide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09964"/>
                  </a:ext>
                </a:extLst>
              </a:tr>
              <a:tr h="83293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level</a:t>
                      </a:r>
                      <a:endParaRPr lang="en-NL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Bicol region</a:t>
                      </a:r>
                      <a:endParaRPr lang="en-NL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534075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NL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Durian</a:t>
                      </a:r>
                      <a:r>
                        <a:rPr lang="nl-N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(2006) </a:t>
                      </a:r>
                    </a:p>
                    <a:p>
                      <a:pPr algn="ctr" fontAlgn="ctr"/>
                      <a:r>
                        <a:rPr lang="nl-NL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Sarika</a:t>
                      </a:r>
                      <a:r>
                        <a:rPr lang="nl-N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(2016)</a:t>
                      </a:r>
                      <a:endParaRPr lang="en-NL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82643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Landslide susceptibility map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Durian: 4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Sarika: 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 landslides in total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(90% of landslides are caused by typhoons)</a:t>
                      </a:r>
                      <a:endParaRPr lang="en-GB" sz="14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090712"/>
                  </a:ext>
                </a:extLst>
              </a:tr>
              <a:tr h="19498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2006-2020</a:t>
                      </a:r>
                      <a:endParaRPr lang="en-NL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Usually December -February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4683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DAE2F5-4BE7-4409-82D2-6571CEED6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301" y="546353"/>
            <a:ext cx="9068585" cy="423633"/>
          </a:xfrm>
        </p:spPr>
        <p:txBody>
          <a:bodyPr/>
          <a:lstStyle/>
          <a:p>
            <a:r>
              <a:rPr lang="en-GB" b="1" dirty="0"/>
              <a:t>Data: typhoon train &amp; test set and landslide inventory</a:t>
            </a:r>
            <a:endParaRPr lang="en-NL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0B1273-AC97-41D6-B721-5E2F32F79621}"/>
              </a:ext>
            </a:extLst>
          </p:cNvPr>
          <p:cNvGrpSpPr/>
          <p:nvPr/>
        </p:nvGrpSpPr>
        <p:grpSpPr>
          <a:xfrm>
            <a:off x="3107618" y="2637536"/>
            <a:ext cx="2565251" cy="682755"/>
            <a:chOff x="264165" y="3714076"/>
            <a:chExt cx="2853582" cy="682755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5B382BDD-4FC1-4BFC-B4F1-CC767FADAB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57276341"/>
                </p:ext>
              </p:extLst>
            </p:nvPr>
          </p:nvGraphicFramePr>
          <p:xfrm>
            <a:off x="264165" y="3714076"/>
            <a:ext cx="2853582" cy="6827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A93FD07-BFE8-4312-83D1-5F222FF2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6961" y="3932335"/>
              <a:ext cx="291766" cy="28568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7786A0-429F-4BBA-9BBA-5C8AC7D4D217}"/>
              </a:ext>
            </a:extLst>
          </p:cNvPr>
          <p:cNvGrpSpPr/>
          <p:nvPr/>
        </p:nvGrpSpPr>
        <p:grpSpPr>
          <a:xfrm>
            <a:off x="3107618" y="1845651"/>
            <a:ext cx="2565251" cy="682755"/>
            <a:chOff x="264165" y="1568860"/>
            <a:chExt cx="2853582" cy="682755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E9808088-3631-418E-B8ED-C8C2254672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3256831"/>
                </p:ext>
              </p:extLst>
            </p:nvPr>
          </p:nvGraphicFramePr>
          <p:xfrm>
            <a:off x="264165" y="1568860"/>
            <a:ext cx="2853582" cy="6827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pic>
          <p:nvPicPr>
            <p:cNvPr id="18" name="Graphic 17" descr="Asia with solid fill">
              <a:extLst>
                <a:ext uri="{FF2B5EF4-FFF2-40B4-BE49-F238E27FC236}">
                  <a16:creationId xmlns:a16="http://schemas.microsoft.com/office/drawing/2014/main" id="{6CF44143-6BB5-4A6D-8E93-5A5367FB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6127" y="1631692"/>
              <a:ext cx="553727" cy="553726"/>
            </a:xfrm>
            <a:prstGeom prst="rect">
              <a:avLst/>
            </a:prstGeom>
          </p:spPr>
        </p:pic>
      </p:grp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585D80F7-1BC5-485F-B14E-3A9BFFE37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602740"/>
              </p:ext>
            </p:extLst>
          </p:nvPr>
        </p:nvGraphicFramePr>
        <p:xfrm>
          <a:off x="3107618" y="5156315"/>
          <a:ext cx="2565251" cy="68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7" name="Graphic 26" descr="Daily calendar with solid fill">
            <a:extLst>
              <a:ext uri="{FF2B5EF4-FFF2-40B4-BE49-F238E27FC236}">
                <a16:creationId xmlns:a16="http://schemas.microsoft.com/office/drawing/2014/main" id="{EF7B3B9B-565D-43D0-8BF2-1CD02D7C3C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21003" y="5160273"/>
            <a:ext cx="663550" cy="663550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804B7300-0EB2-E5D9-CC39-5EAD08503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025805"/>
              </p:ext>
            </p:extLst>
          </p:nvPr>
        </p:nvGraphicFramePr>
        <p:xfrm>
          <a:off x="3107618" y="3715740"/>
          <a:ext cx="2565251" cy="68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4777F45-9DB0-52F0-23B7-857D03BB54D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633" y="3823884"/>
            <a:ext cx="564490" cy="490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0FA9B0-9051-9A83-9AB9-B236667C89B4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40234" r="2082"/>
          <a:stretch/>
        </p:blipFill>
        <p:spPr>
          <a:xfrm>
            <a:off x="9094386" y="2088235"/>
            <a:ext cx="2556507" cy="1400470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F6311E-6145-D0DB-3939-7C49E613B5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2389" y="3601225"/>
            <a:ext cx="2438504" cy="1564590"/>
          </a:xfrm>
          <a:prstGeom prst="round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B3B6FB11-EB0D-4DDF-842F-D4998C35EA35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13484" r="14496"/>
          <a:stretch/>
        </p:blipFill>
        <p:spPr>
          <a:xfrm>
            <a:off x="58900" y="2042883"/>
            <a:ext cx="2743933" cy="364671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59511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F40A-4F96-4D4D-83C2-D1CB9B9F4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Method: Event </a:t>
            </a:r>
            <a:r>
              <a:rPr lang="nl-NL" dirty="0" err="1"/>
              <a:t>Duration</a:t>
            </a:r>
            <a:r>
              <a:rPr lang="nl-NL" dirty="0"/>
              <a:t> (ED) </a:t>
            </a:r>
            <a:r>
              <a:rPr lang="nl-NL" dirty="0" err="1"/>
              <a:t>threshold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9FD78FA-D277-6994-98F6-D4641021F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43494"/>
            <a:ext cx="9312494" cy="4961551"/>
          </a:xfrm>
        </p:spPr>
        <p:txBody>
          <a:bodyPr/>
          <a:lstStyle/>
          <a:p>
            <a:r>
              <a:rPr lang="en-US" dirty="0"/>
              <a:t>CTRL-T Calculation of Thresholds for Rainfall-induced Landslides–Tool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Melillo, M., Brunetti, M. T., </a:t>
            </a:r>
            <a:r>
              <a:rPr lang="en-US" sz="1800" dirty="0" err="1"/>
              <a:t>Peruccacci</a:t>
            </a:r>
            <a:r>
              <a:rPr lang="en-US" sz="1800" dirty="0"/>
              <a:t>, S., </a:t>
            </a:r>
            <a:r>
              <a:rPr lang="en-US" sz="1800" dirty="0" err="1"/>
              <a:t>Gariano</a:t>
            </a:r>
            <a:r>
              <a:rPr lang="en-US" sz="1800" dirty="0"/>
              <a:t>, S. L., </a:t>
            </a:r>
            <a:r>
              <a:rPr lang="en-US" sz="1800" dirty="0" err="1"/>
              <a:t>Roccati</a:t>
            </a:r>
            <a:r>
              <a:rPr lang="en-US" sz="1800" dirty="0"/>
              <a:t>, A., and Guzzetti, F. (2018). A tool for the automatic calculation of rainfall thresholds for landslide occurrence.” Environmental Modelling and Software 105</a:t>
            </a:r>
            <a:endParaRPr lang="nl-NL" sz="1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310E81B3-0FBC-44A8-A0DB-998554AF7CDB}"/>
              </a:ext>
            </a:extLst>
          </p:cNvPr>
          <p:cNvSpPr/>
          <p:nvPr/>
        </p:nvSpPr>
        <p:spPr>
          <a:xfrm>
            <a:off x="3179332" y="2653572"/>
            <a:ext cx="6326569" cy="1935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  <a:p>
            <a:pPr algn="ctr"/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E7724-C7D2-49EA-B151-A373029530C8}"/>
              </a:ext>
            </a:extLst>
          </p:cNvPr>
          <p:cNvSpPr/>
          <p:nvPr/>
        </p:nvSpPr>
        <p:spPr>
          <a:xfrm>
            <a:off x="3226069" y="2887519"/>
            <a:ext cx="2650772" cy="1509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FE377-C1E6-4663-B613-680C6378899B}"/>
              </a:ext>
            </a:extLst>
          </p:cNvPr>
          <p:cNvSpPr/>
          <p:nvPr/>
        </p:nvSpPr>
        <p:spPr>
          <a:xfrm>
            <a:off x="3645747" y="2971571"/>
            <a:ext cx="1507496" cy="280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Input</a:t>
            </a:r>
            <a:endParaRPr lang="en-US" sz="1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EC29D7-A027-4248-91AE-CBE1FF80A46B}"/>
              </a:ext>
            </a:extLst>
          </p:cNvPr>
          <p:cNvSpPr/>
          <p:nvPr/>
        </p:nvSpPr>
        <p:spPr>
          <a:xfrm>
            <a:off x="3288855" y="3531988"/>
            <a:ext cx="2519356" cy="6934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err="1"/>
              <a:t>Rain</a:t>
            </a:r>
            <a:r>
              <a:rPr lang="nl-NL" sz="1400" dirty="0"/>
              <a:t> </a:t>
            </a:r>
            <a:r>
              <a:rPr lang="nl-NL" sz="1400" dirty="0" err="1"/>
              <a:t>gauges</a:t>
            </a:r>
            <a:endParaRPr lang="nl-N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err="1"/>
              <a:t>Rainfall</a:t>
            </a:r>
            <a:r>
              <a:rPr lang="nl-NL" sz="1400" dirty="0"/>
              <a:t> timeseries per </a:t>
            </a:r>
            <a:r>
              <a:rPr lang="nl-NL" sz="1400" dirty="0" err="1"/>
              <a:t>rain</a:t>
            </a:r>
            <a:r>
              <a:rPr lang="nl-NL" sz="1400" dirty="0"/>
              <a:t> </a:t>
            </a:r>
            <a:r>
              <a:rPr lang="nl-NL" sz="1400" dirty="0" err="1"/>
              <a:t>gauge</a:t>
            </a:r>
            <a:endParaRPr lang="nl-N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err="1"/>
              <a:t>Landslides</a:t>
            </a:r>
            <a:endParaRPr lang="nl-NL" sz="1400" dirty="0"/>
          </a:p>
          <a:p>
            <a:pPr lvl="1"/>
            <a:endParaRPr lang="nl-NL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EABCFE-66F9-44B4-A6EC-2FB78BDF3220}"/>
              </a:ext>
            </a:extLst>
          </p:cNvPr>
          <p:cNvSpPr/>
          <p:nvPr/>
        </p:nvSpPr>
        <p:spPr>
          <a:xfrm>
            <a:off x="6235945" y="2887519"/>
            <a:ext cx="3201326" cy="1509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14EFF-94AC-4087-8EC6-D5C640856D41}"/>
              </a:ext>
            </a:extLst>
          </p:cNvPr>
          <p:cNvSpPr/>
          <p:nvPr/>
        </p:nvSpPr>
        <p:spPr>
          <a:xfrm>
            <a:off x="6642015" y="2977580"/>
            <a:ext cx="2299039" cy="310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CTRL – 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FDDBEC-2261-44A3-9718-A903AD3B8B2F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5876841" y="3642185"/>
            <a:ext cx="359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6B403A-B302-4E89-8ADA-42E7AF14C3D1}"/>
                  </a:ext>
                </a:extLst>
              </p:cNvPr>
              <p:cNvSpPr txBox="1"/>
              <p:nvPr/>
            </p:nvSpPr>
            <p:spPr>
              <a:xfrm>
                <a:off x="6832582" y="3582491"/>
                <a:ext cx="1919485" cy="384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6B403A-B302-4E89-8ADA-42E7AF14C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82" y="3582491"/>
                <a:ext cx="1919485" cy="384657"/>
              </a:xfrm>
              <a:prstGeom prst="rect">
                <a:avLst/>
              </a:prstGeom>
              <a:blipFill>
                <a:blip r:embed="rId3"/>
                <a:stretch>
                  <a:fillRect t="-4762" b="-63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7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FB5-5BBC-4C74-5FED-BCC653C02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042" y="417014"/>
            <a:ext cx="9068585" cy="423633"/>
          </a:xfrm>
        </p:spPr>
        <p:txBody>
          <a:bodyPr/>
          <a:lstStyle/>
          <a:p>
            <a:r>
              <a:rPr lang="nl-NL" dirty="0"/>
              <a:t>Method: event </a:t>
            </a:r>
            <a:r>
              <a:rPr lang="nl-NL" dirty="0" err="1"/>
              <a:t>duration</a:t>
            </a:r>
            <a:r>
              <a:rPr lang="nl-NL" dirty="0"/>
              <a:t> (ED) </a:t>
            </a:r>
            <a:r>
              <a:rPr lang="nl-NL" dirty="0" err="1"/>
              <a:t>threshold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43770-F4A0-A8BD-A07A-35D1B41AD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700" y="1020946"/>
            <a:ext cx="9624768" cy="4961551"/>
          </a:xfrm>
        </p:spPr>
        <p:txBody>
          <a:bodyPr/>
          <a:lstStyle/>
          <a:p>
            <a:r>
              <a:rPr lang="en-US" dirty="0"/>
              <a:t>CTRL-T Calculation of Thresholds for Rainfall-induced Landslides–Tool</a:t>
            </a:r>
          </a:p>
          <a:p>
            <a:endParaRPr lang="nl-NL" dirty="0"/>
          </a:p>
        </p:txBody>
      </p:sp>
      <p:pic>
        <p:nvPicPr>
          <p:cNvPr id="4" name="Immagine 12">
            <a:extLst>
              <a:ext uri="{FF2B5EF4-FFF2-40B4-BE49-F238E27FC236}">
                <a16:creationId xmlns:a16="http://schemas.microsoft.com/office/drawing/2014/main" id="{6CA87712-E23B-5087-955A-5ECE0E0CD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04" y="2241733"/>
            <a:ext cx="8389857" cy="4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09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D"/>
      </a:accent1>
      <a:accent2>
        <a:srgbClr val="C6BC8B"/>
      </a:accent2>
      <a:accent3>
        <a:srgbClr val="CFD1B8"/>
      </a:accent3>
      <a:accent4>
        <a:srgbClr val="FF787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Montserrat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8D6202B3D8B44B03B435608BF95F6" ma:contentTypeVersion="15" ma:contentTypeDescription="Create a new document." ma:contentTypeScope="" ma:versionID="ccc0e280149b2c6fb360deecb2418c47">
  <xsd:schema xmlns:xsd="http://www.w3.org/2001/XMLSchema" xmlns:xs="http://www.w3.org/2001/XMLSchema" xmlns:p="http://schemas.microsoft.com/office/2006/metadata/properties" xmlns:ns1="http://schemas.microsoft.com/sharepoint/v3" xmlns:ns2="c4b96ab1-ae9c-407b-a319-af4019d79539" xmlns:ns3="73570860-8dc6-431c-8da7-24443f6ffa7f" targetNamespace="http://schemas.microsoft.com/office/2006/metadata/properties" ma:root="true" ma:fieldsID="7f755f98b383f89c9bdcac86972e0250" ns1:_="" ns2:_="" ns3:_="">
    <xsd:import namespace="http://schemas.microsoft.com/sharepoint/v3"/>
    <xsd:import namespace="c4b96ab1-ae9c-407b-a319-af4019d79539"/>
    <xsd:import namespace="73570860-8dc6-431c-8da7-24443f6ff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96ab1-ae9c-407b-a319-af4019d79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70860-8dc6-431c-8da7-24443f6ff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A5502A-27CA-43FB-B1AE-563A95925E78}">
  <ds:schemaRefs>
    <ds:schemaRef ds:uri="c4b96ab1-ae9c-407b-a319-af4019d79539"/>
    <ds:schemaRef ds:uri="73570860-8dc6-431c-8da7-24443f6ffa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F5177A-D570-4165-9636-522BC0BC4E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F34C9-D2F9-41E7-AAD3-9C036D7C4749}"/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1517</Words>
  <Application>Microsoft Office PowerPoint</Application>
  <PresentationFormat>Widescreen</PresentationFormat>
  <Paragraphs>225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Gotham Rounded Bold</vt:lpstr>
      <vt:lpstr>Montserrat Black</vt:lpstr>
      <vt:lpstr>Montserrat SemiBold</vt:lpstr>
      <vt:lpstr>Open Sans</vt:lpstr>
      <vt:lpstr>TeXGyrePagella-Italic-Identity-H</vt:lpstr>
      <vt:lpstr>TeXGyrePagella-Regular-Identity-H</vt:lpstr>
      <vt:lpstr>Kantoorthema</vt:lpstr>
      <vt:lpstr>PowerPoint Presentation</vt:lpstr>
      <vt:lpstr>Impact-based forecasting for typhoons</vt:lpstr>
      <vt:lpstr>PowerPoint Presentation</vt:lpstr>
      <vt:lpstr>PowerPoint Presentation</vt:lpstr>
      <vt:lpstr>ML impact-based forecasting model: Static predictor on landslides</vt:lpstr>
      <vt:lpstr>Research objective: towards a hybrid model</vt:lpstr>
      <vt:lpstr>Data: typhoon train &amp; test set and landslide inventory</vt:lpstr>
      <vt:lpstr>Method: Event Duration (ED) threshold</vt:lpstr>
      <vt:lpstr>Method: event duration (ED) threshold</vt:lpstr>
      <vt:lpstr>Results: determine Event Duration treshold in Bicol</vt:lpstr>
      <vt:lpstr>Method: use Event Duration threshold to determine landslide hazard YES or NO per municipality</vt:lpstr>
      <vt:lpstr>Method to go from landslide hazard (YES or NO) to landslide exposure </vt:lpstr>
      <vt:lpstr>Results </vt:lpstr>
      <vt:lpstr>Results </vt:lpstr>
      <vt:lpstr>Results</vt:lpstr>
      <vt:lpstr>Conclusions</vt:lpstr>
      <vt:lpstr>Future research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Houston, Sander</dc:creator>
  <cp:lastModifiedBy>Homberg van den, Marc</cp:lastModifiedBy>
  <cp:revision>6</cp:revision>
  <dcterms:created xsi:type="dcterms:W3CDTF">2021-08-11T10:40:47Z</dcterms:created>
  <dcterms:modified xsi:type="dcterms:W3CDTF">2022-05-25T12:44:57Z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0x0101006B48D6202B3D8B44B03B435608BF95F6</vt:lpwstr>
  </property>
</Properties>
</file>