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315" r:id="rId5"/>
    <p:sldId id="324" r:id="rId6"/>
    <p:sldId id="311" r:id="rId7"/>
    <p:sldId id="321" r:id="rId8"/>
    <p:sldId id="312" r:id="rId9"/>
    <p:sldId id="284" r:id="rId10"/>
    <p:sldId id="286" r:id="rId11"/>
    <p:sldId id="314" r:id="rId12"/>
    <p:sldId id="295" r:id="rId13"/>
    <p:sldId id="300" r:id="rId14"/>
    <p:sldId id="303" r:id="rId15"/>
    <p:sldId id="323" r:id="rId16"/>
  </p:sldIdLst>
  <p:sldSz cx="12192000" cy="6858000"/>
  <p:notesSz cx="6858000" cy="9144000"/>
  <p:embeddedFontLst>
    <p:embeddedFont>
      <p:font typeface="Bebas Neue Pro Middle" panose="020B0604020202020204" charset="0"/>
      <p:regular r:id="rId19"/>
      <p:italic r:id="rId20"/>
    </p:embeddedFont>
    <p:embeddedFont>
      <p:font typeface="Bebas Neue Regular" panose="020B0606020202050201" pitchFamily="34" charset="0"/>
      <p:regular r:id="rId21"/>
    </p:embeddedFont>
    <p:embeddedFont>
      <p:font typeface="Bebas Neue Bold" panose="020B0606020202050201" charset="0"/>
      <p:bold r:id="rId22"/>
    </p:embeddedFont>
    <p:embeddedFont>
      <p:font typeface="Bebas Neue Pro SmE Rg" panose="020B0506020202050201" charset="0"/>
      <p:regular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ibre Franklin" panose="00000500000000000000" charset="0"/>
      <p:regular r:id="rId30"/>
      <p:bold r:id="rId31"/>
      <p:italic r:id="rId32"/>
      <p:boldItalic r:id="rId33"/>
    </p:embeddedFont>
    <p:embeddedFont>
      <p:font typeface="Libre Franklin Light" panose="00000400000000000000" charset="0"/>
      <p:regular r:id="rId34"/>
      <p:italic r:id="rId35"/>
    </p:embeddedFont>
    <p:embeddedFont>
      <p:font typeface="Bebas Neue" panose="020B0606020202050201" pitchFamily="34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Bebas Neue Pro" panose="020B060402020202020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F6FD1"/>
    <a:srgbClr val="3173D3"/>
    <a:srgbClr val="23226E"/>
    <a:srgbClr val="000000"/>
    <a:srgbClr val="FDEFC3"/>
    <a:srgbClr val="4373A4"/>
    <a:srgbClr val="003A7F"/>
    <a:srgbClr val="FF2626"/>
    <a:srgbClr val="FF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0" autoAdjust="0"/>
    <p:restoredTop sz="94065" autoAdjust="0"/>
  </p:normalViewPr>
  <p:slideViewPr>
    <p:cSldViewPr snapToGrid="0">
      <p:cViewPr varScale="1">
        <p:scale>
          <a:sx n="67" d="100"/>
          <a:sy n="67" d="100"/>
        </p:scale>
        <p:origin x="8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2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07EDA49-21AF-D241-A0FE-B014CE6D33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8E66E8-8456-9046-9C7F-B4758902A3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E9F61-A875-0348-A5DA-2EE974C2234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C9B464-178C-6645-97CE-D42202427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0040C3-0CC5-904A-A610-B5BEAD2AD0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CBED5-1250-5F48-A051-D396CA984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4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674C6-A938-4C08-B909-B43865AC782C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02B37-AAD2-4B87-AD8C-339FBB756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69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everyone,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glad to present today.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Ana Hernández speaking. I am a PhD student at the University of Playa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Chile.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the question I ask myself is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interaction between drought and wildfires and their effects in recovery patterns in the Mediterranean forests?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propose 2 specific goals: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Analyze the spatial location, the direction of the trend, and the timing of the forest's spectral change.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2. Determine the relationship between spectral change and vegetation productivity after fire and drought, taking into account influences on climate and topography.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7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research based on multiple data as you can see. The analysis was mainly done using Google Earth Engine.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detection of changes I will use the detection algorithm LANDTREND.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PAUSE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information in the extended video of my research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8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quickly show you some data that we have worked on. 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 of the spectral history between a period of drought and non-drought. 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selected twenty fires from sites that share similar biogeographic conditions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dense forest cover or high severity patches so we can evaluate the recovery after a fire with non-drought and recovery from a fire with drought.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took multiple samples from each site and we summarized all the samples into one mean value per year per site.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chart we can see how much the Normalized Burn Ratio (NBR) value dropped as a percentage in the year the fire occurred compared to its previous value  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 the Loess regression, it seems that the drop in NBR values were grater or more severe in the years with drought. 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did the same analysis using NDVI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91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evaluate the recovery, we aligned every wildfires, to the same year scale from -1 to 8.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Year 0 is the year in which the fire occurred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Years 1-8 are the years after the fire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see some interesting things…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sites with fires in drought period, we see that the level of recovery doesn’t completely reach the NDVI levels from before the disturbance,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even seems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decrease in the last years as the drought became more severe.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8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OK, what comes next? </a:t>
            </a:r>
          </a:p>
          <a:p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take a deeper look into the samples 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include more variables to the model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spectral indices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associated with humidity, topographic and climate variables. With this, the idea is to test each fire and between fires.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still have to validate some points in the field, which were delayed due to the pandemic, but that are also important and missing. 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</a:t>
            </a:r>
            <a:r>
              <a:rPr lang="en-US" sz="1200" kern="1200" cap="small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remain available for questions or comments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02B37-AAD2-4B87-AD8C-339FBB7561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1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2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A20C286-580B-F54B-9F7E-C929BDB30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18" y="1244457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8E52AA-E205-984E-BC9E-204D3C98F1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219" y="2581130"/>
            <a:ext cx="9434946" cy="40136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1pPr>
            <a:lvl2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2pPr>
            <a:lvl3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3pPr>
            <a:lvl4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4pPr>
            <a:lvl5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84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04527" y="1141988"/>
            <a:ext cx="5524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639621C-BD24-4945-8344-1C676BE869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2251571"/>
            <a:ext cx="4506912" cy="1851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</a:defRPr>
            </a:lvl1pPr>
            <a:lvl2pPr>
              <a:defRPr sz="1800">
                <a:solidFill>
                  <a:schemeClr val="bg1"/>
                </a:solidFill>
                <a:latin typeface="Libre Franklin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Libre Franklin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Libre Franklin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Libre Franklin" pitchFamily="2" charset="77"/>
              </a:defRPr>
            </a:lvl5pPr>
          </a:lstStyle>
          <a:p>
            <a:pPr lvl="0"/>
            <a:r>
              <a:rPr lang="en-US" dirty="0"/>
              <a:t>Closing sentence or</a:t>
            </a:r>
            <a:br>
              <a:rPr lang="en-US" dirty="0"/>
            </a:br>
            <a:r>
              <a:rPr lang="en-US" dirty="0"/>
              <a:t>contact information goes here.</a:t>
            </a:r>
          </a:p>
        </p:txBody>
      </p:sp>
    </p:spTree>
    <p:extLst>
      <p:ext uri="{BB962C8B-B14F-4D97-AF65-F5344CB8AC3E}">
        <p14:creationId xmlns:p14="http://schemas.microsoft.com/office/powerpoint/2010/main" val="3991182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41AD7A-2675-4841-BADF-3F57548C418B}"/>
              </a:ext>
            </a:extLst>
          </p:cNvPr>
          <p:cNvSpPr txBox="1"/>
          <p:nvPr userDrawn="1"/>
        </p:nvSpPr>
        <p:spPr>
          <a:xfrm>
            <a:off x="404527" y="1141988"/>
            <a:ext cx="5524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xmlns="" id="{3B214845-27FE-F048-9C6B-A6B9C474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2251571"/>
            <a:ext cx="4506912" cy="1851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</a:defRPr>
            </a:lvl1pPr>
            <a:lvl2pPr>
              <a:defRPr sz="1800">
                <a:solidFill>
                  <a:schemeClr val="bg1"/>
                </a:solidFill>
                <a:latin typeface="Libre Franklin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Libre Franklin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Libre Franklin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Libre Franklin" pitchFamily="2" charset="77"/>
              </a:defRPr>
            </a:lvl5pPr>
          </a:lstStyle>
          <a:p>
            <a:pPr lvl="0"/>
            <a:r>
              <a:rPr lang="en-US" dirty="0"/>
              <a:t>Closing sentence or</a:t>
            </a:r>
            <a:br>
              <a:rPr lang="en-US" dirty="0"/>
            </a:br>
            <a:r>
              <a:rPr lang="en-US" dirty="0"/>
              <a:t>contact information goes here.</a:t>
            </a:r>
          </a:p>
        </p:txBody>
      </p:sp>
    </p:spTree>
    <p:extLst>
      <p:ext uri="{BB962C8B-B14F-4D97-AF65-F5344CB8AC3E}">
        <p14:creationId xmlns:p14="http://schemas.microsoft.com/office/powerpoint/2010/main" val="233578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61639" y="2187751"/>
            <a:ext cx="469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400" dirty="0">
                <a:solidFill>
                  <a:schemeClr val="bg1"/>
                </a:solidFill>
                <a:latin typeface="Libre Franklin" pitchFamily="2" charset="77"/>
                <a:cs typeface="Myriad Pro"/>
              </a:rPr>
              <a:t>TO OUR SPONSORS!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89740" y="1212251"/>
            <a:ext cx="552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400853" y="3376072"/>
            <a:ext cx="4102100" cy="1498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</p:spTree>
    <p:extLst>
      <p:ext uri="{BB962C8B-B14F-4D97-AF65-F5344CB8AC3E}">
        <p14:creationId xmlns:p14="http://schemas.microsoft.com/office/powerpoint/2010/main" val="3317819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on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807253" y="3312572"/>
            <a:ext cx="4102100" cy="1498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053677-F40F-5243-88AC-3FC8AA191B7B}"/>
              </a:ext>
            </a:extLst>
          </p:cNvPr>
          <p:cNvSpPr txBox="1"/>
          <p:nvPr userDrawn="1"/>
        </p:nvSpPr>
        <p:spPr>
          <a:xfrm>
            <a:off x="1468039" y="2124251"/>
            <a:ext cx="469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400" dirty="0">
                <a:solidFill>
                  <a:schemeClr val="bg1"/>
                </a:solidFill>
                <a:latin typeface="Libre Franklin" pitchFamily="2" charset="77"/>
                <a:cs typeface="Myriad Pro"/>
              </a:rPr>
              <a:t>TO OUR SPONSORS!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4C3D08-7F52-B848-8B5B-5390EECAEA33}"/>
              </a:ext>
            </a:extLst>
          </p:cNvPr>
          <p:cNvSpPr txBox="1"/>
          <p:nvPr userDrawn="1"/>
        </p:nvSpPr>
        <p:spPr>
          <a:xfrm>
            <a:off x="1096140" y="1148751"/>
            <a:ext cx="552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0" cap="all" baseline="0" dirty="0">
                <a:solidFill>
                  <a:schemeClr val="bg1"/>
                </a:solidFill>
                <a:latin typeface="Bebas Neue Bold" panose="020B0606020202050201" pitchFamily="34" charset="77"/>
                <a:cs typeface="Myriad Pro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286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83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5221" y="4460798"/>
            <a:ext cx="6129543" cy="1122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  <a:cs typeface="Bebas Neue Pro SmE Rg" panose="020B0506020202050201" pitchFamily="34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5221" y="712248"/>
            <a:ext cx="4744088" cy="3596515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269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FF84AC1E-5FED-6145-BD61-ACBECE3901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221" y="4460798"/>
            <a:ext cx="6129543" cy="1122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Bebas Neue Pro SmE Rg" panose="020B0506020202050201" pitchFamily="34" charset="77"/>
                <a:cs typeface="Bebas Neue Pro SmE Rg" panose="020B0506020202050201" pitchFamily="34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EB722D50-F693-9A4A-8EFE-50410D367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21" y="712248"/>
            <a:ext cx="4744088" cy="3596515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7869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435400" y="1253879"/>
            <a:ext cx="5816600" cy="18023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buNone/>
              <a:defRPr sz="4800" b="0" i="0" cap="all" baseline="0">
                <a:solidFill>
                  <a:srgbClr val="0398C3"/>
                </a:solidFill>
                <a:latin typeface="Bebas Neue Regular" panose="020B0606020202050201" pitchFamily="34" charset="77"/>
                <a:cs typeface="Bebas Neue Regular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435400" y="3429000"/>
            <a:ext cx="5800921" cy="11959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Bebas Neue Pro" panose="020B0506020202050201" pitchFamily="34" charset="77"/>
                <a:cs typeface="Bebas Neue Pro" panose="020B05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5400" y="3234897"/>
            <a:ext cx="5644908" cy="15413"/>
          </a:xfrm>
          <a:prstGeom prst="line">
            <a:avLst/>
          </a:prstGeom>
          <a:ln w="12700">
            <a:solidFill>
              <a:srgbClr val="03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39951" y="4856262"/>
            <a:ext cx="2973916" cy="1526116"/>
          </a:xfrm>
          <a:prstGeom prst="rect">
            <a:avLst/>
          </a:prstGeom>
        </p:spPr>
        <p:txBody>
          <a:bodyPr anchor="ctr"/>
          <a:lstStyle>
            <a:lvl1pPr marL="692133" indent="-692133" algn="ctr">
              <a:buFont typeface="+mj-lt"/>
              <a:buNone/>
              <a:tabLst/>
              <a:defRPr sz="18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[Company Logo Here]</a:t>
            </a:r>
          </a:p>
        </p:txBody>
      </p:sp>
      <p:sp>
        <p:nvSpPr>
          <p:cNvPr id="6" name="Picture Placeholder 33">
            <a:extLst>
              <a:ext uri="{FF2B5EF4-FFF2-40B4-BE49-F238E27FC236}">
                <a16:creationId xmlns:a16="http://schemas.microsoft.com/office/drawing/2014/main" xmlns="" id="{0FF26017-3741-7042-AE49-31BC5E8F8D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790866" y="1419462"/>
            <a:ext cx="3887728" cy="320547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</p:spTree>
    <p:extLst>
      <p:ext uri="{BB962C8B-B14F-4D97-AF65-F5344CB8AC3E}">
        <p14:creationId xmlns:p14="http://schemas.microsoft.com/office/powerpoint/2010/main" val="228938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Sp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39951" y="4856262"/>
            <a:ext cx="2973916" cy="1526116"/>
          </a:xfrm>
          <a:prstGeom prst="rect">
            <a:avLst/>
          </a:prstGeom>
        </p:spPr>
        <p:txBody>
          <a:bodyPr anchor="ctr"/>
          <a:lstStyle>
            <a:lvl1pPr marL="692133" indent="-692133" algn="ctr">
              <a:buFont typeface="+mj-lt"/>
              <a:buNone/>
              <a:tabLst/>
              <a:defRPr sz="18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[Company Logo Here]</a:t>
            </a:r>
          </a:p>
        </p:txBody>
      </p:sp>
      <p:sp>
        <p:nvSpPr>
          <p:cNvPr id="6" name="Picture Placeholder 33">
            <a:extLst>
              <a:ext uri="{FF2B5EF4-FFF2-40B4-BE49-F238E27FC236}">
                <a16:creationId xmlns:a16="http://schemas.microsoft.com/office/drawing/2014/main" xmlns="" id="{0FF26017-3741-7042-AE49-31BC5E8F8D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790866" y="1419462"/>
            <a:ext cx="3887728" cy="320547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xmlns="" id="{C17C56A0-EEF5-D245-B91E-716484F726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400" y="1253879"/>
            <a:ext cx="5816600" cy="18023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buNone/>
              <a:defRPr sz="4800" b="0" i="0" cap="all" baseline="0">
                <a:solidFill>
                  <a:srgbClr val="0398C3"/>
                </a:solidFill>
                <a:latin typeface="Bebas Neue Regular" panose="020B0606020202050201" pitchFamily="34" charset="77"/>
                <a:cs typeface="Bebas Neue Regular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xmlns="" id="{D2A95DDB-591D-8145-9DED-E81ACB0AAC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0" y="3429000"/>
            <a:ext cx="5800921" cy="11959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Bebas Neue Pro" panose="020B0506020202050201" pitchFamily="34" charset="77"/>
                <a:cs typeface="Bebas Neue Pro" panose="020B05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94EC66B-0608-864C-962E-A98317693698}"/>
              </a:ext>
            </a:extLst>
          </p:cNvPr>
          <p:cNvCxnSpPr/>
          <p:nvPr userDrawn="1"/>
        </p:nvCxnSpPr>
        <p:spPr>
          <a:xfrm flipV="1">
            <a:off x="435400" y="3234897"/>
            <a:ext cx="5644908" cy="15413"/>
          </a:xfrm>
          <a:prstGeom prst="line">
            <a:avLst/>
          </a:prstGeom>
          <a:ln w="12700">
            <a:solidFill>
              <a:srgbClr val="03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7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33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4" name="Picture Placeholder 33"/>
          <p:cNvSpPr>
            <a:spLocks noGrp="1"/>
          </p:cNvSpPr>
          <p:nvPr>
            <p:ph type="pic" sz="quarter" idx="40" hasCustomPrompt="1"/>
          </p:nvPr>
        </p:nvSpPr>
        <p:spPr>
          <a:xfrm>
            <a:off x="3045341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6" name="Picture Placeholder 33"/>
          <p:cNvSpPr>
            <a:spLocks noGrp="1"/>
          </p:cNvSpPr>
          <p:nvPr>
            <p:ph type="pic" sz="quarter" idx="41" hasCustomPrompt="1"/>
          </p:nvPr>
        </p:nvSpPr>
        <p:spPr>
          <a:xfrm>
            <a:off x="6094894" y="1013552"/>
            <a:ext cx="3048000" cy="241544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7" name="Picture Placeholder 33"/>
          <p:cNvSpPr>
            <a:spLocks noGrp="1"/>
          </p:cNvSpPr>
          <p:nvPr>
            <p:ph type="pic" sz="quarter" idx="42" hasCustomPrompt="1"/>
          </p:nvPr>
        </p:nvSpPr>
        <p:spPr>
          <a:xfrm>
            <a:off x="9139592" y="1013549"/>
            <a:ext cx="3048000" cy="2415449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6" hasCustomPrompt="1"/>
          </p:nvPr>
        </p:nvSpPr>
        <p:spPr>
          <a:xfrm>
            <a:off x="67527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quarter" idx="47" hasCustomPrompt="1"/>
          </p:nvPr>
        </p:nvSpPr>
        <p:spPr>
          <a:xfrm>
            <a:off x="3603991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48" hasCustomPrompt="1"/>
          </p:nvPr>
        </p:nvSpPr>
        <p:spPr>
          <a:xfrm>
            <a:off x="655886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49" hasCustomPrompt="1"/>
          </p:nvPr>
        </p:nvSpPr>
        <p:spPr>
          <a:xfrm>
            <a:off x="9538402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xmlns="" id="{B4350EF7-346F-C947-9FF3-E26A61718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966" y="3799084"/>
            <a:ext cx="2745376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xmlns="" id="{3D7B0DFA-E54C-DC46-956F-3D70808CAA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269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xmlns="" id="{ACD8B5D2-7B09-1743-9444-385533FDEB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98424" y="3799084"/>
            <a:ext cx="2805040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xmlns="" id="{52BD290D-83DB-6248-BD18-6BD3BC0443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6312" y="3799084"/>
            <a:ext cx="2739869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xmlns="" id="{87B004C0-46BF-714F-B695-09B696E445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9593" y="3799084"/>
            <a:ext cx="2783181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xmlns="" id="{E94D53EB-7644-3D44-B32F-C27BCD015B5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03557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xmlns="" id="{BE9D1EF8-32CC-1B4A-B637-F5A6AA7285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8860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xmlns="" id="{AAFD34BB-6CA7-A543-B70E-8BAB9ABBAF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33798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1671977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0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Spea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33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4" name="Picture Placeholder 33"/>
          <p:cNvSpPr>
            <a:spLocks noGrp="1"/>
          </p:cNvSpPr>
          <p:nvPr>
            <p:ph type="pic" sz="quarter" idx="40" hasCustomPrompt="1"/>
          </p:nvPr>
        </p:nvSpPr>
        <p:spPr>
          <a:xfrm>
            <a:off x="3045341" y="1013552"/>
            <a:ext cx="3048000" cy="2415447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6" name="Picture Placeholder 33"/>
          <p:cNvSpPr>
            <a:spLocks noGrp="1"/>
          </p:cNvSpPr>
          <p:nvPr>
            <p:ph type="pic" sz="quarter" idx="41" hasCustomPrompt="1"/>
          </p:nvPr>
        </p:nvSpPr>
        <p:spPr>
          <a:xfrm>
            <a:off x="6094894" y="1013552"/>
            <a:ext cx="3048000" cy="2415448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27" name="Picture Placeholder 33"/>
          <p:cNvSpPr>
            <a:spLocks noGrp="1"/>
          </p:cNvSpPr>
          <p:nvPr>
            <p:ph type="pic" sz="quarter" idx="42" hasCustomPrompt="1"/>
          </p:nvPr>
        </p:nvSpPr>
        <p:spPr>
          <a:xfrm>
            <a:off x="9139592" y="1013549"/>
            <a:ext cx="3048000" cy="2415449"/>
          </a:xfrm>
          <a:prstGeom prst="rect">
            <a:avLst/>
          </a:prstGeom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6" hasCustomPrompt="1"/>
          </p:nvPr>
        </p:nvSpPr>
        <p:spPr>
          <a:xfrm>
            <a:off x="67527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quarter" idx="47" hasCustomPrompt="1"/>
          </p:nvPr>
        </p:nvSpPr>
        <p:spPr>
          <a:xfrm>
            <a:off x="3603991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48" hasCustomPrompt="1"/>
          </p:nvPr>
        </p:nvSpPr>
        <p:spPr>
          <a:xfrm>
            <a:off x="6558860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49" hasCustomPrompt="1"/>
          </p:nvPr>
        </p:nvSpPr>
        <p:spPr>
          <a:xfrm>
            <a:off x="9538402" y="4902061"/>
            <a:ext cx="1993900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xmlns="" id="{71328B2D-6614-244E-98F3-E2ED1A04F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966" y="3799084"/>
            <a:ext cx="2745376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xmlns="" id="{D5260E8E-E903-D141-967A-82487FCAEF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269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xmlns="" id="{9E1AFFC1-3929-174D-A4D0-BAB725F6F7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98424" y="3799084"/>
            <a:ext cx="2805040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xmlns="" id="{D93D466C-FA39-BD4E-A08D-BF8C9BBD56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6312" y="3799084"/>
            <a:ext cx="2739869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xmlns="" id="{5EC9CD3A-791E-354E-A0BE-5D494CB86B2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9593" y="3799084"/>
            <a:ext cx="2783181" cy="4922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 i="0" cap="all" baseline="0">
                <a:solidFill>
                  <a:schemeClr val="tx2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xmlns="" id="{F5612612-3B0E-5B42-A03E-8A638C382DA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03557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xmlns="" id="{289D9F02-5861-014B-B9FB-62E01B8C9BC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8860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xmlns="" id="{B270B79E-9403-714D-ACF4-58E03FC539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33798" y="4236201"/>
            <a:ext cx="1994768" cy="665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0" i="0">
                <a:solidFill>
                  <a:srgbClr val="23226E"/>
                </a:solidFill>
                <a:latin typeface="Bebas Neue Pro Middle" panose="020B0406020202050201" pitchFamily="34" charset="77"/>
                <a:cs typeface="Bebas Neue Pro Middle" panose="020B0406020202050201" pitchFamily="34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7824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18" y="1244457"/>
            <a:ext cx="109728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0398C3"/>
                </a:solidFill>
                <a:latin typeface="Bebas Neue Bold" panose="020B0606020202050201" pitchFamily="34" charset="77"/>
                <a:cs typeface="Bebas Neue Bold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219" y="2581130"/>
            <a:ext cx="9434946" cy="40136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1pPr>
            <a:lvl2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2pPr>
            <a:lvl3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3pPr>
            <a:lvl4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4pPr>
            <a:lvl5pPr>
              <a:defRPr sz="2400" b="0" i="0">
                <a:ln>
                  <a:solidFill>
                    <a:schemeClr val="accent5"/>
                  </a:solidFill>
                </a:ln>
                <a:solidFill>
                  <a:srgbClr val="23226E"/>
                </a:solidFill>
                <a:latin typeface="Libre Franklin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04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5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4" r:id="rId4"/>
    <p:sldLayoutId id="2147483667" r:id="rId5"/>
    <p:sldLayoutId id="2147483675" r:id="rId6"/>
    <p:sldLayoutId id="2147483676" r:id="rId7"/>
    <p:sldLayoutId id="2147483668" r:id="rId8"/>
    <p:sldLayoutId id="2147483671" r:id="rId9"/>
    <p:sldLayoutId id="2147483669" r:id="rId10"/>
    <p:sldLayoutId id="2147483673" r:id="rId11"/>
    <p:sldLayoutId id="2147483677" r:id="rId12"/>
    <p:sldLayoutId id="2147483678" r:id="rId13"/>
    <p:sldLayoutId id="2147483679" r:id="rId14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mailto:ana.hernandez@upla.cl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7.png"/><Relationship Id="rId4" Type="http://schemas.openxmlformats.org/officeDocument/2006/relationships/hyperlink" Target="https://doi.org/10.5194/egusphere-egu22-10480" TargetMode="External"/><Relationship Id="rId9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5.png"/><Relationship Id="rId3" Type="http://schemas.openxmlformats.org/officeDocument/2006/relationships/image" Target="../media/image38.png"/><Relationship Id="rId7" Type="http://schemas.openxmlformats.org/officeDocument/2006/relationships/hyperlink" Target="https://emapr.github.io/LT-GEE/landtrendr.html" TargetMode="External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78" y="6096658"/>
            <a:ext cx="1970046" cy="630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r="20910" b="11119"/>
          <a:stretch/>
        </p:blipFill>
        <p:spPr>
          <a:xfrm>
            <a:off x="5588001" y="0"/>
            <a:ext cx="6604000" cy="69369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DD1FAE2-5078-E94B-94F9-74980902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30" y="1675575"/>
            <a:ext cx="4396079" cy="3660022"/>
          </a:xfrm>
          <a:noFill/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Interaction </a:t>
            </a:r>
            <a:r>
              <a:rPr lang="en-US" sz="3600" dirty="0">
                <a:solidFill>
                  <a:schemeClr val="tx1"/>
                </a:solidFill>
              </a:rPr>
              <a:t>between disturbances and their effects on the </a:t>
            </a:r>
            <a:r>
              <a:rPr lang="en-US" sz="3600" dirty="0" smtClean="0">
                <a:solidFill>
                  <a:schemeClr val="tx1"/>
                </a:solidFill>
              </a:rPr>
              <a:t>recovery OF A HETEROGENEOUS Mediterranean landscape in south America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D886AC9-C466-ED45-9122-0036B99C0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230" y="4963763"/>
            <a:ext cx="4396079" cy="561292"/>
          </a:xfrm>
          <a:solidFill>
            <a:srgbClr val="FFFFFF">
              <a:alpha val="36078"/>
            </a:srgb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Ana Hernández-Duarte, Freddy Saavedra</a:t>
            </a:r>
          </a:p>
          <a:p>
            <a:r>
              <a:rPr lang="es-419" sz="2000" dirty="0" err="1" smtClean="0">
                <a:solidFill>
                  <a:schemeClr val="tx1"/>
                </a:solidFill>
              </a:rPr>
              <a:t>May</a:t>
            </a:r>
            <a:r>
              <a:rPr lang="es-419" sz="2000" dirty="0" smtClean="0">
                <a:solidFill>
                  <a:schemeClr val="tx1"/>
                </a:solidFill>
              </a:rPr>
              <a:t> 23, 2022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2" descr="EGU General Assembly 20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6366" r="443" b="35348"/>
          <a:stretch/>
        </p:blipFill>
        <p:spPr bwMode="auto">
          <a:xfrm>
            <a:off x="252461" y="239691"/>
            <a:ext cx="2757439" cy="7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46"/>
          <a:stretch/>
        </p:blipFill>
        <p:spPr>
          <a:xfrm>
            <a:off x="3344504" y="6029013"/>
            <a:ext cx="685236" cy="793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4"/>
          <a:stretch/>
        </p:blipFill>
        <p:spPr>
          <a:xfrm>
            <a:off x="4029740" y="5873289"/>
            <a:ext cx="1385448" cy="1105285"/>
          </a:xfrm>
          <a:prstGeom prst="rect">
            <a:avLst/>
          </a:prstGeom>
        </p:spPr>
      </p:pic>
      <p:pic>
        <p:nvPicPr>
          <p:cNvPr id="1028" name="Picture 4" descr="Bandera de Chile | Banderas-mundo.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337" y="0"/>
            <a:ext cx="107966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55" y="168125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8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2"/>
    </mc:Choice>
    <mc:Fallback>
      <p:transition spd="slow" advTm="157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5"/>
          <a:stretch/>
        </p:blipFill>
        <p:spPr>
          <a:xfrm>
            <a:off x="2391161" y="1376720"/>
            <a:ext cx="5811007" cy="5141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2782" y="4697943"/>
            <a:ext cx="2957086" cy="9310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82563">
              <a:lnSpc>
                <a:spcPts val="1500"/>
              </a:lnSpc>
            </a:pPr>
            <a:r>
              <a:rPr lang="en-US" sz="1600" b="1" dirty="0" smtClean="0">
                <a:solidFill>
                  <a:srgbClr val="000000"/>
                </a:solidFill>
              </a:rPr>
              <a:t>Fire year groups</a:t>
            </a:r>
          </a:p>
          <a:p>
            <a:pPr indent="452438">
              <a:lnSpc>
                <a:spcPct val="15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Drought (after 2010) </a:t>
            </a:r>
          </a:p>
          <a:p>
            <a:pPr indent="452438">
              <a:lnSpc>
                <a:spcPct val="15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Non drought (before 2010)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7" t="45834" r="12708" b="44481"/>
          <a:stretch/>
        </p:blipFill>
        <p:spPr>
          <a:xfrm>
            <a:off x="8202168" y="4936046"/>
            <a:ext cx="498219" cy="6194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8617" y="2868612"/>
            <a:ext cx="1832323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Aligned </a:t>
            </a:r>
            <a:r>
              <a:rPr lang="en-US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every disturbance, in this case fires, to the same year scale from </a:t>
            </a:r>
            <a:r>
              <a:rPr lang="en-US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1 to 8. </a:t>
            </a:r>
            <a:endParaRPr lang="es-419" dirty="0">
              <a:effectLst/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617" y="1935121"/>
            <a:ext cx="6210845" cy="1025240"/>
          </a:xfrm>
        </p:spPr>
        <p:txBody>
          <a:bodyPr/>
          <a:lstStyle/>
          <a:p>
            <a:pPr marL="0" indent="0">
              <a:buNone/>
            </a:pPr>
            <a:r>
              <a:rPr lang="es-419" dirty="0" smtClean="0"/>
              <a:t>NDVI</a:t>
            </a:r>
          </a:p>
          <a:p>
            <a:pPr marL="0" indent="0">
              <a:buNone/>
            </a:pPr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700387" y="503416"/>
            <a:ext cx="3401454" cy="4075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1600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DROUGHT</a:t>
            </a:r>
            <a:endParaRPr lang="en-US" sz="1600" dirty="0" smtClean="0"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level of recovery doesn’t completely reach the NDVI levels from before the disturbance, it even seems to decrease in the last years as the drought became more severe. </a:t>
            </a:r>
            <a:endParaRPr lang="en-US" sz="1600" dirty="0" smtClean="0"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419" sz="1600" dirty="0">
              <a:effectLst/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1600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NON DROUGHT</a:t>
            </a:r>
            <a:endParaRPr lang="en-US" sz="1600" dirty="0"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/>
              <a:t>Show more extended periods to recovery but they reach a point where the value of the NDVI returns to the levels prior to the fire.</a:t>
            </a:r>
            <a:endParaRPr lang="es-419" sz="1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419" sz="1400" dirty="0">
              <a:effectLst/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and Drawn Arrow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895">
            <a:off x="7193185" y="931206"/>
            <a:ext cx="1377381" cy="1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75" y="161672"/>
            <a:ext cx="10972800" cy="1143000"/>
          </a:xfrm>
        </p:spPr>
        <p:txBody>
          <a:bodyPr/>
          <a:lstStyle/>
          <a:p>
            <a:r>
              <a:rPr lang="en-US" dirty="0" smtClean="0"/>
              <a:t>Early RESULTs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6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39"/>
    </mc:Choice>
    <mc:Fallback>
      <p:transition spd="slow" advTm="1040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" y="149681"/>
            <a:ext cx="10972800" cy="1143000"/>
          </a:xfrm>
        </p:spPr>
        <p:txBody>
          <a:bodyPr/>
          <a:lstStyle/>
          <a:p>
            <a:r>
              <a:rPr lang="es-419" dirty="0" err="1"/>
              <a:t>what</a:t>
            </a:r>
            <a:r>
              <a:rPr lang="es-419" dirty="0"/>
              <a:t> comes </a:t>
            </a:r>
            <a:r>
              <a:rPr lang="es-419" dirty="0" err="1"/>
              <a:t>next</a:t>
            </a:r>
            <a:r>
              <a:rPr lang="es-419" dirty="0"/>
              <a:t>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212" y="2143276"/>
            <a:ext cx="5038059" cy="20381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80975" indent="-180975">
              <a:spcAft>
                <a:spcPts val="800"/>
              </a:spcAft>
              <a:buNone/>
              <a:tabLst>
                <a:tab pos="4848225" algn="l"/>
              </a:tabLst>
            </a:pPr>
            <a:endParaRPr lang="en-US" sz="1800" b="1" dirty="0" smtClean="0">
              <a:latin typeface="Libre Franklin" panose="00000500000000000000" charset="0"/>
            </a:endParaRPr>
          </a:p>
          <a:p>
            <a:pPr marL="180975" indent="-180975">
              <a:spcAft>
                <a:spcPts val="800"/>
              </a:spcAft>
              <a:buNone/>
              <a:tabLst>
                <a:tab pos="4848225" algn="l"/>
              </a:tabLst>
            </a:pPr>
            <a:r>
              <a:rPr lang="en-US" sz="1800" b="1" dirty="0" smtClean="0">
                <a:latin typeface="Libre Franklin" panose="00000500000000000000" charset="0"/>
              </a:rPr>
              <a:t>NDVI</a:t>
            </a:r>
            <a:r>
              <a:rPr lang="en-US" sz="1800" dirty="0" smtClean="0">
                <a:latin typeface="Libre Franklin" panose="00000500000000000000" charset="0"/>
              </a:rPr>
              <a:t>(+4&amp;8 </a:t>
            </a:r>
            <a:r>
              <a:rPr lang="en-US" sz="1800" dirty="0" err="1" smtClean="0">
                <a:latin typeface="Libre Franklin" panose="00000500000000000000" charset="0"/>
              </a:rPr>
              <a:t>Yfire</a:t>
            </a:r>
            <a:r>
              <a:rPr lang="en-US" sz="1800" dirty="0" smtClean="0">
                <a:latin typeface="Libre Franklin" panose="00000500000000000000" charset="0"/>
              </a:rPr>
              <a:t>) ~ </a:t>
            </a:r>
            <a:r>
              <a:rPr lang="en-US" sz="1800" dirty="0" err="1" smtClean="0">
                <a:latin typeface="Libre Franklin" panose="00000500000000000000" charset="0"/>
              </a:rPr>
              <a:t>Dvi</a:t>
            </a:r>
            <a:r>
              <a:rPr lang="en-US" sz="1800" dirty="0" smtClean="0">
                <a:latin typeface="Libre Franklin" panose="00000500000000000000" charset="0"/>
              </a:rPr>
              <a:t> + Slope + Aspect + Elevation + TPI + </a:t>
            </a:r>
            <a:r>
              <a:rPr lang="en-US" sz="1800" dirty="0" err="1" smtClean="0">
                <a:latin typeface="Libre Franklin" panose="00000500000000000000" charset="0"/>
              </a:rPr>
              <a:t>PDSIpre</a:t>
            </a:r>
            <a:r>
              <a:rPr lang="en-US" sz="1800" dirty="0" smtClean="0">
                <a:latin typeface="Libre Franklin" panose="00000500000000000000" charset="0"/>
              </a:rPr>
              <a:t> + PDSI post + mean air temperature + mean precipitation + NDVI(</a:t>
            </a:r>
            <a:r>
              <a:rPr lang="en-US" sz="1800" dirty="0" err="1" smtClean="0">
                <a:latin typeface="Libre Franklin" panose="00000500000000000000" charset="0"/>
              </a:rPr>
              <a:t>preDr</a:t>
            </a:r>
            <a:r>
              <a:rPr lang="en-US" sz="1800" dirty="0" smtClean="0">
                <a:latin typeface="Libre Franklin" panose="00000500000000000000" charset="0"/>
              </a:rPr>
              <a:t>)</a:t>
            </a:r>
          </a:p>
          <a:p>
            <a:pPr marL="180975" indent="-180975">
              <a:spcAft>
                <a:spcPts val="800"/>
              </a:spcAft>
              <a:buNone/>
              <a:tabLst>
                <a:tab pos="4848225" algn="l"/>
              </a:tabLst>
            </a:pPr>
            <a:endParaRPr lang="en-US" sz="1800" dirty="0" smtClean="0">
              <a:latin typeface="Libre Franklin" panose="00000500000000000000" charset="0"/>
            </a:endParaRPr>
          </a:p>
          <a:p>
            <a:pPr marL="0" indent="0">
              <a:buNone/>
            </a:pPr>
            <a:endParaRPr lang="en-US" sz="1800" dirty="0">
              <a:latin typeface="Libre Franklin" panose="00000500000000000000" charset="0"/>
            </a:endParaRPr>
          </a:p>
          <a:p>
            <a:pPr marL="0" indent="0">
              <a:buNone/>
            </a:pPr>
            <a:endParaRPr lang="es-419" sz="1600" u="sng" dirty="0">
              <a:latin typeface="Libre Franklin" panose="00000500000000000000" charset="0"/>
            </a:endParaRPr>
          </a:p>
          <a:p>
            <a:pPr marL="0" indent="0">
              <a:buNone/>
            </a:pPr>
            <a:endParaRPr lang="en-US" sz="1600" dirty="0">
              <a:latin typeface="Libre Franklin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554" y="1487146"/>
            <a:ext cx="4992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ibre Franklin" panose="00000500000000000000" charset="0"/>
              </a:rPr>
              <a:t>Modeling...</a:t>
            </a:r>
            <a:endParaRPr lang="en-US" sz="2400" dirty="0" smtClean="0">
              <a:latin typeface="Libre Franklin" panose="000005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7074" y="1681195"/>
            <a:ext cx="4992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419" sz="2400" dirty="0" err="1" smtClean="0">
                <a:latin typeface="Libre Franklin" panose="00000500000000000000" charset="0"/>
              </a:rPr>
              <a:t>Limitations</a:t>
            </a:r>
            <a:r>
              <a:rPr lang="es-419" sz="2400" dirty="0" smtClean="0">
                <a:latin typeface="Libre Franklin" panose="00000500000000000000" charset="0"/>
              </a:rPr>
              <a:t> </a:t>
            </a:r>
          </a:p>
          <a:p>
            <a:pPr lvl="0"/>
            <a:r>
              <a:rPr lang="es-419" sz="2400" dirty="0">
                <a:latin typeface="Libre Franklin" panose="00000500000000000000" charset="0"/>
              </a:rPr>
              <a:t>	</a:t>
            </a:r>
            <a:r>
              <a:rPr lang="es-419" sz="2400" dirty="0" err="1" smtClean="0">
                <a:latin typeface="Libre Franklin" panose="00000500000000000000" charset="0"/>
              </a:rPr>
              <a:t>Spatial</a:t>
            </a:r>
            <a:r>
              <a:rPr lang="es-419" sz="2400" dirty="0" smtClean="0">
                <a:latin typeface="Libre Franklin" panose="00000500000000000000" charset="0"/>
              </a:rPr>
              <a:t> </a:t>
            </a:r>
            <a:r>
              <a:rPr lang="es-419" sz="2400" dirty="0" err="1" smtClean="0">
                <a:latin typeface="Libre Franklin" panose="00000500000000000000" charset="0"/>
              </a:rPr>
              <a:t>resolution</a:t>
            </a:r>
            <a:endParaRPr lang="es-419" sz="2400" dirty="0" smtClean="0">
              <a:latin typeface="Libre Franklin" panose="00000500000000000000" charset="0"/>
            </a:endParaRPr>
          </a:p>
          <a:p>
            <a:pPr lvl="0"/>
            <a:r>
              <a:rPr lang="es-419" sz="2400" dirty="0">
                <a:latin typeface="Libre Franklin" panose="00000500000000000000" charset="0"/>
              </a:rPr>
              <a:t>	</a:t>
            </a:r>
            <a:r>
              <a:rPr lang="es-419" sz="2400" dirty="0" err="1" smtClean="0">
                <a:latin typeface="Libre Franklin" panose="00000500000000000000" charset="0"/>
              </a:rPr>
              <a:t>Greennest</a:t>
            </a:r>
            <a:r>
              <a:rPr lang="es-419" sz="2400" dirty="0" smtClean="0">
                <a:latin typeface="Libre Franklin" panose="00000500000000000000" charset="0"/>
              </a:rPr>
              <a:t> ~ </a:t>
            </a:r>
            <a:r>
              <a:rPr lang="es-419" sz="2400" dirty="0" err="1" smtClean="0">
                <a:latin typeface="Libre Franklin" panose="00000500000000000000" charset="0"/>
              </a:rPr>
              <a:t>mortality</a:t>
            </a:r>
            <a:endParaRPr lang="es-419" sz="2400" dirty="0" smtClean="0">
              <a:latin typeface="Libre Franklin" panose="00000500000000000000" charset="0"/>
            </a:endParaRPr>
          </a:p>
          <a:p>
            <a:pPr lvl="0"/>
            <a:r>
              <a:rPr lang="es-419" sz="2400" dirty="0">
                <a:latin typeface="Libre Franklin" panose="00000500000000000000" charset="0"/>
              </a:rPr>
              <a:t>	</a:t>
            </a:r>
            <a:r>
              <a:rPr lang="es-419" sz="2400" dirty="0" err="1" smtClean="0">
                <a:latin typeface="Libre Franklin" panose="00000500000000000000" charset="0"/>
              </a:rPr>
              <a:t>Demographyc</a:t>
            </a:r>
            <a:r>
              <a:rPr lang="es-419" sz="2400" dirty="0" smtClean="0">
                <a:latin typeface="Libre Franklin" panose="00000500000000000000" charset="0"/>
              </a:rPr>
              <a:t> </a:t>
            </a:r>
            <a:r>
              <a:rPr lang="es-419" sz="2400" dirty="0" err="1" smtClean="0">
                <a:latin typeface="Libre Franklin" panose="00000500000000000000" charset="0"/>
              </a:rPr>
              <a:t>framework</a:t>
            </a:r>
            <a:endParaRPr lang="en-US" sz="2400" dirty="0" smtClean="0">
              <a:latin typeface="Libre Franklin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88951" y="3639369"/>
            <a:ext cx="50705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Libre Franklin" panose="00000500000000000000" charset="0"/>
              </a:rPr>
              <a:t>Future analyses should evaluate </a:t>
            </a:r>
            <a:r>
              <a:rPr lang="en-US" sz="2400" dirty="0" smtClean="0">
                <a:latin typeface="Libre Franklin" panose="00000500000000000000" charset="0"/>
              </a:rPr>
              <a:t>multiple </a:t>
            </a:r>
            <a:r>
              <a:rPr lang="en-US" sz="2400" dirty="0">
                <a:latin typeface="Libre Franklin" panose="00000500000000000000" charset="0"/>
              </a:rPr>
              <a:t>processes of forest resistance and </a:t>
            </a:r>
            <a:r>
              <a:rPr lang="en-US" sz="2400" dirty="0" smtClean="0">
                <a:latin typeface="Libre Franklin" panose="00000500000000000000" charset="0"/>
              </a:rPr>
              <a:t>resilience including growth</a:t>
            </a:r>
            <a:r>
              <a:rPr lang="en-US" sz="2400" dirty="0">
                <a:latin typeface="Libre Franklin" panose="00000500000000000000" charset="0"/>
              </a:rPr>
              <a:t>, </a:t>
            </a:r>
            <a:r>
              <a:rPr lang="en-US" sz="2400" dirty="0" smtClean="0">
                <a:latin typeface="Libre Franklin" panose="00000500000000000000" charset="0"/>
              </a:rPr>
              <a:t>rerouting, </a:t>
            </a:r>
            <a:r>
              <a:rPr lang="en-US" sz="2400" dirty="0">
                <a:latin typeface="Libre Franklin" panose="00000500000000000000" charset="0"/>
              </a:rPr>
              <a:t>mortality, regeneration</a:t>
            </a:r>
            <a:r>
              <a:rPr lang="en-US" sz="2400" dirty="0" smtClean="0">
                <a:latin typeface="Libre Franklin" panose="00000500000000000000" charset="0"/>
              </a:rPr>
              <a:t>, and </a:t>
            </a:r>
            <a:r>
              <a:rPr lang="en-US" sz="2400" dirty="0">
                <a:latin typeface="Libre Franklin" panose="00000500000000000000" charset="0"/>
              </a:rPr>
              <a:t>shifts in species compositions.</a:t>
            </a:r>
            <a:endParaRPr lang="es-419" sz="2400" dirty="0">
              <a:latin typeface="Libre Franklin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56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31"/>
    </mc:Choice>
    <mc:Fallback>
      <p:transition spd="slow" advTm="2963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14300" y="-393700"/>
            <a:ext cx="4301290" cy="7391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86990" y="0"/>
            <a:ext cx="3465095" cy="699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241EE2E-B5A8-E346-9408-35872CD98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417" y="1781624"/>
            <a:ext cx="4506912" cy="1851025"/>
          </a:xfrm>
        </p:spPr>
        <p:txBody>
          <a:bodyPr/>
          <a:lstStyle/>
          <a:p>
            <a:r>
              <a:rPr lang="en-US" dirty="0" smtClean="0"/>
              <a:t>Ana Hernández-Duarte</a:t>
            </a:r>
          </a:p>
          <a:p>
            <a:r>
              <a:rPr lang="en-US" dirty="0" smtClean="0"/>
              <a:t>PhD. Student </a:t>
            </a:r>
          </a:p>
          <a:p>
            <a:r>
              <a:rPr lang="en-US" dirty="0" smtClean="0"/>
              <a:t>Universidad de Playa </a:t>
            </a:r>
            <a:r>
              <a:rPr lang="en-US" dirty="0" err="1" smtClean="0"/>
              <a:t>Ancha</a:t>
            </a:r>
            <a:endParaRPr lang="en-US" dirty="0" smtClean="0"/>
          </a:p>
          <a:p>
            <a:r>
              <a:rPr lang="en-US" dirty="0" smtClean="0"/>
              <a:t>Chile</a:t>
            </a:r>
          </a:p>
          <a:p>
            <a:endParaRPr lang="es-419" dirty="0"/>
          </a:p>
          <a:p>
            <a:r>
              <a:rPr lang="es-419" dirty="0" smtClean="0">
                <a:hlinkClick r:id="rId3"/>
              </a:rPr>
              <a:t>ana.hernandez@upla.cl</a:t>
            </a:r>
            <a:endParaRPr lang="es-419" dirty="0" smtClean="0"/>
          </a:p>
          <a:p>
            <a:r>
              <a:rPr lang="es-419" sz="1600" dirty="0">
                <a:hlinkClick r:id="rId4"/>
              </a:rPr>
              <a:t>https://doi.org/10.5194/egusphere-egu22-10480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350" r="58686" b="956"/>
          <a:stretch/>
        </p:blipFill>
        <p:spPr>
          <a:xfrm>
            <a:off x="4408752" y="5644291"/>
            <a:ext cx="784831" cy="934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44"/>
          <a:stretch/>
        </p:blipFill>
        <p:spPr>
          <a:xfrm>
            <a:off x="4541988" y="3573623"/>
            <a:ext cx="1020612" cy="896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1" y="4666951"/>
            <a:ext cx="2633074" cy="842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8" t="27384" r="-1" b="27632"/>
          <a:stretch/>
        </p:blipFill>
        <p:spPr>
          <a:xfrm>
            <a:off x="5166738" y="5703777"/>
            <a:ext cx="2261936" cy="815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8752" y="460177"/>
            <a:ext cx="29374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Libre Franklin Light" panose="00000400000000000000" charset="0"/>
              </a:rPr>
              <a:t>Acknowledgements</a:t>
            </a:r>
          </a:p>
          <a:p>
            <a:r>
              <a:rPr lang="es-419" sz="1400" dirty="0" err="1" smtClean="0">
                <a:latin typeface="Libre Franklin Light" panose="00000400000000000000" charset="0"/>
              </a:rPr>
              <a:t>Thanks</a:t>
            </a:r>
            <a:r>
              <a:rPr lang="es-419" sz="1400" dirty="0" smtClean="0">
                <a:latin typeface="Libre Franklin Light" panose="00000400000000000000" charset="0"/>
              </a:rPr>
              <a:t> ANID, Fomento a la vinculación Internacional para </a:t>
            </a:r>
            <a:r>
              <a:rPr lang="es-419" sz="1400" dirty="0">
                <a:latin typeface="Libre Franklin Light" panose="00000400000000000000" charset="0"/>
              </a:rPr>
              <a:t>Instituciones de Investigación Regionales, FOVI210026 </a:t>
            </a:r>
            <a:r>
              <a:rPr lang="nn-NO" sz="1400" dirty="0">
                <a:latin typeface="Libre Franklin Light" panose="00000400000000000000" charset="0"/>
              </a:rPr>
              <a:t>Project, IDeA I+D 2020 </a:t>
            </a:r>
            <a:r>
              <a:rPr lang="nn-NO" sz="1400" dirty="0">
                <a:latin typeface="Libre Franklin Light" panose="00000400000000000000" charset="0"/>
              </a:rPr>
              <a:t>FONDEF </a:t>
            </a:r>
            <a:r>
              <a:rPr lang="nn-NO" sz="1400" dirty="0">
                <a:latin typeface="Libre Franklin Light" panose="00000400000000000000" charset="0"/>
              </a:rPr>
              <a:t>ID20i10058 Project, </a:t>
            </a:r>
            <a:r>
              <a:rPr lang="es-419" sz="1400" dirty="0">
                <a:latin typeface="Libre Franklin Light" panose="00000400000000000000" charset="0"/>
              </a:rPr>
              <a:t>CLIMAT-AMSUD </a:t>
            </a:r>
            <a:r>
              <a:rPr lang="es-419" sz="1400" dirty="0">
                <a:latin typeface="Libre Franklin Light" panose="00000400000000000000" charset="0"/>
              </a:rPr>
              <a:t>21-CLIMAT-02,  </a:t>
            </a:r>
            <a:r>
              <a:rPr lang="nn-NO" sz="1400" dirty="0">
                <a:latin typeface="Libre Franklin Light" panose="00000400000000000000" charset="0"/>
              </a:rPr>
              <a:t>PhD Program Interdisciplinary Enviromental Sciences Universidad de Playa Ancha.</a:t>
            </a:r>
            <a:endParaRPr lang="en-US" sz="1400" dirty="0">
              <a:latin typeface="Libre Franklin Light" panose="0000040000000000000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2"/>
          <a:stretch/>
        </p:blipFill>
        <p:spPr>
          <a:xfrm>
            <a:off x="7652085" y="0"/>
            <a:ext cx="4539915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 txBox="1">
            <a:spLocks/>
          </p:cNvSpPr>
          <p:nvPr/>
        </p:nvSpPr>
        <p:spPr>
          <a:xfrm>
            <a:off x="321417" y="747322"/>
            <a:ext cx="3336608" cy="11430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419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Thank</a:t>
            </a:r>
            <a:r>
              <a:rPr lang="es-419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s-419" dirty="0" err="1" smtClean="0">
                <a:solidFill>
                  <a:schemeClr val="bg1"/>
                </a:solidFill>
                <a:latin typeface="Bebas Neue" panose="020B0606020202050201" pitchFamily="34" charset="0"/>
              </a:rPr>
              <a:t>you</a:t>
            </a:r>
            <a:r>
              <a:rPr lang="es-419" dirty="0" smtClean="0">
                <a:solidFill>
                  <a:schemeClr val="bg1"/>
                </a:solidFill>
                <a:latin typeface="Bebas Neue" panose="020B0606020202050201" pitchFamily="34" charset="0"/>
              </a:rPr>
              <a:t>!</a:t>
            </a:r>
            <a:endParaRPr lang="en-US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5" y="5037110"/>
            <a:ext cx="1555095" cy="15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4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0"/>
    </mc:Choice>
    <mc:Fallback>
      <p:transition spd="slow" advTm="452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0" y="5730633"/>
            <a:ext cx="2265027" cy="6971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F31A79-ED06-8147-8210-2AE60913FA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130" y="1307669"/>
            <a:ext cx="5816600" cy="1802329"/>
          </a:xfrm>
        </p:spPr>
        <p:txBody>
          <a:bodyPr/>
          <a:lstStyle/>
          <a:p>
            <a:r>
              <a:rPr lang="en-US" dirty="0" smtClean="0"/>
              <a:t>ANA </a:t>
            </a:r>
            <a:r>
              <a:rPr lang="en-US" dirty="0" smtClean="0"/>
              <a:t>HERNÁNDEZ-DUARTE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B26D99-660A-8C45-9F16-FAAB118B6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130" y="3429000"/>
            <a:ext cx="5800921" cy="119594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PhD. </a:t>
            </a:r>
            <a:r>
              <a:rPr lang="en-US" dirty="0" smtClean="0"/>
              <a:t>Student</a:t>
            </a:r>
          </a:p>
          <a:p>
            <a:r>
              <a:rPr lang="en-US" dirty="0" err="1" smtClean="0"/>
              <a:t>Doctorado</a:t>
            </a:r>
            <a:r>
              <a:rPr lang="en-US" dirty="0" smtClean="0"/>
              <a:t> </a:t>
            </a:r>
            <a:r>
              <a:rPr lang="en-US" dirty="0" err="1" smtClean="0"/>
              <a:t>Interdisciplinario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Ciencias</a:t>
            </a:r>
            <a:r>
              <a:rPr lang="en-US" dirty="0" smtClean="0"/>
              <a:t> </a:t>
            </a:r>
            <a:r>
              <a:rPr lang="en-US" dirty="0" err="1" smtClean="0"/>
              <a:t>Ambientales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57" y="5637548"/>
            <a:ext cx="1727866" cy="821782"/>
          </a:xfrm>
          <a:prstGeom prst="rect">
            <a:avLst/>
          </a:prstGeom>
        </p:spPr>
      </p:pic>
      <p:pic>
        <p:nvPicPr>
          <p:cNvPr id="19" name="Picture Placeholder 18"/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t="395" b="395"/>
          <a:stretch>
            <a:fillRect/>
          </a:stretch>
        </p:blipFill>
        <p:spPr>
          <a:xfrm>
            <a:off x="7378420" y="1826261"/>
            <a:ext cx="3887728" cy="32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1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4"/>
    </mc:Choice>
    <mc:Fallback>
      <p:transition spd="slow" advTm="76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59" y="0"/>
            <a:ext cx="51435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5731" y="1620199"/>
            <a:ext cx="6191162" cy="401363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Libre Franklin" panose="00000500000000000000" charset="0"/>
              </a:rPr>
              <a:t>The world is changing </a:t>
            </a:r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rapidly. </a:t>
            </a:r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Warming world. </a:t>
            </a:r>
          </a:p>
          <a:p>
            <a:endParaRPr lang="en-US" sz="1200" dirty="0" smtClean="0">
              <a:solidFill>
                <a:schemeClr val="tx1"/>
              </a:solidFill>
              <a:latin typeface="Libre Franklin" panose="00000500000000000000" charset="0"/>
            </a:endParaRPr>
          </a:p>
          <a:p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The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most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abrupt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changes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are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likely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to be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modulated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by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ecological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2000" dirty="0" err="1">
                <a:solidFill>
                  <a:schemeClr val="tx1"/>
                </a:solidFill>
                <a:latin typeface="Libre Franklin" panose="00000500000000000000" charset="0"/>
              </a:rPr>
              <a:t>disturbances</a:t>
            </a:r>
            <a:r>
              <a:rPr lang="es-419" altLang="es-419" sz="2000" dirty="0">
                <a:solidFill>
                  <a:schemeClr val="tx1"/>
                </a:solidFill>
                <a:latin typeface="Libre Franklin" panose="00000500000000000000" charset="0"/>
              </a:rPr>
              <a:t> </a:t>
            </a:r>
            <a:r>
              <a:rPr lang="es-419" altLang="es-419" sz="1400" dirty="0" smtClean="0">
                <a:solidFill>
                  <a:schemeClr val="tx1"/>
                </a:solidFill>
                <a:latin typeface="Libre Franklin" panose="00000500000000000000" charset="0"/>
              </a:rPr>
              <a:t>(</a:t>
            </a:r>
            <a:r>
              <a:rPr lang="es-419" altLang="es-419" sz="1400" dirty="0">
                <a:solidFill>
                  <a:schemeClr val="tx1"/>
                </a:solidFill>
                <a:latin typeface="Libre Franklin" panose="00000500000000000000" charset="0"/>
              </a:rPr>
              <a:t>Gill et al., 2017; Turner, 2010).  </a:t>
            </a:r>
            <a:endParaRPr lang="es-419" altLang="es-419" sz="1400" dirty="0" smtClean="0">
              <a:solidFill>
                <a:schemeClr val="tx1"/>
              </a:solidFill>
              <a:latin typeface="Libre Franklin" panose="00000500000000000000" charset="0"/>
            </a:endParaRPr>
          </a:p>
          <a:p>
            <a:endParaRPr lang="es-419" altLang="es-419" sz="1200" dirty="0">
              <a:solidFill>
                <a:schemeClr val="tx1"/>
              </a:solidFill>
              <a:latin typeface="Libre Franklin" panose="00000500000000000000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Disturbances alters </a:t>
            </a:r>
            <a:r>
              <a:rPr lang="en-US" sz="2000" dirty="0">
                <a:solidFill>
                  <a:schemeClr val="tx1"/>
                </a:solidFill>
                <a:latin typeface="Libre Franklin" panose="00000500000000000000" charset="0"/>
              </a:rPr>
              <a:t>an ecosystem's </a:t>
            </a:r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structure and compositions limiting </a:t>
            </a:r>
            <a:r>
              <a:rPr lang="en-US" sz="2000" dirty="0">
                <a:solidFill>
                  <a:schemeClr val="tx1"/>
                </a:solidFill>
                <a:latin typeface="Libre Franklin" panose="00000500000000000000" charset="0"/>
              </a:rPr>
              <a:t>the availability of resources </a:t>
            </a:r>
            <a:r>
              <a:rPr lang="en-US" sz="1400" dirty="0">
                <a:solidFill>
                  <a:schemeClr val="tx1"/>
                </a:solidFill>
                <a:latin typeface="Libre Franklin" panose="00000500000000000000" charset="0"/>
              </a:rPr>
              <a:t>(White and Pickett, 1985</a:t>
            </a:r>
            <a:r>
              <a:rPr lang="en-US" sz="1400" dirty="0" smtClean="0">
                <a:solidFill>
                  <a:schemeClr val="tx1"/>
                </a:solidFill>
                <a:latin typeface="Libre Franklin" panose="00000500000000000000" charset="0"/>
              </a:rPr>
              <a:t>).</a:t>
            </a:r>
          </a:p>
          <a:p>
            <a:endParaRPr lang="en-US" sz="1200" dirty="0" smtClean="0">
              <a:solidFill>
                <a:schemeClr val="tx1"/>
              </a:solidFill>
              <a:latin typeface="Libre Franklin" panose="00000500000000000000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Several </a:t>
            </a:r>
            <a:r>
              <a:rPr lang="en-US" sz="2000" dirty="0">
                <a:solidFill>
                  <a:schemeClr val="tx1"/>
                </a:solidFill>
                <a:latin typeface="Libre Franklin" panose="00000500000000000000" charset="0"/>
              </a:rPr>
              <a:t>disturbance regimes are also </a:t>
            </a:r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changing </a:t>
            </a:r>
            <a:r>
              <a:rPr lang="en-US" sz="1400" dirty="0" smtClean="0">
                <a:solidFill>
                  <a:schemeClr val="tx1"/>
                </a:solidFill>
                <a:latin typeface="Libre Franklin" panose="00000500000000000000" charset="0"/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  <a:latin typeface="Libre Franklin" panose="00000500000000000000" charset="0"/>
              </a:rPr>
              <a:t>Seidl</a:t>
            </a:r>
            <a:r>
              <a:rPr lang="en-US" sz="1400" dirty="0" smtClean="0">
                <a:solidFill>
                  <a:schemeClr val="tx1"/>
                </a:solidFill>
                <a:latin typeface="Libre Franklin" panose="00000500000000000000" charset="0"/>
              </a:rPr>
              <a:t>, et al., 2017).</a:t>
            </a:r>
          </a:p>
          <a:p>
            <a:endParaRPr lang="es-419" sz="1200" dirty="0">
              <a:solidFill>
                <a:schemeClr val="tx1"/>
              </a:solidFill>
              <a:latin typeface="Libre Franklin" panose="00000500000000000000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It </a:t>
            </a:r>
            <a:r>
              <a:rPr lang="en-US" sz="2000" dirty="0">
                <a:solidFill>
                  <a:schemeClr val="tx1"/>
                </a:solidFill>
                <a:latin typeface="Libre Franklin" panose="00000500000000000000" charset="0"/>
              </a:rPr>
              <a:t>is necessary to study disturbances in a wide range the dynamics of </a:t>
            </a:r>
            <a:r>
              <a:rPr lang="en-US" sz="2000" dirty="0" smtClean="0">
                <a:solidFill>
                  <a:schemeClr val="tx1"/>
                </a:solidFill>
                <a:latin typeface="Libre Franklin" panose="00000500000000000000" charset="0"/>
              </a:rPr>
              <a:t>ecosystems </a:t>
            </a:r>
            <a:r>
              <a:rPr lang="en-US" sz="1400" dirty="0" smtClean="0">
                <a:solidFill>
                  <a:schemeClr val="tx1"/>
                </a:solidFill>
                <a:latin typeface="Libre Franklin" panose="00000500000000000000" charset="0"/>
              </a:rPr>
              <a:t>(</a:t>
            </a:r>
            <a:r>
              <a:rPr lang="es-419" altLang="es-419" sz="1400" dirty="0">
                <a:solidFill>
                  <a:schemeClr val="tx1"/>
                </a:solidFill>
                <a:latin typeface="Libre Franklin" panose="00000500000000000000" charset="0"/>
              </a:rPr>
              <a:t>Turner, </a:t>
            </a:r>
            <a:r>
              <a:rPr lang="es-419" altLang="es-419" sz="1400" dirty="0" smtClean="0">
                <a:solidFill>
                  <a:schemeClr val="tx1"/>
                </a:solidFill>
                <a:latin typeface="Libre Franklin" panose="00000500000000000000" charset="0"/>
              </a:rPr>
              <a:t>2010).</a:t>
            </a:r>
            <a:endParaRPr lang="en-US" sz="1400" dirty="0">
              <a:solidFill>
                <a:schemeClr val="tx1"/>
              </a:solidFill>
              <a:latin typeface="Libre Franklin" panose="00000500000000000000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Libre Franklin" panose="0000050000000000000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19" y="337572"/>
            <a:ext cx="8269431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DISTURBANCE IN GLOBAL CLIMATE CHANGE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86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38"/>
    </mc:Choice>
    <mc:Fallback>
      <p:transition spd="slow" advTm="6463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70" y="1544302"/>
            <a:ext cx="3190441" cy="41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" y="178845"/>
            <a:ext cx="10972800" cy="1143000"/>
          </a:xfrm>
        </p:spPr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091" y="1028755"/>
            <a:ext cx="9434946" cy="40136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Sclerophyllous </a:t>
            </a:r>
            <a:r>
              <a:rPr lang="en-US" dirty="0" smtClean="0"/>
              <a:t>forest</a:t>
            </a:r>
          </a:p>
          <a:p>
            <a:pPr marL="0" indent="0">
              <a:buNone/>
            </a:pPr>
            <a:r>
              <a:rPr lang="es-419" dirty="0" smtClean="0"/>
              <a:t>Central Chile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"/>
          <a:stretch/>
        </p:blipFill>
        <p:spPr>
          <a:xfrm>
            <a:off x="6593469" y="900832"/>
            <a:ext cx="2813397" cy="5795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91120" b="2419"/>
          <a:stretch/>
        </p:blipFill>
        <p:spPr>
          <a:xfrm>
            <a:off x="8568864" y="5928121"/>
            <a:ext cx="879187" cy="40957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854869" y="5148685"/>
            <a:ext cx="71437" cy="71437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03194" y="1115648"/>
            <a:ext cx="410198" cy="99235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586584" y="6057066"/>
            <a:ext cx="46992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r">
              <a:buAutoNum type="alphaLcParenR"/>
            </a:pPr>
            <a:r>
              <a:rPr lang="en-US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precipitation</a:t>
            </a:r>
          </a:p>
          <a:p>
            <a:pPr marL="228600" indent="-228600" algn="r">
              <a:buAutoNum type="alphaLcParenR"/>
            </a:pPr>
            <a:r>
              <a:rPr lang="en-US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Chilean </a:t>
            </a:r>
            <a:r>
              <a:rPr lang="en-US" sz="1050" i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macro-bioclimates b= </a:t>
            </a:r>
            <a:r>
              <a:rPr lang="en-US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Mediterranean</a:t>
            </a:r>
          </a:p>
          <a:p>
            <a:pPr marL="228600" indent="-228600" algn="r">
              <a:buAutoNum type="alphaLcParenR"/>
            </a:pPr>
            <a:r>
              <a:rPr lang="en-US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</a:t>
            </a:r>
            <a:r>
              <a:rPr lang="en-US" sz="1050" i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vegetation formations </a:t>
            </a:r>
            <a:r>
              <a:rPr lang="en-US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050" i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woody savanna; 6= sclerophyllous </a:t>
            </a:r>
            <a:r>
              <a:rPr lang="en-US" sz="105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matorral. Adapted </a:t>
            </a:r>
            <a:r>
              <a:rPr lang="en-US" sz="1050" i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Moreira-Muñoz (2011).</a:t>
            </a:r>
            <a:endParaRPr lang="en-US" sz="105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 rot="16200000">
            <a:off x="5741556" y="5581481"/>
            <a:ext cx="248557" cy="644230"/>
          </a:xfrm>
          <a:prstGeom prst="chevron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4" descr="Hand Drawn Arrow Icons - Download Free Vector Icons | Noun Proj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851">
            <a:off x="5205092" y="1533602"/>
            <a:ext cx="1985042" cy="19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5" y="2857882"/>
            <a:ext cx="2109343" cy="2894831"/>
          </a:xfrm>
          <a:prstGeom prst="rect">
            <a:avLst/>
          </a:prstGeom>
        </p:spPr>
      </p:pic>
      <p:pic>
        <p:nvPicPr>
          <p:cNvPr id="2050" name="Picture 2" descr="fig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6"/>
          <a:stretch/>
        </p:blipFill>
        <p:spPr bwMode="auto">
          <a:xfrm>
            <a:off x="9534895" y="178845"/>
            <a:ext cx="1900244" cy="65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r="17963"/>
          <a:stretch/>
        </p:blipFill>
        <p:spPr>
          <a:xfrm rot="5400000">
            <a:off x="10741115" y="185645"/>
            <a:ext cx="1284802" cy="1271202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457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86"/>
    </mc:Choice>
    <mc:Fallback>
      <p:transition spd="slow" advTm="3078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77" y="2974538"/>
            <a:ext cx="5303706" cy="190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" y="116256"/>
            <a:ext cx="10972800" cy="1143000"/>
          </a:xfrm>
        </p:spPr>
        <p:txBody>
          <a:bodyPr/>
          <a:lstStyle/>
          <a:p>
            <a:r>
              <a:rPr lang="en-US" dirty="0" smtClean="0"/>
              <a:t>MEGADROUGHT</a:t>
            </a:r>
            <a:endParaRPr lang="en-US" sz="1600" dirty="0">
              <a:solidFill>
                <a:schemeClr val="tx1"/>
              </a:solidFill>
              <a:latin typeface="Libre Franklin Light" panose="00000400000000000000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7992" y="5332850"/>
            <a:ext cx="1901508" cy="9494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Drought</a:t>
            </a:r>
          </a:p>
          <a:p>
            <a:pPr marL="0" indent="0">
              <a:buNone/>
            </a:pPr>
            <a:r>
              <a:rPr lang="en-US" dirty="0" smtClean="0"/>
              <a:t>Fires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36923" r="29629" b="22958"/>
          <a:stretch/>
        </p:blipFill>
        <p:spPr>
          <a:xfrm>
            <a:off x="5800342" y="2336456"/>
            <a:ext cx="6138855" cy="27195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007273" y="5025327"/>
            <a:ext cx="931924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©</a:t>
            </a:r>
            <a:r>
              <a:rPr lang="es-419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GdG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75744" y="1584248"/>
            <a:ext cx="1266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mtClean="0">
                <a:latin typeface="Libre Franklin Light" panose="00000400000000000000" charset="0"/>
              </a:rPr>
              <a:t>Rainfall Deficit (2010-2014)</a:t>
            </a:r>
            <a:endParaRPr lang="en-US" sz="1400" dirty="0">
              <a:latin typeface="Libre Franklin Light" panose="00000400000000000000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69476" y="1576775"/>
            <a:ext cx="10520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Libre Franklin Light" panose="00000400000000000000" charset="0"/>
              </a:rPr>
              <a:t>Intense forest fires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45387" y="1576775"/>
            <a:ext cx="1336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Libre Franklin Light" panose="00000400000000000000" charset="0"/>
              </a:rPr>
              <a:t>News </a:t>
            </a:r>
            <a:r>
              <a:rPr lang="en-US" sz="1400" dirty="0">
                <a:latin typeface="Libre Franklin Light" panose="00000400000000000000" charset="0"/>
              </a:rPr>
              <a:t>in written press (2014)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54712" y="1382359"/>
            <a:ext cx="158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Libre Franklin Light" panose="00000400000000000000" charset="0"/>
              </a:rPr>
              <a:t>Vegetation deterioration (August 2010-2015)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9662" y="4917463"/>
            <a:ext cx="1824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Garreaud</a:t>
            </a: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et al., 2020).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693" y="1507921"/>
            <a:ext cx="4798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Since 2010, there has been a rainfall deficit that ranges between 25% and 45%, reaching a peak in latitudes between </a:t>
            </a:r>
            <a:r>
              <a:rPr lang="en-US" dirty="0" smtClean="0"/>
              <a:t>31° </a:t>
            </a:r>
            <a:r>
              <a:rPr lang="en-US" dirty="0"/>
              <a:t>and </a:t>
            </a:r>
            <a:r>
              <a:rPr lang="en-US" dirty="0" smtClean="0"/>
              <a:t>33° </a:t>
            </a:r>
            <a:r>
              <a:rPr lang="en-US" dirty="0"/>
              <a:t>S (Garreaud et al. </a:t>
            </a:r>
            <a:r>
              <a:rPr lang="en-US" dirty="0" smtClean="0"/>
              <a:t>2019).</a:t>
            </a:r>
            <a:endParaRPr lang="en-US" dirty="0"/>
          </a:p>
        </p:txBody>
      </p:sp>
      <p:sp>
        <p:nvSpPr>
          <p:cNvPr id="26" name="Chevron 25"/>
          <p:cNvSpPr/>
          <p:nvPr/>
        </p:nvSpPr>
        <p:spPr>
          <a:xfrm>
            <a:off x="1223496" y="5337921"/>
            <a:ext cx="351304" cy="758079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311" y="392408"/>
            <a:ext cx="6077798" cy="269595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311" y="3101903"/>
            <a:ext cx="6077798" cy="32734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1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56"/>
    </mc:Choice>
    <mc:Fallback>
      <p:transition spd="slow" advTm="4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9" y="2391847"/>
            <a:ext cx="2195822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goals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8301" y="2501467"/>
            <a:ext cx="8089900" cy="401363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latin typeface="Libre Franklin Light" panose="00000400000000000000" charset="0"/>
              </a:rPr>
              <a:t>Quantify </a:t>
            </a:r>
            <a:r>
              <a:rPr lang="en-US" dirty="0">
                <a:latin typeface="Libre Franklin Light" panose="00000400000000000000" charset="0"/>
              </a:rPr>
              <a:t> interaction </a:t>
            </a:r>
            <a:r>
              <a:rPr lang="en-US" dirty="0" smtClean="0">
                <a:latin typeface="Libre Franklin Light" panose="00000400000000000000" charset="0"/>
              </a:rPr>
              <a:t>effects </a:t>
            </a:r>
            <a:r>
              <a:rPr lang="en-US" dirty="0">
                <a:latin typeface="Libre Franklin Light" panose="00000400000000000000" charset="0"/>
              </a:rPr>
              <a:t>between </a:t>
            </a:r>
            <a:r>
              <a:rPr lang="en-US" dirty="0" smtClean="0">
                <a:latin typeface="Libre Franklin Light" panose="00000400000000000000" charset="0"/>
              </a:rPr>
              <a:t>drought </a:t>
            </a:r>
            <a:r>
              <a:rPr lang="en-US" dirty="0">
                <a:latin typeface="Libre Franklin Light" panose="00000400000000000000" charset="0"/>
              </a:rPr>
              <a:t>and </a:t>
            </a:r>
            <a:r>
              <a:rPr lang="en-US" dirty="0" smtClean="0">
                <a:latin typeface="Libre Franklin Light" panose="00000400000000000000" charset="0"/>
              </a:rPr>
              <a:t>wildfires </a:t>
            </a:r>
            <a:r>
              <a:rPr lang="en-US" dirty="0">
                <a:latin typeface="Libre Franklin Light" panose="00000400000000000000" charset="0"/>
              </a:rPr>
              <a:t>in sclerophyllous forests</a:t>
            </a:r>
            <a:r>
              <a:rPr lang="en-US" dirty="0" smtClean="0">
                <a:latin typeface="Libre Franklin Light" panose="00000400000000000000" charset="0"/>
              </a:rPr>
              <a:t>.</a:t>
            </a:r>
          </a:p>
          <a:p>
            <a:pPr marL="0" indent="0" algn="just">
              <a:buNone/>
            </a:pPr>
            <a:endParaRPr lang="es-419" sz="1400" dirty="0">
              <a:latin typeface="Libre Franklin Light" panose="00000400000000000000" charset="0"/>
            </a:endParaRPr>
          </a:p>
          <a:p>
            <a:pPr marL="457200" indent="-457200" algn="just">
              <a:buAutoNum type="arabicPeriod"/>
            </a:pPr>
            <a:r>
              <a:rPr lang="en-US" dirty="0" smtClean="0">
                <a:latin typeface="Libre Franklin Light" panose="00000400000000000000" charset="0"/>
              </a:rPr>
              <a:t>Analyze </a:t>
            </a:r>
            <a:r>
              <a:rPr lang="en-US" dirty="0">
                <a:latin typeface="Libre Franklin Light" panose="00000400000000000000" charset="0"/>
              </a:rPr>
              <a:t>the spatial location, the direction of the trend, and the timing of the forest's spectral change</a:t>
            </a:r>
            <a:r>
              <a:rPr lang="en-US" dirty="0" smtClean="0">
                <a:latin typeface="Libre Franklin Light" panose="00000400000000000000" charset="0"/>
              </a:rPr>
              <a:t>.</a:t>
            </a:r>
          </a:p>
          <a:p>
            <a:pPr marL="457200" indent="-457200" algn="just">
              <a:buAutoNum type="arabicPeriod"/>
            </a:pPr>
            <a:endParaRPr lang="es-419" sz="1400" dirty="0">
              <a:latin typeface="Libre Franklin Light" panose="00000400000000000000" charset="0"/>
            </a:endParaRPr>
          </a:p>
          <a:p>
            <a:pPr marL="457200" indent="-457200" algn="just">
              <a:buAutoNum type="arabicPeriod"/>
            </a:pPr>
            <a:r>
              <a:rPr lang="en-US" dirty="0" smtClean="0">
                <a:latin typeface="Libre Franklin Light" panose="00000400000000000000" charset="0"/>
              </a:rPr>
              <a:t>Determine </a:t>
            </a:r>
            <a:r>
              <a:rPr lang="en-US" dirty="0">
                <a:latin typeface="Libre Franklin Light" panose="00000400000000000000" charset="0"/>
              </a:rPr>
              <a:t>the relationship between spectral change and </a:t>
            </a:r>
            <a:r>
              <a:rPr lang="en-US" dirty="0" smtClean="0">
                <a:latin typeface="Libre Franklin Light" panose="00000400000000000000" charset="0"/>
              </a:rPr>
              <a:t>vegetation productivity </a:t>
            </a:r>
            <a:r>
              <a:rPr lang="en-US" dirty="0">
                <a:latin typeface="Libre Franklin Light" panose="00000400000000000000" charset="0"/>
              </a:rPr>
              <a:t>after fire and drought, taking into account influences on climate and topography.</a:t>
            </a:r>
            <a:endParaRPr lang="es-419" dirty="0">
              <a:latin typeface="Libre Franklin Light" panose="000004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316" y="406856"/>
            <a:ext cx="1022350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</a:t>
            </a:r>
            <a:r>
              <a:rPr lang="en-US" sz="2800" b="1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 </a:t>
            </a:r>
            <a:r>
              <a:rPr lang="en-US" sz="2800" b="1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between drought and </a:t>
            </a:r>
            <a:r>
              <a:rPr lang="en-US" sz="2800" b="1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wildfires </a:t>
            </a:r>
            <a:r>
              <a:rPr lang="en-US" sz="2800" b="1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and their </a:t>
            </a:r>
            <a:r>
              <a:rPr lang="en-US" sz="2800" b="1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effects </a:t>
            </a:r>
            <a:r>
              <a:rPr lang="en-US" sz="2800" b="1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in recovery patterns in the Mediterranean sclerophyllous </a:t>
            </a:r>
            <a:r>
              <a:rPr lang="en-US" sz="2800" b="1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forests</a:t>
            </a:r>
            <a:endParaRPr lang="es-419" sz="2800" dirty="0">
              <a:effectLst/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82550" y="208692"/>
            <a:ext cx="976549" cy="187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1500" b="1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419" sz="5400" dirty="0">
              <a:latin typeface="Libre Franklin" panose="0000050000000000000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8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10"/>
    </mc:Choice>
    <mc:Fallback>
      <p:transition spd="slow" advTm="3751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/>
          <a:srcRect l="8095"/>
          <a:stretch/>
        </p:blipFill>
        <p:spPr>
          <a:xfrm rot="5400000">
            <a:off x="9069694" y="2958969"/>
            <a:ext cx="598725" cy="655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/>
          <a:srcRect l="8095"/>
          <a:stretch/>
        </p:blipFill>
        <p:spPr>
          <a:xfrm rot="5400000">
            <a:off x="9025418" y="3010964"/>
            <a:ext cx="598725" cy="655200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221" y="2981405"/>
            <a:ext cx="658425" cy="68281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749" y="3032363"/>
            <a:ext cx="658425" cy="68281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2680"/>
          <a:stretch/>
        </p:blipFill>
        <p:spPr>
          <a:xfrm>
            <a:off x="5909853" y="2877663"/>
            <a:ext cx="719956" cy="6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680"/>
          <a:stretch/>
        </p:blipFill>
        <p:spPr>
          <a:xfrm>
            <a:off x="5833653" y="2956852"/>
            <a:ext cx="719956" cy="6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1761" b="4117"/>
          <a:stretch/>
        </p:blipFill>
        <p:spPr>
          <a:xfrm>
            <a:off x="5736310" y="3063970"/>
            <a:ext cx="716923" cy="6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0" y="258307"/>
            <a:ext cx="10972800" cy="1143000"/>
          </a:xfrm>
        </p:spPr>
        <p:txBody>
          <a:bodyPr/>
          <a:lstStyle/>
          <a:p>
            <a:r>
              <a:rPr lang="en-US" dirty="0" smtClean="0"/>
              <a:t>MATERIAL </a:t>
            </a:r>
            <a:r>
              <a:rPr lang="es-419" dirty="0" smtClean="0"/>
              <a:t>&amp;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391" y="2150017"/>
            <a:ext cx="4341625" cy="4013633"/>
          </a:xfrm>
        </p:spPr>
        <p:txBody>
          <a:bodyPr/>
          <a:lstStyle/>
          <a:p>
            <a:r>
              <a:rPr lang="en-US" sz="2000" b="1" dirty="0"/>
              <a:t>Satellite and </a:t>
            </a:r>
            <a:r>
              <a:rPr lang="en-US" sz="2000" b="1" dirty="0" smtClean="0"/>
              <a:t>climate </a:t>
            </a:r>
            <a:r>
              <a:rPr lang="en-US" sz="2000" b="1" dirty="0"/>
              <a:t>data</a:t>
            </a:r>
          </a:p>
          <a:p>
            <a:r>
              <a:rPr lang="en-US" sz="2000" b="1" dirty="0"/>
              <a:t>Field data</a:t>
            </a:r>
          </a:p>
          <a:p>
            <a:r>
              <a:rPr lang="en-US" sz="2000" b="1" dirty="0"/>
              <a:t>Trend analysis</a:t>
            </a:r>
          </a:p>
          <a:p>
            <a:r>
              <a:rPr lang="en-US" sz="2000" b="1" dirty="0"/>
              <a:t>Driver analysis (model)</a:t>
            </a:r>
            <a:endParaRPr lang="en-US" sz="2000" dirty="0"/>
          </a:p>
        </p:txBody>
      </p:sp>
      <p:sp>
        <p:nvSpPr>
          <p:cNvPr id="89" name="Rectangle 88"/>
          <p:cNvSpPr/>
          <p:nvPr/>
        </p:nvSpPr>
        <p:spPr>
          <a:xfrm>
            <a:off x="4553312" y="1971908"/>
            <a:ext cx="83068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Landsat images </a:t>
            </a:r>
          </a:p>
          <a:p>
            <a:pPr algn="ctr"/>
            <a:r>
              <a:rPr lang="en-US" sz="1200" dirty="0" smtClean="0"/>
              <a:t>(30 m) </a:t>
            </a:r>
            <a:endParaRPr lang="en-US" sz="1050" dirty="0"/>
          </a:p>
        </p:txBody>
      </p:sp>
      <p:sp>
        <p:nvSpPr>
          <p:cNvPr id="90" name="Rectangle 89"/>
          <p:cNvSpPr/>
          <p:nvPr/>
        </p:nvSpPr>
        <p:spPr>
          <a:xfrm>
            <a:off x="6730165" y="1965391"/>
            <a:ext cx="93768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419" sz="1200" b="1" dirty="0" err="1"/>
              <a:t>Climate</a:t>
            </a:r>
            <a:r>
              <a:rPr lang="es-419" sz="1200" b="1" dirty="0"/>
              <a:t> </a:t>
            </a:r>
          </a:p>
          <a:p>
            <a:pPr algn="ctr"/>
            <a:r>
              <a:rPr lang="es-419" sz="1200" b="1" dirty="0"/>
              <a:t>data set</a:t>
            </a:r>
          </a:p>
          <a:p>
            <a:pPr algn="ctr"/>
            <a:r>
              <a:rPr lang="en-US" sz="1200" dirty="0"/>
              <a:t>(2.5 arc min)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775469" y="1967163"/>
            <a:ext cx="97923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419" sz="1200" b="1" dirty="0" err="1"/>
              <a:t>Fire</a:t>
            </a:r>
            <a:r>
              <a:rPr lang="es-419" sz="1200" b="1" dirty="0"/>
              <a:t> </a:t>
            </a:r>
            <a:r>
              <a:rPr lang="es-419" sz="1200" b="1" dirty="0" err="1"/>
              <a:t>polygons</a:t>
            </a:r>
            <a:r>
              <a:rPr lang="es-419" sz="1200" b="1" dirty="0"/>
              <a:t>  </a:t>
            </a:r>
            <a:r>
              <a:rPr lang="es-419" sz="1200" dirty="0"/>
              <a:t>(</a:t>
            </a:r>
            <a:r>
              <a:rPr lang="en-US" sz="1200" dirty="0"/>
              <a:t>CONAF </a:t>
            </a:r>
          </a:p>
          <a:p>
            <a:pPr algn="ctr"/>
            <a:r>
              <a:rPr lang="en-US" sz="1200" dirty="0"/>
              <a:t>1988-2020)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295569" y="4631321"/>
            <a:ext cx="629133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NDVI</a:t>
            </a:r>
          </a:p>
          <a:p>
            <a:pPr algn="ctr"/>
            <a:r>
              <a:rPr lang="es-419" sz="1200" dirty="0" smtClean="0"/>
              <a:t>NDMI</a:t>
            </a:r>
          </a:p>
          <a:p>
            <a:pPr algn="ctr"/>
            <a:r>
              <a:rPr lang="es-419" sz="1200" dirty="0" smtClean="0"/>
              <a:t>TC</a:t>
            </a:r>
          </a:p>
          <a:p>
            <a:pPr algn="ctr"/>
            <a:r>
              <a:rPr lang="es-419" sz="1200" dirty="0" smtClean="0"/>
              <a:t>NBR</a:t>
            </a:r>
          </a:p>
          <a:p>
            <a:pPr algn="ctr"/>
            <a:r>
              <a:rPr lang="en-US" sz="1200" dirty="0" smtClean="0"/>
              <a:t>(30 m) </a:t>
            </a:r>
            <a:endParaRPr lang="en-US" sz="1050" dirty="0"/>
          </a:p>
        </p:txBody>
      </p:sp>
      <p:sp>
        <p:nvSpPr>
          <p:cNvPr id="93" name="Rectangle 92"/>
          <p:cNvSpPr/>
          <p:nvPr/>
        </p:nvSpPr>
        <p:spPr>
          <a:xfrm>
            <a:off x="4989756" y="4908319"/>
            <a:ext cx="62428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200" dirty="0" err="1"/>
              <a:t>dVIs</a:t>
            </a:r>
            <a:endParaRPr lang="es-419" sz="1200" dirty="0"/>
          </a:p>
          <a:p>
            <a:pPr algn="ctr"/>
            <a:r>
              <a:rPr lang="en-US" sz="1200" dirty="0"/>
              <a:t>(30 m) 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688169" y="4739966"/>
            <a:ext cx="846591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Slope</a:t>
            </a:r>
          </a:p>
          <a:p>
            <a:pPr algn="ctr"/>
            <a:r>
              <a:rPr lang="en-US" sz="1200" dirty="0" smtClean="0"/>
              <a:t>Aspect</a:t>
            </a:r>
          </a:p>
          <a:p>
            <a:pPr algn="ctr"/>
            <a:r>
              <a:rPr lang="en-US" sz="1150" dirty="0" smtClean="0"/>
              <a:t>Elevation</a:t>
            </a:r>
          </a:p>
          <a:p>
            <a:pPr algn="ctr"/>
            <a:r>
              <a:rPr lang="en-US" sz="1200" dirty="0" smtClean="0"/>
              <a:t>TPI</a:t>
            </a:r>
          </a:p>
          <a:p>
            <a:pPr algn="ctr"/>
            <a:r>
              <a:rPr lang="en-US" sz="1200" dirty="0" smtClean="0"/>
              <a:t>(</a:t>
            </a:r>
            <a:r>
              <a:rPr lang="en-US" sz="1200" dirty="0"/>
              <a:t>30 m) 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501599" y="1965391"/>
            <a:ext cx="110957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419" sz="1200" b="1" dirty="0"/>
              <a:t>DEM </a:t>
            </a:r>
          </a:p>
          <a:p>
            <a:pPr algn="ctr"/>
            <a:r>
              <a:rPr lang="es-419" sz="1200" b="1" dirty="0"/>
              <a:t>(NASA STRM)</a:t>
            </a:r>
          </a:p>
          <a:p>
            <a:pPr algn="ctr"/>
            <a:r>
              <a:rPr lang="es-419" sz="1200" dirty="0"/>
              <a:t>(30 m)</a:t>
            </a:r>
            <a:endParaRPr lang="en-US" sz="1200" dirty="0"/>
          </a:p>
        </p:txBody>
      </p:sp>
      <p:sp>
        <p:nvSpPr>
          <p:cNvPr id="96" name="Rectangle 95"/>
          <p:cNvSpPr/>
          <p:nvPr/>
        </p:nvSpPr>
        <p:spPr>
          <a:xfrm>
            <a:off x="7030677" y="5067006"/>
            <a:ext cx="1252448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200" dirty="0" err="1" smtClean="0"/>
              <a:t>Joined</a:t>
            </a:r>
            <a:r>
              <a:rPr lang="es-419" sz="1200" dirty="0" smtClean="0"/>
              <a:t> </a:t>
            </a:r>
            <a:r>
              <a:rPr lang="es-419" sz="1200" dirty="0" err="1" smtClean="0"/>
              <a:t>by</a:t>
            </a:r>
            <a:r>
              <a:rPr lang="es-419" sz="1200" dirty="0" smtClean="0"/>
              <a:t> date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4575831" y="4227126"/>
            <a:ext cx="1" cy="4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5259418" y="4227126"/>
            <a:ext cx="0" cy="67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6071749" y="3836203"/>
            <a:ext cx="3191" cy="907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7649822" y="4743397"/>
            <a:ext cx="0" cy="32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575830" y="4229141"/>
            <a:ext cx="6835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935004" y="3658666"/>
            <a:ext cx="0" cy="5801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8248082" y="3836203"/>
            <a:ext cx="0" cy="907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190381" y="4743397"/>
            <a:ext cx="1056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188444" y="3836203"/>
            <a:ext cx="0" cy="903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6397200" y="3925931"/>
            <a:ext cx="1607238" cy="738664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PDSI (</a:t>
            </a:r>
            <a:r>
              <a:rPr lang="en-US" sz="1050" dirty="0" err="1" smtClean="0"/>
              <a:t>TerraClimate</a:t>
            </a:r>
            <a:r>
              <a:rPr lang="en-US" sz="1050" dirty="0" smtClean="0"/>
              <a:t>)</a:t>
            </a:r>
          </a:p>
          <a:p>
            <a:pPr algn="ctr"/>
            <a:r>
              <a:rPr lang="en-US" sz="1050" dirty="0" smtClean="0"/>
              <a:t>Precipitation</a:t>
            </a:r>
          </a:p>
          <a:p>
            <a:pPr algn="ctr"/>
            <a:r>
              <a:rPr lang="en-US" sz="1050" dirty="0" smtClean="0"/>
              <a:t>Temperature</a:t>
            </a:r>
          </a:p>
          <a:p>
            <a:pPr algn="ctr"/>
            <a:r>
              <a:rPr lang="en-US" sz="1050" dirty="0" smtClean="0"/>
              <a:t>monthly</a:t>
            </a:r>
            <a:endParaRPr lang="en-US" sz="1050" dirty="0"/>
          </a:p>
        </p:txBody>
      </p:sp>
      <p:sp>
        <p:nvSpPr>
          <p:cNvPr id="38" name="Rectangle 37"/>
          <p:cNvSpPr/>
          <p:nvPr/>
        </p:nvSpPr>
        <p:spPr>
          <a:xfrm>
            <a:off x="8863236" y="1971707"/>
            <a:ext cx="79936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419" sz="1200" b="1" dirty="0" err="1"/>
              <a:t>Severity</a:t>
            </a:r>
            <a:r>
              <a:rPr lang="es-419" sz="1200" b="1" dirty="0"/>
              <a:t> </a:t>
            </a:r>
            <a:r>
              <a:rPr lang="es-419" sz="1200" b="1" dirty="0" err="1"/>
              <a:t>class</a:t>
            </a:r>
            <a:endParaRPr lang="es-419" sz="1200" b="1" dirty="0"/>
          </a:p>
          <a:p>
            <a:pPr algn="ctr"/>
            <a:r>
              <a:rPr lang="en-US" sz="1200" dirty="0"/>
              <a:t>(d</a:t>
            </a:r>
            <a:r>
              <a:rPr lang="es-419" sz="1200" dirty="0" smtClean="0"/>
              <a:t>NBR</a:t>
            </a:r>
          </a:p>
          <a:p>
            <a:pPr algn="ctr"/>
            <a:r>
              <a:rPr lang="es-419" sz="1200" dirty="0" smtClean="0"/>
              <a:t>30 m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9600552" y="1967163"/>
            <a:ext cx="117162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419" sz="1200" b="1" dirty="0" err="1"/>
              <a:t>Vegetation</a:t>
            </a:r>
            <a:r>
              <a:rPr lang="es-419" sz="1200" b="1" dirty="0"/>
              <a:t> </a:t>
            </a:r>
            <a:r>
              <a:rPr lang="es-419" sz="1200" b="1" dirty="0" err="1"/>
              <a:t>cover</a:t>
            </a:r>
            <a:r>
              <a:rPr lang="es-419" sz="1200" b="1" dirty="0"/>
              <a:t> </a:t>
            </a:r>
            <a:r>
              <a:rPr lang="es-419" sz="1200" b="1" dirty="0" err="1"/>
              <a:t>class</a:t>
            </a:r>
            <a:endParaRPr lang="es-419" sz="1200" b="1" dirty="0"/>
          </a:p>
          <a:p>
            <a:pPr algn="ctr"/>
            <a:r>
              <a:rPr lang="en-US" sz="1200" dirty="0"/>
              <a:t>(</a:t>
            </a:r>
            <a:r>
              <a:rPr lang="es-419" sz="1200" dirty="0" smtClean="0"/>
              <a:t>CIREN-CONAF </a:t>
            </a:r>
            <a:r>
              <a:rPr lang="es-419" sz="1200" dirty="0"/>
              <a:t>2013</a:t>
            </a:r>
            <a:r>
              <a:rPr lang="en-US" sz="1200" dirty="0"/>
              <a:t>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750624" y="4549821"/>
            <a:ext cx="946033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419" sz="1200" dirty="0" err="1"/>
              <a:t>Severity</a:t>
            </a:r>
            <a:endParaRPr lang="es-419" sz="1200" dirty="0"/>
          </a:p>
          <a:p>
            <a:pPr algn="ctr"/>
            <a:r>
              <a:rPr lang="es-419" sz="1200" dirty="0" err="1"/>
              <a:t>Hight</a:t>
            </a:r>
            <a:endParaRPr lang="es-419" sz="1200" dirty="0"/>
          </a:p>
          <a:p>
            <a:pPr algn="ctr"/>
            <a:r>
              <a:rPr lang="es-419" sz="1200" dirty="0"/>
              <a:t>Medium</a:t>
            </a:r>
          </a:p>
          <a:p>
            <a:pPr algn="ctr"/>
            <a:r>
              <a:rPr lang="es-419" sz="1200" dirty="0" err="1"/>
              <a:t>Low</a:t>
            </a:r>
            <a:endParaRPr lang="es-419" sz="1200" dirty="0"/>
          </a:p>
          <a:p>
            <a:pPr algn="ctr"/>
            <a:r>
              <a:rPr lang="en-US" sz="1200" dirty="0" smtClean="0"/>
              <a:t>(</a:t>
            </a:r>
            <a:r>
              <a:rPr lang="en-US" sz="1200" dirty="0"/>
              <a:t>30 m)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100346" y="4714608"/>
            <a:ext cx="1235282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Sclerophyllous forest</a:t>
            </a:r>
          </a:p>
          <a:p>
            <a:pPr algn="ctr"/>
            <a:r>
              <a:rPr lang="en-US" sz="1200" dirty="0"/>
              <a:t>d</a:t>
            </a:r>
            <a:r>
              <a:rPr lang="en-US" sz="1200" dirty="0" smtClean="0"/>
              <a:t>ense cover</a:t>
            </a:r>
            <a:endParaRPr lang="en-US" sz="12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9227608" y="3676141"/>
            <a:ext cx="0" cy="854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687" y="3180213"/>
            <a:ext cx="659668" cy="6559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0872" y="2852217"/>
            <a:ext cx="1095528" cy="10097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5621" t="5583"/>
          <a:stretch/>
        </p:blipFill>
        <p:spPr>
          <a:xfrm>
            <a:off x="6839542" y="3125727"/>
            <a:ext cx="635021" cy="6655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r="3644" b="3805"/>
          <a:stretch/>
        </p:blipFill>
        <p:spPr>
          <a:xfrm>
            <a:off x="6758565" y="3188565"/>
            <a:ext cx="632856" cy="65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/>
          <a:srcRect b="2644"/>
          <a:stretch/>
        </p:blipFill>
        <p:spPr>
          <a:xfrm>
            <a:off x="7935988" y="3180213"/>
            <a:ext cx="652604" cy="655200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/>
          <a:srcRect l="8095"/>
          <a:stretch/>
        </p:blipFill>
        <p:spPr>
          <a:xfrm rot="5400000">
            <a:off x="8966092" y="3077839"/>
            <a:ext cx="598725" cy="655200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8095"/>
          <a:stretch/>
        </p:blipFill>
        <p:spPr>
          <a:xfrm>
            <a:off x="8888399" y="3157659"/>
            <a:ext cx="670481" cy="660135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79" name="Rectangle 78"/>
          <p:cNvSpPr/>
          <p:nvPr/>
        </p:nvSpPr>
        <p:spPr>
          <a:xfrm>
            <a:off x="10895326" y="2156373"/>
            <a:ext cx="82582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419" sz="1200" b="1" dirty="0" err="1" smtClean="0"/>
              <a:t>Drone</a:t>
            </a:r>
            <a:r>
              <a:rPr lang="es-419" sz="1200" b="1" dirty="0" smtClean="0"/>
              <a:t> data</a:t>
            </a:r>
            <a:endParaRPr lang="en-US" sz="1200" b="1" dirty="0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10719340" y="4389053"/>
            <a:ext cx="0" cy="32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1317600" y="3481859"/>
            <a:ext cx="0" cy="907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259899" y="4389053"/>
            <a:ext cx="1056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0257962" y="3481859"/>
            <a:ext cx="0" cy="903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/>
          <a:srcRect l="7079" r="10169" b="3995"/>
          <a:stretch/>
        </p:blipFill>
        <p:spPr>
          <a:xfrm>
            <a:off x="9908084" y="3180213"/>
            <a:ext cx="680035" cy="655200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09" name="Picture 2" descr="Matrice 300 RTK – Eficacia puntera – DJI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29682" b="5299"/>
          <a:stretch/>
        </p:blipFill>
        <p:spPr bwMode="auto">
          <a:xfrm>
            <a:off x="10980190" y="3157659"/>
            <a:ext cx="638379" cy="655200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ython logo vector (.EPS) - Anthon Cod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r="29041"/>
          <a:stretch/>
        </p:blipFill>
        <p:spPr bwMode="auto">
          <a:xfrm>
            <a:off x="2374420" y="4194139"/>
            <a:ext cx="863165" cy="9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Logo, project, r icon - Free download on Iconfinde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19" y="5160781"/>
            <a:ext cx="632049" cy="6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7274" y="5165857"/>
            <a:ext cx="1176239" cy="1089358"/>
          </a:xfrm>
          <a:prstGeom prst="rect">
            <a:avLst/>
          </a:prstGeom>
        </p:spPr>
      </p:pic>
      <p:pic>
        <p:nvPicPr>
          <p:cNvPr id="49" name="Picture 10" descr="https://emapr.github.io/LT-GEE/imgs/lt_gee_symbols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0"/>
          <a:stretch/>
        </p:blipFill>
        <p:spPr bwMode="auto">
          <a:xfrm>
            <a:off x="315691" y="4087499"/>
            <a:ext cx="1373255" cy="12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8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64"/>
    </mc:Choice>
    <mc:Fallback>
      <p:transition spd="slow" advTm="3876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" y="242395"/>
            <a:ext cx="10972800" cy="11430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20" name="Picture 10" descr="https://emapr.github.io/LT-GEE/imgs/lt_gee_symbol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0"/>
          <a:stretch/>
        </p:blipFill>
        <p:spPr bwMode="auto">
          <a:xfrm>
            <a:off x="8899722" y="1218413"/>
            <a:ext cx="1189895" cy="11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3"/>
          <a:srcRect l="37084" t="24881" r="22329" b="22887"/>
          <a:stretch/>
        </p:blipFill>
        <p:spPr bwMode="auto">
          <a:xfrm>
            <a:off x="2306201" y="2011292"/>
            <a:ext cx="4668774" cy="34659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4"/>
          <a:srcRect l="32996" t="33042" r="16497" b="47767"/>
          <a:stretch/>
        </p:blipFill>
        <p:spPr bwMode="auto">
          <a:xfrm>
            <a:off x="2323824" y="5448658"/>
            <a:ext cx="4651151" cy="9705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t="68975" b="13457"/>
          <a:stretch/>
        </p:blipFill>
        <p:spPr>
          <a:xfrm>
            <a:off x="6924909" y="4006188"/>
            <a:ext cx="4865125" cy="9358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506"/>
          <a:stretch/>
        </p:blipFill>
        <p:spPr>
          <a:xfrm>
            <a:off x="2429906" y="2011292"/>
            <a:ext cx="4415906" cy="103218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435837" y="2051772"/>
            <a:ext cx="2407715" cy="997352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17707" y="2312764"/>
            <a:ext cx="1509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dirty="0" smtClean="0"/>
              <a:t>LT-GEE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130530" y="6451026"/>
            <a:ext cx="3333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emapr.github.io/LT-GEE/landtrendr.html</a:t>
            </a:r>
            <a:endParaRPr lang="en-US" sz="1200" dirty="0" smtClean="0"/>
          </a:p>
          <a:p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525783" y="6205528"/>
            <a:ext cx="1937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(Kennedy et </a:t>
            </a: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al., 2018)</a:t>
            </a: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4"/>
          <a:srcRect l="32996" t="51419" r="16497" b="28912"/>
          <a:stretch/>
        </p:blipFill>
        <p:spPr bwMode="auto">
          <a:xfrm>
            <a:off x="6924909" y="2727388"/>
            <a:ext cx="4651151" cy="99476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2" descr="Python logo vector (.EPS) - Anthon Cod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r="29041"/>
          <a:stretch/>
        </p:blipFill>
        <p:spPr bwMode="auto">
          <a:xfrm>
            <a:off x="10062433" y="1657030"/>
            <a:ext cx="863165" cy="9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Logo, project, r icon - Free download on Iconfind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04" y="1113239"/>
            <a:ext cx="632049" cy="6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851" y="2155760"/>
            <a:ext cx="1271820" cy="11784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33916" t="31250" r="33014" b="11111"/>
          <a:stretch/>
        </p:blipFill>
        <p:spPr>
          <a:xfrm>
            <a:off x="600022" y="3524119"/>
            <a:ext cx="1270800" cy="1185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3463" t="3345" r="15528"/>
          <a:stretch/>
        </p:blipFill>
        <p:spPr>
          <a:xfrm>
            <a:off x="606399" y="4911660"/>
            <a:ext cx="1271820" cy="1196692"/>
          </a:xfrm>
          <a:prstGeom prst="rect">
            <a:avLst/>
          </a:prstGeom>
        </p:spPr>
      </p:pic>
      <p:pic>
        <p:nvPicPr>
          <p:cNvPr id="58" name="Picture 4" descr="Hand Drawn Arrow Icons - Download Free Vector Icons | Noun Projec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577">
            <a:off x="1050683" y="2830641"/>
            <a:ext cx="2312841" cy="23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4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48"/>
    </mc:Choice>
    <mc:Fallback>
      <p:transition spd="slow" advTm="5324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1A637-66AF-8148-9D7C-D8CF8B91B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618" y="1935120"/>
            <a:ext cx="4005844" cy="401363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Fires LT-NBR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smtClean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NBR </a:t>
            </a:r>
            <a:r>
              <a:rPr lang="en-US" dirty="0">
                <a:latin typeface="Libre Franklin" panose="00000500000000000000" charset="0"/>
                <a:ea typeface="Calibri" panose="020F0502020204030204" pitchFamily="34" charset="0"/>
                <a:cs typeface="Times New Roman" panose="02020603050405020304" pitchFamily="18" charset="0"/>
              </a:rPr>
              <a:t>value dropped as a percentage in the year the fire occurred compared to its previous value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t="1186" r="550" b="1160"/>
          <a:stretch/>
        </p:blipFill>
        <p:spPr>
          <a:xfrm>
            <a:off x="4772686" y="1206134"/>
            <a:ext cx="5969524" cy="42221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823235" y="4290685"/>
            <a:ext cx="174929" cy="0"/>
          </a:xfrm>
          <a:prstGeom prst="line">
            <a:avLst/>
          </a:prstGeom>
          <a:ln w="28575">
            <a:solidFill>
              <a:srgbClr val="3C6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823234" y="4689572"/>
            <a:ext cx="174929" cy="0"/>
          </a:xfrm>
          <a:prstGeom prst="line">
            <a:avLst/>
          </a:prstGeom>
          <a:ln w="2857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06132" y="4481823"/>
            <a:ext cx="147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Polynomial regression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8163" y="4079264"/>
            <a:ext cx="147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Linear trend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4" descr="Hand Drawn Arrow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2433" flipH="1">
            <a:off x="2331466" y="4058426"/>
            <a:ext cx="1578572" cy="15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9092" y="5345352"/>
            <a:ext cx="371003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/>
              <a:t>The </a:t>
            </a:r>
            <a:r>
              <a:rPr lang="en-US" dirty="0"/>
              <a:t>l</a:t>
            </a:r>
            <a:r>
              <a:rPr lang="en-US" dirty="0" smtClean="0"/>
              <a:t>oess </a:t>
            </a:r>
            <a:r>
              <a:rPr lang="en-US" dirty="0"/>
              <a:t>regression, it seems that the drop in NBR values were grater or more severe in the years with drought, after </a:t>
            </a:r>
            <a:r>
              <a:rPr lang="en-US" dirty="0" smtClean="0"/>
              <a:t>2010.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23DD8EE-6CFB-BB4D-BC16-B8AFA92A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75" y="161672"/>
            <a:ext cx="10972800" cy="1143000"/>
          </a:xfrm>
        </p:spPr>
        <p:txBody>
          <a:bodyPr/>
          <a:lstStyle/>
          <a:p>
            <a:r>
              <a:rPr lang="en-US" dirty="0" smtClean="0"/>
              <a:t>Early RESULTs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48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94"/>
    </mc:Choice>
    <mc:Fallback>
      <p:transition spd="slow" advTm="6359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heme/theme1.xml><?xml version="1.0" encoding="utf-8"?>
<a:theme xmlns:a="http://schemas.openxmlformats.org/drawingml/2006/main" name="1_Office Theme">
  <a:themeElements>
    <a:clrScheme name="Custom 7">
      <a:dk1>
        <a:srgbClr val="23216D"/>
      </a:dk1>
      <a:lt1>
        <a:srgbClr val="FFFFFF"/>
      </a:lt1>
      <a:dk2>
        <a:srgbClr val="0298C3"/>
      </a:dk2>
      <a:lt2>
        <a:srgbClr val="FFFFFF"/>
      </a:lt2>
      <a:accent1>
        <a:srgbClr val="0298C3"/>
      </a:accent1>
      <a:accent2>
        <a:srgbClr val="D63669"/>
      </a:accent2>
      <a:accent3>
        <a:srgbClr val="DE7626"/>
      </a:accent3>
      <a:accent4>
        <a:srgbClr val="0298C3"/>
      </a:accent4>
      <a:accent5>
        <a:srgbClr val="23216D"/>
      </a:accent5>
      <a:accent6>
        <a:srgbClr val="57A354"/>
      </a:accent6>
      <a:hlink>
        <a:srgbClr val="0298C3"/>
      </a:hlink>
      <a:folHlink>
        <a:srgbClr val="D6366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39090D2BE5C42BE54E81556399541" ma:contentTypeVersion="12" ma:contentTypeDescription="Create a new document." ma:contentTypeScope="" ma:versionID="65aa186b8a42ffe34a9b5ef425c14b03">
  <xsd:schema xmlns:xsd="http://www.w3.org/2001/XMLSchema" xmlns:xs="http://www.w3.org/2001/XMLSchema" xmlns:p="http://schemas.microsoft.com/office/2006/metadata/properties" xmlns:ns2="19301caf-1b81-46c2-ba30-94e6c3d8bde0" xmlns:ns3="788b6400-0fef-4402-a8b4-e35217c5c9de" targetNamespace="http://schemas.microsoft.com/office/2006/metadata/properties" ma:root="true" ma:fieldsID="ad28e1302a3a89764fb3d54f99563caa" ns2:_="" ns3:_="">
    <xsd:import namespace="19301caf-1b81-46c2-ba30-94e6c3d8bde0"/>
    <xsd:import namespace="788b6400-0fef-4402-a8b4-e35217c5c9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301caf-1b81-46c2-ba30-94e6c3d8b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b6400-0fef-4402-a8b4-e35217c5c9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5EBDD6-5BE3-43CF-B772-6CC03780D7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1A6FFC-9E64-4FFF-9880-AC29F5DF92D5}">
  <ds:schemaRefs>
    <ds:schemaRef ds:uri="http://purl.org/dc/elements/1.1/"/>
    <ds:schemaRef ds:uri="http://schemas.microsoft.com/office/2006/metadata/properties"/>
    <ds:schemaRef ds:uri="788b6400-0fef-4402-a8b4-e35217c5c9d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19301caf-1b81-46c2-ba30-94e6c3d8bde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229466-70FF-44E7-BB3C-6F545750D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301caf-1b81-46c2-ba30-94e6c3d8bde0"/>
    <ds:schemaRef ds:uri="788b6400-0fef-4402-a8b4-e35217c5c9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23773</TotalTime>
  <Words>1104</Words>
  <Application>Microsoft Office PowerPoint</Application>
  <PresentationFormat>Widescreen</PresentationFormat>
  <Paragraphs>177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Bebas Neue Pro Middle</vt:lpstr>
      <vt:lpstr>Bebas Neue Regular</vt:lpstr>
      <vt:lpstr>Bebas Neue Bold</vt:lpstr>
      <vt:lpstr>Bebas Neue Pro SmE Rg</vt:lpstr>
      <vt:lpstr>Calibri</vt:lpstr>
      <vt:lpstr>Times New Roman</vt:lpstr>
      <vt:lpstr>Arial</vt:lpstr>
      <vt:lpstr>Libre Franklin</vt:lpstr>
      <vt:lpstr>Libre Franklin Light</vt:lpstr>
      <vt:lpstr>Bebas Neue</vt:lpstr>
      <vt:lpstr>Verdana</vt:lpstr>
      <vt:lpstr>Myriad Pro</vt:lpstr>
      <vt:lpstr>Bebas Neue Pro</vt:lpstr>
      <vt:lpstr>1_Office Theme</vt:lpstr>
      <vt:lpstr>Interaction between disturbances and their effects on the recovery OF A HETEROGENEOUS Mediterranean landscape in south America</vt:lpstr>
      <vt:lpstr>PowerPoint Presentation</vt:lpstr>
      <vt:lpstr>DISTURBANCE IN GLOBAL CLIMATE CHANGE</vt:lpstr>
      <vt:lpstr>STUDY AREA</vt:lpstr>
      <vt:lpstr>MEGADROUGHT</vt:lpstr>
      <vt:lpstr>goals</vt:lpstr>
      <vt:lpstr>MATERIAL &amp; METHODS</vt:lpstr>
      <vt:lpstr>METHODS</vt:lpstr>
      <vt:lpstr>Early RESULTs </vt:lpstr>
      <vt:lpstr>Early RESULTs </vt:lpstr>
      <vt:lpstr>what comes next?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Committee  Session Proposal Instructions</dc:title>
  <dc:creator>Ana Hernández</dc:creator>
  <cp:lastModifiedBy>AnaH</cp:lastModifiedBy>
  <cp:revision>286</cp:revision>
  <dcterms:created xsi:type="dcterms:W3CDTF">2018-04-24T15:39:14Z</dcterms:created>
  <dcterms:modified xsi:type="dcterms:W3CDTF">2022-05-20T16:40:49Z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0x01010048139090D2BE5C42BE54E81556399541</vt:lpwstr>
  </property>
</Properties>
</file>