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265" r:id="rId2"/>
    <p:sldId id="296" r:id="rId3"/>
    <p:sldId id="309" r:id="rId4"/>
    <p:sldId id="329" r:id="rId5"/>
    <p:sldId id="332" r:id="rId6"/>
    <p:sldId id="334" r:id="rId7"/>
    <p:sldId id="335" r:id="rId8"/>
    <p:sldId id="336" r:id="rId9"/>
    <p:sldId id="331" r:id="rId10"/>
    <p:sldId id="330" r:id="rId11"/>
  </p:sldIdLst>
  <p:sldSz cx="12192000" cy="6858000"/>
  <p:notesSz cx="6718300" cy="9867900"/>
  <p:embeddedFontLst>
    <p:embeddedFont>
      <p:font typeface="Arial Black" panose="020B0A04020102020204" pitchFamily="34" charset="0"/>
      <p:bold r:id="rId14"/>
    </p:embeddedFont>
    <p:embeddedFont>
      <p:font typeface="Arial Bold" panose="020B0704020202020204" pitchFamily="34" charset="0"/>
      <p:bold r:id="rId15"/>
    </p:embeddedFont>
    <p:embeddedFont>
      <p:font typeface="Effra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00000"/>
    <a:srgbClr val="D799A1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990" autoAdjust="0"/>
  </p:normalViewPr>
  <p:slideViewPr>
    <p:cSldViewPr showGuides="1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2988" y="90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altLang="en-US" dirty="0">
                <a:latin typeface="Effra" panose="020B0603020203020204" pitchFamily="34" charset="0"/>
              </a:rPr>
              <a:t>AA</a:t>
            </a: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altLang="en-US" dirty="0">
                <a:latin typeface="Effra" panose="020B0603020203020204" pitchFamily="34" charset="0"/>
              </a:rPr>
              <a:t>A</a:t>
            </a: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altLang="en-US" dirty="0">
                <a:latin typeface="Effra" panose="020B0603020203020204" pitchFamily="34" charset="0"/>
              </a:rPr>
              <a:t>A</a:t>
            </a:r>
            <a:fld id="{6BDED6D5-33CC-49C8-A14A-4660977D1BEE}" type="slidenum">
              <a:rPr lang="en-GB" altLang="en-US" smtClean="0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8" y="739775"/>
            <a:ext cx="65786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7073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66400" y="2214000"/>
            <a:ext cx="5184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08436" y="2214000"/>
            <a:ext cx="5184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317497" y="3841463"/>
            <a:ext cx="1360381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40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3794864"/>
            <a:ext cx="3072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200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5361" y="5857878"/>
            <a:ext cx="9313035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200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5785870"/>
            <a:ext cx="11425269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FBBDC59-BD83-49FD-99FA-F2E7A543F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8288" y="6237295"/>
            <a:ext cx="3071912" cy="504825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Insert Citation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8127692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8127692" y="0"/>
            <a:ext cx="40608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00256" y="332656"/>
            <a:ext cx="3456384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00256" y="2214000"/>
            <a:ext cx="3456384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lang="en-GB" sz="20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Second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Third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Fourth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Fifth level</a:t>
            </a:r>
            <a:endParaRPr lang="en-GB" dirty="0"/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12192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188640"/>
            <a:ext cx="11425269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35360" y="1484784"/>
            <a:ext cx="11425269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00" y="1412776"/>
            <a:ext cx="11040000" cy="4761224"/>
          </a:xfrm>
        </p:spPr>
        <p:txBody>
          <a:bodyPr/>
          <a:lstStyle>
            <a:lvl1pPr>
              <a:lnSpc>
                <a:spcPct val="114000"/>
              </a:lnSpc>
              <a:buClr>
                <a:schemeClr val="accent1"/>
              </a:buClr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3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2571333" y="6605072"/>
            <a:ext cx="90254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4" y="7"/>
            <a:ext cx="3811125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12192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6401" y="6646914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1219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12192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66401" y="4653136"/>
            <a:ext cx="10560051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3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2571333" y="6605072"/>
            <a:ext cx="90254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10033005" y="439662"/>
            <a:ext cx="1579033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4" y="7"/>
            <a:ext cx="3811125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237312"/>
            <a:ext cx="3860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Copyright University of Reading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66401" y="6646914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12192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571333" y="6605072"/>
            <a:ext cx="90254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033005" y="438157"/>
            <a:ext cx="157903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571333" y="6605072"/>
            <a:ext cx="90254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566400" y="2214000"/>
            <a:ext cx="5184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08436" y="2214000"/>
            <a:ext cx="5184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566400" y="476672"/>
            <a:ext cx="1104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336713" y="3841463"/>
            <a:ext cx="1360381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40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3794864"/>
            <a:ext cx="3072341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2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5361" y="5857878"/>
            <a:ext cx="9313035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200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400" y="260648"/>
            <a:ext cx="9274016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400" y="2214000"/>
            <a:ext cx="1104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3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571333" y="6605072"/>
            <a:ext cx="90254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none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400" y="260648"/>
            <a:ext cx="11040000" cy="1711888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GB" sz="3600" cap="none" dirty="0"/>
              <a:t>Using Nudging for Aerosol Radiative Adjustment Mechanism-Denial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400" y="4869160"/>
            <a:ext cx="11040000" cy="504056"/>
          </a:xfrm>
        </p:spPr>
        <p:txBody>
          <a:bodyPr/>
          <a:lstStyle/>
          <a:p>
            <a:r>
              <a:rPr lang="en-GB" dirty="0"/>
              <a:t>Max R. Coleman, Bill J. Collins, Keith P. Shine, Nicolas Bellouin, Fiona M. O’Connor</a:t>
            </a:r>
          </a:p>
        </p:txBody>
      </p:sp>
      <p:pic>
        <p:nvPicPr>
          <p:cNvPr id="10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CFFC7E46-8A57-4E1D-B240-DE0837CF2A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4" b="20104"/>
          <a:stretch>
            <a:fillRect/>
          </a:stretch>
        </p:blipFill>
        <p:spPr>
          <a:xfrm>
            <a:off x="8040216" y="5585699"/>
            <a:ext cx="4064557" cy="76210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106A0B-8543-49B3-A04F-98998BF7D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5585698"/>
            <a:ext cx="3972479" cy="762106"/>
          </a:xfrm>
          <a:prstGeom prst="rect">
            <a:avLst/>
          </a:prstGeom>
        </p:spPr>
      </p:pic>
      <p:pic>
        <p:nvPicPr>
          <p:cNvPr id="14" name="Picture 55">
            <a:extLst>
              <a:ext uri="{FF2B5EF4-FFF2-40B4-BE49-F238E27FC236}">
                <a16:creationId xmlns:a16="http://schemas.microsoft.com/office/drawing/2014/main" id="{65680EFA-F5BC-4AAF-A9CC-EAFD605C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67408" y="5585698"/>
            <a:ext cx="2348379" cy="762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 advTm="24228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35B2-3B5B-450B-9BC0-9873B722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UV-nudging control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C40B-DB96-405B-8C00-59A96E0B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pPr marL="817200" lvl="1" indent="-457200">
              <a:buFont typeface="+mj-lt"/>
              <a:buAutoNum type="arabicPeriod" startAt="3"/>
            </a:pPr>
            <a:endParaRPr lang="en-GB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en-GB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dirty="0"/>
              <a:t>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30CB41E-02BE-466E-AC16-F9AD56E04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04703" y="6237312"/>
            <a:ext cx="901700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111E6-B596-4478-FAF6-4293A6B6C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3" y="1151960"/>
            <a:ext cx="6306995" cy="4204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A8C7A-7213-0CCF-AF85-19620B313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151959"/>
            <a:ext cx="6306995" cy="4204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65673"/>
      </p:ext>
    </p:extLst>
  </p:cSld>
  <p:clrMapOvr>
    <a:masterClrMapping/>
  </p:clrMapOvr>
  <p:transition advTm="5347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ECD3-8721-4758-8FD3-DD37583B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7A072-1528-4D86-8014-C90963EA8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56DD046-4050-155E-7B5B-33837FCC6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644" y="1269863"/>
            <a:ext cx="6590010" cy="4183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269779"/>
      </p:ext>
    </p:extLst>
  </p:cSld>
  <p:clrMapOvr>
    <a:masterClrMapping/>
  </p:clrMapOvr>
  <p:transition advTm="97954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6F70-43DE-49E5-A7C0-2076D3F7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Uv</a:t>
            </a:r>
            <a:r>
              <a:rPr lang="el-GR" dirty="0"/>
              <a:t>θ</a:t>
            </a:r>
            <a:r>
              <a:rPr lang="en-GB" dirty="0"/>
              <a:t>-nudging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618D1-4F11-4256-9B22-826624F21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E3FA547-4782-7720-0B47-684F63738106}"/>
              </a:ext>
            </a:extLst>
          </p:cNvPr>
          <p:cNvGrpSpPr/>
          <p:nvPr/>
        </p:nvGrpSpPr>
        <p:grpSpPr>
          <a:xfrm>
            <a:off x="121944" y="2004337"/>
            <a:ext cx="7198192" cy="4521832"/>
            <a:chOff x="7117" y="1383159"/>
            <a:chExt cx="6812176" cy="42329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886BDB-49E8-BDBF-A7FA-F181243BCD1C}"/>
                </a:ext>
              </a:extLst>
            </p:cNvPr>
            <p:cNvGrpSpPr/>
            <p:nvPr/>
          </p:nvGrpSpPr>
          <p:grpSpPr>
            <a:xfrm>
              <a:off x="479376" y="1844824"/>
              <a:ext cx="6339917" cy="3771309"/>
              <a:chOff x="335361" y="2133195"/>
              <a:chExt cx="5613035" cy="3338922"/>
            </a:xfrm>
          </p:grpSpPr>
          <p:pic>
            <p:nvPicPr>
              <p:cNvPr id="10" name="Picture 9" descr="Graphical user interface, chart&#10;&#10;Description automatically generated">
                <a:extLst>
                  <a:ext uri="{FF2B5EF4-FFF2-40B4-BE49-F238E27FC236}">
                    <a16:creationId xmlns:a16="http://schemas.microsoft.com/office/drawing/2014/main" id="{FDE8C02E-D6D1-5E21-2C2E-9DFD1C04B7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08" r="8896" b="21016"/>
              <a:stretch/>
            </p:blipFill>
            <p:spPr>
              <a:xfrm>
                <a:off x="2961858" y="2133195"/>
                <a:ext cx="2986536" cy="1511829"/>
              </a:xfrm>
              <a:prstGeom prst="rect">
                <a:avLst/>
              </a:prstGeom>
            </p:spPr>
          </p:pic>
          <p:pic>
            <p:nvPicPr>
              <p:cNvPr id="6" name="Picture 5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310BA322-32C1-A87E-4875-6AACC90843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84" r="8895" b="20938"/>
              <a:stretch/>
            </p:blipFill>
            <p:spPr>
              <a:xfrm>
                <a:off x="335361" y="2133195"/>
                <a:ext cx="2986537" cy="1511829"/>
              </a:xfrm>
              <a:prstGeom prst="rect">
                <a:avLst/>
              </a:prstGeom>
            </p:spPr>
          </p:pic>
          <p:pic>
            <p:nvPicPr>
              <p:cNvPr id="17" name="Picture 16" descr="Chart&#10;&#10;Description automatically generated">
                <a:extLst>
                  <a:ext uri="{FF2B5EF4-FFF2-40B4-BE49-F238E27FC236}">
                    <a16:creationId xmlns:a16="http://schemas.microsoft.com/office/drawing/2014/main" id="{775670F3-8AA5-F0C2-3F55-D1C7247F07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08" r="8896"/>
              <a:stretch/>
            </p:blipFill>
            <p:spPr>
              <a:xfrm>
                <a:off x="2961860" y="3501008"/>
                <a:ext cx="2986536" cy="1971109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34F0455C-A6CE-007B-6FE2-2FB170E6AE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84" r="9473"/>
              <a:stretch/>
            </p:blipFill>
            <p:spPr>
              <a:xfrm>
                <a:off x="354292" y="3501008"/>
                <a:ext cx="2967606" cy="1969413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C5C131-393C-A6B2-8D2D-4B0461A58D16}"/>
                </a:ext>
              </a:extLst>
            </p:cNvPr>
            <p:cNvSpPr txBox="1"/>
            <p:nvPr/>
          </p:nvSpPr>
          <p:spPr>
            <a:xfrm>
              <a:off x="2063552" y="141177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SU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2D42DE-902A-3EC2-2FE7-8C2067F6FD86}"/>
                </a:ext>
              </a:extLst>
            </p:cNvPr>
            <p:cNvSpPr txBox="1"/>
            <p:nvPr/>
          </p:nvSpPr>
          <p:spPr>
            <a:xfrm>
              <a:off x="5078909" y="1383159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BC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1CE754-E308-8064-1931-CAC7EB374CD0}"/>
                </a:ext>
              </a:extLst>
            </p:cNvPr>
            <p:cNvSpPr txBox="1"/>
            <p:nvPr/>
          </p:nvSpPr>
          <p:spPr>
            <a:xfrm rot="16200000">
              <a:off x="-237781" y="2377754"/>
              <a:ext cx="951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Free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AD40E3-DBDD-B043-D857-CC009F3096BB}"/>
                </a:ext>
              </a:extLst>
            </p:cNvPr>
            <p:cNvSpPr txBox="1"/>
            <p:nvPr/>
          </p:nvSpPr>
          <p:spPr>
            <a:xfrm rot="16200000">
              <a:off x="-494830" y="3923078"/>
              <a:ext cx="1465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Nudged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45E00D-AB72-C3BC-6BAF-26BC093416E0}"/>
              </a:ext>
            </a:extLst>
          </p:cNvPr>
          <p:cNvGrpSpPr/>
          <p:nvPr/>
        </p:nvGrpSpPr>
        <p:grpSpPr>
          <a:xfrm>
            <a:off x="5303912" y="111041"/>
            <a:ext cx="6511343" cy="4340894"/>
            <a:chOff x="4697225" y="24210"/>
            <a:chExt cx="6511343" cy="4340894"/>
          </a:xfrm>
        </p:grpSpPr>
        <p:pic>
          <p:nvPicPr>
            <p:cNvPr id="42" name="Picture 41" descr="Chart, line chart, histogram&#10;&#10;Description automatically generated">
              <a:extLst>
                <a:ext uri="{FF2B5EF4-FFF2-40B4-BE49-F238E27FC236}">
                  <a16:creationId xmlns:a16="http://schemas.microsoft.com/office/drawing/2014/main" id="{AD564BA2-31AF-6661-760C-D0BFBC1A9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225" y="24210"/>
              <a:ext cx="6511343" cy="4340894"/>
            </a:xfrm>
            <a:prstGeom prst="rect">
              <a:avLst/>
            </a:prstGeom>
          </p:spPr>
        </p:pic>
        <p:pic>
          <p:nvPicPr>
            <p:cNvPr id="16" name="Picture 15" descr="Chart&#10;&#10;Description automatically generated with low confidence">
              <a:extLst>
                <a:ext uri="{FF2B5EF4-FFF2-40B4-BE49-F238E27FC236}">
                  <a16:creationId xmlns:a16="http://schemas.microsoft.com/office/drawing/2014/main" id="{C7875725-18E3-78D4-639A-FDF25394D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3" t="13361" r="56164" b="49139"/>
            <a:stretch/>
          </p:blipFill>
          <p:spPr>
            <a:xfrm>
              <a:off x="8184232" y="1844756"/>
              <a:ext cx="2343858" cy="189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206789"/>
      </p:ext>
    </p:extLst>
  </p:cSld>
  <p:clrMapOvr>
    <a:masterClrMapping/>
  </p:clrMapOvr>
  <p:transition advTm="318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6F70-43DE-49E5-A7C0-2076D3F7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Uv</a:t>
            </a:r>
            <a:r>
              <a:rPr lang="en-GB" dirty="0"/>
              <a:t>-nudging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618D1-4F11-4256-9B22-826624F21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192189-BE2B-21FB-2301-9C8ECDBE976A}"/>
              </a:ext>
            </a:extLst>
          </p:cNvPr>
          <p:cNvGrpSpPr/>
          <p:nvPr/>
        </p:nvGrpSpPr>
        <p:grpSpPr>
          <a:xfrm>
            <a:off x="6744071" y="132469"/>
            <a:ext cx="5198142" cy="6260727"/>
            <a:chOff x="6888089" y="251519"/>
            <a:chExt cx="5198142" cy="62607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1DDAC3-BEE6-0BB4-16FD-0469DE71E3B7}"/>
                </a:ext>
              </a:extLst>
            </p:cNvPr>
            <p:cNvGrpSpPr/>
            <p:nvPr/>
          </p:nvGrpSpPr>
          <p:grpSpPr>
            <a:xfrm>
              <a:off x="6888089" y="251519"/>
              <a:ext cx="5198142" cy="6260727"/>
              <a:chOff x="6993149" y="251520"/>
              <a:chExt cx="5093081" cy="6134190"/>
            </a:xfrm>
          </p:grpSpPr>
          <p:pic>
            <p:nvPicPr>
              <p:cNvPr id="5" name="Picture 4" descr="Chart, line chart&#10;&#10;Description automatically generated">
                <a:extLst>
                  <a:ext uri="{FF2B5EF4-FFF2-40B4-BE49-F238E27FC236}">
                    <a16:creationId xmlns:a16="http://schemas.microsoft.com/office/drawing/2014/main" id="{842F0CB9-D4D9-1381-DF1D-A4B6666A20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79" r="7313" b="6587"/>
              <a:stretch/>
            </p:blipFill>
            <p:spPr>
              <a:xfrm>
                <a:off x="6993149" y="251520"/>
                <a:ext cx="5085180" cy="3048000"/>
              </a:xfrm>
              <a:prstGeom prst="rect">
                <a:avLst/>
              </a:prstGeom>
            </p:spPr>
          </p:pic>
          <p:pic>
            <p:nvPicPr>
              <p:cNvPr id="8" name="Picture 7" descr="Chart, histogram&#10;&#10;Description automatically generated">
                <a:extLst>
                  <a:ext uri="{FF2B5EF4-FFF2-40B4-BE49-F238E27FC236}">
                    <a16:creationId xmlns:a16="http://schemas.microsoft.com/office/drawing/2014/main" id="{1AE5F776-DF0D-3308-5E55-901A9281F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188" r="7313"/>
              <a:stretch/>
            </p:blipFill>
            <p:spPr>
              <a:xfrm>
                <a:off x="7001050" y="3100726"/>
                <a:ext cx="5085180" cy="3284984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039DDB-90BF-79A9-D31E-450449F16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6827" y="4797152"/>
              <a:ext cx="2290869" cy="119912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792D99-AB58-7EF2-DEA7-8B94D4FE25DD}"/>
              </a:ext>
            </a:extLst>
          </p:cNvPr>
          <p:cNvGrpSpPr/>
          <p:nvPr/>
        </p:nvGrpSpPr>
        <p:grpSpPr>
          <a:xfrm>
            <a:off x="0" y="1856371"/>
            <a:ext cx="7944976" cy="4869160"/>
            <a:chOff x="249789" y="1561988"/>
            <a:chExt cx="7462943" cy="4573741"/>
          </a:xfrm>
        </p:grpSpPr>
        <p:pic>
          <p:nvPicPr>
            <p:cNvPr id="11" name="Picture 1" descr="Free BC low cloud adjustment &#10;Mean = O O &#10;-0.02 &#10;-0.01 &#10;0.00 &#10;0.01 &#10;0.02 &#10;Cloud volume fraction adjustment ">
              <a:extLst>
                <a:ext uri="{FF2B5EF4-FFF2-40B4-BE49-F238E27FC236}">
                  <a16:creationId xmlns:a16="http://schemas.microsoft.com/office/drawing/2014/main" id="{C148D047-C970-2742-AEEB-873038391E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2" t="11878" r="12193" b="33395"/>
            <a:stretch/>
          </p:blipFill>
          <p:spPr bwMode="auto">
            <a:xfrm>
              <a:off x="695400" y="1993228"/>
              <a:ext cx="3333092" cy="166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Nudged uv (G=1/6, bl=l, r=l) BC low cloud adjustment &#10;Mean = O O &#10;-0.02 &#10;-0.01 &#10;0.00 &#10;0.01 &#10;0.02 &#10;Cloud volume fraction adjustment ">
              <a:extLst>
                <a:ext uri="{FF2B5EF4-FFF2-40B4-BE49-F238E27FC236}">
                  <a16:creationId xmlns:a16="http://schemas.microsoft.com/office/drawing/2014/main" id="{A45651C4-313D-7DEC-5ED4-63A2B3097F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9" t="10930" r="9947" b="34344"/>
            <a:stretch/>
          </p:blipFill>
          <p:spPr bwMode="auto">
            <a:xfrm>
              <a:off x="566400" y="3685639"/>
              <a:ext cx="3555470" cy="166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Free BC high cloud adjustment &#10;Mean — &#10;— -0.001 &#10;-0.02 &#10;-0.01 &#10;0.00 &#10;0.01 &#10;0.02 &#10;Cloud volume fraction adjustment ">
              <a:extLst>
                <a:ext uri="{FF2B5EF4-FFF2-40B4-BE49-F238E27FC236}">
                  <a16:creationId xmlns:a16="http://schemas.microsoft.com/office/drawing/2014/main" id="{759A057D-3476-B1FF-EA04-F2829BB4E6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1" t="10677" r="7523" b="1"/>
            <a:stretch/>
          </p:blipFill>
          <p:spPr bwMode="auto">
            <a:xfrm>
              <a:off x="4028492" y="1956118"/>
              <a:ext cx="3658156" cy="272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udged uv (G &#10;Mean = O O &#10;—1, r=l) BC high cloud adjustment &#10;-0.02 &#10;-0.01 &#10;0.00 &#10;0.01 &#10;0.02 &#10;Cloud volume fraction adjustment ">
              <a:extLst>
                <a:ext uri="{FF2B5EF4-FFF2-40B4-BE49-F238E27FC236}">
                  <a16:creationId xmlns:a16="http://schemas.microsoft.com/office/drawing/2014/main" id="{883B78B8-1F65-6842-BA0C-C3F227F87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8" t="10677" r="6981" b="33472"/>
            <a:stretch/>
          </p:blipFill>
          <p:spPr bwMode="auto">
            <a:xfrm>
              <a:off x="4002408" y="3688753"/>
              <a:ext cx="3710324" cy="170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591E98-B2F8-DB62-E48F-BFFA4CFE9012}"/>
                </a:ext>
              </a:extLst>
            </p:cNvPr>
            <p:cNvSpPr txBox="1"/>
            <p:nvPr/>
          </p:nvSpPr>
          <p:spPr>
            <a:xfrm rot="16200000">
              <a:off x="-3890" y="2437994"/>
              <a:ext cx="1016389" cy="48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Free</a:t>
              </a:r>
            </a:p>
          </p:txBody>
        </p:sp>
        <p:pic>
          <p:nvPicPr>
            <p:cNvPr id="22" name="Picture 4" descr="Nudged uv (G &#10;Mean = O O &#10;—1, r=l) BC high cloud adjustment &#10;-0.02 &#10;-0.01 &#10;0.00 &#10;0.01 &#10;0.02 &#10;Cloud volume fraction adjustment ">
              <a:extLst>
                <a:ext uri="{FF2B5EF4-FFF2-40B4-BE49-F238E27FC236}">
                  <a16:creationId xmlns:a16="http://schemas.microsoft.com/office/drawing/2014/main" id="{9062A447-009D-1FB0-6D86-1239F24B52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8" t="75314" r="6981" b="1"/>
            <a:stretch/>
          </p:blipFill>
          <p:spPr bwMode="auto">
            <a:xfrm>
              <a:off x="2292793" y="5383475"/>
              <a:ext cx="3710324" cy="75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D9D9F9-EF1F-2A0D-D033-EF9BA633EF8E}"/>
                </a:ext>
              </a:extLst>
            </p:cNvPr>
            <p:cNvSpPr txBox="1"/>
            <p:nvPr/>
          </p:nvSpPr>
          <p:spPr>
            <a:xfrm rot="16200000">
              <a:off x="-289084" y="4073997"/>
              <a:ext cx="1565571" cy="48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Nudged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D1FCCC-FB12-3B9F-A7FE-B2CB094AC852}"/>
                </a:ext>
              </a:extLst>
            </p:cNvPr>
            <p:cNvSpPr txBox="1"/>
            <p:nvPr/>
          </p:nvSpPr>
          <p:spPr>
            <a:xfrm rot="16200000">
              <a:off x="-3889" y="2437995"/>
              <a:ext cx="1016389" cy="48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Free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75C6BB-385E-5455-2112-4093924FF1A6}"/>
                </a:ext>
              </a:extLst>
            </p:cNvPr>
            <p:cNvSpPr txBox="1"/>
            <p:nvPr/>
          </p:nvSpPr>
          <p:spPr>
            <a:xfrm>
              <a:off x="4982158" y="1561989"/>
              <a:ext cx="204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High Cloud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2052D5-048A-D1D1-AD8D-804A5CBA1B29}"/>
                </a:ext>
              </a:extLst>
            </p:cNvPr>
            <p:cNvSpPr txBox="1"/>
            <p:nvPr/>
          </p:nvSpPr>
          <p:spPr>
            <a:xfrm>
              <a:off x="1649744" y="1561988"/>
              <a:ext cx="204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Low Cloud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260807"/>
      </p:ext>
    </p:extLst>
  </p:cSld>
  <p:clrMapOvr>
    <a:masterClrMapping/>
  </p:clrMapOvr>
  <p:transition advTm="318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6F70-43DE-49E5-A7C0-2076D3F7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00" y="148888"/>
            <a:ext cx="9274016" cy="828000"/>
          </a:xfrm>
        </p:spPr>
        <p:txBody>
          <a:bodyPr/>
          <a:lstStyle/>
          <a:p>
            <a:r>
              <a:rPr lang="en-GB" dirty="0"/>
              <a:t>ERF and adjustment forcing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618D1-4F11-4256-9B22-826624F21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F72773-961C-5125-9A59-4B322BA5852D}"/>
              </a:ext>
            </a:extLst>
          </p:cNvPr>
          <p:cNvGrpSpPr/>
          <p:nvPr/>
        </p:nvGrpSpPr>
        <p:grpSpPr>
          <a:xfrm>
            <a:off x="335360" y="1484784"/>
            <a:ext cx="11521280" cy="4075272"/>
            <a:chOff x="407368" y="1311584"/>
            <a:chExt cx="10178760" cy="3600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FAFF9F-3B66-BF64-5DDB-803F51E54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8" t="491" b="-1"/>
            <a:stretch/>
          </p:blipFill>
          <p:spPr>
            <a:xfrm>
              <a:off x="5087888" y="1340768"/>
              <a:ext cx="5498240" cy="35345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305471-37E8-08AD-C2A4-274FEAD94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" t="1542"/>
            <a:stretch/>
          </p:blipFill>
          <p:spPr>
            <a:xfrm>
              <a:off x="407368" y="1311584"/>
              <a:ext cx="5498239" cy="36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917201"/>
      </p:ext>
    </p:extLst>
  </p:cSld>
  <p:clrMapOvr>
    <a:masterClrMapping/>
  </p:clrMapOvr>
  <p:transition advTm="3188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83E5-80C3-E106-5B9B-A6185838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D404-1FD9-328D-D617-ED94E33FF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Difficult to suppress adjustment in both </a:t>
            </a:r>
            <a:r>
              <a:rPr lang="en-GB" sz="2800" dirty="0" err="1"/>
              <a:t>u,v</a:t>
            </a:r>
            <a:r>
              <a:rPr lang="en-GB" sz="2800" dirty="0"/>
              <a:t> and θ</a:t>
            </a:r>
          </a:p>
          <a:p>
            <a:r>
              <a:rPr lang="en-GB" sz="2800" dirty="0"/>
              <a:t>Suppressing </a:t>
            </a:r>
            <a:r>
              <a:rPr lang="en-GB" sz="2800" dirty="0" err="1"/>
              <a:t>u,v</a:t>
            </a:r>
            <a:r>
              <a:rPr lang="en-GB" sz="2800" dirty="0"/>
              <a:t> adjustment better – still some uncertainties introduced by nudging</a:t>
            </a:r>
          </a:p>
          <a:p>
            <a:r>
              <a:rPr lang="en-GB" sz="2800" dirty="0"/>
              <a:t>Stronger net forcing for T-mediated adjustments than circulation-mediated for both species – but needs more confidence!!!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B1934-C317-0764-C87E-54B49B4E1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402118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C61C-6A9E-7782-6E32-09CEF4C7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824" y="2780928"/>
            <a:ext cx="2649280" cy="828000"/>
          </a:xfrm>
        </p:spPr>
        <p:txBody>
          <a:bodyPr/>
          <a:lstStyle/>
          <a:p>
            <a:r>
              <a:rPr lang="en-GB" sz="4000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EC4D3-E980-9C96-6954-8DAE013F14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83014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B660-8FE8-20A8-4CB1-F6CC14AE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37E7-DBF0-3A29-673B-FACC9F44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714F-0908-11CB-A1C7-B31C2F505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118833-9F7E-7289-5DC8-55C260E9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502"/>
              </p:ext>
            </p:extLst>
          </p:nvPr>
        </p:nvGraphicFramePr>
        <p:xfrm>
          <a:off x="2927648" y="1835498"/>
          <a:ext cx="5590272" cy="39157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90272">
                  <a:extLst>
                    <a:ext uri="{9D8B030D-6E8A-4147-A177-3AD203B41FA5}">
                      <a16:colId xmlns:a16="http://schemas.microsoft.com/office/drawing/2014/main" val="1233545138"/>
                    </a:ext>
                  </a:extLst>
                </a:gridCol>
              </a:tblGrid>
              <a:tr h="45860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Simulation Details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26093536"/>
                  </a:ext>
                </a:extLst>
              </a:tr>
              <a:tr h="811377">
                <a:tc>
                  <a:txBody>
                    <a:bodyPr/>
                    <a:lstStyle/>
                    <a:p>
                      <a:r>
                        <a:rPr lang="en-GB" sz="2000" dirty="0"/>
                        <a:t>Based off </a:t>
                      </a:r>
                      <a:r>
                        <a:rPr lang="en-GB" sz="2000" dirty="0" err="1"/>
                        <a:t>AerChemMIP</a:t>
                      </a:r>
                      <a:r>
                        <a:rPr lang="en-GB" sz="2000" dirty="0"/>
                        <a:t> UKESM1 </a:t>
                      </a:r>
                      <a:r>
                        <a:rPr lang="en-GB" sz="2000" dirty="0" err="1"/>
                        <a:t>PiClim</a:t>
                      </a:r>
                      <a:r>
                        <a:rPr lang="en-GB" sz="2000" dirty="0"/>
                        <a:t> experiments (but PD atmosphere)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4209"/>
                  </a:ext>
                </a:extLst>
              </a:tr>
              <a:tr h="458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UKESM1 </a:t>
                      </a:r>
                      <a:r>
                        <a:rPr lang="en-GB" sz="2000" dirty="0" err="1"/>
                        <a:t>atmos</a:t>
                      </a:r>
                      <a:r>
                        <a:rPr lang="en-GB" sz="2000" dirty="0"/>
                        <a:t>-only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1986373"/>
                  </a:ext>
                </a:extLst>
              </a:tr>
              <a:tr h="458605">
                <a:tc>
                  <a:txBody>
                    <a:bodyPr/>
                    <a:lstStyle/>
                    <a:p>
                      <a:r>
                        <a:rPr lang="en-GB" sz="2000" dirty="0"/>
                        <a:t>Global domain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4636595"/>
                  </a:ext>
                </a:extLst>
              </a:tr>
              <a:tr h="458605">
                <a:tc>
                  <a:txBody>
                    <a:bodyPr/>
                    <a:lstStyle/>
                    <a:p>
                      <a:r>
                        <a:rPr lang="en-GB" sz="2000" dirty="0"/>
                        <a:t>N96 resolution (Lat 1.25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GB" sz="2000" dirty="0"/>
                        <a:t>; Lon = 1.875</a:t>
                      </a:r>
                      <a:r>
                        <a:rPr lang="en-GB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GB" sz="20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2026547"/>
                  </a:ext>
                </a:extLst>
              </a:tr>
              <a:tr h="458605">
                <a:tc>
                  <a:txBody>
                    <a:bodyPr/>
                    <a:lstStyle/>
                    <a:p>
                      <a:r>
                        <a:rPr lang="en-GB" sz="2000" dirty="0"/>
                        <a:t>35 </a:t>
                      </a:r>
                      <a:r>
                        <a:rPr lang="en-GB" sz="2000" dirty="0" err="1"/>
                        <a:t>yrs</a:t>
                      </a:r>
                      <a:r>
                        <a:rPr lang="en-GB" sz="2000" dirty="0"/>
                        <a:t> (free), 5 </a:t>
                      </a:r>
                      <a:r>
                        <a:rPr lang="en-GB" sz="2000" dirty="0" err="1"/>
                        <a:t>yrs</a:t>
                      </a:r>
                      <a:r>
                        <a:rPr lang="en-GB" sz="2000" dirty="0"/>
                        <a:t> (nudged); 1yr spin-up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1229368"/>
                  </a:ext>
                </a:extLst>
              </a:tr>
              <a:tr h="811377">
                <a:tc>
                  <a:txBody>
                    <a:bodyPr/>
                    <a:lstStyle/>
                    <a:p>
                      <a:r>
                        <a:rPr lang="en-GB" sz="2000" dirty="0"/>
                        <a:t>Nudging horizontal winds (u, v) and potential temperature (</a:t>
                      </a:r>
                      <a:r>
                        <a:rPr lang="el-GR" sz="2000" dirty="0"/>
                        <a:t>θ</a:t>
                      </a:r>
                      <a:r>
                        <a:rPr lang="en-GB" sz="20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92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680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6AD6-1F35-9C81-BDE5-71E8D93A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Theta nudging control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F2AF7-CF9E-4CF3-9070-7FB82EB4B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97A96B33-3191-AADC-17DE-2C65D40E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67" y="1018660"/>
            <a:ext cx="7776864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545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UoR-PP-Template-STANDARD-WIDTH-v-24</Template>
  <TotalTime>3298</TotalTime>
  <Words>165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Black</vt:lpstr>
      <vt:lpstr>Times New Roman</vt:lpstr>
      <vt:lpstr>Arial</vt:lpstr>
      <vt:lpstr>Effra</vt:lpstr>
      <vt:lpstr>Arial Bold</vt:lpstr>
      <vt:lpstr>UoR Theme</vt:lpstr>
      <vt:lpstr>Using Nudging for Aerosol Radiative Adjustment Mechanism-Denial Experiments</vt:lpstr>
      <vt:lpstr>Method</vt:lpstr>
      <vt:lpstr>Uvθ-nudging</vt:lpstr>
      <vt:lpstr>Uv-nudging</vt:lpstr>
      <vt:lpstr>ERF and adjustment forcing</vt:lpstr>
      <vt:lpstr>Summary</vt:lpstr>
      <vt:lpstr>Extra slides</vt:lpstr>
      <vt:lpstr>PowerPoint Presentation</vt:lpstr>
      <vt:lpstr>Theta nudging control error</vt:lpstr>
      <vt:lpstr>UV-nudging control error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Carey</dc:creator>
  <cp:lastModifiedBy>Max Coleman</cp:lastModifiedBy>
  <cp:revision>81</cp:revision>
  <cp:lastPrinted>2006-09-19T14:59:33Z</cp:lastPrinted>
  <dcterms:created xsi:type="dcterms:W3CDTF">2017-06-27T11:05:49Z</dcterms:created>
  <dcterms:modified xsi:type="dcterms:W3CDTF">2022-05-21T15:23:37Z</dcterms:modified>
</cp:coreProperties>
</file>