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hart2.xml" ContentType="application/vnd.openxmlformats-officedocument.drawingml.chart+xml"/>
  <Override PartName="/ppt/charts/colors2.xml" ContentType="application/vnd.ms-office.chartcolorstyle+xml"/>
  <Override PartName="/ppt/charts/style2.xml" ContentType="application/vnd.ms-office.chartstyle+xml"/>
  <Override PartName="/ppt/theme/themeOverride2.xml" ContentType="application/vnd.openxmlformats-officedocument.themeOverr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4"/>
  </p:notesMasterIdLst>
  <p:handoutMasterIdLst>
    <p:handoutMasterId r:id="rId15"/>
  </p:handoutMasterIdLst>
  <p:sldIdLst>
    <p:sldId id="256" r:id="rId2"/>
    <p:sldId id="257" r:id="rId3"/>
    <p:sldId id="268" r:id="rId4"/>
    <p:sldId id="276" r:id="rId5"/>
    <p:sldId id="269" r:id="rId6"/>
    <p:sldId id="277" r:id="rId7"/>
    <p:sldId id="270" r:id="rId8"/>
    <p:sldId id="279" r:id="rId9"/>
    <p:sldId id="278" r:id="rId10"/>
    <p:sldId id="271" r:id="rId11"/>
    <p:sldId id="273"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Неозаглавена секция" id="{83B64279-12CE-47EC-B972-998B4C51B70F}">
          <p14:sldIdLst>
            <p14:sldId id="256"/>
            <p14:sldId id="257"/>
            <p14:sldId id="268"/>
            <p14:sldId id="276"/>
            <p14:sldId id="269"/>
            <p14:sldId id="277"/>
            <p14:sldId id="270"/>
            <p14:sldId id="279"/>
            <p14:sldId id="278"/>
            <p14:sldId id="271"/>
            <p14:sldId id="273"/>
            <p14:sldId id="26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ен стил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5441" autoAdjust="0"/>
  </p:normalViewPr>
  <p:slideViewPr>
    <p:cSldViewPr snapToGrid="0">
      <p:cViewPr varScale="1">
        <p:scale>
          <a:sx n="105" d="100"/>
          <a:sy n="105" d="100"/>
        </p:scale>
        <p:origin x="120" y="27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9" d="100"/>
          <a:sy n="69" d="100"/>
        </p:scale>
        <p:origin x="2784"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file:///D:\Dimitar_documents\FNI\FNI_MU-POSTDOC\DeinostiMUPD\Danni_DM14-1\Rabotna\Vratza_1930-2020.xlsx" TargetMode="External"/><Relationship Id="rId4"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0" i="0" u="none" strike="noStrike" kern="1200" cap="all" spc="0" baseline="0">
                <a:gradFill>
                  <a:gsLst>
                    <a:gs pos="0">
                      <a:schemeClr val="dk1">
                        <a:lumMod val="50000"/>
                        <a:lumOff val="50000"/>
                      </a:schemeClr>
                    </a:gs>
                    <a:gs pos="100000">
                      <a:schemeClr val="dk1">
                        <a:lumMod val="85000"/>
                        <a:lumOff val="15000"/>
                      </a:schemeClr>
                    </a:gs>
                  </a:gsLst>
                  <a:lin ang="5400000" scaled="0"/>
                </a:gradFill>
                <a:latin typeface="+mn-lt"/>
                <a:ea typeface="+mn-ea"/>
                <a:cs typeface="+mn-cs"/>
              </a:defRPr>
            </a:pPr>
            <a:r>
              <a:rPr lang="en-US"/>
              <a:t>V</a:t>
            </a:r>
            <a:r>
              <a:rPr lang="en-US" sz="1400"/>
              <a:t>ratza</a:t>
            </a:r>
            <a:r>
              <a:rPr lang="bg-BG"/>
              <a:t>,</a:t>
            </a:r>
            <a:r>
              <a:rPr lang="bg-BG" baseline="0"/>
              <a:t> 1930-2019</a:t>
            </a:r>
            <a:endParaRPr lang="en-US"/>
          </a:p>
        </c:rich>
      </c:tx>
      <c:layout/>
      <c:overlay val="0"/>
      <c:spPr>
        <a:noFill/>
        <a:ln>
          <a:noFill/>
        </a:ln>
        <a:effectLst/>
      </c:spPr>
      <c:txPr>
        <a:bodyPr rot="0" spcFirstLastPara="1" vertOverflow="ellipsis" vert="horz" wrap="square" anchor="ctr" anchorCtr="1"/>
        <a:lstStyle/>
        <a:p>
          <a:pPr>
            <a:defRPr sz="1440" b="0" i="0" u="none" strike="noStrike" kern="1200" cap="all" spc="0" baseline="0">
              <a:gradFill>
                <a:gsLst>
                  <a:gs pos="0">
                    <a:schemeClr val="dk1">
                      <a:lumMod val="50000"/>
                      <a:lumOff val="50000"/>
                    </a:schemeClr>
                  </a:gs>
                  <a:gs pos="100000">
                    <a:schemeClr val="dk1">
                      <a:lumMod val="85000"/>
                      <a:lumOff val="15000"/>
                    </a:schemeClr>
                  </a:gs>
                </a:gsLst>
                <a:lin ang="5400000" scaled="0"/>
              </a:gradFill>
              <a:latin typeface="+mn-lt"/>
              <a:ea typeface="+mn-ea"/>
              <a:cs typeface="+mn-cs"/>
            </a:defRPr>
          </a:pPr>
          <a:endParaRPr lang="en-US"/>
        </a:p>
      </c:txPr>
    </c:title>
    <c:autoTitleDeleted val="0"/>
    <c:plotArea>
      <c:layout/>
      <c:lineChart>
        <c:grouping val="standard"/>
        <c:varyColors val="0"/>
        <c:ser>
          <c:idx val="0"/>
          <c:order val="0"/>
          <c:spPr>
            <a:ln w="19050" cap="rnd" cmpd="sng" algn="ctr">
              <a:solidFill>
                <a:schemeClr val="accent1">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dk1">
                          <a:lumMod val="35000"/>
                          <a:lumOff val="65000"/>
                        </a:schemeClr>
                      </a:solidFill>
                    </a:ln>
                    <a:effectLst/>
                  </c:spPr>
                </c15:leaderLines>
              </c:ext>
            </c:extLst>
          </c:dLbls>
          <c:trendline>
            <c:spPr>
              <a:ln w="9525" cap="rnd">
                <a:solidFill>
                  <a:schemeClr val="accent1"/>
                </a:solidFill>
              </a:ln>
              <a:effectLst/>
            </c:spPr>
            <c:trendlineType val="linear"/>
            <c:dispRSqr val="0"/>
            <c:dispEq val="0"/>
          </c:trendline>
          <c:cat>
            <c:strRef>
              <c:f>MK_Vratza_N_D!$B$5:$B$93</c:f>
              <c:strCache>
                <c:ptCount val="89"/>
                <c:pt idx="0">
                  <c:v>1930/31</c:v>
                </c:pt>
                <c:pt idx="1">
                  <c:v>1931/32</c:v>
                </c:pt>
                <c:pt idx="2">
                  <c:v>1932/33</c:v>
                </c:pt>
                <c:pt idx="3">
                  <c:v>1933/34</c:v>
                </c:pt>
                <c:pt idx="4">
                  <c:v>1934/35</c:v>
                </c:pt>
                <c:pt idx="5">
                  <c:v>1935/36</c:v>
                </c:pt>
                <c:pt idx="6">
                  <c:v>1936/37</c:v>
                </c:pt>
                <c:pt idx="7">
                  <c:v>1937/38</c:v>
                </c:pt>
                <c:pt idx="8">
                  <c:v>1938/39</c:v>
                </c:pt>
                <c:pt idx="9">
                  <c:v>1939/40</c:v>
                </c:pt>
                <c:pt idx="10">
                  <c:v>1940/41</c:v>
                </c:pt>
                <c:pt idx="11">
                  <c:v>1941/42</c:v>
                </c:pt>
                <c:pt idx="12">
                  <c:v>1942/43</c:v>
                </c:pt>
                <c:pt idx="13">
                  <c:v>1943/44</c:v>
                </c:pt>
                <c:pt idx="14">
                  <c:v>1944/45</c:v>
                </c:pt>
                <c:pt idx="15">
                  <c:v>1945/46</c:v>
                </c:pt>
                <c:pt idx="16">
                  <c:v>1946/47</c:v>
                </c:pt>
                <c:pt idx="17">
                  <c:v>1947/48</c:v>
                </c:pt>
                <c:pt idx="18">
                  <c:v>1948/49</c:v>
                </c:pt>
                <c:pt idx="19">
                  <c:v>1949/50</c:v>
                </c:pt>
                <c:pt idx="20">
                  <c:v>1950/51</c:v>
                </c:pt>
                <c:pt idx="21">
                  <c:v>1951/52</c:v>
                </c:pt>
                <c:pt idx="22">
                  <c:v>1952/53</c:v>
                </c:pt>
                <c:pt idx="23">
                  <c:v>1953/54</c:v>
                </c:pt>
                <c:pt idx="24">
                  <c:v>1954/55</c:v>
                </c:pt>
                <c:pt idx="25">
                  <c:v>1955/56</c:v>
                </c:pt>
                <c:pt idx="26">
                  <c:v>1956/57</c:v>
                </c:pt>
                <c:pt idx="27">
                  <c:v>1957/58</c:v>
                </c:pt>
                <c:pt idx="28">
                  <c:v>1958/59</c:v>
                </c:pt>
                <c:pt idx="29">
                  <c:v>1959/60</c:v>
                </c:pt>
                <c:pt idx="30">
                  <c:v>1960/61</c:v>
                </c:pt>
                <c:pt idx="31">
                  <c:v>1961/62</c:v>
                </c:pt>
                <c:pt idx="32">
                  <c:v>1962/63</c:v>
                </c:pt>
                <c:pt idx="33">
                  <c:v>1963/64</c:v>
                </c:pt>
                <c:pt idx="34">
                  <c:v>1964/65</c:v>
                </c:pt>
                <c:pt idx="35">
                  <c:v>1965/66</c:v>
                </c:pt>
                <c:pt idx="36">
                  <c:v>1966/67</c:v>
                </c:pt>
                <c:pt idx="37">
                  <c:v>1967/68</c:v>
                </c:pt>
                <c:pt idx="38">
                  <c:v>1968/69</c:v>
                </c:pt>
                <c:pt idx="39">
                  <c:v>1969/70</c:v>
                </c:pt>
                <c:pt idx="40">
                  <c:v>1970/71</c:v>
                </c:pt>
                <c:pt idx="41">
                  <c:v>1971/72</c:v>
                </c:pt>
                <c:pt idx="42">
                  <c:v>1972/73</c:v>
                </c:pt>
                <c:pt idx="43">
                  <c:v>1973/74</c:v>
                </c:pt>
                <c:pt idx="44">
                  <c:v>1974/75</c:v>
                </c:pt>
                <c:pt idx="45">
                  <c:v>1975/76</c:v>
                </c:pt>
                <c:pt idx="46">
                  <c:v>1976/77</c:v>
                </c:pt>
                <c:pt idx="47">
                  <c:v>1977/78</c:v>
                </c:pt>
                <c:pt idx="48">
                  <c:v>1978/79</c:v>
                </c:pt>
                <c:pt idx="49">
                  <c:v>1979/80</c:v>
                </c:pt>
                <c:pt idx="50">
                  <c:v>1980/81</c:v>
                </c:pt>
                <c:pt idx="51">
                  <c:v>1981/82</c:v>
                </c:pt>
                <c:pt idx="52">
                  <c:v>1982/83</c:v>
                </c:pt>
                <c:pt idx="53">
                  <c:v>1983/84</c:v>
                </c:pt>
                <c:pt idx="54">
                  <c:v>1984/85</c:v>
                </c:pt>
                <c:pt idx="55">
                  <c:v>1985/86</c:v>
                </c:pt>
                <c:pt idx="56">
                  <c:v>1986/87</c:v>
                </c:pt>
                <c:pt idx="57">
                  <c:v>1987/88</c:v>
                </c:pt>
                <c:pt idx="58">
                  <c:v>1988/89</c:v>
                </c:pt>
                <c:pt idx="59">
                  <c:v>1989/90</c:v>
                </c:pt>
                <c:pt idx="60">
                  <c:v>1990/91</c:v>
                </c:pt>
                <c:pt idx="61">
                  <c:v>1991/92</c:v>
                </c:pt>
                <c:pt idx="62">
                  <c:v>1992/93</c:v>
                </c:pt>
                <c:pt idx="63">
                  <c:v>1993/94</c:v>
                </c:pt>
                <c:pt idx="64">
                  <c:v>1994/95</c:v>
                </c:pt>
                <c:pt idx="65">
                  <c:v>1995/96</c:v>
                </c:pt>
                <c:pt idx="66">
                  <c:v>1996/97</c:v>
                </c:pt>
                <c:pt idx="67">
                  <c:v>1997/98</c:v>
                </c:pt>
                <c:pt idx="68">
                  <c:v>1998/99</c:v>
                </c:pt>
                <c:pt idx="69">
                  <c:v>1999/00</c:v>
                </c:pt>
                <c:pt idx="70">
                  <c:v>2000/01</c:v>
                </c:pt>
                <c:pt idx="71">
                  <c:v>2001/02</c:v>
                </c:pt>
                <c:pt idx="72">
                  <c:v>2002/03</c:v>
                </c:pt>
                <c:pt idx="73">
                  <c:v>2003/04</c:v>
                </c:pt>
                <c:pt idx="74">
                  <c:v>2004/05</c:v>
                </c:pt>
                <c:pt idx="75">
                  <c:v>2005/06</c:v>
                </c:pt>
                <c:pt idx="76">
                  <c:v>2006/07</c:v>
                </c:pt>
                <c:pt idx="77">
                  <c:v>2007/08</c:v>
                </c:pt>
                <c:pt idx="78">
                  <c:v>2008/09</c:v>
                </c:pt>
                <c:pt idx="79">
                  <c:v>2009/10</c:v>
                </c:pt>
                <c:pt idx="80">
                  <c:v>2010/11</c:v>
                </c:pt>
                <c:pt idx="81">
                  <c:v>2011/12</c:v>
                </c:pt>
                <c:pt idx="82">
                  <c:v>2012/13</c:v>
                </c:pt>
                <c:pt idx="83">
                  <c:v>2013/14</c:v>
                </c:pt>
                <c:pt idx="84">
                  <c:v>2014/15</c:v>
                </c:pt>
                <c:pt idx="85">
                  <c:v>2015/16</c:v>
                </c:pt>
                <c:pt idx="86">
                  <c:v>2016/17</c:v>
                </c:pt>
                <c:pt idx="87">
                  <c:v>2017/18</c:v>
                </c:pt>
                <c:pt idx="88">
                  <c:v>2018/19</c:v>
                </c:pt>
              </c:strCache>
            </c:strRef>
          </c:cat>
          <c:val>
            <c:numRef>
              <c:f>MK_Vratza_N_D!$D$5:$D$94</c:f>
              <c:numCache>
                <c:formatCode>General</c:formatCode>
                <c:ptCount val="90"/>
                <c:pt idx="0">
                  <c:v>61</c:v>
                </c:pt>
                <c:pt idx="1">
                  <c:v>76</c:v>
                </c:pt>
                <c:pt idx="2">
                  <c:v>49</c:v>
                </c:pt>
                <c:pt idx="3">
                  <c:v>78</c:v>
                </c:pt>
                <c:pt idx="4">
                  <c:v>71</c:v>
                </c:pt>
                <c:pt idx="5">
                  <c:v>34</c:v>
                </c:pt>
                <c:pt idx="6">
                  <c:v>49</c:v>
                </c:pt>
                <c:pt idx="7">
                  <c:v>44</c:v>
                </c:pt>
                <c:pt idx="8">
                  <c:v>47</c:v>
                </c:pt>
                <c:pt idx="9">
                  <c:v>87</c:v>
                </c:pt>
                <c:pt idx="10">
                  <c:v>58</c:v>
                </c:pt>
                <c:pt idx="11">
                  <c:v>91</c:v>
                </c:pt>
                <c:pt idx="12">
                  <c:v>58</c:v>
                </c:pt>
                <c:pt idx="13">
                  <c:v>52</c:v>
                </c:pt>
                <c:pt idx="14">
                  <c:v>66</c:v>
                </c:pt>
                <c:pt idx="15">
                  <c:v>56</c:v>
                </c:pt>
                <c:pt idx="16">
                  <c:v>80</c:v>
                </c:pt>
                <c:pt idx="17">
                  <c:v>33</c:v>
                </c:pt>
                <c:pt idx="18">
                  <c:v>63</c:v>
                </c:pt>
                <c:pt idx="19">
                  <c:v>39</c:v>
                </c:pt>
                <c:pt idx="20">
                  <c:v>35</c:v>
                </c:pt>
                <c:pt idx="21">
                  <c:v>31</c:v>
                </c:pt>
                <c:pt idx="22">
                  <c:v>48</c:v>
                </c:pt>
                <c:pt idx="23">
                  <c:v>91</c:v>
                </c:pt>
                <c:pt idx="24">
                  <c:v>53</c:v>
                </c:pt>
                <c:pt idx="25">
                  <c:v>90</c:v>
                </c:pt>
                <c:pt idx="26">
                  <c:v>58</c:v>
                </c:pt>
                <c:pt idx="27">
                  <c:v>45</c:v>
                </c:pt>
                <c:pt idx="28">
                  <c:v>31</c:v>
                </c:pt>
                <c:pt idx="29">
                  <c:v>44</c:v>
                </c:pt>
                <c:pt idx="30">
                  <c:v>29</c:v>
                </c:pt>
                <c:pt idx="31">
                  <c:v>53</c:v>
                </c:pt>
                <c:pt idx="32">
                  <c:v>87</c:v>
                </c:pt>
                <c:pt idx="33">
                  <c:v>80</c:v>
                </c:pt>
                <c:pt idx="34">
                  <c:v>36</c:v>
                </c:pt>
                <c:pt idx="35">
                  <c:v>46</c:v>
                </c:pt>
                <c:pt idx="36">
                  <c:v>62</c:v>
                </c:pt>
                <c:pt idx="37">
                  <c:v>57</c:v>
                </c:pt>
                <c:pt idx="38">
                  <c:v>104</c:v>
                </c:pt>
                <c:pt idx="39">
                  <c:v>64</c:v>
                </c:pt>
                <c:pt idx="40">
                  <c:v>58</c:v>
                </c:pt>
                <c:pt idx="41">
                  <c:v>43</c:v>
                </c:pt>
                <c:pt idx="42">
                  <c:v>73</c:v>
                </c:pt>
                <c:pt idx="43">
                  <c:v>43</c:v>
                </c:pt>
                <c:pt idx="44">
                  <c:v>38</c:v>
                </c:pt>
                <c:pt idx="45">
                  <c:v>60</c:v>
                </c:pt>
                <c:pt idx="46">
                  <c:v>49</c:v>
                </c:pt>
                <c:pt idx="47">
                  <c:v>70</c:v>
                </c:pt>
                <c:pt idx="48">
                  <c:v>46</c:v>
                </c:pt>
                <c:pt idx="49">
                  <c:v>41</c:v>
                </c:pt>
                <c:pt idx="50">
                  <c:v>67</c:v>
                </c:pt>
                <c:pt idx="51">
                  <c:v>68</c:v>
                </c:pt>
                <c:pt idx="52">
                  <c:v>18</c:v>
                </c:pt>
                <c:pt idx="53">
                  <c:v>81</c:v>
                </c:pt>
                <c:pt idx="54">
                  <c:v>71</c:v>
                </c:pt>
                <c:pt idx="55">
                  <c:v>66</c:v>
                </c:pt>
                <c:pt idx="56">
                  <c:v>73</c:v>
                </c:pt>
                <c:pt idx="57">
                  <c:v>26</c:v>
                </c:pt>
                <c:pt idx="58">
                  <c:v>32</c:v>
                </c:pt>
                <c:pt idx="59">
                  <c:v>41</c:v>
                </c:pt>
                <c:pt idx="60">
                  <c:v>73</c:v>
                </c:pt>
                <c:pt idx="61">
                  <c:v>53</c:v>
                </c:pt>
                <c:pt idx="62">
                  <c:v>43</c:v>
                </c:pt>
                <c:pt idx="63">
                  <c:v>41</c:v>
                </c:pt>
                <c:pt idx="64">
                  <c:v>44</c:v>
                </c:pt>
                <c:pt idx="65">
                  <c:v>100</c:v>
                </c:pt>
                <c:pt idx="66" formatCode="0">
                  <c:v>40</c:v>
                </c:pt>
                <c:pt idx="67" formatCode="0">
                  <c:v>47</c:v>
                </c:pt>
                <c:pt idx="68" formatCode="0">
                  <c:v>71</c:v>
                </c:pt>
                <c:pt idx="69" formatCode="0">
                  <c:v>46</c:v>
                </c:pt>
                <c:pt idx="70" formatCode="0">
                  <c:v>34</c:v>
                </c:pt>
                <c:pt idx="71" formatCode="0">
                  <c:v>38</c:v>
                </c:pt>
                <c:pt idx="72" formatCode="0">
                  <c:v>77</c:v>
                </c:pt>
                <c:pt idx="73" formatCode="0">
                  <c:v>44</c:v>
                </c:pt>
                <c:pt idx="74" formatCode="0">
                  <c:v>51</c:v>
                </c:pt>
                <c:pt idx="75" formatCode="0">
                  <c:v>66</c:v>
                </c:pt>
                <c:pt idx="76" formatCode="0">
                  <c:v>6</c:v>
                </c:pt>
                <c:pt idx="77" formatCode="0">
                  <c:v>56</c:v>
                </c:pt>
                <c:pt idx="78" formatCode="0">
                  <c:v>42</c:v>
                </c:pt>
                <c:pt idx="79" formatCode="0">
                  <c:v>61</c:v>
                </c:pt>
                <c:pt idx="80" formatCode="0">
                  <c:v>59</c:v>
                </c:pt>
                <c:pt idx="81" formatCode="0">
                  <c:v>63</c:v>
                </c:pt>
                <c:pt idx="82" formatCode="0">
                  <c:v>39</c:v>
                </c:pt>
                <c:pt idx="83" formatCode="0">
                  <c:v>21</c:v>
                </c:pt>
                <c:pt idx="84" formatCode="0">
                  <c:v>45</c:v>
                </c:pt>
                <c:pt idx="85" formatCode="0">
                  <c:v>26</c:v>
                </c:pt>
                <c:pt idx="86" formatCode="0">
                  <c:v>52</c:v>
                </c:pt>
                <c:pt idx="87" formatCode="0">
                  <c:v>37</c:v>
                </c:pt>
                <c:pt idx="88" formatCode="0">
                  <c:v>37</c:v>
                </c:pt>
              </c:numCache>
            </c:numRef>
          </c:val>
          <c:smooth val="0"/>
          <c:extLst xmlns:c16r2="http://schemas.microsoft.com/office/drawing/2015/06/chart">
            <c:ext xmlns:c16="http://schemas.microsoft.com/office/drawing/2014/chart" uri="{C3380CC4-5D6E-409C-BE32-E72D297353CC}">
              <c16:uniqueId val="{00000000-35DF-4F3D-82FA-9BE9B77A5F2A}"/>
            </c:ext>
          </c:extLst>
        </c:ser>
        <c:dLbls>
          <c:dLblPos val="ctr"/>
          <c:showLegendKey val="0"/>
          <c:showVal val="1"/>
          <c:showCatName val="0"/>
          <c:showSerName val="0"/>
          <c:showPercent val="0"/>
          <c:showBubbleSize val="0"/>
        </c:dLbls>
        <c:marker val="1"/>
        <c:smooth val="0"/>
        <c:axId val="571533104"/>
        <c:axId val="571536368"/>
      </c:lineChart>
      <c:catAx>
        <c:axId val="571533104"/>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dk1">
                    <a:lumMod val="65000"/>
                    <a:lumOff val="35000"/>
                  </a:schemeClr>
                </a:solidFill>
                <a:latin typeface="+mn-lt"/>
                <a:ea typeface="+mn-ea"/>
                <a:cs typeface="+mn-cs"/>
              </a:defRPr>
            </a:pPr>
            <a:endParaRPr lang="en-US"/>
          </a:p>
        </c:txPr>
        <c:crossAx val="571536368"/>
        <c:crosses val="autoZero"/>
        <c:auto val="1"/>
        <c:lblAlgn val="ctr"/>
        <c:lblOffset val="100"/>
        <c:noMultiLvlLbl val="0"/>
      </c:catAx>
      <c:valAx>
        <c:axId val="571536368"/>
        <c:scaling>
          <c:orientation val="minMax"/>
        </c:scaling>
        <c:delete val="1"/>
        <c:axPos val="l"/>
        <c:numFmt formatCode="General" sourceLinked="1"/>
        <c:majorTickMark val="none"/>
        <c:minorTickMark val="none"/>
        <c:tickLblPos val="nextTo"/>
        <c:crossAx val="571533104"/>
        <c:crosses val="autoZero"/>
        <c:crossBetween val="between"/>
      </c:valAx>
      <c:spPr>
        <a:noFill/>
        <a:ln>
          <a:noFill/>
        </a:ln>
        <a:effectLst/>
      </c:spPr>
    </c:plotArea>
    <c:plotVisOnly val="1"/>
    <c:dispBlanksAs val="zero"/>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4">
    <c:autoUpdate val="0"/>
  </c:externalData>
</c:chartSpace>
</file>

<file path=ppt/charts/chart2.xml><?xml version="1.0" encoding="utf-8"?>
<cx:chartSpace xmlns:a="http://schemas.openxmlformats.org/drawingml/2006/main" xmlns:r="http://schemas.openxmlformats.org/officeDocument/2006/relationships" xmlns:cx="http://schemas.microsoft.com/office/drawing/2014/chartex">
  <cx:chartData>
    <cx:externalData r:id="rId1" cx:autoUpdate="0"/>
    <cx:data id="0">
      <cx:numDim type="val">
        <cx:f>N_Days_3P!$E$3:$E$32</cx:f>
        <cx:lvl ptCount="30" formatCode="General">
          <cx:pt idx="0">61</cx:pt>
          <cx:pt idx="1">76</cx:pt>
          <cx:pt idx="2">49</cx:pt>
          <cx:pt idx="3">78</cx:pt>
          <cx:pt idx="4">71</cx:pt>
          <cx:pt idx="5">34</cx:pt>
          <cx:pt idx="6">49</cx:pt>
          <cx:pt idx="7">44</cx:pt>
          <cx:pt idx="8">47</cx:pt>
          <cx:pt idx="9">87</cx:pt>
          <cx:pt idx="10">58</cx:pt>
          <cx:pt idx="11">91</cx:pt>
          <cx:pt idx="12">58</cx:pt>
          <cx:pt idx="13">52</cx:pt>
          <cx:pt idx="14">66</cx:pt>
          <cx:pt idx="15">56</cx:pt>
          <cx:pt idx="16">80</cx:pt>
          <cx:pt idx="17">33</cx:pt>
          <cx:pt idx="18">63</cx:pt>
          <cx:pt idx="19">39</cx:pt>
          <cx:pt idx="20">35</cx:pt>
          <cx:pt idx="21">31</cx:pt>
          <cx:pt idx="22">48</cx:pt>
          <cx:pt idx="23">91</cx:pt>
          <cx:pt idx="24">53</cx:pt>
          <cx:pt idx="25">90</cx:pt>
          <cx:pt idx="26">58</cx:pt>
          <cx:pt idx="27">45</cx:pt>
          <cx:pt idx="28">31</cx:pt>
          <cx:pt idx="29">44</cx:pt>
        </cx:lvl>
      </cx:numDim>
    </cx:data>
    <cx:data id="1">
      <cx:numDim type="val">
        <cx:f>N_Days_3P!$F$3:$F$32</cx:f>
        <cx:lvl ptCount="30" formatCode="General">
          <cx:pt idx="0">29</cx:pt>
          <cx:pt idx="1">53</cx:pt>
          <cx:pt idx="2">87</cx:pt>
          <cx:pt idx="3">80</cx:pt>
          <cx:pt idx="4">36</cx:pt>
          <cx:pt idx="5">46</cx:pt>
          <cx:pt idx="6">62</cx:pt>
          <cx:pt idx="7">57</cx:pt>
          <cx:pt idx="8">104</cx:pt>
          <cx:pt idx="9">64</cx:pt>
          <cx:pt idx="10">58</cx:pt>
          <cx:pt idx="11">43</cx:pt>
          <cx:pt idx="12">73</cx:pt>
          <cx:pt idx="13">43</cx:pt>
          <cx:pt idx="14">38</cx:pt>
          <cx:pt idx="15">60</cx:pt>
          <cx:pt idx="16">49</cx:pt>
          <cx:pt idx="17">70</cx:pt>
          <cx:pt idx="18">46</cx:pt>
          <cx:pt idx="19">41</cx:pt>
          <cx:pt idx="20">67</cx:pt>
          <cx:pt idx="21">68</cx:pt>
          <cx:pt idx="22">18</cx:pt>
          <cx:pt idx="23">81</cx:pt>
          <cx:pt idx="24">71</cx:pt>
          <cx:pt idx="25">66</cx:pt>
          <cx:pt idx="26">73</cx:pt>
          <cx:pt idx="27">26</cx:pt>
          <cx:pt idx="28">32</cx:pt>
          <cx:pt idx="29">41</cx:pt>
        </cx:lvl>
      </cx:numDim>
    </cx:data>
    <cx:data id="2">
      <cx:numDim type="val">
        <cx:f>N_Days_3P!$G$3:$G$32</cx:f>
        <cx:lvl ptCount="30" formatCode="General">
          <cx:pt idx="0">73</cx:pt>
          <cx:pt idx="1">53</cx:pt>
          <cx:pt idx="2">43</cx:pt>
          <cx:pt idx="3">41</cx:pt>
          <cx:pt idx="4">44</cx:pt>
          <cx:pt idx="5">100</cx:pt>
          <cx:pt idx="6">40</cx:pt>
          <cx:pt idx="7">47</cx:pt>
          <cx:pt idx="8">71</cx:pt>
          <cx:pt idx="9">46</cx:pt>
          <cx:pt idx="10">34</cx:pt>
          <cx:pt idx="11">38</cx:pt>
          <cx:pt idx="12">77</cx:pt>
          <cx:pt idx="13">44</cx:pt>
          <cx:pt idx="14">51</cx:pt>
          <cx:pt idx="15">66</cx:pt>
          <cx:pt idx="16">6</cx:pt>
          <cx:pt idx="17">56</cx:pt>
          <cx:pt idx="18">42</cx:pt>
          <cx:pt idx="19">61</cx:pt>
          <cx:pt idx="20">59</cx:pt>
          <cx:pt idx="21">63</cx:pt>
          <cx:pt idx="22">39</cx:pt>
          <cx:pt idx="23">21</cx:pt>
          <cx:pt idx="24">45</cx:pt>
          <cx:pt idx="25">26</cx:pt>
          <cx:pt idx="26">52</cx:pt>
          <cx:pt idx="27">37</cx:pt>
          <cx:pt idx="28">37</cx:pt>
        </cx:lvl>
      </cx:numDim>
    </cx:data>
  </cx:chartData>
  <cx:chart>
    <cx:plotArea>
      <cx:plotAreaRegion>
        <cx:series layoutId="boxWhisker" uniqueId="{407F3564-F9EB-45E3-85EA-026FE37B79E7}">
          <cx:tx>
            <cx:txData>
              <cx:f>N_Days_3P!$E$2</cx:f>
              <cx:v>1931-1960</cx:v>
            </cx:txData>
          </cx:tx>
          <cx:dataId val="0"/>
          <cx:layoutPr>
            <cx:visibility meanLine="0" meanMarker="1" nonoutliers="0" outliers="1"/>
            <cx:statistics quartileMethod="exclusive"/>
          </cx:layoutPr>
        </cx:series>
        <cx:series layoutId="boxWhisker" uniqueId="{751080B0-8738-48D9-A8C4-F51AE79CAC4B}">
          <cx:tx>
            <cx:txData>
              <cx:f>N_Days_3P!$F$2</cx:f>
              <cx:v>1961-1990</cx:v>
            </cx:txData>
          </cx:tx>
          <cx:dataId val="1"/>
          <cx:layoutPr>
            <cx:visibility meanLine="0" meanMarker="1" nonoutliers="0" outliers="1"/>
            <cx:statistics quartileMethod="exclusive"/>
          </cx:layoutPr>
        </cx:series>
        <cx:series layoutId="boxWhisker" uniqueId="{94C150E5-DB74-4854-8E94-DF4CF96F343B}">
          <cx:tx>
            <cx:txData>
              <cx:f>N_Days_3P!$G$2</cx:f>
              <cx:v>1991-2020</cx:v>
            </cx:txData>
          </cx:tx>
          <cx:dataId val="2"/>
          <cx:layoutPr>
            <cx:visibility meanLine="0" meanMarker="1" nonoutliers="0" outliers="1"/>
            <cx:statistics quartileMethod="exclusive"/>
          </cx:layoutPr>
        </cx:series>
      </cx:plotAreaRegion>
      <cx:axis id="0" hidden="1">
        <cx:catScaling gapWidth="1"/>
        <cx:tickLabels/>
      </cx:axis>
      <cx:axis id="1">
        <cx:valScaling/>
        <cx:majorGridlines/>
        <cx:tickLabels/>
      </cx:axis>
    </cx:plotArea>
    <cx:legend pos="t" align="ctr" overlay="0"/>
  </cx:chart>
  <cx:spPr>
    <a:solidFill>
      <a:schemeClr val="bg2"/>
    </a:solidFill>
  </cx:spPr>
  <cx:clrMapOvr bg1="lt1" tx1="dk1" bg2="lt2" tx2="dk2" accent1="accent1" accent2="accent2" accent3="accent3" accent4="accent4" accent5="accent5" accent6="accent6" hlink="hlink" folHlink="folHlink"/>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4">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00" kern="120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cs:styleClr val="auto"/>
    </cs:fontRef>
    <cs:spPr/>
    <cs:defRPr sz="900" b="1" i="0" u="none" strike="noStrike" kern="1200" baseline="0"/>
  </cs:dataLabel>
  <cs:dataLabelCallout>
    <cs:lnRef idx="0"/>
    <cs:fillRef idx="0"/>
    <cs:effectRef idx="0"/>
    <cs:fontRef idx="minor">
      <a:schemeClr val="dk1">
        <a:lumMod val="65000"/>
        <a:lumOff val="35000"/>
      </a:schemeClr>
    </cs:fontRef>
    <cs:spPr>
      <a:solidFill>
        <a:schemeClr val="lt1"/>
      </a:solidFill>
      <a:ln w="9575">
        <a:solidFill>
          <a:schemeClr val="lt1">
            <a:lumMod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19050" cap="rnd" cmpd="sng" algn="ctr">
        <a:solidFill>
          <a:schemeClr val="phClr">
            <a:shade val="95000"/>
            <a:satMod val="105000"/>
          </a:schemeClr>
        </a:solidFill>
        <a:round/>
      </a:ln>
    </cs:spPr>
  </cs:dataPointLine>
  <cs:dataPointMarker>
    <cs:lnRef idx="0"/>
    <cs:fillRef idx="0"/>
    <cs:effectRef idx="0"/>
    <cs:fontRef idx="minor">
      <a:schemeClr val="dk1"/>
    </cs:fontRef>
    <cs:spPr>
      <a:solidFill>
        <a:schemeClr val="lt1"/>
      </a:solidFill>
    </cs:spPr>
  </cs:dataPointMarker>
  <cs:dataPointMarkerLayout symbol="circle" size="17"/>
  <cs:dataPointWireframe>
    <cs:lnRef idx="0">
      <cs:styleClr val="auto"/>
    </cs:lnRef>
    <cs:fillRef idx="1"/>
    <cs:effectRef idx="0"/>
    <cs:fontRef idx="minor">
      <a:schemeClr val="dk1"/>
    </cs:fontRef>
    <cs:spPr>
      <a:ln w="9525">
        <a:solidFill>
          <a:schemeClr val="phClr"/>
        </a:solidFill>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35000"/>
            <a:lumOff val="65000"/>
          </a:schemeClr>
        </a:solidFill>
      </a:ln>
    </cs:spPr>
  </cs:dropLine>
  <cs:errorBar>
    <cs:lnRef idx="0"/>
    <cs:fillRef idx="0"/>
    <cs:effectRef idx="0"/>
    <cs:fontRef idx="minor">
      <a:schemeClr val="dk1"/>
    </cs:fontRef>
    <cs:spPr>
      <a:ln w="9525">
        <a:solidFill>
          <a:schemeClr val="dk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ln>
    </cs:spPr>
  </cs:seriesLine>
  <cs:title>
    <cs:lnRef idx="0"/>
    <cs:fillRef idx="0"/>
    <cs:effectRef idx="0"/>
    <cs:fontRef idx="minor">
      <a:schemeClr val="dk1"/>
    </cs:fontRef>
    <cs:defRPr sz="1440" b="0" kern="1200" cap="all" spc="0" baseline="0">
      <a:gradFill>
        <a:gsLst>
          <a:gs pos="0">
            <a:schemeClr val="dk1">
              <a:lumMod val="50000"/>
              <a:lumOff val="50000"/>
            </a:schemeClr>
          </a:gs>
          <a:gs pos="100000">
            <a:schemeClr val="dk1">
              <a:lumMod val="85000"/>
              <a:lumOff val="15000"/>
            </a:schemeClr>
          </a:gs>
        </a:gsLst>
        <a:lin ang="5400000" scaled="0"/>
      </a:gradFill>
    </cs:defRPr>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50000"/>
            <a:lumOff val="50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40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bodyPr rot="-60000000" vert="horz"/>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a:solidFill>
          <a:schemeClr val="tx1">
            <a:lumMod val="15000"/>
            <a:lumOff val="85000"/>
            <a:lumOff val="10000"/>
          </a:schemeClr>
        </a:solidFill>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bodyPr rot="-60000000" vert="horz"/>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rot="0" vert="horz"/>
  </cs:title>
  <cs:trendline>
    <cs:lnRef idx="0"/>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bodyPr rot="-60000000" vert="horz"/>
  </cs:valueAxis>
  <cs:wall>
    <cs:lnRef idx="0"/>
    <cs:fillRef idx="0"/>
    <cs:effectRef idx="0"/>
    <cs:fontRef idx="minor">
      <a:schemeClr val="tx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Контейнер за горния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Контейнер за 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E97D3C0-45DF-42F1-A25E-AEABEBF711B4}" type="datetimeFigureOut">
              <a:rPr lang="en-US" smtClean="0"/>
              <a:t>5/30/2022</a:t>
            </a:fld>
            <a:endParaRPr lang="en-US"/>
          </a:p>
        </p:txBody>
      </p:sp>
      <p:sp>
        <p:nvSpPr>
          <p:cNvPr id="4" name="Контейнер за долния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Контейнер за номер на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C46FA9-12E1-4AC5-B54F-DAD918D2F6E8}" type="slidenum">
              <a:rPr lang="en-US" smtClean="0"/>
              <a:t>‹#›</a:t>
            </a:fld>
            <a:endParaRPr lang="en-US"/>
          </a:p>
        </p:txBody>
      </p:sp>
    </p:spTree>
    <p:extLst>
      <p:ext uri="{BB962C8B-B14F-4D97-AF65-F5344CB8AC3E}">
        <p14:creationId xmlns:p14="http://schemas.microsoft.com/office/powerpoint/2010/main" val="29008223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Контейнер за горния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Контейнер за 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BD46E5-7121-4C07-BE3D-C371C0FC6F1E}" type="datetimeFigureOut">
              <a:rPr lang="en-US" smtClean="0"/>
              <a:t>5/30/2022</a:t>
            </a:fld>
            <a:endParaRPr lang="en-US"/>
          </a:p>
        </p:txBody>
      </p:sp>
      <p:sp>
        <p:nvSpPr>
          <p:cNvPr id="4" name="Контейнер за изображение на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Контейнер за бележ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bg-BG" smtClean="0"/>
              <a:t>Редактиране на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a:p>
        </p:txBody>
      </p:sp>
      <p:sp>
        <p:nvSpPr>
          <p:cNvPr id="6" name="Контейнер за долния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Контейнер за номер н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8E7551-2578-4058-82B4-515FA3B43A11}" type="slidenum">
              <a:rPr lang="en-US" smtClean="0"/>
              <a:t>‹#›</a:t>
            </a:fld>
            <a:endParaRPr lang="en-US"/>
          </a:p>
        </p:txBody>
      </p:sp>
    </p:spTree>
    <p:extLst>
      <p:ext uri="{BB962C8B-B14F-4D97-AF65-F5344CB8AC3E}">
        <p14:creationId xmlns:p14="http://schemas.microsoft.com/office/powerpoint/2010/main" val="329550164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en-US"/>
          </a:p>
        </p:txBody>
      </p:sp>
      <p:sp>
        <p:nvSpPr>
          <p:cNvPr id="4" name="Контейнер за номер на слайда 3"/>
          <p:cNvSpPr>
            <a:spLocks noGrp="1"/>
          </p:cNvSpPr>
          <p:nvPr>
            <p:ph type="sldNum" sz="quarter" idx="10"/>
          </p:nvPr>
        </p:nvSpPr>
        <p:spPr/>
        <p:txBody>
          <a:bodyPr/>
          <a:lstStyle/>
          <a:p>
            <a:fld id="{AD8E7551-2578-4058-82B4-515FA3B43A11}" type="slidenum">
              <a:rPr lang="en-US" smtClean="0"/>
              <a:t>1</a:t>
            </a:fld>
            <a:endParaRPr lang="en-US"/>
          </a:p>
        </p:txBody>
      </p:sp>
    </p:spTree>
    <p:extLst>
      <p:ext uri="{BB962C8B-B14F-4D97-AF65-F5344CB8AC3E}">
        <p14:creationId xmlns:p14="http://schemas.microsoft.com/office/powerpoint/2010/main" val="485364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en-US" dirty="0"/>
          </a:p>
        </p:txBody>
      </p:sp>
      <p:sp>
        <p:nvSpPr>
          <p:cNvPr id="4" name="Контейнер за номер на слайда 3"/>
          <p:cNvSpPr>
            <a:spLocks noGrp="1"/>
          </p:cNvSpPr>
          <p:nvPr>
            <p:ph type="sldNum" sz="quarter" idx="10"/>
          </p:nvPr>
        </p:nvSpPr>
        <p:spPr/>
        <p:txBody>
          <a:bodyPr/>
          <a:lstStyle/>
          <a:p>
            <a:fld id="{AD8E7551-2578-4058-82B4-515FA3B43A11}" type="slidenum">
              <a:rPr lang="en-US" smtClean="0"/>
              <a:t>7</a:t>
            </a:fld>
            <a:endParaRPr lang="en-US"/>
          </a:p>
        </p:txBody>
      </p:sp>
    </p:spTree>
    <p:extLst>
      <p:ext uri="{BB962C8B-B14F-4D97-AF65-F5344CB8AC3E}">
        <p14:creationId xmlns:p14="http://schemas.microsoft.com/office/powerpoint/2010/main" val="824845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Заглавен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bg-BG" smtClean="0"/>
              <a:t>Редакт. стил загл. образец</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bg-BG" smtClean="0"/>
              <a:t>Щракнете, за да редактирате стила на подзаглавието в образеца</a:t>
            </a:r>
            <a:endParaRPr lang="en-US" dirty="0"/>
          </a:p>
        </p:txBody>
      </p:sp>
      <p:sp>
        <p:nvSpPr>
          <p:cNvPr id="4" name="Date Placeholder 3"/>
          <p:cNvSpPr>
            <a:spLocks noGrp="1"/>
          </p:cNvSpPr>
          <p:nvPr>
            <p:ph type="dt" sz="half" idx="10"/>
          </p:nvPr>
        </p:nvSpPr>
        <p:spPr/>
        <p:txBody>
          <a:bodyPr/>
          <a:lstStyle/>
          <a:p>
            <a:fld id="{E9AD5B9B-F79C-4E10-AA83-60C015FCA7EE}" type="datetime1">
              <a:rPr lang="en-US" smtClean="0"/>
              <a:t>5/30/2022</a:t>
            </a:fld>
            <a:endParaRPr lang="en-US" dirty="0"/>
          </a:p>
        </p:txBody>
      </p:sp>
      <p:sp>
        <p:nvSpPr>
          <p:cNvPr id="5" name="Footer Placeholder 4"/>
          <p:cNvSpPr>
            <a:spLocks noGrp="1"/>
          </p:cNvSpPr>
          <p:nvPr>
            <p:ph type="ftr" sz="quarter" idx="11"/>
          </p:nvPr>
        </p:nvSpPr>
        <p:spPr/>
        <p:txBody>
          <a:bodyPr/>
          <a:lstStyle/>
          <a:p>
            <a:r>
              <a:rPr lang="en-US" smtClean="0"/>
              <a:t>   EGU General Assembly 2022, Vienna, Austria &amp; Online | 23–27 May 2022 </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 картина с надпис">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bg-BG" smtClean="0"/>
              <a:t>Редакт. стил загл. образец</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bg-BG" smtClean="0"/>
              <a:t>Щракнете върху иконата, за да добавите картина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Редактиране на стиловете на текста в образеца</a:t>
            </a:r>
          </a:p>
        </p:txBody>
      </p:sp>
      <p:sp>
        <p:nvSpPr>
          <p:cNvPr id="5" name="Date Placeholder 4"/>
          <p:cNvSpPr>
            <a:spLocks noGrp="1"/>
          </p:cNvSpPr>
          <p:nvPr>
            <p:ph type="dt" sz="half" idx="10"/>
          </p:nvPr>
        </p:nvSpPr>
        <p:spPr/>
        <p:txBody>
          <a:bodyPr/>
          <a:lstStyle/>
          <a:p>
            <a:fld id="{43D3AD21-CCA6-4D36-8DE5-D6CF7063BD26}" type="datetime1">
              <a:rPr lang="en-US" smtClean="0"/>
              <a:t>5/30/2022</a:t>
            </a:fld>
            <a:endParaRPr lang="en-US" dirty="0"/>
          </a:p>
        </p:txBody>
      </p:sp>
      <p:sp>
        <p:nvSpPr>
          <p:cNvPr id="6" name="Footer Placeholder 5"/>
          <p:cNvSpPr>
            <a:spLocks noGrp="1"/>
          </p:cNvSpPr>
          <p:nvPr>
            <p:ph type="ftr" sz="quarter" idx="11"/>
          </p:nvPr>
        </p:nvSpPr>
        <p:spPr/>
        <p:txBody>
          <a:bodyPr/>
          <a:lstStyle/>
          <a:p>
            <a:r>
              <a:rPr lang="en-US" smtClean="0"/>
              <a:t>   EGU General Assembly 2022, Vienna, Austria &amp; Online | 23–27 May 2022 </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лавие и надпис">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bg-BG" smtClean="0"/>
              <a:t>Редакт. стил загл. образец</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Редактиране на стиловете на текста в образеца</a:t>
            </a:r>
          </a:p>
        </p:txBody>
      </p:sp>
      <p:sp>
        <p:nvSpPr>
          <p:cNvPr id="4" name="Date Placeholder 3"/>
          <p:cNvSpPr>
            <a:spLocks noGrp="1"/>
          </p:cNvSpPr>
          <p:nvPr>
            <p:ph type="dt" sz="half" idx="10"/>
          </p:nvPr>
        </p:nvSpPr>
        <p:spPr/>
        <p:txBody>
          <a:bodyPr/>
          <a:lstStyle/>
          <a:p>
            <a:fld id="{952FCE63-7CB8-44FC-B5FA-FFA8E1FADB64}" type="datetime1">
              <a:rPr lang="en-US" smtClean="0"/>
              <a:t>5/30/2022</a:t>
            </a:fld>
            <a:endParaRPr lang="en-US" dirty="0"/>
          </a:p>
        </p:txBody>
      </p:sp>
      <p:sp>
        <p:nvSpPr>
          <p:cNvPr id="5" name="Footer Placeholder 4"/>
          <p:cNvSpPr>
            <a:spLocks noGrp="1"/>
          </p:cNvSpPr>
          <p:nvPr>
            <p:ph type="ftr" sz="quarter" idx="11"/>
          </p:nvPr>
        </p:nvSpPr>
        <p:spPr/>
        <p:txBody>
          <a:bodyPr/>
          <a:lstStyle/>
          <a:p>
            <a:r>
              <a:rPr lang="en-US" smtClean="0"/>
              <a:t>   EGU General Assembly 2022, Vienna, Austria &amp; Online | 23–27 May 2022 </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 с надпис">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bg-BG" smtClean="0"/>
              <a:t>Редакт. стил загл. образец</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Редактиране на стиловете на текста в образеца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Редактиране на стиловете на текста в образеца</a:t>
            </a:r>
          </a:p>
        </p:txBody>
      </p:sp>
      <p:sp>
        <p:nvSpPr>
          <p:cNvPr id="4" name="Date Placeholder 3"/>
          <p:cNvSpPr>
            <a:spLocks noGrp="1"/>
          </p:cNvSpPr>
          <p:nvPr>
            <p:ph type="dt" sz="half" idx="10"/>
          </p:nvPr>
        </p:nvSpPr>
        <p:spPr/>
        <p:txBody>
          <a:bodyPr/>
          <a:lstStyle/>
          <a:p>
            <a:fld id="{4C32A9F3-18EA-43FB-98EE-48A613227940}" type="datetime1">
              <a:rPr lang="en-US" smtClean="0"/>
              <a:t>5/30/2022</a:t>
            </a:fld>
            <a:endParaRPr lang="en-US" dirty="0"/>
          </a:p>
        </p:txBody>
      </p:sp>
      <p:sp>
        <p:nvSpPr>
          <p:cNvPr id="5" name="Footer Placeholder 4"/>
          <p:cNvSpPr>
            <a:spLocks noGrp="1"/>
          </p:cNvSpPr>
          <p:nvPr>
            <p:ph type="ftr" sz="quarter" idx="11"/>
          </p:nvPr>
        </p:nvSpPr>
        <p:spPr/>
        <p:txBody>
          <a:bodyPr/>
          <a:lstStyle/>
          <a:p>
            <a:r>
              <a:rPr lang="en-US" smtClean="0"/>
              <a:t>   EGU General Assembly 2022, Vienna, Austria &amp; Online | 23–27 May 2022 </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ичка с име">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bg-BG" smtClean="0"/>
              <a:t>Редакт. стил загл. образец</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bg-BG" smtClean="0"/>
              <a:t>Редактиране на стиловете на текста в образеца</a:t>
            </a:r>
          </a:p>
        </p:txBody>
      </p:sp>
      <p:sp>
        <p:nvSpPr>
          <p:cNvPr id="4" name="Date Placeholder 3"/>
          <p:cNvSpPr>
            <a:spLocks noGrp="1"/>
          </p:cNvSpPr>
          <p:nvPr>
            <p:ph type="dt" sz="half" idx="10"/>
          </p:nvPr>
        </p:nvSpPr>
        <p:spPr/>
        <p:txBody>
          <a:bodyPr/>
          <a:lstStyle/>
          <a:p>
            <a:fld id="{57040D60-1D4D-4DA2-B9F1-DD600E0EA7B2}" type="datetime1">
              <a:rPr lang="en-US" smtClean="0"/>
              <a:t>5/30/2022</a:t>
            </a:fld>
            <a:endParaRPr lang="en-US" dirty="0"/>
          </a:p>
        </p:txBody>
      </p:sp>
      <p:sp>
        <p:nvSpPr>
          <p:cNvPr id="5" name="Footer Placeholder 4"/>
          <p:cNvSpPr>
            <a:spLocks noGrp="1"/>
          </p:cNvSpPr>
          <p:nvPr>
            <p:ph type="ftr" sz="quarter" idx="11"/>
          </p:nvPr>
        </p:nvSpPr>
        <p:spPr/>
        <p:txBody>
          <a:bodyPr/>
          <a:lstStyle/>
          <a:p>
            <a:r>
              <a:rPr lang="en-US" smtClean="0"/>
              <a:t>   EGU General Assembly 2022, Vienna, Austria &amp; Online | 23–27 May 2022 </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колон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bg-BG" smtClean="0"/>
              <a:t>Редакт. стил загл. образец</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Редактиране на стиловете на текста в образеца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Редактиране на стиловете на текста в образеца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Редактиране на стиловете на текста в образеца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Редактиране на стиловете на текста в образеца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Редактиране на стиловете на текста в образеца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Редактиране на стиловете на текста в образеца</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419095F-25B8-48C2-866A-B703FB6146A2}" type="datetime1">
              <a:rPr lang="en-US" smtClean="0"/>
              <a:t>5/30/2022</a:t>
            </a:fld>
            <a:endParaRPr lang="en-US" dirty="0"/>
          </a:p>
        </p:txBody>
      </p:sp>
      <p:sp>
        <p:nvSpPr>
          <p:cNvPr id="4" name="Footer Placeholder 4"/>
          <p:cNvSpPr>
            <a:spLocks noGrp="1"/>
          </p:cNvSpPr>
          <p:nvPr>
            <p:ph type="ftr" sz="quarter" idx="11"/>
          </p:nvPr>
        </p:nvSpPr>
        <p:spPr/>
        <p:txBody>
          <a:bodyPr/>
          <a:lstStyle/>
          <a:p>
            <a:r>
              <a:rPr lang="en-US" smtClean="0"/>
              <a:t>   EGU General Assembly 2022, Vienna, Austria &amp; Online | 23–27 May 2022 </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колони с картин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bg-BG" smtClean="0"/>
              <a:t>Редакт. стил загл. образец</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Редактиране на стиловете на текста в образеца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bg-BG" smtClean="0"/>
              <a:t>Щракнете върху иконата, за да добавите картина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Редактиране на стиловете на текста в образеца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Редактиране на стиловете на текста в образеца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bg-BG" smtClean="0"/>
              <a:t>Щракнете върху иконата, за да добавите картина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Редактиране на стиловете на текста в образеца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Редактиране на стиловете на текста в образеца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bg-BG" smtClean="0"/>
              <a:t>Щракнете върху иконата, за да добавите картина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Редактиране на стиловете на текста в образеца</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C116698-076A-4A64-AB70-8941C517F6F7}" type="datetime1">
              <a:rPr lang="en-US" smtClean="0"/>
              <a:t>5/30/2022</a:t>
            </a:fld>
            <a:endParaRPr lang="en-US" dirty="0"/>
          </a:p>
        </p:txBody>
      </p:sp>
      <p:sp>
        <p:nvSpPr>
          <p:cNvPr id="4" name="Footer Placeholder 4"/>
          <p:cNvSpPr>
            <a:spLocks noGrp="1"/>
          </p:cNvSpPr>
          <p:nvPr>
            <p:ph type="ftr" sz="quarter" idx="11"/>
          </p:nvPr>
        </p:nvSpPr>
        <p:spPr/>
        <p:txBody>
          <a:bodyPr/>
          <a:lstStyle/>
          <a:p>
            <a:r>
              <a:rPr lang="en-US" smtClean="0"/>
              <a:t>   EGU General Assembly 2022, Vienna, Austria &amp; Online | 23–27 May 2022 </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smtClean="0"/>
              <a:t>Редакт. стил загл. образец</a:t>
            </a:r>
            <a:endParaRPr lang="en-US" dirty="0"/>
          </a:p>
        </p:txBody>
      </p:sp>
      <p:sp>
        <p:nvSpPr>
          <p:cNvPr id="3" name="Vertical Text Placeholder 2"/>
          <p:cNvSpPr>
            <a:spLocks noGrp="1"/>
          </p:cNvSpPr>
          <p:nvPr>
            <p:ph type="body" orient="vert" idx="1"/>
          </p:nvPr>
        </p:nvSpPr>
        <p:spPr/>
        <p:txBody>
          <a:bodyPr vert="eaVert" anchor="t" anchorCtr="0"/>
          <a:lstStyle/>
          <a:p>
            <a:pPr lvl="0"/>
            <a:r>
              <a:rPr lang="bg-BG" smtClean="0"/>
              <a:t>Редактиране на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4" name="Date Placeholder 3"/>
          <p:cNvSpPr>
            <a:spLocks noGrp="1"/>
          </p:cNvSpPr>
          <p:nvPr>
            <p:ph type="dt" sz="half" idx="10"/>
          </p:nvPr>
        </p:nvSpPr>
        <p:spPr/>
        <p:txBody>
          <a:bodyPr/>
          <a:lstStyle/>
          <a:p>
            <a:fld id="{0F12C479-99AA-4190-AAE8-83A0757ED957}" type="datetime1">
              <a:rPr lang="en-US" smtClean="0"/>
              <a:t>5/30/2022</a:t>
            </a:fld>
            <a:endParaRPr lang="en-US" dirty="0"/>
          </a:p>
        </p:txBody>
      </p:sp>
      <p:sp>
        <p:nvSpPr>
          <p:cNvPr id="5" name="Footer Placeholder 4"/>
          <p:cNvSpPr>
            <a:spLocks noGrp="1"/>
          </p:cNvSpPr>
          <p:nvPr>
            <p:ph type="ftr" sz="quarter" idx="11"/>
          </p:nvPr>
        </p:nvSpPr>
        <p:spPr/>
        <p:txBody>
          <a:bodyPr/>
          <a:lstStyle/>
          <a:p>
            <a:r>
              <a:rPr lang="en-US" smtClean="0"/>
              <a:t>   EGU General Assembly 2022, Vienna, Austria &amp; Online | 23–27 May 2022 </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но заглавие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bg-BG" smtClean="0"/>
              <a:t>Редакт. стил загл. образец</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bg-BG" smtClean="0"/>
              <a:t>Редактиране на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4" name="Date Placeholder 3"/>
          <p:cNvSpPr>
            <a:spLocks noGrp="1"/>
          </p:cNvSpPr>
          <p:nvPr>
            <p:ph type="dt" sz="half" idx="10"/>
          </p:nvPr>
        </p:nvSpPr>
        <p:spPr/>
        <p:txBody>
          <a:bodyPr/>
          <a:lstStyle/>
          <a:p>
            <a:fld id="{504CC0AC-01E1-4802-8A2B-E318F78D9A02}" type="datetime1">
              <a:rPr lang="en-US" smtClean="0"/>
              <a:t>5/30/2022</a:t>
            </a:fld>
            <a:endParaRPr lang="en-US" dirty="0"/>
          </a:p>
        </p:txBody>
      </p:sp>
      <p:sp>
        <p:nvSpPr>
          <p:cNvPr id="5" name="Footer Placeholder 4"/>
          <p:cNvSpPr>
            <a:spLocks noGrp="1"/>
          </p:cNvSpPr>
          <p:nvPr>
            <p:ph type="ftr" sz="quarter" idx="11"/>
          </p:nvPr>
        </p:nvSpPr>
        <p:spPr/>
        <p:txBody>
          <a:bodyPr/>
          <a:lstStyle/>
          <a:p>
            <a:r>
              <a:rPr lang="en-US" smtClean="0"/>
              <a:t>   EGU General Assembly 2022, Vienna, Austria &amp; Online | 23–27 May 2022 </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smtClean="0"/>
              <a:t>Редакт. стил загл. образец</a:t>
            </a:r>
            <a:endParaRPr lang="en-US" dirty="0"/>
          </a:p>
        </p:txBody>
      </p:sp>
      <p:sp>
        <p:nvSpPr>
          <p:cNvPr id="3" name="Content Placeholder 2"/>
          <p:cNvSpPr>
            <a:spLocks noGrp="1"/>
          </p:cNvSpPr>
          <p:nvPr>
            <p:ph idx="1"/>
          </p:nvPr>
        </p:nvSpPr>
        <p:spPr/>
        <p:txBody>
          <a:bodyPr/>
          <a:lstStyle/>
          <a:p>
            <a:pPr lvl="0"/>
            <a:r>
              <a:rPr lang="bg-BG" smtClean="0"/>
              <a:t>Редактиране на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4" name="Date Placeholder 3"/>
          <p:cNvSpPr>
            <a:spLocks noGrp="1"/>
          </p:cNvSpPr>
          <p:nvPr>
            <p:ph type="dt" sz="half" idx="10"/>
          </p:nvPr>
        </p:nvSpPr>
        <p:spPr/>
        <p:txBody>
          <a:bodyPr/>
          <a:lstStyle/>
          <a:p>
            <a:fld id="{22D50199-F4EA-470A-A7FE-B131B083DF58}" type="datetime1">
              <a:rPr lang="en-US" smtClean="0"/>
              <a:t>5/30/2022</a:t>
            </a:fld>
            <a:endParaRPr lang="en-US" dirty="0"/>
          </a:p>
        </p:txBody>
      </p:sp>
      <p:sp>
        <p:nvSpPr>
          <p:cNvPr id="5" name="Footer Placeholder 4"/>
          <p:cNvSpPr>
            <a:spLocks noGrp="1"/>
          </p:cNvSpPr>
          <p:nvPr>
            <p:ph type="ftr" sz="quarter" idx="11"/>
          </p:nvPr>
        </p:nvSpPr>
        <p:spPr/>
        <p:txBody>
          <a:bodyPr/>
          <a:lstStyle/>
          <a:p>
            <a:r>
              <a:rPr lang="en-US" smtClean="0"/>
              <a:t>   EGU General Assembly 2022, Vienna, Austria &amp; Online | 23–27 May 2022 </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лавка на секция">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bg-BG" smtClean="0"/>
              <a:t>Редакт. стил загл. образец</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bg-BG" smtClean="0"/>
              <a:t>Редактиране на стиловете на текста в образеца</a:t>
            </a:r>
          </a:p>
        </p:txBody>
      </p:sp>
      <p:sp>
        <p:nvSpPr>
          <p:cNvPr id="4" name="Date Placeholder 3"/>
          <p:cNvSpPr>
            <a:spLocks noGrp="1"/>
          </p:cNvSpPr>
          <p:nvPr>
            <p:ph type="dt" sz="half" idx="10"/>
          </p:nvPr>
        </p:nvSpPr>
        <p:spPr/>
        <p:txBody>
          <a:bodyPr/>
          <a:lstStyle/>
          <a:p>
            <a:fld id="{2B2AC377-7B01-4472-BAD1-D68427CB13B3}" type="datetime1">
              <a:rPr lang="en-US" smtClean="0"/>
              <a:t>5/30/2022</a:t>
            </a:fld>
            <a:endParaRPr lang="en-US" dirty="0"/>
          </a:p>
        </p:txBody>
      </p:sp>
      <p:sp>
        <p:nvSpPr>
          <p:cNvPr id="5" name="Footer Placeholder 4"/>
          <p:cNvSpPr>
            <a:spLocks noGrp="1"/>
          </p:cNvSpPr>
          <p:nvPr>
            <p:ph type="ftr" sz="quarter" idx="11"/>
          </p:nvPr>
        </p:nvSpPr>
        <p:spPr/>
        <p:txBody>
          <a:bodyPr/>
          <a:lstStyle/>
          <a:p>
            <a:r>
              <a:rPr lang="en-US" smtClean="0"/>
              <a:t>   EGU General Assembly 2022, Vienna, Austria &amp; Online | 23–27 May 2022 </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smtClean="0"/>
              <a:t>Редакт. стил загл. образец</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bg-BG" smtClean="0"/>
              <a:t>Редактиране на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bg-BG" smtClean="0"/>
              <a:t>Редактиране на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5" name="Date Placeholder 4"/>
          <p:cNvSpPr>
            <a:spLocks noGrp="1"/>
          </p:cNvSpPr>
          <p:nvPr>
            <p:ph type="dt" sz="half" idx="10"/>
          </p:nvPr>
        </p:nvSpPr>
        <p:spPr/>
        <p:txBody>
          <a:bodyPr/>
          <a:lstStyle/>
          <a:p>
            <a:fld id="{81FA8014-5866-42ED-AF05-FE49C416F12C}" type="datetime1">
              <a:rPr lang="en-US" smtClean="0"/>
              <a:t>5/30/2022</a:t>
            </a:fld>
            <a:endParaRPr lang="en-US" dirty="0"/>
          </a:p>
        </p:txBody>
      </p:sp>
      <p:sp>
        <p:nvSpPr>
          <p:cNvPr id="6" name="Footer Placeholder 5"/>
          <p:cNvSpPr>
            <a:spLocks noGrp="1"/>
          </p:cNvSpPr>
          <p:nvPr>
            <p:ph type="ftr" sz="quarter" idx="11"/>
          </p:nvPr>
        </p:nvSpPr>
        <p:spPr/>
        <p:txBody>
          <a:bodyPr/>
          <a:lstStyle/>
          <a:p>
            <a:r>
              <a:rPr lang="en-US" smtClean="0"/>
              <a:t>   EGU General Assembly 2022, Vienna, Austria &amp; Online | 23–27 May 2022 </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bg-BG" smtClean="0"/>
              <a:t>Редакт. стил загл. образец</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Редактиране на стиловете на текста в образеца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bg-BG" smtClean="0"/>
              <a:t>Редактиране на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Редактиране на стиловете на текста в образеца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bg-BG" smtClean="0"/>
              <a:t>Редактиране на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7" name="Date Placeholder 6"/>
          <p:cNvSpPr>
            <a:spLocks noGrp="1"/>
          </p:cNvSpPr>
          <p:nvPr>
            <p:ph type="dt" sz="half" idx="10"/>
          </p:nvPr>
        </p:nvSpPr>
        <p:spPr/>
        <p:txBody>
          <a:bodyPr/>
          <a:lstStyle/>
          <a:p>
            <a:fld id="{FE646FBF-3579-4BC3-B918-D04A34333057}" type="datetime1">
              <a:rPr lang="en-US" smtClean="0"/>
              <a:t>5/30/2022</a:t>
            </a:fld>
            <a:endParaRPr lang="en-US" dirty="0"/>
          </a:p>
        </p:txBody>
      </p:sp>
      <p:sp>
        <p:nvSpPr>
          <p:cNvPr id="8" name="Footer Placeholder 7"/>
          <p:cNvSpPr>
            <a:spLocks noGrp="1"/>
          </p:cNvSpPr>
          <p:nvPr>
            <p:ph type="ftr" sz="quarter" idx="11"/>
          </p:nvPr>
        </p:nvSpPr>
        <p:spPr/>
        <p:txBody>
          <a:bodyPr/>
          <a:lstStyle/>
          <a:p>
            <a:r>
              <a:rPr lang="en-US" smtClean="0"/>
              <a:t>   EGU General Assembly 2022, Vienna, Austria &amp; Online | 23–27 May 2022 </a:t>
            </a:r>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smtClean="0"/>
              <a:t>Редакт. стил загл. образец</a:t>
            </a:r>
            <a:endParaRPr lang="en-US" dirty="0"/>
          </a:p>
        </p:txBody>
      </p:sp>
      <p:sp>
        <p:nvSpPr>
          <p:cNvPr id="7" name="Date Placeholder 2"/>
          <p:cNvSpPr>
            <a:spLocks noGrp="1"/>
          </p:cNvSpPr>
          <p:nvPr>
            <p:ph type="dt" sz="half" idx="10"/>
          </p:nvPr>
        </p:nvSpPr>
        <p:spPr/>
        <p:txBody>
          <a:bodyPr/>
          <a:lstStyle/>
          <a:p>
            <a:fld id="{E36FCB38-1577-4430-A6B6-20F805F899EA}" type="datetime1">
              <a:rPr lang="en-US" smtClean="0"/>
              <a:t>5/30/2022</a:t>
            </a:fld>
            <a:endParaRPr lang="en-US" dirty="0"/>
          </a:p>
        </p:txBody>
      </p:sp>
      <p:sp>
        <p:nvSpPr>
          <p:cNvPr id="5" name="Footer Placeholder 3"/>
          <p:cNvSpPr>
            <a:spLocks noGrp="1"/>
          </p:cNvSpPr>
          <p:nvPr>
            <p:ph type="ftr" sz="quarter" idx="11"/>
          </p:nvPr>
        </p:nvSpPr>
        <p:spPr/>
        <p:txBody>
          <a:bodyPr/>
          <a:lstStyle/>
          <a:p>
            <a:r>
              <a:rPr lang="en-US" smtClean="0"/>
              <a:t>   EGU General Assembly 2022, Vienna, Austria &amp; Online | 23–27 May 2022 </a:t>
            </a:r>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разен">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8E2520C-661C-4107-B3E3-B355381DD34E}" type="datetime1">
              <a:rPr lang="en-US" smtClean="0"/>
              <a:t>5/30/2022</a:t>
            </a:fld>
            <a:endParaRPr lang="en-US" dirty="0"/>
          </a:p>
        </p:txBody>
      </p:sp>
      <p:sp>
        <p:nvSpPr>
          <p:cNvPr id="5" name="Footer Placeholder 2"/>
          <p:cNvSpPr>
            <a:spLocks noGrp="1"/>
          </p:cNvSpPr>
          <p:nvPr>
            <p:ph type="ftr" sz="quarter" idx="11"/>
          </p:nvPr>
        </p:nvSpPr>
        <p:spPr/>
        <p:txBody>
          <a:bodyPr/>
          <a:lstStyle/>
          <a:p>
            <a:r>
              <a:rPr lang="en-US" smtClean="0"/>
              <a:t>   EGU General Assembly 2022, Vienna, Austria &amp; Online | 23–27 May 2022 </a:t>
            </a:r>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Съдържание с надпис">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bg-BG" smtClean="0"/>
              <a:t>Редакт. стил загл. образец</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bg-BG" smtClean="0"/>
              <a:t>Редактиране на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Редактиране на стиловете на текста в образеца</a:t>
            </a:r>
          </a:p>
        </p:txBody>
      </p:sp>
      <p:sp>
        <p:nvSpPr>
          <p:cNvPr id="7" name="Date Placeholder 4"/>
          <p:cNvSpPr>
            <a:spLocks noGrp="1"/>
          </p:cNvSpPr>
          <p:nvPr>
            <p:ph type="dt" sz="half" idx="10"/>
          </p:nvPr>
        </p:nvSpPr>
        <p:spPr/>
        <p:txBody>
          <a:bodyPr/>
          <a:lstStyle/>
          <a:p>
            <a:fld id="{217F9DC9-E609-4A27-B2E9-6BA11D48E798}" type="datetime1">
              <a:rPr lang="en-US" smtClean="0"/>
              <a:t>5/30/2022</a:t>
            </a:fld>
            <a:endParaRPr lang="en-US" dirty="0"/>
          </a:p>
        </p:txBody>
      </p:sp>
      <p:sp>
        <p:nvSpPr>
          <p:cNvPr id="5" name="Footer Placeholder 5"/>
          <p:cNvSpPr>
            <a:spLocks noGrp="1"/>
          </p:cNvSpPr>
          <p:nvPr>
            <p:ph type="ftr" sz="quarter" idx="11"/>
          </p:nvPr>
        </p:nvSpPr>
        <p:spPr/>
        <p:txBody>
          <a:bodyPr/>
          <a:lstStyle/>
          <a:p>
            <a:r>
              <a:rPr lang="en-US" smtClean="0"/>
              <a:t>   EGU General Assembly 2022, Vienna, Austria &amp; Online | 23–27 May 2022 </a:t>
            </a:r>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Картина с надпис">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bg-BG" smtClean="0"/>
              <a:t>Редакт. стил загл. образец</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bg-BG" smtClean="0"/>
              <a:t>Щракнете върху иконата, за да добавите картина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Редактиране на стиловете на текста в образеца</a:t>
            </a:r>
          </a:p>
        </p:txBody>
      </p:sp>
      <p:sp>
        <p:nvSpPr>
          <p:cNvPr id="5" name="Date Placeholder 4"/>
          <p:cNvSpPr>
            <a:spLocks noGrp="1"/>
          </p:cNvSpPr>
          <p:nvPr>
            <p:ph type="dt" sz="half" idx="10"/>
          </p:nvPr>
        </p:nvSpPr>
        <p:spPr/>
        <p:txBody>
          <a:bodyPr/>
          <a:lstStyle/>
          <a:p>
            <a:fld id="{E30B7923-5D36-41FA-B3CD-CBD6D2178431}" type="datetime1">
              <a:rPr lang="en-US" smtClean="0"/>
              <a:t>5/30/2022</a:t>
            </a:fld>
            <a:endParaRPr lang="en-US" dirty="0"/>
          </a:p>
        </p:txBody>
      </p:sp>
      <p:sp>
        <p:nvSpPr>
          <p:cNvPr id="6" name="Footer Placeholder 5"/>
          <p:cNvSpPr>
            <a:spLocks noGrp="1"/>
          </p:cNvSpPr>
          <p:nvPr>
            <p:ph type="ftr" sz="quarter" idx="11"/>
          </p:nvPr>
        </p:nvSpPr>
        <p:spPr/>
        <p:txBody>
          <a:bodyPr/>
          <a:lstStyle/>
          <a:p>
            <a:r>
              <a:rPr lang="en-US" smtClean="0"/>
              <a:t>   EGU General Assembly 2022, Vienna, Austria &amp; Online | 23–27 May 2022 </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bg-BG" smtClean="0"/>
              <a:t>Редакт. стил загл. образец</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bg-BG" smtClean="0"/>
              <a:t>Редактиране на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EEF432E-2826-4C4C-8234-F14B690FDF2C}" type="datetime1">
              <a:rPr lang="en-US" smtClean="0"/>
              <a:t>5/30/2022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smtClean="0"/>
              <a:t>   EGU General Assembly 2022, Vienna, Austria &amp; Online | 23–27 May 2022 </a:t>
            </a:r>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2.emf"/></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3.emf"/><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ctrTitle"/>
          </p:nvPr>
        </p:nvSpPr>
        <p:spPr>
          <a:xfrm>
            <a:off x="1364275" y="1024568"/>
            <a:ext cx="8825658" cy="2614671"/>
          </a:xfrm>
        </p:spPr>
        <p:txBody>
          <a:bodyPr>
            <a:normAutofit fontScale="90000"/>
          </a:bodyPr>
          <a:lstStyle/>
          <a:p>
            <a:pPr algn="ctr"/>
            <a:r>
              <a:rPr lang="en-GB" sz="4800" dirty="0"/>
              <a:t>Assessment of the Recent Tendencies of the Winter Precipitations and the Snow Cover in Bulgaria</a:t>
            </a:r>
            <a:endParaRPr lang="en-US" sz="4800" dirty="0"/>
          </a:p>
        </p:txBody>
      </p:sp>
      <p:sp>
        <p:nvSpPr>
          <p:cNvPr id="3" name="Подзаглавие 2"/>
          <p:cNvSpPr>
            <a:spLocks noGrp="1"/>
          </p:cNvSpPr>
          <p:nvPr>
            <p:ph type="subTitle" idx="1"/>
          </p:nvPr>
        </p:nvSpPr>
        <p:spPr>
          <a:xfrm>
            <a:off x="1154955" y="5486401"/>
            <a:ext cx="8825658" cy="840888"/>
          </a:xfrm>
        </p:spPr>
        <p:txBody>
          <a:bodyPr>
            <a:normAutofit/>
          </a:bodyPr>
          <a:lstStyle/>
          <a:p>
            <a:pPr algn="ctr"/>
            <a:r>
              <a:rPr lang="en-US" dirty="0" err="1" smtClean="0"/>
              <a:t>D</a:t>
            </a:r>
            <a:r>
              <a:rPr lang="en-US" cap="none" dirty="0" err="1" smtClean="0"/>
              <a:t>imitar</a:t>
            </a:r>
            <a:r>
              <a:rPr lang="en-US" dirty="0" smtClean="0"/>
              <a:t> </a:t>
            </a:r>
            <a:r>
              <a:rPr lang="en-US" dirty="0" err="1" smtClean="0"/>
              <a:t>n</a:t>
            </a:r>
            <a:r>
              <a:rPr lang="en-US" cap="none" dirty="0" err="1" smtClean="0"/>
              <a:t>ikolov</a:t>
            </a:r>
            <a:endParaRPr lang="en-US" cap="none" baseline="30000" dirty="0" smtClean="0"/>
          </a:p>
          <a:p>
            <a:pPr algn="ctr"/>
            <a:r>
              <a:rPr lang="en-US" cap="none" dirty="0" smtClean="0"/>
              <a:t>National Institute of Meteorology and Hydrology, Sofia, Bulgaria</a:t>
            </a:r>
          </a:p>
          <a:p>
            <a:endParaRPr lang="en-US" dirty="0"/>
          </a:p>
        </p:txBody>
      </p:sp>
      <p:sp>
        <p:nvSpPr>
          <p:cNvPr id="4" name="Контейнер за долния колонтитул 3"/>
          <p:cNvSpPr>
            <a:spLocks noGrp="1"/>
          </p:cNvSpPr>
          <p:nvPr>
            <p:ph type="ftr" sz="quarter" idx="11"/>
          </p:nvPr>
        </p:nvSpPr>
        <p:spPr>
          <a:xfrm>
            <a:off x="2943181" y="6327289"/>
            <a:ext cx="5535644" cy="304801"/>
          </a:xfrm>
        </p:spPr>
        <p:txBody>
          <a:bodyPr/>
          <a:lstStyle/>
          <a:p>
            <a:r>
              <a:rPr lang="en-US" smtClean="0"/>
              <a:t>   EGU General Assembly 2022, Vienna, Austria &amp; Online | 23–27 May 2022 </a:t>
            </a:r>
            <a:endParaRPr lang="en-US" dirty="0"/>
          </a:p>
        </p:txBody>
      </p:sp>
    </p:spTree>
    <p:extLst>
      <p:ext uri="{BB962C8B-B14F-4D97-AF65-F5344CB8AC3E}">
        <p14:creationId xmlns:p14="http://schemas.microsoft.com/office/powerpoint/2010/main" val="39774453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3770375" y="396668"/>
            <a:ext cx="4954984" cy="593884"/>
          </a:xfrm>
        </p:spPr>
        <p:txBody>
          <a:bodyPr/>
          <a:lstStyle/>
          <a:p>
            <a:r>
              <a:rPr lang="en-US" sz="2000" dirty="0"/>
              <a:t>Air temperature during snowfalls</a:t>
            </a:r>
          </a:p>
        </p:txBody>
      </p:sp>
      <p:sp>
        <p:nvSpPr>
          <p:cNvPr id="4" name="Контейнер за долния колонтитул 3"/>
          <p:cNvSpPr>
            <a:spLocks noGrp="1"/>
          </p:cNvSpPr>
          <p:nvPr>
            <p:ph type="ftr" sz="quarter" idx="11"/>
          </p:nvPr>
        </p:nvSpPr>
        <p:spPr>
          <a:xfrm>
            <a:off x="3492348" y="6345717"/>
            <a:ext cx="5233011" cy="341522"/>
          </a:xfrm>
        </p:spPr>
        <p:txBody>
          <a:bodyPr/>
          <a:lstStyle/>
          <a:p>
            <a:endParaRPr lang="en-US" dirty="0" smtClean="0"/>
          </a:p>
          <a:p>
            <a:endParaRPr lang="en-US" dirty="0"/>
          </a:p>
          <a:p>
            <a:endParaRPr lang="en-US" dirty="0" smtClean="0"/>
          </a:p>
          <a:p>
            <a:r>
              <a:rPr lang="en-US" dirty="0" smtClean="0"/>
              <a:t>EGU </a:t>
            </a:r>
            <a:r>
              <a:rPr lang="en-US" dirty="0"/>
              <a:t>General Assembly 2022, Vienna, Austria &amp; Online | 23–27 May 2022</a:t>
            </a:r>
          </a:p>
          <a:p>
            <a:endParaRPr lang="en-US" dirty="0"/>
          </a:p>
        </p:txBody>
      </p:sp>
      <p:sp>
        <p:nvSpPr>
          <p:cNvPr id="11" name="Текстово поле 10"/>
          <p:cNvSpPr txBox="1"/>
          <p:nvPr/>
        </p:nvSpPr>
        <p:spPr>
          <a:xfrm>
            <a:off x="2974554" y="5045725"/>
            <a:ext cx="6224530" cy="646331"/>
          </a:xfrm>
          <a:prstGeom prst="rect">
            <a:avLst/>
          </a:prstGeom>
          <a:noFill/>
        </p:spPr>
        <p:txBody>
          <a:bodyPr wrap="square" rtlCol="0">
            <a:spAutoFit/>
          </a:bodyPr>
          <a:lstStyle/>
          <a:p>
            <a:r>
              <a:rPr lang="en-US" dirty="0" smtClean="0"/>
              <a:t>Air temperature during snowfalls at station </a:t>
            </a:r>
            <a:r>
              <a:rPr lang="en-US" dirty="0" err="1" smtClean="0"/>
              <a:t>Vratza</a:t>
            </a:r>
            <a:r>
              <a:rPr lang="en-US" dirty="0" smtClean="0"/>
              <a:t> in NW Bulgaria</a:t>
            </a:r>
            <a:endParaRPr lang="en-US" dirty="0"/>
          </a:p>
        </p:txBody>
      </p:sp>
      <p:pic>
        <p:nvPicPr>
          <p:cNvPr id="3" name="Картина 2"/>
          <p:cNvPicPr>
            <a:picLocks noChangeAspect="1"/>
          </p:cNvPicPr>
          <p:nvPr/>
        </p:nvPicPr>
        <p:blipFill>
          <a:blip r:embed="rId2"/>
          <a:stretch>
            <a:fillRect/>
          </a:stretch>
        </p:blipFill>
        <p:spPr>
          <a:xfrm>
            <a:off x="3410479" y="1914012"/>
            <a:ext cx="5371042" cy="3029975"/>
          </a:xfrm>
          <a:prstGeom prst="rect">
            <a:avLst/>
          </a:prstGeom>
        </p:spPr>
      </p:pic>
    </p:spTree>
    <p:extLst>
      <p:ext uri="{BB962C8B-B14F-4D97-AF65-F5344CB8AC3E}">
        <p14:creationId xmlns:p14="http://schemas.microsoft.com/office/powerpoint/2010/main" val="309315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739860" y="787001"/>
            <a:ext cx="2938897" cy="593884"/>
          </a:xfrm>
        </p:spPr>
        <p:txBody>
          <a:bodyPr/>
          <a:lstStyle/>
          <a:p>
            <a:r>
              <a:rPr lang="en-US" sz="2000" dirty="0" smtClean="0"/>
              <a:t>Long term variability</a:t>
            </a:r>
            <a:endParaRPr lang="en-US" sz="2000" dirty="0"/>
          </a:p>
        </p:txBody>
      </p:sp>
      <p:sp>
        <p:nvSpPr>
          <p:cNvPr id="4" name="Контейнер за долния колонтитул 3"/>
          <p:cNvSpPr>
            <a:spLocks noGrp="1"/>
          </p:cNvSpPr>
          <p:nvPr>
            <p:ph type="ftr" sz="quarter" idx="11"/>
          </p:nvPr>
        </p:nvSpPr>
        <p:spPr>
          <a:xfrm>
            <a:off x="3492348" y="6345717"/>
            <a:ext cx="5233011" cy="341522"/>
          </a:xfrm>
        </p:spPr>
        <p:txBody>
          <a:bodyPr/>
          <a:lstStyle/>
          <a:p>
            <a:endParaRPr lang="en-US" dirty="0" smtClean="0"/>
          </a:p>
          <a:p>
            <a:endParaRPr lang="en-US" dirty="0"/>
          </a:p>
          <a:p>
            <a:endParaRPr lang="en-US" dirty="0" smtClean="0"/>
          </a:p>
          <a:p>
            <a:r>
              <a:rPr lang="en-US" dirty="0" smtClean="0"/>
              <a:t>EGU </a:t>
            </a:r>
            <a:r>
              <a:rPr lang="en-US" dirty="0"/>
              <a:t>General Assembly 2022, Vienna, Austria &amp; Online | 23–27 May 2022</a:t>
            </a:r>
          </a:p>
          <a:p>
            <a:endParaRPr lang="en-US" dirty="0"/>
          </a:p>
        </p:txBody>
      </p:sp>
      <p:sp>
        <p:nvSpPr>
          <p:cNvPr id="8" name="Текстово поле 7"/>
          <p:cNvSpPr txBox="1"/>
          <p:nvPr/>
        </p:nvSpPr>
        <p:spPr>
          <a:xfrm>
            <a:off x="4319915" y="5387248"/>
            <a:ext cx="3778786" cy="646331"/>
          </a:xfrm>
          <a:prstGeom prst="rect">
            <a:avLst/>
          </a:prstGeom>
          <a:noFill/>
        </p:spPr>
        <p:txBody>
          <a:bodyPr wrap="square" rtlCol="0">
            <a:spAutoFit/>
          </a:bodyPr>
          <a:lstStyle/>
          <a:p>
            <a:pPr algn="ctr"/>
            <a:r>
              <a:rPr lang="en-US" dirty="0" smtClean="0"/>
              <a:t>Seasonal snow cover maximums in </a:t>
            </a:r>
            <a:r>
              <a:rPr lang="en-US" dirty="0" err="1" smtClean="0"/>
              <a:t>Vratza</a:t>
            </a:r>
            <a:r>
              <a:rPr lang="en-US" dirty="0" smtClean="0"/>
              <a:t> 1910 – 2019</a:t>
            </a:r>
          </a:p>
        </p:txBody>
      </p:sp>
      <p:pic>
        <p:nvPicPr>
          <p:cNvPr id="3" name="Картина 2"/>
          <p:cNvPicPr>
            <a:picLocks noChangeAspect="1"/>
          </p:cNvPicPr>
          <p:nvPr/>
        </p:nvPicPr>
        <p:blipFill>
          <a:blip r:embed="rId2"/>
          <a:stretch>
            <a:fillRect/>
          </a:stretch>
        </p:blipFill>
        <p:spPr>
          <a:xfrm>
            <a:off x="2922757" y="1837806"/>
            <a:ext cx="6346486" cy="3182388"/>
          </a:xfrm>
          <a:prstGeom prst="rect">
            <a:avLst/>
          </a:prstGeom>
        </p:spPr>
      </p:pic>
    </p:spTree>
    <p:extLst>
      <p:ext uri="{BB962C8B-B14F-4D97-AF65-F5344CB8AC3E}">
        <p14:creationId xmlns:p14="http://schemas.microsoft.com/office/powerpoint/2010/main" val="458000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3789803" y="342549"/>
            <a:ext cx="3249975" cy="1089644"/>
          </a:xfrm>
        </p:spPr>
        <p:txBody>
          <a:bodyPr/>
          <a:lstStyle/>
          <a:p>
            <a:r>
              <a:rPr lang="en-US" sz="4000" dirty="0" smtClean="0"/>
              <a:t>Conclusions</a:t>
            </a:r>
            <a:endParaRPr lang="en-US" sz="4000" dirty="0"/>
          </a:p>
        </p:txBody>
      </p:sp>
      <p:sp>
        <p:nvSpPr>
          <p:cNvPr id="4" name="Контейнер за долния колонтитул 3"/>
          <p:cNvSpPr>
            <a:spLocks noGrp="1"/>
          </p:cNvSpPr>
          <p:nvPr>
            <p:ph type="ftr" sz="quarter" idx="11"/>
          </p:nvPr>
        </p:nvSpPr>
        <p:spPr>
          <a:xfrm>
            <a:off x="2950040" y="6409980"/>
            <a:ext cx="5387247" cy="304801"/>
          </a:xfrm>
        </p:spPr>
        <p:txBody>
          <a:bodyPr/>
          <a:lstStyle/>
          <a:p>
            <a:r>
              <a:rPr lang="en-US" dirty="0" smtClean="0"/>
              <a:t>   EGU General Assembly 2022, Vienna, Austria &amp; Online | 23–27 May 2022 </a:t>
            </a:r>
            <a:endParaRPr lang="en-US" dirty="0"/>
          </a:p>
        </p:txBody>
      </p:sp>
      <p:sp>
        <p:nvSpPr>
          <p:cNvPr id="5" name="Контейнер за съдържание 4"/>
          <p:cNvSpPr>
            <a:spLocks noGrp="1"/>
          </p:cNvSpPr>
          <p:nvPr>
            <p:ph idx="1"/>
          </p:nvPr>
        </p:nvSpPr>
        <p:spPr>
          <a:xfrm>
            <a:off x="1170392" y="1432193"/>
            <a:ext cx="8946541" cy="4195481"/>
          </a:xfrm>
        </p:spPr>
        <p:txBody>
          <a:bodyPr>
            <a:normAutofit lnSpcReduction="10000"/>
          </a:bodyPr>
          <a:lstStyle/>
          <a:p>
            <a:r>
              <a:rPr lang="en-US" dirty="0" smtClean="0"/>
              <a:t>Significant increasing trends in the mean air temperature for the majority of the used stations have been encountered;</a:t>
            </a:r>
          </a:p>
          <a:p>
            <a:r>
              <a:rPr lang="en-US" dirty="0" smtClean="0"/>
              <a:t>Same applies for the air temperature during snowfalls;</a:t>
            </a:r>
          </a:p>
          <a:p>
            <a:r>
              <a:rPr lang="en-US" dirty="0" smtClean="0"/>
              <a:t>Decreasing tendency in days with the snow cover have been detected, mostly for the stations from North Bulgaria;</a:t>
            </a:r>
          </a:p>
          <a:p>
            <a:r>
              <a:rPr lang="en-US" dirty="0" smtClean="0"/>
              <a:t>The number of days with snow falls are not so well pronounced; </a:t>
            </a:r>
          </a:p>
          <a:p>
            <a:r>
              <a:rPr lang="en-US" dirty="0" smtClean="0"/>
              <a:t>No trends are found for the seasonal maxima except for the highest mountain station. The decreasing here is due to the declining of the winter precipitations predominantly;</a:t>
            </a:r>
          </a:p>
          <a:p>
            <a:r>
              <a:rPr lang="en-US" dirty="0" smtClean="0"/>
              <a:t>We will continue the study searching not only for linear trends. We will include other methods such as quantile as well as spline regression for the stations with the longest period of observations.</a:t>
            </a:r>
            <a:endParaRPr lang="en-US" dirty="0"/>
          </a:p>
        </p:txBody>
      </p:sp>
    </p:spTree>
    <p:extLst>
      <p:ext uri="{BB962C8B-B14F-4D97-AF65-F5344CB8AC3E}">
        <p14:creationId xmlns:p14="http://schemas.microsoft.com/office/powerpoint/2010/main" val="27935992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1005141" y="374634"/>
            <a:ext cx="9404723" cy="593884"/>
          </a:xfrm>
        </p:spPr>
        <p:txBody>
          <a:bodyPr/>
          <a:lstStyle/>
          <a:p>
            <a:r>
              <a:rPr lang="en-GB" sz="2000" dirty="0"/>
              <a:t>Assessment of the Recent Tendencies </a:t>
            </a:r>
            <a:r>
              <a:rPr lang="en-GB" sz="2000" dirty="0" smtClean="0"/>
              <a:t>in Winter </a:t>
            </a:r>
            <a:r>
              <a:rPr lang="en-GB" sz="2000" dirty="0"/>
              <a:t>Precipitations and </a:t>
            </a:r>
            <a:r>
              <a:rPr lang="en-GB" sz="2000" dirty="0" smtClean="0"/>
              <a:t>Snow </a:t>
            </a:r>
            <a:r>
              <a:rPr lang="en-GB" sz="2000" dirty="0"/>
              <a:t>Cover in Bulgaria</a:t>
            </a:r>
            <a:endParaRPr lang="en-US" sz="2000" dirty="0"/>
          </a:p>
        </p:txBody>
      </p:sp>
      <p:sp>
        <p:nvSpPr>
          <p:cNvPr id="3" name="Контейнер за съдържание 2"/>
          <p:cNvSpPr>
            <a:spLocks noGrp="1"/>
          </p:cNvSpPr>
          <p:nvPr>
            <p:ph idx="1"/>
          </p:nvPr>
        </p:nvSpPr>
        <p:spPr>
          <a:xfrm>
            <a:off x="1005141" y="1333451"/>
            <a:ext cx="8946541" cy="3381768"/>
          </a:xfrm>
        </p:spPr>
        <p:txBody>
          <a:bodyPr>
            <a:normAutofit/>
          </a:bodyPr>
          <a:lstStyle/>
          <a:p>
            <a:pPr marL="0" indent="0">
              <a:buNone/>
            </a:pPr>
            <a:r>
              <a:rPr lang="en-GB" dirty="0" smtClean="0"/>
              <a:t>The main </a:t>
            </a:r>
            <a:r>
              <a:rPr lang="en-GB" dirty="0"/>
              <a:t>g</a:t>
            </a:r>
            <a:r>
              <a:rPr lang="en-GB" dirty="0" smtClean="0"/>
              <a:t>oal of this study is to assess the </a:t>
            </a:r>
            <a:r>
              <a:rPr lang="en-GB" dirty="0"/>
              <a:t>recent </a:t>
            </a:r>
            <a:r>
              <a:rPr lang="en-GB" dirty="0" smtClean="0"/>
              <a:t>tendencies in the winter precipitations </a:t>
            </a:r>
            <a:r>
              <a:rPr lang="en-GB" dirty="0"/>
              <a:t>and </a:t>
            </a:r>
            <a:r>
              <a:rPr lang="en-GB" dirty="0" smtClean="0"/>
              <a:t>in the snow cover characteristics </a:t>
            </a:r>
            <a:r>
              <a:rPr lang="en-GB" dirty="0"/>
              <a:t>in Bulgaria</a:t>
            </a:r>
            <a:endParaRPr lang="en-GB" dirty="0" smtClean="0"/>
          </a:p>
          <a:p>
            <a:pPr marL="0" indent="0">
              <a:buNone/>
            </a:pPr>
            <a:r>
              <a:rPr lang="en-GB" dirty="0" smtClean="0"/>
              <a:t>Data </a:t>
            </a:r>
            <a:r>
              <a:rPr lang="en-GB" dirty="0"/>
              <a:t>from 20 stations with altitudes ranging from 50 up to 2925 m a. s. l. for the period </a:t>
            </a:r>
            <a:r>
              <a:rPr lang="en-GB" dirty="0" smtClean="0"/>
              <a:t>1961-2020 </a:t>
            </a:r>
            <a:r>
              <a:rPr lang="en-GB" dirty="0"/>
              <a:t>have been used for testing of the following winter characteristics: mean monthly air temperatures, days </a:t>
            </a:r>
            <a:r>
              <a:rPr lang="en-GB" dirty="0" smtClean="0"/>
              <a:t>with </a:t>
            </a:r>
            <a:r>
              <a:rPr lang="en-GB" dirty="0"/>
              <a:t>different </a:t>
            </a:r>
            <a:r>
              <a:rPr lang="en-GB" dirty="0" smtClean="0"/>
              <a:t>snow </a:t>
            </a:r>
            <a:r>
              <a:rPr lang="en-GB" dirty="0"/>
              <a:t>cover </a:t>
            </a:r>
            <a:r>
              <a:rPr lang="en-GB" dirty="0" smtClean="0"/>
              <a:t>depth (all, greater than 15, 30 and 50 cm), </a:t>
            </a:r>
            <a:r>
              <a:rPr lang="en-GB" dirty="0" smtClean="0"/>
              <a:t>days with </a:t>
            </a:r>
            <a:r>
              <a:rPr lang="en-GB" dirty="0"/>
              <a:t>snowfalls, days with rains and days with mixed precipitation </a:t>
            </a:r>
            <a:r>
              <a:rPr lang="en-GB" dirty="0" smtClean="0"/>
              <a:t>as well as the </a:t>
            </a:r>
            <a:r>
              <a:rPr lang="en-GB" dirty="0"/>
              <a:t>corresponding </a:t>
            </a:r>
            <a:r>
              <a:rPr lang="en-GB" dirty="0" smtClean="0"/>
              <a:t>monthly </a:t>
            </a:r>
            <a:r>
              <a:rPr lang="en-GB" dirty="0"/>
              <a:t>precipitation </a:t>
            </a:r>
            <a:r>
              <a:rPr lang="en-GB" dirty="0" smtClean="0"/>
              <a:t>amounts</a:t>
            </a:r>
            <a:r>
              <a:rPr lang="en-GB" dirty="0"/>
              <a:t>. </a:t>
            </a:r>
            <a:endParaRPr lang="en-GB" dirty="0" smtClean="0"/>
          </a:p>
          <a:p>
            <a:pPr marL="0" indent="0">
              <a:buNone/>
            </a:pPr>
            <a:endParaRPr lang="en-US" dirty="0"/>
          </a:p>
        </p:txBody>
      </p:sp>
      <p:sp>
        <p:nvSpPr>
          <p:cNvPr id="4" name="Контейнер за долния колонтитул 3"/>
          <p:cNvSpPr>
            <a:spLocks noGrp="1"/>
          </p:cNvSpPr>
          <p:nvPr>
            <p:ph type="ftr" sz="quarter" idx="11"/>
          </p:nvPr>
        </p:nvSpPr>
        <p:spPr>
          <a:xfrm>
            <a:off x="3492348" y="6345717"/>
            <a:ext cx="5233011" cy="341522"/>
          </a:xfrm>
        </p:spPr>
        <p:txBody>
          <a:bodyPr/>
          <a:lstStyle/>
          <a:p>
            <a:endParaRPr lang="en-US" dirty="0" smtClean="0"/>
          </a:p>
          <a:p>
            <a:endParaRPr lang="en-US" dirty="0"/>
          </a:p>
          <a:p>
            <a:endParaRPr lang="en-US" dirty="0" smtClean="0"/>
          </a:p>
          <a:p>
            <a:r>
              <a:rPr lang="en-US" dirty="0" smtClean="0"/>
              <a:t>EGU </a:t>
            </a:r>
            <a:r>
              <a:rPr lang="en-US" dirty="0"/>
              <a:t>General Assembly 2022, Vienna, Austria &amp; Online | 23–27 May 2022</a:t>
            </a:r>
          </a:p>
          <a:p>
            <a:endParaRPr lang="en-US" dirty="0"/>
          </a:p>
        </p:txBody>
      </p:sp>
    </p:spTree>
    <p:extLst>
      <p:ext uri="{BB962C8B-B14F-4D97-AF65-F5344CB8AC3E}">
        <p14:creationId xmlns:p14="http://schemas.microsoft.com/office/powerpoint/2010/main" val="3595172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3210077" y="374635"/>
            <a:ext cx="5241423" cy="593884"/>
          </a:xfrm>
        </p:spPr>
        <p:txBody>
          <a:bodyPr/>
          <a:lstStyle/>
          <a:p>
            <a:r>
              <a:rPr lang="en-GB" sz="1600" dirty="0" smtClean="0"/>
              <a:t>Mean air temperature December - February</a:t>
            </a:r>
            <a:endParaRPr lang="en-US" sz="1600" dirty="0"/>
          </a:p>
        </p:txBody>
      </p:sp>
      <p:sp>
        <p:nvSpPr>
          <p:cNvPr id="4" name="Контейнер за долния колонтитул 3"/>
          <p:cNvSpPr>
            <a:spLocks noGrp="1"/>
          </p:cNvSpPr>
          <p:nvPr>
            <p:ph type="ftr" sz="quarter" idx="11"/>
          </p:nvPr>
        </p:nvSpPr>
        <p:spPr>
          <a:xfrm>
            <a:off x="3492348" y="6345717"/>
            <a:ext cx="5233011" cy="341522"/>
          </a:xfrm>
        </p:spPr>
        <p:txBody>
          <a:bodyPr/>
          <a:lstStyle/>
          <a:p>
            <a:endParaRPr lang="en-US" dirty="0" smtClean="0"/>
          </a:p>
          <a:p>
            <a:endParaRPr lang="en-US" dirty="0"/>
          </a:p>
          <a:p>
            <a:endParaRPr lang="en-US" dirty="0" smtClean="0"/>
          </a:p>
          <a:p>
            <a:r>
              <a:rPr lang="en-US" dirty="0" smtClean="0"/>
              <a:t>EGU </a:t>
            </a:r>
            <a:r>
              <a:rPr lang="en-US" dirty="0"/>
              <a:t>General Assembly 2022, Vienna, Austria &amp; Online | 23–27 May 2022</a:t>
            </a:r>
          </a:p>
          <a:p>
            <a:endParaRPr lang="en-US" dirty="0"/>
          </a:p>
        </p:txBody>
      </p:sp>
      <p:pic>
        <p:nvPicPr>
          <p:cNvPr id="6" name="Картина 5"/>
          <p:cNvPicPr>
            <a:picLocks noChangeAspect="1"/>
          </p:cNvPicPr>
          <p:nvPr/>
        </p:nvPicPr>
        <p:blipFill>
          <a:blip r:embed="rId2"/>
          <a:stretch>
            <a:fillRect/>
          </a:stretch>
        </p:blipFill>
        <p:spPr>
          <a:xfrm>
            <a:off x="5974010" y="3558449"/>
            <a:ext cx="4328700" cy="2541490"/>
          </a:xfrm>
          <a:prstGeom prst="rect">
            <a:avLst/>
          </a:prstGeom>
        </p:spPr>
      </p:pic>
      <p:pic>
        <p:nvPicPr>
          <p:cNvPr id="7" name="Картина 6"/>
          <p:cNvPicPr>
            <a:picLocks noChangeAspect="1"/>
          </p:cNvPicPr>
          <p:nvPr/>
        </p:nvPicPr>
        <p:blipFill>
          <a:blip r:embed="rId3"/>
          <a:stretch>
            <a:fillRect/>
          </a:stretch>
        </p:blipFill>
        <p:spPr>
          <a:xfrm>
            <a:off x="1237270" y="968519"/>
            <a:ext cx="4293197" cy="2479760"/>
          </a:xfrm>
          <a:prstGeom prst="rect">
            <a:avLst/>
          </a:prstGeom>
        </p:spPr>
      </p:pic>
      <p:pic>
        <p:nvPicPr>
          <p:cNvPr id="9" name="Картина 8"/>
          <p:cNvPicPr>
            <a:picLocks noChangeAspect="1"/>
          </p:cNvPicPr>
          <p:nvPr/>
        </p:nvPicPr>
        <p:blipFill>
          <a:blip r:embed="rId4"/>
          <a:stretch>
            <a:fillRect/>
          </a:stretch>
        </p:blipFill>
        <p:spPr>
          <a:xfrm>
            <a:off x="5974010" y="968520"/>
            <a:ext cx="4328700" cy="2479759"/>
          </a:xfrm>
          <a:prstGeom prst="rect">
            <a:avLst/>
          </a:prstGeom>
        </p:spPr>
      </p:pic>
      <p:pic>
        <p:nvPicPr>
          <p:cNvPr id="3" name="Картина 2"/>
          <p:cNvPicPr>
            <a:picLocks noChangeAspect="1"/>
          </p:cNvPicPr>
          <p:nvPr/>
        </p:nvPicPr>
        <p:blipFill>
          <a:blip r:embed="rId5"/>
          <a:stretch>
            <a:fillRect/>
          </a:stretch>
        </p:blipFill>
        <p:spPr>
          <a:xfrm>
            <a:off x="1237269" y="3552234"/>
            <a:ext cx="4293198" cy="2580486"/>
          </a:xfrm>
          <a:prstGeom prst="rect">
            <a:avLst/>
          </a:prstGeom>
        </p:spPr>
      </p:pic>
    </p:spTree>
    <p:extLst>
      <p:ext uri="{BB962C8B-B14F-4D97-AF65-F5344CB8AC3E}">
        <p14:creationId xmlns:p14="http://schemas.microsoft.com/office/powerpoint/2010/main" val="3896904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3297435" y="372008"/>
            <a:ext cx="4820134" cy="593884"/>
          </a:xfrm>
        </p:spPr>
        <p:txBody>
          <a:bodyPr/>
          <a:lstStyle/>
          <a:p>
            <a:r>
              <a:rPr lang="en-GB" sz="1600" dirty="0"/>
              <a:t>Mean air temperature December - February</a:t>
            </a:r>
            <a:endParaRPr lang="en-US" sz="1600" dirty="0"/>
          </a:p>
        </p:txBody>
      </p:sp>
      <p:pic>
        <p:nvPicPr>
          <p:cNvPr id="7" name="Картина 6"/>
          <p:cNvPicPr>
            <a:picLocks noChangeAspect="1"/>
          </p:cNvPicPr>
          <p:nvPr/>
        </p:nvPicPr>
        <p:blipFill>
          <a:blip r:embed="rId2"/>
          <a:stretch>
            <a:fillRect/>
          </a:stretch>
        </p:blipFill>
        <p:spPr>
          <a:xfrm>
            <a:off x="5825275" y="1887663"/>
            <a:ext cx="4584589" cy="2755631"/>
          </a:xfrm>
          <a:prstGeom prst="rect">
            <a:avLst/>
          </a:prstGeom>
        </p:spPr>
      </p:pic>
      <p:pic>
        <p:nvPicPr>
          <p:cNvPr id="8" name="Картина 7"/>
          <p:cNvPicPr>
            <a:picLocks noChangeAspect="1"/>
          </p:cNvPicPr>
          <p:nvPr/>
        </p:nvPicPr>
        <p:blipFill>
          <a:blip r:embed="rId3"/>
          <a:stretch>
            <a:fillRect/>
          </a:stretch>
        </p:blipFill>
        <p:spPr>
          <a:xfrm>
            <a:off x="1005141" y="1887662"/>
            <a:ext cx="4584589" cy="2755631"/>
          </a:xfrm>
          <a:prstGeom prst="rect">
            <a:avLst/>
          </a:prstGeom>
        </p:spPr>
      </p:pic>
    </p:spTree>
    <p:extLst>
      <p:ext uri="{BB962C8B-B14F-4D97-AF65-F5344CB8AC3E}">
        <p14:creationId xmlns:p14="http://schemas.microsoft.com/office/powerpoint/2010/main" val="2682641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1619480" y="359250"/>
            <a:ext cx="8538074" cy="593884"/>
          </a:xfrm>
        </p:spPr>
        <p:txBody>
          <a:bodyPr/>
          <a:lstStyle/>
          <a:p>
            <a:r>
              <a:rPr lang="en-GB" sz="1800" dirty="0" smtClean="0"/>
              <a:t>Table 1. Comparison of the number of days </a:t>
            </a:r>
            <a:r>
              <a:rPr lang="en-GB" sz="1800" dirty="0" smtClean="0"/>
              <a:t>with </a:t>
            </a:r>
            <a:r>
              <a:rPr lang="en-GB" sz="1800" dirty="0" smtClean="0"/>
              <a:t>snow cover </a:t>
            </a:r>
            <a:r>
              <a:rPr lang="en-GB" sz="1800" dirty="0"/>
              <a:t>(all) for </a:t>
            </a:r>
            <a:r>
              <a:rPr lang="en-GB" sz="1800" dirty="0" smtClean="0"/>
              <a:t>two periods</a:t>
            </a:r>
            <a:endParaRPr lang="en-US" sz="1800" dirty="0"/>
          </a:p>
        </p:txBody>
      </p:sp>
      <p:sp>
        <p:nvSpPr>
          <p:cNvPr id="4" name="Контейнер за долния колонтитул 3"/>
          <p:cNvSpPr>
            <a:spLocks noGrp="1"/>
          </p:cNvSpPr>
          <p:nvPr>
            <p:ph type="ftr" sz="quarter" idx="11"/>
          </p:nvPr>
        </p:nvSpPr>
        <p:spPr>
          <a:xfrm>
            <a:off x="3492348" y="6345717"/>
            <a:ext cx="5233011" cy="341522"/>
          </a:xfrm>
        </p:spPr>
        <p:txBody>
          <a:bodyPr/>
          <a:lstStyle/>
          <a:p>
            <a:endParaRPr lang="en-US" dirty="0" smtClean="0"/>
          </a:p>
          <a:p>
            <a:endParaRPr lang="en-US" dirty="0"/>
          </a:p>
          <a:p>
            <a:endParaRPr lang="en-US" dirty="0" smtClean="0"/>
          </a:p>
          <a:p>
            <a:r>
              <a:rPr lang="en-US" dirty="0" smtClean="0"/>
              <a:t>EGU </a:t>
            </a:r>
            <a:r>
              <a:rPr lang="en-US" dirty="0"/>
              <a:t>General Assembly 2022, Vienna, Austria &amp; Online | 23–27 May 2022</a:t>
            </a:r>
          </a:p>
          <a:p>
            <a:endParaRPr lang="en-US" dirty="0"/>
          </a:p>
        </p:txBody>
      </p:sp>
      <p:graphicFrame>
        <p:nvGraphicFramePr>
          <p:cNvPr id="7" name="Обект 6"/>
          <p:cNvGraphicFramePr>
            <a:graphicFrameLocks noChangeAspect="1"/>
          </p:cNvGraphicFramePr>
          <p:nvPr>
            <p:extLst>
              <p:ext uri="{D42A27DB-BD31-4B8C-83A1-F6EECF244321}">
                <p14:modId xmlns:p14="http://schemas.microsoft.com/office/powerpoint/2010/main" val="1469821542"/>
              </p:ext>
            </p:extLst>
          </p:nvPr>
        </p:nvGraphicFramePr>
        <p:xfrm>
          <a:off x="3379940" y="835158"/>
          <a:ext cx="5457825" cy="5248275"/>
        </p:xfrm>
        <a:graphic>
          <a:graphicData uri="http://schemas.openxmlformats.org/presentationml/2006/ole">
            <mc:AlternateContent xmlns:mc="http://schemas.openxmlformats.org/markup-compatibility/2006">
              <mc:Choice xmlns:v="urn:schemas-microsoft-com:vml" Requires="v">
                <p:oleObj spid="_x0000_s4164" name="Worksheet" r:id="rId3" imgW="5457825" imgH="5248387" progId="Excel.Sheet.12">
                  <p:embed/>
                </p:oleObj>
              </mc:Choice>
              <mc:Fallback>
                <p:oleObj name="Worksheet" r:id="rId3" imgW="5457825" imgH="5248387" progId="Excel.Sheet.12">
                  <p:embed/>
                  <p:pic>
                    <p:nvPicPr>
                      <p:cNvPr id="0" name=""/>
                      <p:cNvPicPr/>
                      <p:nvPr/>
                    </p:nvPicPr>
                    <p:blipFill>
                      <a:blip r:embed="rId4"/>
                      <a:stretch>
                        <a:fillRect/>
                      </a:stretch>
                    </p:blipFill>
                    <p:spPr>
                      <a:xfrm>
                        <a:off x="3379940" y="835158"/>
                        <a:ext cx="5457825" cy="5248275"/>
                      </a:xfrm>
                      <a:prstGeom prst="rect">
                        <a:avLst/>
                      </a:prstGeom>
                      <a:solidFill>
                        <a:schemeClr val="accent1"/>
                      </a:solidFill>
                    </p:spPr>
                  </p:pic>
                </p:oleObj>
              </mc:Fallback>
            </mc:AlternateContent>
          </a:graphicData>
        </a:graphic>
      </p:graphicFrame>
      <p:sp>
        <p:nvSpPr>
          <p:cNvPr id="3" name="Двойна фигурна скоба 2"/>
          <p:cNvSpPr/>
          <p:nvPr/>
        </p:nvSpPr>
        <p:spPr>
          <a:xfrm>
            <a:off x="2357609" y="800063"/>
            <a:ext cx="7182997" cy="2769401"/>
          </a:xfrm>
          <a:prstGeom prst="brace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Лява фигурна скоба 4"/>
          <p:cNvSpPr/>
          <p:nvPr/>
        </p:nvSpPr>
        <p:spPr>
          <a:xfrm>
            <a:off x="2761158" y="3459296"/>
            <a:ext cx="422718" cy="69406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Текстово поле 5"/>
          <p:cNvSpPr txBox="1"/>
          <p:nvPr/>
        </p:nvSpPr>
        <p:spPr>
          <a:xfrm>
            <a:off x="899307" y="3621662"/>
            <a:ext cx="1861851" cy="369332"/>
          </a:xfrm>
          <a:prstGeom prst="rect">
            <a:avLst/>
          </a:prstGeom>
          <a:noFill/>
        </p:spPr>
        <p:txBody>
          <a:bodyPr wrap="square" rtlCol="0">
            <a:spAutoFit/>
          </a:bodyPr>
          <a:lstStyle/>
          <a:p>
            <a:r>
              <a:rPr lang="en-US" dirty="0" smtClean="0"/>
              <a:t>Coastal line</a:t>
            </a:r>
            <a:endParaRPr lang="en-US" dirty="0"/>
          </a:p>
        </p:txBody>
      </p:sp>
      <p:sp>
        <p:nvSpPr>
          <p:cNvPr id="8" name="Текстово поле 7"/>
          <p:cNvSpPr txBox="1"/>
          <p:nvPr/>
        </p:nvSpPr>
        <p:spPr>
          <a:xfrm>
            <a:off x="925417" y="1894901"/>
            <a:ext cx="1112703" cy="646331"/>
          </a:xfrm>
          <a:prstGeom prst="rect">
            <a:avLst/>
          </a:prstGeom>
          <a:noFill/>
        </p:spPr>
        <p:txBody>
          <a:bodyPr wrap="square" rtlCol="0">
            <a:spAutoFit/>
          </a:bodyPr>
          <a:lstStyle/>
          <a:p>
            <a:r>
              <a:rPr lang="en-US" dirty="0" smtClean="0"/>
              <a:t>North </a:t>
            </a:r>
          </a:p>
          <a:p>
            <a:r>
              <a:rPr lang="en-US" dirty="0" smtClean="0"/>
              <a:t>Bulgaria</a:t>
            </a:r>
            <a:endParaRPr lang="en-US" dirty="0"/>
          </a:p>
        </p:txBody>
      </p:sp>
    </p:spTree>
    <p:extLst>
      <p:ext uri="{BB962C8B-B14F-4D97-AF65-F5344CB8AC3E}">
        <p14:creationId xmlns:p14="http://schemas.microsoft.com/office/powerpoint/2010/main" val="2666693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3836475" y="512283"/>
            <a:ext cx="4447989" cy="593884"/>
          </a:xfrm>
        </p:spPr>
        <p:txBody>
          <a:bodyPr/>
          <a:lstStyle/>
          <a:p>
            <a:r>
              <a:rPr lang="en-US" sz="2000" dirty="0" smtClean="0"/>
              <a:t>Number of days with snow </a:t>
            </a:r>
            <a:r>
              <a:rPr lang="en-US" sz="2000" dirty="0" smtClean="0"/>
              <a:t>cover (all)</a:t>
            </a:r>
            <a:endParaRPr lang="en-US" sz="2000" dirty="0"/>
          </a:p>
        </p:txBody>
      </p:sp>
      <p:sp>
        <p:nvSpPr>
          <p:cNvPr id="4" name="Контейнер за долния колонтитул 3"/>
          <p:cNvSpPr>
            <a:spLocks noGrp="1"/>
          </p:cNvSpPr>
          <p:nvPr>
            <p:ph type="ftr" sz="quarter" idx="11"/>
          </p:nvPr>
        </p:nvSpPr>
        <p:spPr>
          <a:xfrm>
            <a:off x="3492348" y="6345717"/>
            <a:ext cx="5233011" cy="341522"/>
          </a:xfrm>
        </p:spPr>
        <p:txBody>
          <a:bodyPr/>
          <a:lstStyle/>
          <a:p>
            <a:endParaRPr lang="en-US" dirty="0" smtClean="0"/>
          </a:p>
          <a:p>
            <a:endParaRPr lang="en-US" dirty="0"/>
          </a:p>
          <a:p>
            <a:endParaRPr lang="en-US" dirty="0" smtClean="0"/>
          </a:p>
          <a:p>
            <a:r>
              <a:rPr lang="en-US" dirty="0" smtClean="0"/>
              <a:t>EGU </a:t>
            </a:r>
            <a:r>
              <a:rPr lang="en-US" dirty="0"/>
              <a:t>General Assembly 2022, Vienna, Austria &amp; Online | 23–27 May 2022</a:t>
            </a:r>
          </a:p>
          <a:p>
            <a:endParaRPr lang="en-US" dirty="0"/>
          </a:p>
        </p:txBody>
      </p:sp>
      <p:pic>
        <p:nvPicPr>
          <p:cNvPr id="7" name="Картина 6"/>
          <p:cNvPicPr>
            <a:picLocks noChangeAspect="1"/>
          </p:cNvPicPr>
          <p:nvPr/>
        </p:nvPicPr>
        <p:blipFill>
          <a:blip r:embed="rId2"/>
          <a:stretch>
            <a:fillRect/>
          </a:stretch>
        </p:blipFill>
        <p:spPr>
          <a:xfrm>
            <a:off x="7889563" y="4720309"/>
            <a:ext cx="1458600" cy="632400"/>
          </a:xfrm>
          <a:prstGeom prst="rect">
            <a:avLst/>
          </a:prstGeom>
          <a:solidFill>
            <a:schemeClr val="accent1"/>
          </a:solidFill>
        </p:spPr>
      </p:pic>
      <p:graphicFrame>
        <p:nvGraphicFramePr>
          <p:cNvPr id="9" name="Диаграма 8"/>
          <p:cNvGraphicFramePr>
            <a:graphicFrameLocks/>
          </p:cNvGraphicFramePr>
          <p:nvPr>
            <p:extLst>
              <p:ext uri="{D42A27DB-BD31-4B8C-83A1-F6EECF244321}">
                <p14:modId xmlns:p14="http://schemas.microsoft.com/office/powerpoint/2010/main" val="1134854592"/>
              </p:ext>
            </p:extLst>
          </p:nvPr>
        </p:nvGraphicFramePr>
        <p:xfrm>
          <a:off x="933622" y="1358632"/>
          <a:ext cx="5357010" cy="3105150"/>
        </p:xfrm>
        <a:graphic>
          <a:graphicData uri="http://schemas.openxmlformats.org/drawingml/2006/chart">
            <c:chart xmlns:c="http://schemas.openxmlformats.org/drawingml/2006/chart" xmlns:r="http://schemas.openxmlformats.org/officeDocument/2006/relationships" r:id="rId3"/>
          </a:graphicData>
        </a:graphic>
      </p:graphicFrame>
      <mc:AlternateContent xmlns:mc="http://schemas.openxmlformats.org/markup-compatibility/2006">
        <mc:Choice xmlns="" xmlns:cx="http://schemas.microsoft.com/office/drawing/2014/chartex" Requires="cx">
          <p:graphicFrame>
            <p:nvGraphicFramePr>
              <p:cNvPr id="12" name="Диаграма 11"/>
              <p:cNvGraphicFramePr/>
              <p:nvPr>
                <p:extLst>
                  <p:ext uri="{D42A27DB-BD31-4B8C-83A1-F6EECF244321}">
                    <p14:modId xmlns:p14="http://schemas.microsoft.com/office/powerpoint/2010/main" val="1778178050"/>
                  </p:ext>
                </p:extLst>
              </p:nvPr>
            </p:nvGraphicFramePr>
            <p:xfrm>
              <a:off x="6439359" y="1616502"/>
              <a:ext cx="4572000" cy="2743200"/>
            </p:xfrm>
            <a:graphic>
              <a:graphicData uri="http://schemas.microsoft.com/office/drawing/2014/chartex">
                <c:chart xmlns:c="http://schemas.openxmlformats.org/drawingml/2006/chart" xmlns:r="http://schemas.openxmlformats.org/officeDocument/2006/relationships" r:id="rId4"/>
              </a:graphicData>
            </a:graphic>
          </p:graphicFrame>
        </mc:Choice>
        <mc:Fallback>
          <p:pic>
            <p:nvPicPr>
              <p:cNvPr id="12" name="Диаграма 11"/>
              <p:cNvPicPr>
                <a:picLocks noGrp="1" noRot="1" noChangeAspect="1" noMove="1" noResize="1" noEditPoints="1" noAdjustHandles="1" noChangeArrowheads="1" noChangeShapeType="1"/>
              </p:cNvPicPr>
              <p:nvPr/>
            </p:nvPicPr>
            <p:blipFill>
              <a:blip r:embed="rId5"/>
              <a:stretch>
                <a:fillRect/>
              </a:stretch>
            </p:blipFill>
            <p:spPr>
              <a:xfrm>
                <a:off x="6439359" y="1616502"/>
                <a:ext cx="4572000" cy="2743200"/>
              </a:xfrm>
              <a:prstGeom prst="rect">
                <a:avLst/>
              </a:prstGeom>
            </p:spPr>
          </p:pic>
        </mc:Fallback>
      </mc:AlternateContent>
    </p:spTree>
    <p:extLst>
      <p:ext uri="{BB962C8B-B14F-4D97-AF65-F5344CB8AC3E}">
        <p14:creationId xmlns:p14="http://schemas.microsoft.com/office/powerpoint/2010/main" val="3615832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1112704" y="359250"/>
            <a:ext cx="9269389" cy="593884"/>
          </a:xfrm>
        </p:spPr>
        <p:txBody>
          <a:bodyPr/>
          <a:lstStyle/>
          <a:p>
            <a:r>
              <a:rPr lang="en-GB" sz="1800" dirty="0"/>
              <a:t>Table </a:t>
            </a:r>
            <a:r>
              <a:rPr lang="en-GB" sz="1800" dirty="0" smtClean="0"/>
              <a:t>2. </a:t>
            </a:r>
            <a:r>
              <a:rPr lang="en-GB" sz="1800" dirty="0"/>
              <a:t>Comparison of the </a:t>
            </a:r>
            <a:r>
              <a:rPr lang="en-GB" sz="1800" dirty="0" smtClean="0"/>
              <a:t>mean seasonal snow </a:t>
            </a:r>
            <a:r>
              <a:rPr lang="en-GB" sz="1800" dirty="0"/>
              <a:t>cover </a:t>
            </a:r>
            <a:r>
              <a:rPr lang="en-GB" sz="1800" dirty="0" smtClean="0"/>
              <a:t>maxima for </a:t>
            </a:r>
            <a:r>
              <a:rPr lang="en-GB" sz="1800" dirty="0"/>
              <a:t>two periods</a:t>
            </a:r>
            <a:endParaRPr lang="en-US" sz="1800" dirty="0"/>
          </a:p>
        </p:txBody>
      </p:sp>
      <p:sp>
        <p:nvSpPr>
          <p:cNvPr id="4" name="Контейнер за долния колонтитул 3"/>
          <p:cNvSpPr>
            <a:spLocks noGrp="1"/>
          </p:cNvSpPr>
          <p:nvPr>
            <p:ph type="ftr" sz="quarter" idx="11"/>
          </p:nvPr>
        </p:nvSpPr>
        <p:spPr>
          <a:xfrm>
            <a:off x="3492348" y="6345717"/>
            <a:ext cx="5233011" cy="341522"/>
          </a:xfrm>
        </p:spPr>
        <p:txBody>
          <a:bodyPr/>
          <a:lstStyle/>
          <a:p>
            <a:endParaRPr lang="en-US" dirty="0" smtClean="0"/>
          </a:p>
          <a:p>
            <a:endParaRPr lang="en-US" dirty="0"/>
          </a:p>
          <a:p>
            <a:endParaRPr lang="en-US" dirty="0" smtClean="0"/>
          </a:p>
          <a:p>
            <a:r>
              <a:rPr lang="en-US" dirty="0" smtClean="0"/>
              <a:t>EGU </a:t>
            </a:r>
            <a:r>
              <a:rPr lang="en-US" dirty="0"/>
              <a:t>General Assembly 2022, Vienna, Austria &amp; Online | 23–27 May 2022</a:t>
            </a:r>
          </a:p>
          <a:p>
            <a:endParaRPr lang="en-US" dirty="0"/>
          </a:p>
        </p:txBody>
      </p:sp>
      <p:pic>
        <p:nvPicPr>
          <p:cNvPr id="3" name="Картина 2"/>
          <p:cNvPicPr>
            <a:picLocks noChangeAspect="1"/>
          </p:cNvPicPr>
          <p:nvPr/>
        </p:nvPicPr>
        <p:blipFill>
          <a:blip r:embed="rId3"/>
          <a:stretch>
            <a:fillRect/>
          </a:stretch>
        </p:blipFill>
        <p:spPr>
          <a:xfrm>
            <a:off x="2944199" y="782198"/>
            <a:ext cx="6303601" cy="5462002"/>
          </a:xfrm>
          <a:prstGeom prst="rect">
            <a:avLst/>
          </a:prstGeom>
          <a:solidFill>
            <a:schemeClr val="accent1"/>
          </a:solidFill>
        </p:spPr>
      </p:pic>
    </p:spTree>
    <p:extLst>
      <p:ext uri="{BB962C8B-B14F-4D97-AF65-F5344CB8AC3E}">
        <p14:creationId xmlns:p14="http://schemas.microsoft.com/office/powerpoint/2010/main" val="585874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Контейнер за долния колонтитул 3"/>
          <p:cNvSpPr>
            <a:spLocks noGrp="1"/>
          </p:cNvSpPr>
          <p:nvPr>
            <p:ph type="ftr" sz="quarter" idx="11"/>
          </p:nvPr>
        </p:nvSpPr>
        <p:spPr>
          <a:xfrm>
            <a:off x="2950040" y="6409980"/>
            <a:ext cx="5387247" cy="304801"/>
          </a:xfrm>
        </p:spPr>
        <p:txBody>
          <a:bodyPr/>
          <a:lstStyle/>
          <a:p>
            <a:r>
              <a:rPr lang="en-US" dirty="0" smtClean="0"/>
              <a:t>   EGU General Assembly 2022, Vienna, Austria &amp; Online | 23–27 May 2022 </a:t>
            </a:r>
            <a:endParaRPr lang="en-US" dirty="0"/>
          </a:p>
        </p:txBody>
      </p:sp>
      <p:sp>
        <p:nvSpPr>
          <p:cNvPr id="5" name="Контейнер за съдържание 4"/>
          <p:cNvSpPr>
            <a:spLocks noGrp="1"/>
          </p:cNvSpPr>
          <p:nvPr>
            <p:ph idx="1"/>
          </p:nvPr>
        </p:nvSpPr>
        <p:spPr>
          <a:xfrm>
            <a:off x="1653551" y="1105466"/>
            <a:ext cx="8946541" cy="1428413"/>
          </a:xfrm>
        </p:spPr>
        <p:txBody>
          <a:bodyPr>
            <a:normAutofit/>
          </a:bodyPr>
          <a:lstStyle/>
          <a:p>
            <a:r>
              <a:rPr lang="en-US" dirty="0" smtClean="0"/>
              <a:t>Significant decreasing trends of the seasonal snow cover maxima have been found only in the highest mountain regions and this is determined by the declination of the winter precipitation here – as example station </a:t>
            </a:r>
            <a:r>
              <a:rPr lang="en-US" dirty="0" err="1" smtClean="0"/>
              <a:t>Cherni</a:t>
            </a:r>
            <a:r>
              <a:rPr lang="en-US" dirty="0" smtClean="0"/>
              <a:t> </a:t>
            </a:r>
            <a:r>
              <a:rPr lang="en-US" dirty="0" err="1" smtClean="0"/>
              <a:t>vrah</a:t>
            </a:r>
            <a:r>
              <a:rPr lang="en-US" dirty="0" smtClean="0"/>
              <a:t> (2290 m) is depicted below. </a:t>
            </a:r>
          </a:p>
        </p:txBody>
      </p:sp>
      <p:sp>
        <p:nvSpPr>
          <p:cNvPr id="3" name="Заглавие 2"/>
          <p:cNvSpPr>
            <a:spLocks noGrp="1"/>
          </p:cNvSpPr>
          <p:nvPr>
            <p:ph type="title"/>
          </p:nvPr>
        </p:nvSpPr>
        <p:spPr>
          <a:xfrm>
            <a:off x="3202024" y="309498"/>
            <a:ext cx="4785205" cy="604901"/>
          </a:xfrm>
        </p:spPr>
        <p:txBody>
          <a:bodyPr/>
          <a:lstStyle/>
          <a:p>
            <a:r>
              <a:rPr lang="en-GB" sz="2000" dirty="0"/>
              <a:t>Seasonal snow cover maxima</a:t>
            </a:r>
            <a:endParaRPr lang="en-US" sz="2000" dirty="0"/>
          </a:p>
        </p:txBody>
      </p:sp>
      <p:pic>
        <p:nvPicPr>
          <p:cNvPr id="2" name="Картина 1"/>
          <p:cNvPicPr>
            <a:picLocks noChangeAspect="1"/>
          </p:cNvPicPr>
          <p:nvPr/>
        </p:nvPicPr>
        <p:blipFill>
          <a:blip r:embed="rId2"/>
          <a:stretch>
            <a:fillRect/>
          </a:stretch>
        </p:blipFill>
        <p:spPr>
          <a:xfrm>
            <a:off x="2600367" y="2533879"/>
            <a:ext cx="6797629" cy="2840982"/>
          </a:xfrm>
          <a:prstGeom prst="rect">
            <a:avLst/>
          </a:prstGeom>
        </p:spPr>
      </p:pic>
    </p:spTree>
    <p:extLst>
      <p:ext uri="{BB962C8B-B14F-4D97-AF65-F5344CB8AC3E}">
        <p14:creationId xmlns:p14="http://schemas.microsoft.com/office/powerpoint/2010/main" val="19463945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Контейнер за долния колонтитул 3"/>
          <p:cNvSpPr>
            <a:spLocks noGrp="1"/>
          </p:cNvSpPr>
          <p:nvPr>
            <p:ph type="ftr" sz="quarter" idx="11"/>
          </p:nvPr>
        </p:nvSpPr>
        <p:spPr>
          <a:xfrm>
            <a:off x="2950040" y="6409980"/>
            <a:ext cx="5387247" cy="304801"/>
          </a:xfrm>
        </p:spPr>
        <p:txBody>
          <a:bodyPr/>
          <a:lstStyle/>
          <a:p>
            <a:r>
              <a:rPr lang="en-US" dirty="0" smtClean="0"/>
              <a:t>   EGU General Assembly 2022, Vienna, Austria &amp; Online | 23–27 May 2022 </a:t>
            </a:r>
            <a:endParaRPr lang="en-US" dirty="0"/>
          </a:p>
        </p:txBody>
      </p:sp>
      <p:sp>
        <p:nvSpPr>
          <p:cNvPr id="5" name="Контейнер за съдържание 4"/>
          <p:cNvSpPr>
            <a:spLocks noGrp="1"/>
          </p:cNvSpPr>
          <p:nvPr>
            <p:ph idx="1"/>
          </p:nvPr>
        </p:nvSpPr>
        <p:spPr>
          <a:xfrm>
            <a:off x="1653551" y="1105466"/>
            <a:ext cx="8946541" cy="1428413"/>
          </a:xfrm>
        </p:spPr>
        <p:txBody>
          <a:bodyPr>
            <a:normAutofit/>
          </a:bodyPr>
          <a:lstStyle/>
          <a:p>
            <a:r>
              <a:rPr lang="en-US" dirty="0" smtClean="0"/>
              <a:t>In the low part of the country no trend can be detected usually</a:t>
            </a:r>
            <a:r>
              <a:rPr lang="en-US" dirty="0"/>
              <a:t> </a:t>
            </a:r>
            <a:r>
              <a:rPr lang="en-US" dirty="0" smtClean="0"/>
              <a:t>– seasonal maxima here are determined mostly by one or two </a:t>
            </a:r>
            <a:r>
              <a:rPr lang="en-US" dirty="0" err="1" smtClean="0"/>
              <a:t>consequtive</a:t>
            </a:r>
            <a:r>
              <a:rPr lang="en-US" dirty="0" smtClean="0"/>
              <a:t> snow fall events and there is no significant change in these precipitation amounts – stations </a:t>
            </a:r>
            <a:r>
              <a:rPr lang="en-US" dirty="0" err="1" smtClean="0"/>
              <a:t>Trjavna</a:t>
            </a:r>
            <a:r>
              <a:rPr lang="en-US" dirty="0" smtClean="0"/>
              <a:t> and </a:t>
            </a:r>
            <a:r>
              <a:rPr lang="en-US" dirty="0" err="1" smtClean="0"/>
              <a:t>Razgrad</a:t>
            </a:r>
            <a:r>
              <a:rPr lang="en-US" dirty="0" smtClean="0"/>
              <a:t> as example.</a:t>
            </a:r>
          </a:p>
        </p:txBody>
      </p:sp>
      <p:sp>
        <p:nvSpPr>
          <p:cNvPr id="3" name="Заглавие 2"/>
          <p:cNvSpPr>
            <a:spLocks noGrp="1"/>
          </p:cNvSpPr>
          <p:nvPr>
            <p:ph type="title"/>
          </p:nvPr>
        </p:nvSpPr>
        <p:spPr>
          <a:xfrm>
            <a:off x="3202024" y="309498"/>
            <a:ext cx="4785205" cy="604901"/>
          </a:xfrm>
        </p:spPr>
        <p:txBody>
          <a:bodyPr/>
          <a:lstStyle/>
          <a:p>
            <a:r>
              <a:rPr lang="en-GB" sz="2000" dirty="0"/>
              <a:t>Seasonal snow cover maxima</a:t>
            </a:r>
            <a:endParaRPr lang="en-US" sz="2000" dirty="0"/>
          </a:p>
        </p:txBody>
      </p:sp>
      <p:pic>
        <p:nvPicPr>
          <p:cNvPr id="6" name="Картина 5"/>
          <p:cNvPicPr>
            <a:picLocks noChangeAspect="1"/>
          </p:cNvPicPr>
          <p:nvPr/>
        </p:nvPicPr>
        <p:blipFill>
          <a:blip r:embed="rId2"/>
          <a:stretch>
            <a:fillRect/>
          </a:stretch>
        </p:blipFill>
        <p:spPr>
          <a:xfrm>
            <a:off x="1484547" y="2533880"/>
            <a:ext cx="4563713" cy="2755631"/>
          </a:xfrm>
          <a:prstGeom prst="rect">
            <a:avLst/>
          </a:prstGeom>
        </p:spPr>
      </p:pic>
      <p:pic>
        <p:nvPicPr>
          <p:cNvPr id="7" name="Картина 6"/>
          <p:cNvPicPr>
            <a:picLocks noChangeAspect="1"/>
          </p:cNvPicPr>
          <p:nvPr/>
        </p:nvPicPr>
        <p:blipFill>
          <a:blip r:embed="rId3"/>
          <a:stretch>
            <a:fillRect/>
          </a:stretch>
        </p:blipFill>
        <p:spPr>
          <a:xfrm>
            <a:off x="6205383" y="2533879"/>
            <a:ext cx="4613181" cy="2755631"/>
          </a:xfrm>
          <a:prstGeom prst="rect">
            <a:avLst/>
          </a:prstGeom>
        </p:spPr>
      </p:pic>
    </p:spTree>
    <p:extLst>
      <p:ext uri="{BB962C8B-B14F-4D97-AF65-F5344CB8AC3E}">
        <p14:creationId xmlns:p14="http://schemas.microsoft.com/office/powerpoint/2010/main" val="135561241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Йон">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Тема на Office">
  <a:themeElements>
    <a:clrScheme name="О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О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на Office">
  <a:themeElements>
    <a:clrScheme name="О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О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О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О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О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О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695</TotalTime>
  <Words>612</Words>
  <Application>Microsoft Office PowerPoint</Application>
  <PresentationFormat>Widescreen</PresentationFormat>
  <Paragraphs>64</Paragraphs>
  <Slides>12</Slides>
  <Notes>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8" baseType="lpstr">
      <vt:lpstr>Arial</vt:lpstr>
      <vt:lpstr>Calibri</vt:lpstr>
      <vt:lpstr>Century Gothic</vt:lpstr>
      <vt:lpstr>Wingdings 3</vt:lpstr>
      <vt:lpstr>Йон</vt:lpstr>
      <vt:lpstr>Worksheet</vt:lpstr>
      <vt:lpstr>Assessment of the Recent Tendencies of the Winter Precipitations and the Snow Cover in Bulgaria</vt:lpstr>
      <vt:lpstr>Assessment of the Recent Tendencies in Winter Precipitations and Snow Cover in Bulgaria</vt:lpstr>
      <vt:lpstr>Mean air temperature December - February</vt:lpstr>
      <vt:lpstr>Mean air temperature December - February</vt:lpstr>
      <vt:lpstr>Table 1. Comparison of the number of days with snow cover (all) for two periods</vt:lpstr>
      <vt:lpstr>Number of days with snow cover (all)</vt:lpstr>
      <vt:lpstr>Table 2. Comparison of the mean seasonal snow cover maxima for two periods</vt:lpstr>
      <vt:lpstr>Seasonal snow cover maxima</vt:lpstr>
      <vt:lpstr>Seasonal snow cover maxima</vt:lpstr>
      <vt:lpstr>Air temperature during snowfalls</vt:lpstr>
      <vt:lpstr>Long term variability</vt:lpstr>
      <vt:lpstr>Conclusions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Classification of Circulation Types Associated with Freezing Rains in Bulgaria</dc:title>
  <dc:creator>Windows User</dc:creator>
  <cp:lastModifiedBy>Димитър Николов</cp:lastModifiedBy>
  <cp:revision>107</cp:revision>
  <dcterms:created xsi:type="dcterms:W3CDTF">2022-05-25T13:23:19Z</dcterms:created>
  <dcterms:modified xsi:type="dcterms:W3CDTF">2022-05-30T09:59:54Z</dcterms:modified>
</cp:coreProperties>
</file>