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320" r:id="rId4"/>
    <p:sldId id="321" r:id="rId5"/>
    <p:sldId id="290" r:id="rId6"/>
    <p:sldId id="300" r:id="rId7"/>
    <p:sldId id="301" r:id="rId8"/>
    <p:sldId id="302" r:id="rId9"/>
    <p:sldId id="310" r:id="rId10"/>
    <p:sldId id="317" r:id="rId11"/>
    <p:sldId id="261" r:id="rId12"/>
    <p:sldId id="262" r:id="rId13"/>
    <p:sldId id="260" r:id="rId14"/>
    <p:sldId id="322" r:id="rId15"/>
    <p:sldId id="323" r:id="rId16"/>
    <p:sldId id="32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4" autoAdjust="0"/>
    <p:restoredTop sz="94660"/>
  </p:normalViewPr>
  <p:slideViewPr>
    <p:cSldViewPr snapToGrid="0">
      <p:cViewPr>
        <p:scale>
          <a:sx n="98" d="100"/>
          <a:sy n="98" d="100"/>
        </p:scale>
        <p:origin x="2536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2CCBC-A44A-4640-8A2A-D441A0995230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DC1D7-C8FD-4A49-BC5C-524EFC25F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6905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D2863C-2224-4670-BBCE-2772B25FD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F46096-0F04-477E-86C8-F4159E2FC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D37A26-6BB5-470A-803A-3194AB57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3FDB8C-699C-4319-AFDA-076C8C42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3430D8-C4D6-49CC-90D6-310A8DAD9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51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F4FE77-D537-4B0D-BD5B-F8A0C20A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317046-0D0E-410D-A0C1-507A9B148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EF036D-01B5-4376-A237-E7D72ECB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01C71F-0CF9-4F76-81ED-00B29383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8D6E09-507F-4437-9DB4-D50C04569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64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99EFBBD-5BAE-46C5-9182-2DDA08266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622F3F-2089-4E5D-A448-4C8C290A7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A9F3E4-2BB3-49A3-A022-1B37CDB5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46032B-D0C7-49D9-A7B0-6B831C14B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58917E-B1E9-4AEF-B4BF-7B8A3061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46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41B92-6F28-4A31-A79F-86D039B7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5C6940-67AD-42D7-9CDE-BA5304B4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DB7910-14B6-4158-BEAA-8E75F930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3BCE77-64D5-4ACC-B25A-00B6DE6B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25B19E-34B7-4A41-85F8-4823B53E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69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51CCA-FFC2-4295-8338-340EBE54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ADE8AE-E45A-47E9-BD10-6FE9FD1CF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C00590-66BC-46B1-B7F3-C293B5A6E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16036E-7B49-408B-9551-F4518FE8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06585D-0ECD-464F-9C3D-BF908F49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72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6A41C-9E2C-4002-A6D5-7B266A26C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0AC67A-1D30-48B3-996D-64BC4D753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8FA085-0EE6-4B47-A4F1-F4ED280BE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5C827F-CA8F-4A3E-805B-6C8C6390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A7466C-DA19-453F-950F-6A0F0E5C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735A77-2DA3-4D3C-A894-FE29247A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88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7B6BA-54CC-4CEC-96E7-AD97BBB5F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8FCF14-884B-4A1C-98C6-D1D619D47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4294F6-9D0E-4E04-A049-F91EBD9E3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CFAA8D-5AE8-49C5-B477-02C0B4B64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E9CBB30-D01D-4DF7-9821-AF7504A97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C2F5484-F980-44C7-B2CF-6F7459CF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709FD8-D57D-41E2-940C-25334211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228310-B90C-4D3E-B745-E0FF2F41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85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889999-27B4-4D8B-91A8-3D1AF74F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668C82-77CA-4E1B-9961-B8335942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EB835CA-824B-47DB-A544-A2826149C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AF0869-4FB3-42A0-BC69-A8DB3C12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975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ED56B9D-1D35-458C-B360-82354420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D6F592-2182-4AEF-9640-E33361C8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6E66C0-D221-4424-B5AB-793D36CC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45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4E59C-7554-4A8C-AEEF-68B3E921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A96481-8357-4FFD-9DD9-D3B7FA7AD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C1A461-9149-4610-83CE-5B9005DC0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0FA83F-390A-4802-8A63-9F58A1DE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472B3A-1F35-4464-945D-67BCC650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A01918-C966-40FF-92D2-3703BE29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54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3DEE2-AF0B-4E40-A0A9-2CC7AA539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D50BEAA-6AFB-432F-89EF-DC2A69685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F18055-4944-4B38-B8B3-97DEA6C37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F91048-A130-400A-A8DB-4B6025DC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7AD733-5445-4768-B48B-D40E2B075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A335A-DDF9-44BB-A185-DEDF027D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491935-1693-47E1-9CD7-1EE6CE40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D24119-5A3D-4A1A-91ED-803F7AD33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D4FB24-AF21-4D0C-A62D-B2AC943B1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E1BA-F8DC-42AF-98AD-AC1466274296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5B84D4-7ACA-4675-AB2B-728A5FACF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1A93B5-4C3A-45BD-8CB1-DA9DABE92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55DD0-DA7F-4F56-9FFF-0179CFDA7A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11" Type="http://schemas.microsoft.com/office/2007/relationships/hdphoto" Target="../media/hdphoto1.wdp"/><Relationship Id="rId5" Type="http://schemas.openxmlformats.org/officeDocument/2006/relationships/image" Target="../media/image8.jpe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emf"/><Relationship Id="rId7" Type="http://schemas.openxmlformats.org/officeDocument/2006/relationships/image" Target="../media/image1.jpeg"/><Relationship Id="rId12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0.jpg"/><Relationship Id="rId4" Type="http://schemas.openxmlformats.org/officeDocument/2006/relationships/image" Target="../media/image18.emf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emf"/><Relationship Id="rId7" Type="http://schemas.openxmlformats.org/officeDocument/2006/relationships/image" Target="../media/image1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10.jpg"/><Relationship Id="rId4" Type="http://schemas.openxmlformats.org/officeDocument/2006/relationships/image" Target="../media/image22.emf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10.jpg"/><Relationship Id="rId3" Type="http://schemas.openxmlformats.org/officeDocument/2006/relationships/image" Target="../media/image18.emf"/><Relationship Id="rId7" Type="http://schemas.openxmlformats.org/officeDocument/2006/relationships/image" Target="../media/image25.emf"/><Relationship Id="rId12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9.png"/><Relationship Id="rId5" Type="http://schemas.openxmlformats.org/officeDocument/2006/relationships/image" Target="../media/image23.emf"/><Relationship Id="rId10" Type="http://schemas.openxmlformats.org/officeDocument/2006/relationships/image" Target="../media/image1.jpeg"/><Relationship Id="rId4" Type="http://schemas.openxmlformats.org/officeDocument/2006/relationships/image" Target="../media/image22.emf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4.emf"/><Relationship Id="rId3" Type="http://schemas.openxmlformats.org/officeDocument/2006/relationships/image" Target="../media/image16.emf"/><Relationship Id="rId7" Type="http://schemas.openxmlformats.org/officeDocument/2006/relationships/image" Target="../media/image26.emf"/><Relationship Id="rId12" Type="http://schemas.openxmlformats.org/officeDocument/2006/relationships/image" Target="../media/image10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image" Target="../media/image2.png"/><Relationship Id="rId5" Type="http://schemas.openxmlformats.org/officeDocument/2006/relationships/image" Target="../media/image22.emf"/><Relationship Id="rId10" Type="http://schemas.openxmlformats.org/officeDocument/2006/relationships/image" Target="../media/image9.png"/><Relationship Id="rId4" Type="http://schemas.openxmlformats.org/officeDocument/2006/relationships/image" Target="../media/image18.emf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8.jpeg"/><Relationship Id="rId4" Type="http://schemas.openxmlformats.org/officeDocument/2006/relationships/image" Target="../media/image29.pn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AFBC2A5-0F5E-4B19-8B14-B084CE4995F6}"/>
              </a:ext>
            </a:extLst>
          </p:cNvPr>
          <p:cNvSpPr/>
          <p:nvPr/>
        </p:nvSpPr>
        <p:spPr>
          <a:xfrm flipV="1">
            <a:off x="0" y="2931459"/>
            <a:ext cx="12192000" cy="3926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n 20" descr="índice2.jpg">
            <a:extLst>
              <a:ext uri="{FF2B5EF4-FFF2-40B4-BE49-F238E27FC236}">
                <a16:creationId xmlns:a16="http://schemas.microsoft.com/office/drawing/2014/main" id="{00167DA3-562E-4FC1-AEC9-82F99244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4898" y="198758"/>
            <a:ext cx="700088" cy="722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02BE2B-825C-4C2C-B8FC-889534DE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00" y="88192"/>
            <a:ext cx="1942396" cy="10137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D0C76F-2EC0-476F-9B4B-EA1435B57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" y="53048"/>
            <a:ext cx="4212336" cy="9875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3122B98-1006-41EF-98F1-B75110320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11" y="233902"/>
            <a:ext cx="987990" cy="7223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3AD0E54-6CF8-477A-8E54-06E31155C73C}"/>
              </a:ext>
            </a:extLst>
          </p:cNvPr>
          <p:cNvSpPr txBox="1"/>
          <p:nvPr/>
        </p:nvSpPr>
        <p:spPr>
          <a:xfrm>
            <a:off x="824325" y="1825514"/>
            <a:ext cx="10974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cap="small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What</a:t>
            </a:r>
            <a:r>
              <a:rPr lang="fr-FR" sz="3600" b="1" cap="small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control hydrothermal </a:t>
            </a:r>
            <a:r>
              <a:rPr lang="fr-FR" sz="3600" b="1" cap="small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dolomitization</a:t>
            </a:r>
            <a:r>
              <a:rPr lang="fr-FR" sz="3600" b="1" cap="small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? </a:t>
            </a:r>
          </a:p>
          <a:p>
            <a:pPr algn="ctr"/>
            <a:r>
              <a:rPr lang="fr-FR" sz="2400" b="1" i="1" dirty="0" err="1">
                <a:solidFill>
                  <a:schemeClr val="accent6">
                    <a:lumMod val="75000"/>
                  </a:schemeClr>
                </a:solidFill>
              </a:rPr>
              <a:t>Experimental</a:t>
            </a: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 replacement </a:t>
            </a:r>
            <a:r>
              <a:rPr lang="fr-FR" sz="2400" b="1" i="1" dirty="0" err="1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 time-</a:t>
            </a:r>
            <a:r>
              <a:rPr lang="fr-FR" sz="2400" b="1" i="1" dirty="0" err="1">
                <a:solidFill>
                  <a:schemeClr val="accent6">
                    <a:lumMod val="75000"/>
                  </a:schemeClr>
                </a:solidFill>
              </a:rPr>
              <a:t>step</a:t>
            </a: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 monitoring by X-ray </a:t>
            </a:r>
            <a:r>
              <a:rPr lang="fr-FR" sz="2400" b="1" i="1" dirty="0" err="1">
                <a:solidFill>
                  <a:schemeClr val="accent6">
                    <a:lumMod val="75000"/>
                  </a:schemeClr>
                </a:solidFill>
              </a:rPr>
              <a:t>microtomography</a:t>
            </a:r>
            <a:endParaRPr lang="fr-FR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5380D8-3F0B-4B38-921E-57CDA3C2ED49}"/>
              </a:ext>
            </a:extLst>
          </p:cNvPr>
          <p:cNvSpPr txBox="1"/>
          <p:nvPr/>
        </p:nvSpPr>
        <p:spPr>
          <a:xfrm>
            <a:off x="3979169" y="3112023"/>
            <a:ext cx="423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u="sng" dirty="0">
                <a:latin typeface="+mn-lt"/>
              </a:rPr>
              <a:t>B. Lefeuvre</a:t>
            </a:r>
            <a:r>
              <a:rPr lang="fr-FR" sz="2000" dirty="0">
                <a:latin typeface="+mn-lt"/>
              </a:rPr>
              <a:t>, N.E. Beaudoin, S. </a:t>
            </a:r>
            <a:r>
              <a:rPr lang="fr-FR" sz="2000" dirty="0" err="1">
                <a:latin typeface="+mn-lt"/>
              </a:rPr>
              <a:t>Centrella</a:t>
            </a:r>
            <a:endParaRPr lang="fr-FR" sz="2000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78D431-A62C-4510-A425-F32B412565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526"/>
          <a:stretch/>
        </p:blipFill>
        <p:spPr>
          <a:xfrm>
            <a:off x="-644315" y="4747776"/>
            <a:ext cx="5293138" cy="2110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D5CFB4-90E4-4D74-89C1-803572128901}"/>
              </a:ext>
            </a:extLst>
          </p:cNvPr>
          <p:cNvSpPr/>
          <p:nvPr/>
        </p:nvSpPr>
        <p:spPr>
          <a:xfrm>
            <a:off x="3979169" y="4371642"/>
            <a:ext cx="440293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+mn-lt"/>
              </a:rPr>
              <a:t>E2S </a:t>
            </a:r>
            <a:r>
              <a:rPr lang="fr-FR" dirty="0" err="1">
                <a:latin typeface="+mn-lt"/>
              </a:rPr>
              <a:t>project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supported</a:t>
            </a:r>
            <a:r>
              <a:rPr lang="fr-FR" dirty="0">
                <a:latin typeface="+mn-lt"/>
              </a:rPr>
              <a:t> by « </a:t>
            </a:r>
            <a:r>
              <a:rPr lang="fr-FR" dirty="0" err="1">
                <a:latin typeface="+mn-lt"/>
              </a:rPr>
              <a:t>Disturb</a:t>
            </a:r>
            <a:r>
              <a:rPr lang="fr-FR" dirty="0">
                <a:latin typeface="+mn-lt"/>
              </a:rPr>
              <a:t> » chair</a:t>
            </a:r>
          </a:p>
          <a:p>
            <a:pPr algn="ctr"/>
            <a:r>
              <a:rPr lang="fr-FR" sz="1600" i="1" dirty="0">
                <a:latin typeface="+mn-lt"/>
              </a:rPr>
              <a:t>Co-</a:t>
            </a:r>
            <a:r>
              <a:rPr lang="fr-FR" sz="1600" i="1" dirty="0" err="1">
                <a:latin typeface="+mn-lt"/>
              </a:rPr>
              <a:t>funded</a:t>
            </a:r>
            <a:r>
              <a:rPr lang="fr-FR" sz="1600" i="1" dirty="0">
                <a:latin typeface="+mn-lt"/>
              </a:rPr>
              <a:t> by CCLO &amp; INSU </a:t>
            </a:r>
            <a:r>
              <a:rPr lang="fr-FR" sz="1600" i="1" dirty="0" err="1">
                <a:latin typeface="+mn-lt"/>
              </a:rPr>
              <a:t>projects</a:t>
            </a:r>
            <a:endParaRPr lang="fr-FR" sz="1600" i="1" dirty="0">
              <a:latin typeface="+mn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8FB8E0-6D8C-4698-9C85-76F9D6589B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84" y="53048"/>
            <a:ext cx="1367848" cy="10840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5F5A115-61C8-4EB9-AFB9-EE026B2C1E17}"/>
              </a:ext>
            </a:extLst>
          </p:cNvPr>
          <p:cNvSpPr txBox="1"/>
          <p:nvPr/>
        </p:nvSpPr>
        <p:spPr>
          <a:xfrm>
            <a:off x="9065118" y="6439432"/>
            <a:ext cx="312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benjamin.lefeuvre@univ-pau.fr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4EF8E7-7F8B-45FD-A3B0-F57746D7E794}"/>
              </a:ext>
            </a:extLst>
          </p:cNvPr>
          <p:cNvSpPr txBox="1"/>
          <p:nvPr/>
        </p:nvSpPr>
        <p:spPr>
          <a:xfrm>
            <a:off x="2579732" y="6546246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</a:rPr>
              <a:t>25/05/2022</a:t>
            </a:r>
          </a:p>
        </p:txBody>
      </p:sp>
    </p:spTree>
    <p:extLst>
      <p:ext uri="{BB962C8B-B14F-4D97-AF65-F5344CB8AC3E}">
        <p14:creationId xmlns:p14="http://schemas.microsoft.com/office/powerpoint/2010/main" val="275083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/>
          <p:cNvGrpSpPr/>
          <p:nvPr/>
        </p:nvGrpSpPr>
        <p:grpSpPr>
          <a:xfrm>
            <a:off x="1543663" y="6412696"/>
            <a:ext cx="1657530" cy="388938"/>
            <a:chOff x="19663" y="6412696"/>
            <a:chExt cx="1657530" cy="388938"/>
          </a:xfrm>
        </p:grpSpPr>
        <p:sp>
          <p:nvSpPr>
            <p:cNvPr id="22" name="Rectángulo 17"/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25" name="Agrupar 21"/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27" name="Imagen 10" descr="isifor.jpg"/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Imagen 20" descr="índice2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9" name="Imagen 9" descr="images.png"/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6" name="Image 2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24E74456-EA38-424A-BD4F-364A8D48E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73" y="765851"/>
            <a:ext cx="5927727" cy="5601254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5DD17E5-03E2-4C88-B1F1-DBA2CA50AF44}"/>
              </a:ext>
            </a:extLst>
          </p:cNvPr>
          <p:cNvSpPr txBox="1"/>
          <p:nvPr/>
        </p:nvSpPr>
        <p:spPr>
          <a:xfrm>
            <a:off x="257554" y="1086976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CBB7242-879A-45CF-A4FD-1F947F1A35D8}"/>
              </a:ext>
            </a:extLst>
          </p:cNvPr>
          <p:cNvSpPr txBox="1"/>
          <p:nvPr/>
        </p:nvSpPr>
        <p:spPr>
          <a:xfrm>
            <a:off x="247280" y="765851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1wk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99DD3E9-3110-4EB2-83B4-2725564E30EA}"/>
              </a:ext>
            </a:extLst>
          </p:cNvPr>
          <p:cNvSpPr txBox="1"/>
          <p:nvPr/>
        </p:nvSpPr>
        <p:spPr>
          <a:xfrm>
            <a:off x="4255026" y="492133"/>
            <a:ext cx="2393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(voxel = 4,25µm)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B4A1E-810D-48AE-B6AB-85C922BAE71F}"/>
              </a:ext>
            </a:extLst>
          </p:cNvPr>
          <p:cNvSpPr/>
          <p:nvPr/>
        </p:nvSpPr>
        <p:spPr>
          <a:xfrm>
            <a:off x="2679520" y="799910"/>
            <a:ext cx="994514" cy="8191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9476C8-FA29-4AF7-A1D1-AFBBC557E43A}"/>
              </a:ext>
            </a:extLst>
          </p:cNvPr>
          <p:cNvSpPr/>
          <p:nvPr/>
        </p:nvSpPr>
        <p:spPr>
          <a:xfrm>
            <a:off x="728611" y="4538858"/>
            <a:ext cx="1241632" cy="1086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B95FFA-6870-441C-9E6E-80FEE6ACB5E9}"/>
              </a:ext>
            </a:extLst>
          </p:cNvPr>
          <p:cNvSpPr/>
          <p:nvPr/>
        </p:nvSpPr>
        <p:spPr>
          <a:xfrm>
            <a:off x="346119" y="3023341"/>
            <a:ext cx="764983" cy="10862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AC197B6-DE7F-4882-B2A4-24A5FE7F63A6}"/>
              </a:ext>
            </a:extLst>
          </p:cNvPr>
          <p:cNvCxnSpPr>
            <a:cxnSpLocks/>
          </p:cNvCxnSpPr>
          <p:nvPr/>
        </p:nvCxnSpPr>
        <p:spPr>
          <a:xfrm flipV="1">
            <a:off x="4420005" y="6198553"/>
            <a:ext cx="1417372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6A32D1D-5D50-4AAC-861B-E64087CA9228}"/>
              </a:ext>
            </a:extLst>
          </p:cNvPr>
          <p:cNvSpPr txBox="1"/>
          <p:nvPr/>
        </p:nvSpPr>
        <p:spPr>
          <a:xfrm>
            <a:off x="4813674" y="5890777"/>
            <a:ext cx="797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</a:rPr>
              <a:t>1mm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1BEB14-ACDC-4FB4-9D5D-78F4A136D177}"/>
              </a:ext>
            </a:extLst>
          </p:cNvPr>
          <p:cNvSpPr txBox="1"/>
          <p:nvPr/>
        </p:nvSpPr>
        <p:spPr>
          <a:xfrm>
            <a:off x="6918974" y="5182890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err="1"/>
              <a:t>Heterogeneous</a:t>
            </a:r>
            <a:r>
              <a:rPr lang="fr-FR" sz="2000" b="1" i="1" dirty="0"/>
              <a:t> replacement front: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i="1" dirty="0" err="1"/>
              <a:t>Propagating</a:t>
            </a:r>
            <a:r>
              <a:rPr lang="fr-FR" sz="2000" b="1" i="1" dirty="0"/>
              <a:t> </a:t>
            </a:r>
            <a:r>
              <a:rPr lang="fr-FR" sz="2000" b="1" i="1" dirty="0" err="1"/>
              <a:t>along</a:t>
            </a:r>
            <a:r>
              <a:rPr lang="fr-FR" sz="2000" b="1" i="1" dirty="0"/>
              <a:t> grain </a:t>
            </a:r>
            <a:r>
              <a:rPr lang="fr-FR" sz="2000" b="1" i="1" dirty="0" err="1"/>
              <a:t>boundaries</a:t>
            </a:r>
            <a:endParaRPr lang="fr-FR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i="1" dirty="0" err="1"/>
              <a:t>Developping</a:t>
            </a:r>
            <a:r>
              <a:rPr lang="fr-FR" sz="2000" b="1" i="1" dirty="0"/>
              <a:t> macro pores or not…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4293D36-73EF-412A-892E-2E1F089439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35"/>
          <a:stretch/>
        </p:blipFill>
        <p:spPr>
          <a:xfrm>
            <a:off x="6640670" y="765851"/>
            <a:ext cx="4589099" cy="404396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49560FD-B5B4-42FF-98EB-D7670C58122A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11">
            <a:extLst>
              <a:ext uri="{FF2B5EF4-FFF2-40B4-BE49-F238E27FC236}">
                <a16:creationId xmlns:a16="http://schemas.microsoft.com/office/drawing/2014/main" id="{99E0CB38-37EE-44D5-83C4-9032FD34C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 err="1">
                <a:latin typeface="Calibri" charset="0"/>
              </a:rPr>
              <a:t>Results</a:t>
            </a:r>
            <a:endParaRPr lang="fr-FR" sz="2800" b="1" i="1" cap="small" dirty="0">
              <a:latin typeface="Calibri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94EDF9F-58ED-4639-88E9-3D13B57D7349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864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428834-DD0C-4454-BE81-C14ADBDB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7" y="454237"/>
            <a:ext cx="8417126" cy="63128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E866B8-5030-4006-B0CA-A84E0CBA530E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1">
            <a:extLst>
              <a:ext uri="{FF2B5EF4-FFF2-40B4-BE49-F238E27FC236}">
                <a16:creationId xmlns:a16="http://schemas.microsoft.com/office/drawing/2014/main" id="{929E5A7A-6AB6-4DD1-B27D-101CA22A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 err="1">
                <a:latin typeface="Calibri" charset="0"/>
              </a:rPr>
              <a:t>Results</a:t>
            </a:r>
            <a:endParaRPr lang="fr-FR" sz="2800" b="1" i="1" cap="small" dirty="0">
              <a:latin typeface="Calibri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43925AE-8B5C-4643-8599-2C7791F26833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2443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B25E6E2-BE4A-4375-83DB-AEF6B755075F}"/>
              </a:ext>
            </a:extLst>
          </p:cNvPr>
          <p:cNvGrpSpPr/>
          <p:nvPr/>
        </p:nvGrpSpPr>
        <p:grpSpPr>
          <a:xfrm>
            <a:off x="290647" y="435660"/>
            <a:ext cx="8417126" cy="6331421"/>
            <a:chOff x="2569862" y="834013"/>
            <a:chExt cx="7239067" cy="544527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F28614C-B3E6-4154-9881-B536D9E41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862" y="849990"/>
              <a:ext cx="7239067" cy="5429300"/>
            </a:xfrm>
            <a:prstGeom prst="rect">
              <a:avLst/>
            </a:prstGeom>
          </p:spPr>
        </p:pic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24EB1593-19D7-460E-982E-1214C5D8AEE4}"/>
                </a:ext>
              </a:extLst>
            </p:cNvPr>
            <p:cNvSpPr/>
            <p:nvPr/>
          </p:nvSpPr>
          <p:spPr>
            <a:xfrm>
              <a:off x="2609222" y="834013"/>
              <a:ext cx="5988818" cy="5426110"/>
            </a:xfrm>
            <a:custGeom>
              <a:avLst/>
              <a:gdLst>
                <a:gd name="connsiteX0" fmla="*/ 0 w 5988818"/>
                <a:gd name="connsiteY0" fmla="*/ 5426110 h 5426110"/>
                <a:gd name="connsiteX1" fmla="*/ 30145 w 5988818"/>
                <a:gd name="connsiteY1" fmla="*/ 5375868 h 5426110"/>
                <a:gd name="connsiteX2" fmla="*/ 60290 w 5988818"/>
                <a:gd name="connsiteY2" fmla="*/ 5365820 h 5426110"/>
                <a:gd name="connsiteX3" fmla="*/ 70338 w 5988818"/>
                <a:gd name="connsiteY3" fmla="*/ 5335675 h 5426110"/>
                <a:gd name="connsiteX4" fmla="*/ 120580 w 5988818"/>
                <a:gd name="connsiteY4" fmla="*/ 5295482 h 5426110"/>
                <a:gd name="connsiteX5" fmla="*/ 130629 w 5988818"/>
                <a:gd name="connsiteY5" fmla="*/ 5265336 h 5426110"/>
                <a:gd name="connsiteX6" fmla="*/ 170822 w 5988818"/>
                <a:gd name="connsiteY6" fmla="*/ 5194998 h 5426110"/>
                <a:gd name="connsiteX7" fmla="*/ 200967 w 5988818"/>
                <a:gd name="connsiteY7" fmla="*/ 5104563 h 5426110"/>
                <a:gd name="connsiteX8" fmla="*/ 211015 w 5988818"/>
                <a:gd name="connsiteY8" fmla="*/ 5074418 h 5426110"/>
                <a:gd name="connsiteX9" fmla="*/ 231112 w 5988818"/>
                <a:gd name="connsiteY9" fmla="*/ 5044273 h 5426110"/>
                <a:gd name="connsiteX10" fmla="*/ 251209 w 5988818"/>
                <a:gd name="connsiteY10" fmla="*/ 4983983 h 5426110"/>
                <a:gd name="connsiteX11" fmla="*/ 261257 w 5988818"/>
                <a:gd name="connsiteY11" fmla="*/ 4953838 h 5426110"/>
                <a:gd name="connsiteX12" fmla="*/ 301451 w 5988818"/>
                <a:gd name="connsiteY12" fmla="*/ 4883499 h 5426110"/>
                <a:gd name="connsiteX13" fmla="*/ 331596 w 5988818"/>
                <a:gd name="connsiteY13" fmla="*/ 4772967 h 5426110"/>
                <a:gd name="connsiteX14" fmla="*/ 351692 w 5988818"/>
                <a:gd name="connsiteY14" fmla="*/ 4742822 h 5426110"/>
                <a:gd name="connsiteX15" fmla="*/ 371789 w 5988818"/>
                <a:gd name="connsiteY15" fmla="*/ 4682532 h 5426110"/>
                <a:gd name="connsiteX16" fmla="*/ 411982 w 5988818"/>
                <a:gd name="connsiteY16" fmla="*/ 4622242 h 5426110"/>
                <a:gd name="connsiteX17" fmla="*/ 442127 w 5988818"/>
                <a:gd name="connsiteY17" fmla="*/ 4551903 h 5426110"/>
                <a:gd name="connsiteX18" fmla="*/ 472273 w 5988818"/>
                <a:gd name="connsiteY18" fmla="*/ 4531807 h 5426110"/>
                <a:gd name="connsiteX19" fmla="*/ 492369 w 5988818"/>
                <a:gd name="connsiteY19" fmla="*/ 4471517 h 5426110"/>
                <a:gd name="connsiteX20" fmla="*/ 502418 w 5988818"/>
                <a:gd name="connsiteY20" fmla="*/ 4441372 h 5426110"/>
                <a:gd name="connsiteX21" fmla="*/ 542611 w 5988818"/>
                <a:gd name="connsiteY21" fmla="*/ 4381082 h 5426110"/>
                <a:gd name="connsiteX22" fmla="*/ 552659 w 5988818"/>
                <a:gd name="connsiteY22" fmla="*/ 4350936 h 5426110"/>
                <a:gd name="connsiteX23" fmla="*/ 743578 w 5988818"/>
                <a:gd name="connsiteY23" fmla="*/ 4340888 h 5426110"/>
                <a:gd name="connsiteX24" fmla="*/ 874207 w 5988818"/>
                <a:gd name="connsiteY24" fmla="*/ 4350936 h 5426110"/>
                <a:gd name="connsiteX25" fmla="*/ 904352 w 5988818"/>
                <a:gd name="connsiteY25" fmla="*/ 4360985 h 5426110"/>
                <a:gd name="connsiteX26" fmla="*/ 944545 w 5988818"/>
                <a:gd name="connsiteY26" fmla="*/ 4371033 h 5426110"/>
                <a:gd name="connsiteX27" fmla="*/ 1045029 w 5988818"/>
                <a:gd name="connsiteY27" fmla="*/ 4421275 h 5426110"/>
                <a:gd name="connsiteX28" fmla="*/ 1215851 w 5988818"/>
                <a:gd name="connsiteY28" fmla="*/ 4431323 h 5426110"/>
                <a:gd name="connsiteX29" fmla="*/ 1245996 w 5988818"/>
                <a:gd name="connsiteY29" fmla="*/ 4451420 h 5426110"/>
                <a:gd name="connsiteX30" fmla="*/ 1416818 w 5988818"/>
                <a:gd name="connsiteY30" fmla="*/ 4481565 h 5426110"/>
                <a:gd name="connsiteX31" fmla="*/ 1436914 w 5988818"/>
                <a:gd name="connsiteY31" fmla="*/ 4511710 h 5426110"/>
                <a:gd name="connsiteX32" fmla="*/ 1497204 w 5988818"/>
                <a:gd name="connsiteY32" fmla="*/ 4541855 h 5426110"/>
                <a:gd name="connsiteX33" fmla="*/ 1567543 w 5988818"/>
                <a:gd name="connsiteY33" fmla="*/ 4572000 h 5426110"/>
                <a:gd name="connsiteX34" fmla="*/ 1758462 w 5988818"/>
                <a:gd name="connsiteY34" fmla="*/ 4561952 h 5426110"/>
                <a:gd name="connsiteX35" fmla="*/ 1838848 w 5988818"/>
                <a:gd name="connsiteY35" fmla="*/ 4551903 h 5426110"/>
                <a:gd name="connsiteX36" fmla="*/ 2120202 w 5988818"/>
                <a:gd name="connsiteY36" fmla="*/ 4561952 h 5426110"/>
                <a:gd name="connsiteX37" fmla="*/ 2180492 w 5988818"/>
                <a:gd name="connsiteY37" fmla="*/ 4582049 h 5426110"/>
                <a:gd name="connsiteX38" fmla="*/ 2260879 w 5988818"/>
                <a:gd name="connsiteY38" fmla="*/ 4602145 h 5426110"/>
                <a:gd name="connsiteX39" fmla="*/ 2411604 w 5988818"/>
                <a:gd name="connsiteY39" fmla="*/ 4592097 h 5426110"/>
                <a:gd name="connsiteX40" fmla="*/ 2582426 w 5988818"/>
                <a:gd name="connsiteY40" fmla="*/ 4582049 h 5426110"/>
                <a:gd name="connsiteX41" fmla="*/ 2642716 w 5988818"/>
                <a:gd name="connsiteY41" fmla="*/ 4561952 h 5426110"/>
                <a:gd name="connsiteX42" fmla="*/ 2703007 w 5988818"/>
                <a:gd name="connsiteY42" fmla="*/ 4541855 h 5426110"/>
                <a:gd name="connsiteX43" fmla="*/ 2733152 w 5988818"/>
                <a:gd name="connsiteY43" fmla="*/ 4531807 h 5426110"/>
                <a:gd name="connsiteX44" fmla="*/ 2823587 w 5988818"/>
                <a:gd name="connsiteY44" fmla="*/ 4521758 h 5426110"/>
                <a:gd name="connsiteX45" fmla="*/ 2803490 w 5988818"/>
                <a:gd name="connsiteY45" fmla="*/ 4481565 h 5426110"/>
                <a:gd name="connsiteX46" fmla="*/ 2793442 w 5988818"/>
                <a:gd name="connsiteY46" fmla="*/ 4451420 h 5426110"/>
                <a:gd name="connsiteX47" fmla="*/ 2763297 w 5988818"/>
                <a:gd name="connsiteY47" fmla="*/ 4431323 h 5426110"/>
                <a:gd name="connsiteX48" fmla="*/ 2853732 w 5988818"/>
                <a:gd name="connsiteY48" fmla="*/ 4421275 h 5426110"/>
                <a:gd name="connsiteX49" fmla="*/ 2843683 w 5988818"/>
                <a:gd name="connsiteY49" fmla="*/ 4391130 h 5426110"/>
                <a:gd name="connsiteX50" fmla="*/ 2833635 w 5988818"/>
                <a:gd name="connsiteY50" fmla="*/ 4320791 h 5426110"/>
                <a:gd name="connsiteX51" fmla="*/ 2823587 w 5988818"/>
                <a:gd name="connsiteY51" fmla="*/ 4290646 h 5426110"/>
                <a:gd name="connsiteX52" fmla="*/ 2793442 w 5988818"/>
                <a:gd name="connsiteY52" fmla="*/ 4190163 h 5426110"/>
                <a:gd name="connsiteX53" fmla="*/ 2783393 w 5988818"/>
                <a:gd name="connsiteY53" fmla="*/ 4160018 h 5426110"/>
                <a:gd name="connsiteX54" fmla="*/ 2793442 w 5988818"/>
                <a:gd name="connsiteY54" fmla="*/ 4049486 h 5426110"/>
                <a:gd name="connsiteX55" fmla="*/ 2803490 w 5988818"/>
                <a:gd name="connsiteY55" fmla="*/ 3989196 h 5426110"/>
                <a:gd name="connsiteX56" fmla="*/ 2883877 w 5988818"/>
                <a:gd name="connsiteY56" fmla="*/ 3999244 h 5426110"/>
                <a:gd name="connsiteX57" fmla="*/ 3014505 w 5988818"/>
                <a:gd name="connsiteY57" fmla="*/ 4029389 h 5426110"/>
                <a:gd name="connsiteX58" fmla="*/ 2964264 w 5988818"/>
                <a:gd name="connsiteY58" fmla="*/ 3979147 h 5426110"/>
                <a:gd name="connsiteX59" fmla="*/ 2924070 w 5988818"/>
                <a:gd name="connsiteY59" fmla="*/ 3949002 h 5426110"/>
                <a:gd name="connsiteX60" fmla="*/ 2903974 w 5988818"/>
                <a:gd name="connsiteY60" fmla="*/ 3918857 h 5426110"/>
                <a:gd name="connsiteX61" fmla="*/ 2843683 w 5988818"/>
                <a:gd name="connsiteY61" fmla="*/ 3898761 h 5426110"/>
                <a:gd name="connsiteX62" fmla="*/ 2803490 w 5988818"/>
                <a:gd name="connsiteY62" fmla="*/ 3838471 h 5426110"/>
                <a:gd name="connsiteX63" fmla="*/ 2873829 w 5988818"/>
                <a:gd name="connsiteY63" fmla="*/ 3768132 h 5426110"/>
                <a:gd name="connsiteX64" fmla="*/ 2903974 w 5988818"/>
                <a:gd name="connsiteY64" fmla="*/ 3677697 h 5426110"/>
                <a:gd name="connsiteX65" fmla="*/ 2914022 w 5988818"/>
                <a:gd name="connsiteY65" fmla="*/ 3647552 h 5426110"/>
                <a:gd name="connsiteX66" fmla="*/ 2924070 w 5988818"/>
                <a:gd name="connsiteY66" fmla="*/ 3607358 h 5426110"/>
                <a:gd name="connsiteX67" fmla="*/ 2954215 w 5988818"/>
                <a:gd name="connsiteY67" fmla="*/ 3587262 h 5426110"/>
                <a:gd name="connsiteX68" fmla="*/ 2964264 w 5988818"/>
                <a:gd name="connsiteY68" fmla="*/ 3617407 h 5426110"/>
                <a:gd name="connsiteX69" fmla="*/ 2994409 w 5988818"/>
                <a:gd name="connsiteY69" fmla="*/ 3627455 h 5426110"/>
                <a:gd name="connsiteX70" fmla="*/ 3074796 w 5988818"/>
                <a:gd name="connsiteY70" fmla="*/ 3607358 h 5426110"/>
                <a:gd name="connsiteX71" fmla="*/ 3145134 w 5988818"/>
                <a:gd name="connsiteY71" fmla="*/ 3617407 h 5426110"/>
                <a:gd name="connsiteX72" fmla="*/ 3165231 w 5988818"/>
                <a:gd name="connsiteY72" fmla="*/ 3677697 h 5426110"/>
                <a:gd name="connsiteX73" fmla="*/ 3225521 w 5988818"/>
                <a:gd name="connsiteY73" fmla="*/ 3707842 h 5426110"/>
                <a:gd name="connsiteX74" fmla="*/ 3255666 w 5988818"/>
                <a:gd name="connsiteY74" fmla="*/ 3727939 h 5426110"/>
                <a:gd name="connsiteX75" fmla="*/ 3275763 w 5988818"/>
                <a:gd name="connsiteY75" fmla="*/ 3667649 h 5426110"/>
                <a:gd name="connsiteX76" fmla="*/ 3295859 w 5988818"/>
                <a:gd name="connsiteY76" fmla="*/ 3607358 h 5426110"/>
                <a:gd name="connsiteX77" fmla="*/ 3336053 w 5988818"/>
                <a:gd name="connsiteY77" fmla="*/ 3547068 h 5426110"/>
                <a:gd name="connsiteX78" fmla="*/ 3386294 w 5988818"/>
                <a:gd name="connsiteY78" fmla="*/ 3537020 h 5426110"/>
                <a:gd name="connsiteX79" fmla="*/ 3597310 w 5988818"/>
                <a:gd name="connsiteY79" fmla="*/ 3506875 h 5426110"/>
                <a:gd name="connsiteX80" fmla="*/ 3597310 w 5988818"/>
                <a:gd name="connsiteY80" fmla="*/ 3647552 h 5426110"/>
                <a:gd name="connsiteX81" fmla="*/ 3657600 w 5988818"/>
                <a:gd name="connsiteY81" fmla="*/ 3667649 h 5426110"/>
                <a:gd name="connsiteX82" fmla="*/ 3687745 w 5988818"/>
                <a:gd name="connsiteY82" fmla="*/ 3677697 h 5426110"/>
                <a:gd name="connsiteX83" fmla="*/ 3748035 w 5988818"/>
                <a:gd name="connsiteY83" fmla="*/ 3717890 h 5426110"/>
                <a:gd name="connsiteX84" fmla="*/ 3788229 w 5988818"/>
                <a:gd name="connsiteY84" fmla="*/ 3657600 h 5426110"/>
                <a:gd name="connsiteX85" fmla="*/ 3828422 w 5988818"/>
                <a:gd name="connsiteY85" fmla="*/ 3577213 h 5426110"/>
                <a:gd name="connsiteX86" fmla="*/ 3898760 w 5988818"/>
                <a:gd name="connsiteY86" fmla="*/ 3506875 h 5426110"/>
                <a:gd name="connsiteX87" fmla="*/ 3908809 w 5988818"/>
                <a:gd name="connsiteY87" fmla="*/ 3446585 h 5426110"/>
                <a:gd name="connsiteX88" fmla="*/ 3969099 w 5988818"/>
                <a:gd name="connsiteY88" fmla="*/ 3426488 h 5426110"/>
                <a:gd name="connsiteX89" fmla="*/ 3979147 w 5988818"/>
                <a:gd name="connsiteY89" fmla="*/ 3396343 h 5426110"/>
                <a:gd name="connsiteX90" fmla="*/ 4009292 w 5988818"/>
                <a:gd name="connsiteY90" fmla="*/ 3386295 h 5426110"/>
                <a:gd name="connsiteX91" fmla="*/ 4069582 w 5988818"/>
                <a:gd name="connsiteY91" fmla="*/ 3356150 h 5426110"/>
                <a:gd name="connsiteX92" fmla="*/ 4099727 w 5988818"/>
                <a:gd name="connsiteY92" fmla="*/ 3326005 h 5426110"/>
                <a:gd name="connsiteX93" fmla="*/ 4129873 w 5988818"/>
                <a:gd name="connsiteY93" fmla="*/ 3305908 h 5426110"/>
                <a:gd name="connsiteX94" fmla="*/ 4139921 w 5988818"/>
                <a:gd name="connsiteY94" fmla="*/ 3275763 h 5426110"/>
                <a:gd name="connsiteX95" fmla="*/ 4170066 w 5988818"/>
                <a:gd name="connsiteY95" fmla="*/ 3245618 h 5426110"/>
                <a:gd name="connsiteX96" fmla="*/ 4190163 w 5988818"/>
                <a:gd name="connsiteY96" fmla="*/ 3215473 h 5426110"/>
                <a:gd name="connsiteX97" fmla="*/ 4139921 w 5988818"/>
                <a:gd name="connsiteY97" fmla="*/ 3044651 h 5426110"/>
                <a:gd name="connsiteX98" fmla="*/ 4109776 w 5988818"/>
                <a:gd name="connsiteY98" fmla="*/ 3034602 h 5426110"/>
                <a:gd name="connsiteX99" fmla="*/ 4069582 w 5988818"/>
                <a:gd name="connsiteY99" fmla="*/ 2974312 h 5426110"/>
                <a:gd name="connsiteX100" fmla="*/ 4049486 w 5988818"/>
                <a:gd name="connsiteY100" fmla="*/ 2944167 h 5426110"/>
                <a:gd name="connsiteX101" fmla="*/ 4059534 w 5988818"/>
                <a:gd name="connsiteY101" fmla="*/ 2883877 h 5426110"/>
                <a:gd name="connsiteX102" fmla="*/ 4119824 w 5988818"/>
                <a:gd name="connsiteY102" fmla="*/ 2843684 h 5426110"/>
                <a:gd name="connsiteX103" fmla="*/ 4149969 w 5988818"/>
                <a:gd name="connsiteY103" fmla="*/ 2783394 h 5426110"/>
                <a:gd name="connsiteX104" fmla="*/ 4180114 w 5988818"/>
                <a:gd name="connsiteY104" fmla="*/ 2773345 h 5426110"/>
                <a:gd name="connsiteX105" fmla="*/ 4200211 w 5988818"/>
                <a:gd name="connsiteY105" fmla="*/ 2743200 h 5426110"/>
                <a:gd name="connsiteX106" fmla="*/ 4230356 w 5988818"/>
                <a:gd name="connsiteY106" fmla="*/ 2733152 h 5426110"/>
                <a:gd name="connsiteX107" fmla="*/ 4240404 w 5988818"/>
                <a:gd name="connsiteY107" fmla="*/ 2703007 h 5426110"/>
                <a:gd name="connsiteX108" fmla="*/ 4290646 w 5988818"/>
                <a:gd name="connsiteY108" fmla="*/ 2662813 h 5426110"/>
                <a:gd name="connsiteX109" fmla="*/ 4300694 w 5988818"/>
                <a:gd name="connsiteY109" fmla="*/ 2632668 h 5426110"/>
                <a:gd name="connsiteX110" fmla="*/ 4360985 w 5988818"/>
                <a:gd name="connsiteY110" fmla="*/ 2602523 h 5426110"/>
                <a:gd name="connsiteX111" fmla="*/ 4391130 w 5988818"/>
                <a:gd name="connsiteY111" fmla="*/ 2572378 h 5426110"/>
                <a:gd name="connsiteX112" fmla="*/ 4421275 w 5988818"/>
                <a:gd name="connsiteY112" fmla="*/ 2552282 h 5426110"/>
                <a:gd name="connsiteX113" fmla="*/ 4461468 w 5988818"/>
                <a:gd name="connsiteY113" fmla="*/ 2502040 h 5426110"/>
                <a:gd name="connsiteX114" fmla="*/ 4481565 w 5988818"/>
                <a:gd name="connsiteY114" fmla="*/ 2471895 h 5426110"/>
                <a:gd name="connsiteX115" fmla="*/ 4471516 w 5988818"/>
                <a:gd name="connsiteY115" fmla="*/ 2401556 h 5426110"/>
                <a:gd name="connsiteX116" fmla="*/ 4451420 w 5988818"/>
                <a:gd name="connsiteY116" fmla="*/ 2341266 h 5426110"/>
                <a:gd name="connsiteX117" fmla="*/ 4431323 w 5988818"/>
                <a:gd name="connsiteY117" fmla="*/ 2280976 h 5426110"/>
                <a:gd name="connsiteX118" fmla="*/ 4421275 w 5988818"/>
                <a:gd name="connsiteY118" fmla="*/ 2250831 h 5426110"/>
                <a:gd name="connsiteX119" fmla="*/ 4401178 w 5988818"/>
                <a:gd name="connsiteY119" fmla="*/ 2170444 h 5426110"/>
                <a:gd name="connsiteX120" fmla="*/ 4391130 w 5988818"/>
                <a:gd name="connsiteY120" fmla="*/ 2080009 h 5426110"/>
                <a:gd name="connsiteX121" fmla="*/ 4360985 w 5988818"/>
                <a:gd name="connsiteY121" fmla="*/ 2049864 h 5426110"/>
                <a:gd name="connsiteX122" fmla="*/ 4300694 w 5988818"/>
                <a:gd name="connsiteY122" fmla="*/ 2029767 h 5426110"/>
                <a:gd name="connsiteX123" fmla="*/ 4280598 w 5988818"/>
                <a:gd name="connsiteY123" fmla="*/ 1999622 h 5426110"/>
                <a:gd name="connsiteX124" fmla="*/ 4250453 w 5988818"/>
                <a:gd name="connsiteY124" fmla="*/ 1969477 h 5426110"/>
                <a:gd name="connsiteX125" fmla="*/ 4230356 w 5988818"/>
                <a:gd name="connsiteY125" fmla="*/ 1899139 h 5426110"/>
                <a:gd name="connsiteX126" fmla="*/ 4240404 w 5988818"/>
                <a:gd name="connsiteY126" fmla="*/ 1738365 h 5426110"/>
                <a:gd name="connsiteX127" fmla="*/ 4270549 w 5988818"/>
                <a:gd name="connsiteY127" fmla="*/ 1728317 h 5426110"/>
                <a:gd name="connsiteX128" fmla="*/ 4350936 w 5988818"/>
                <a:gd name="connsiteY128" fmla="*/ 1698172 h 5426110"/>
                <a:gd name="connsiteX129" fmla="*/ 4360985 w 5988818"/>
                <a:gd name="connsiteY129" fmla="*/ 1668027 h 5426110"/>
                <a:gd name="connsiteX130" fmla="*/ 4391130 w 5988818"/>
                <a:gd name="connsiteY130" fmla="*/ 1647930 h 5426110"/>
                <a:gd name="connsiteX131" fmla="*/ 4411226 w 5988818"/>
                <a:gd name="connsiteY131" fmla="*/ 1617785 h 5426110"/>
                <a:gd name="connsiteX132" fmla="*/ 4401178 w 5988818"/>
                <a:gd name="connsiteY132" fmla="*/ 1557495 h 5426110"/>
                <a:gd name="connsiteX133" fmla="*/ 4431323 w 5988818"/>
                <a:gd name="connsiteY133" fmla="*/ 1567543 h 5426110"/>
                <a:gd name="connsiteX134" fmla="*/ 4551903 w 5988818"/>
                <a:gd name="connsiteY134" fmla="*/ 1557495 h 5426110"/>
                <a:gd name="connsiteX135" fmla="*/ 4592097 w 5988818"/>
                <a:gd name="connsiteY135" fmla="*/ 1517301 h 5426110"/>
                <a:gd name="connsiteX136" fmla="*/ 4642338 w 5988818"/>
                <a:gd name="connsiteY136" fmla="*/ 1457011 h 5426110"/>
                <a:gd name="connsiteX137" fmla="*/ 4702629 w 5988818"/>
                <a:gd name="connsiteY137" fmla="*/ 1436914 h 5426110"/>
                <a:gd name="connsiteX138" fmla="*/ 4893547 w 5988818"/>
                <a:gd name="connsiteY138" fmla="*/ 1436914 h 5426110"/>
                <a:gd name="connsiteX139" fmla="*/ 4953837 w 5988818"/>
                <a:gd name="connsiteY139" fmla="*/ 1416818 h 5426110"/>
                <a:gd name="connsiteX140" fmla="*/ 5194998 w 5988818"/>
                <a:gd name="connsiteY140" fmla="*/ 1426866 h 5426110"/>
                <a:gd name="connsiteX141" fmla="*/ 5225143 w 5988818"/>
                <a:gd name="connsiteY141" fmla="*/ 1436914 h 5426110"/>
                <a:gd name="connsiteX142" fmla="*/ 5245240 w 5988818"/>
                <a:gd name="connsiteY142" fmla="*/ 1406769 h 5426110"/>
                <a:gd name="connsiteX143" fmla="*/ 5255288 w 5988818"/>
                <a:gd name="connsiteY143" fmla="*/ 1356528 h 5426110"/>
                <a:gd name="connsiteX144" fmla="*/ 5275385 w 5988818"/>
                <a:gd name="connsiteY144" fmla="*/ 1326383 h 5426110"/>
                <a:gd name="connsiteX145" fmla="*/ 5285433 w 5988818"/>
                <a:gd name="connsiteY145" fmla="*/ 1356528 h 5426110"/>
                <a:gd name="connsiteX146" fmla="*/ 5305530 w 5988818"/>
                <a:gd name="connsiteY146" fmla="*/ 1386673 h 5426110"/>
                <a:gd name="connsiteX147" fmla="*/ 5406013 w 5988818"/>
                <a:gd name="connsiteY147" fmla="*/ 1416818 h 5426110"/>
                <a:gd name="connsiteX148" fmla="*/ 5476352 w 5988818"/>
                <a:gd name="connsiteY148" fmla="*/ 1346479 h 5426110"/>
                <a:gd name="connsiteX149" fmla="*/ 5476352 w 5988818"/>
                <a:gd name="connsiteY149" fmla="*/ 1346479 h 5426110"/>
                <a:gd name="connsiteX150" fmla="*/ 5566787 w 5988818"/>
                <a:gd name="connsiteY150" fmla="*/ 1296238 h 5426110"/>
                <a:gd name="connsiteX151" fmla="*/ 5627077 w 5988818"/>
                <a:gd name="connsiteY151" fmla="*/ 1316334 h 5426110"/>
                <a:gd name="connsiteX152" fmla="*/ 5657222 w 5988818"/>
                <a:gd name="connsiteY152" fmla="*/ 1326383 h 5426110"/>
                <a:gd name="connsiteX153" fmla="*/ 5717512 w 5988818"/>
                <a:gd name="connsiteY153" fmla="*/ 1306286 h 5426110"/>
                <a:gd name="connsiteX154" fmla="*/ 5747657 w 5988818"/>
                <a:gd name="connsiteY154" fmla="*/ 1296238 h 5426110"/>
                <a:gd name="connsiteX155" fmla="*/ 5777802 w 5988818"/>
                <a:gd name="connsiteY155" fmla="*/ 1266092 h 5426110"/>
                <a:gd name="connsiteX156" fmla="*/ 5797899 w 5988818"/>
                <a:gd name="connsiteY156" fmla="*/ 1235947 h 5426110"/>
                <a:gd name="connsiteX157" fmla="*/ 5828044 w 5988818"/>
                <a:gd name="connsiteY157" fmla="*/ 1225899 h 5426110"/>
                <a:gd name="connsiteX158" fmla="*/ 5838092 w 5988818"/>
                <a:gd name="connsiteY158" fmla="*/ 1195754 h 5426110"/>
                <a:gd name="connsiteX159" fmla="*/ 5807947 w 5988818"/>
                <a:gd name="connsiteY159" fmla="*/ 1024932 h 5426110"/>
                <a:gd name="connsiteX160" fmla="*/ 5797899 w 5988818"/>
                <a:gd name="connsiteY160" fmla="*/ 994787 h 5426110"/>
                <a:gd name="connsiteX161" fmla="*/ 5777802 w 5988818"/>
                <a:gd name="connsiteY161" fmla="*/ 964642 h 5426110"/>
                <a:gd name="connsiteX162" fmla="*/ 5838092 w 5988818"/>
                <a:gd name="connsiteY162" fmla="*/ 944545 h 5426110"/>
                <a:gd name="connsiteX163" fmla="*/ 5787851 w 5988818"/>
                <a:gd name="connsiteY163" fmla="*/ 874207 h 5426110"/>
                <a:gd name="connsiteX164" fmla="*/ 5747657 w 5988818"/>
                <a:gd name="connsiteY164" fmla="*/ 783772 h 5426110"/>
                <a:gd name="connsiteX165" fmla="*/ 5737609 w 5988818"/>
                <a:gd name="connsiteY165" fmla="*/ 753627 h 5426110"/>
                <a:gd name="connsiteX166" fmla="*/ 5757705 w 5988818"/>
                <a:gd name="connsiteY166" fmla="*/ 673240 h 5426110"/>
                <a:gd name="connsiteX167" fmla="*/ 5757705 w 5988818"/>
                <a:gd name="connsiteY167" fmla="*/ 502418 h 5426110"/>
                <a:gd name="connsiteX168" fmla="*/ 5787851 w 5988818"/>
                <a:gd name="connsiteY168" fmla="*/ 492369 h 5426110"/>
                <a:gd name="connsiteX169" fmla="*/ 5848141 w 5988818"/>
                <a:gd name="connsiteY169" fmla="*/ 452176 h 5426110"/>
                <a:gd name="connsiteX170" fmla="*/ 5878286 w 5988818"/>
                <a:gd name="connsiteY170" fmla="*/ 391886 h 5426110"/>
                <a:gd name="connsiteX171" fmla="*/ 5898382 w 5988818"/>
                <a:gd name="connsiteY171" fmla="*/ 361741 h 5426110"/>
                <a:gd name="connsiteX172" fmla="*/ 5908431 w 5988818"/>
                <a:gd name="connsiteY172" fmla="*/ 331596 h 5426110"/>
                <a:gd name="connsiteX173" fmla="*/ 5958673 w 5988818"/>
                <a:gd name="connsiteY173" fmla="*/ 241161 h 5426110"/>
                <a:gd name="connsiteX174" fmla="*/ 5928527 w 5988818"/>
                <a:gd name="connsiteY174" fmla="*/ 231112 h 5426110"/>
                <a:gd name="connsiteX175" fmla="*/ 5888334 w 5988818"/>
                <a:gd name="connsiteY175" fmla="*/ 221064 h 5426110"/>
                <a:gd name="connsiteX176" fmla="*/ 5928527 w 5988818"/>
                <a:gd name="connsiteY176" fmla="*/ 150725 h 5426110"/>
                <a:gd name="connsiteX177" fmla="*/ 5948624 w 5988818"/>
                <a:gd name="connsiteY177" fmla="*/ 90435 h 5426110"/>
                <a:gd name="connsiteX178" fmla="*/ 5958673 w 5988818"/>
                <a:gd name="connsiteY178" fmla="*/ 60290 h 5426110"/>
                <a:gd name="connsiteX179" fmla="*/ 5978769 w 5988818"/>
                <a:gd name="connsiteY179" fmla="*/ 30145 h 5426110"/>
                <a:gd name="connsiteX180" fmla="*/ 5988818 w 5988818"/>
                <a:gd name="connsiteY180" fmla="*/ 0 h 5426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5988818" h="5426110">
                  <a:moveTo>
                    <a:pt x="0" y="5426110"/>
                  </a:moveTo>
                  <a:cubicBezTo>
                    <a:pt x="10048" y="5409363"/>
                    <a:pt x="16335" y="5389678"/>
                    <a:pt x="30145" y="5375868"/>
                  </a:cubicBezTo>
                  <a:cubicBezTo>
                    <a:pt x="37635" y="5368378"/>
                    <a:pt x="52800" y="5373310"/>
                    <a:pt x="60290" y="5365820"/>
                  </a:cubicBezTo>
                  <a:cubicBezTo>
                    <a:pt x="67780" y="5358330"/>
                    <a:pt x="65601" y="5345149"/>
                    <a:pt x="70338" y="5335675"/>
                  </a:cubicBezTo>
                  <a:cubicBezTo>
                    <a:pt x="88518" y="5299314"/>
                    <a:pt x="85812" y="5307071"/>
                    <a:pt x="120580" y="5295482"/>
                  </a:cubicBezTo>
                  <a:cubicBezTo>
                    <a:pt x="123930" y="5285433"/>
                    <a:pt x="125892" y="5274810"/>
                    <a:pt x="130629" y="5265336"/>
                  </a:cubicBezTo>
                  <a:cubicBezTo>
                    <a:pt x="166882" y="5192829"/>
                    <a:pt x="135590" y="5283077"/>
                    <a:pt x="170822" y="5194998"/>
                  </a:cubicBezTo>
                  <a:cubicBezTo>
                    <a:pt x="170829" y="5194981"/>
                    <a:pt x="195940" y="5119645"/>
                    <a:pt x="200967" y="5104563"/>
                  </a:cubicBezTo>
                  <a:cubicBezTo>
                    <a:pt x="204316" y="5094515"/>
                    <a:pt x="205140" y="5083231"/>
                    <a:pt x="211015" y="5074418"/>
                  </a:cubicBezTo>
                  <a:lnTo>
                    <a:pt x="231112" y="5044273"/>
                  </a:lnTo>
                  <a:lnTo>
                    <a:pt x="251209" y="4983983"/>
                  </a:lnTo>
                  <a:cubicBezTo>
                    <a:pt x="254558" y="4973935"/>
                    <a:pt x="256520" y="4963312"/>
                    <a:pt x="261257" y="4953838"/>
                  </a:cubicBezTo>
                  <a:cubicBezTo>
                    <a:pt x="286755" y="4902842"/>
                    <a:pt x="273045" y="4926108"/>
                    <a:pt x="301451" y="4883499"/>
                  </a:cubicBezTo>
                  <a:cubicBezTo>
                    <a:pt x="306844" y="4856533"/>
                    <a:pt x="317025" y="4794825"/>
                    <a:pt x="331596" y="4772967"/>
                  </a:cubicBezTo>
                  <a:cubicBezTo>
                    <a:pt x="338295" y="4762919"/>
                    <a:pt x="346787" y="4753858"/>
                    <a:pt x="351692" y="4742822"/>
                  </a:cubicBezTo>
                  <a:cubicBezTo>
                    <a:pt x="360295" y="4723464"/>
                    <a:pt x="360038" y="4700158"/>
                    <a:pt x="371789" y="4682532"/>
                  </a:cubicBezTo>
                  <a:cubicBezTo>
                    <a:pt x="385187" y="4662435"/>
                    <a:pt x="404344" y="4645156"/>
                    <a:pt x="411982" y="4622242"/>
                  </a:cubicBezTo>
                  <a:cubicBezTo>
                    <a:pt x="418962" y="4601303"/>
                    <a:pt x="428334" y="4568455"/>
                    <a:pt x="442127" y="4551903"/>
                  </a:cubicBezTo>
                  <a:cubicBezTo>
                    <a:pt x="449858" y="4542625"/>
                    <a:pt x="462224" y="4538506"/>
                    <a:pt x="472273" y="4531807"/>
                  </a:cubicBezTo>
                  <a:lnTo>
                    <a:pt x="492369" y="4471517"/>
                  </a:lnTo>
                  <a:cubicBezTo>
                    <a:pt x="495718" y="4461469"/>
                    <a:pt x="496543" y="4450185"/>
                    <a:pt x="502418" y="4441372"/>
                  </a:cubicBezTo>
                  <a:lnTo>
                    <a:pt x="542611" y="4381082"/>
                  </a:lnTo>
                  <a:cubicBezTo>
                    <a:pt x="545960" y="4371033"/>
                    <a:pt x="546042" y="4359207"/>
                    <a:pt x="552659" y="4350936"/>
                  </a:cubicBezTo>
                  <a:cubicBezTo>
                    <a:pt x="594198" y="4299011"/>
                    <a:pt x="718743" y="4339175"/>
                    <a:pt x="743578" y="4340888"/>
                  </a:cubicBezTo>
                  <a:lnTo>
                    <a:pt x="874207" y="4350936"/>
                  </a:lnTo>
                  <a:cubicBezTo>
                    <a:pt x="884255" y="4354286"/>
                    <a:pt x="894168" y="4358075"/>
                    <a:pt x="904352" y="4360985"/>
                  </a:cubicBezTo>
                  <a:cubicBezTo>
                    <a:pt x="917631" y="4364779"/>
                    <a:pt x="932193" y="4364857"/>
                    <a:pt x="944545" y="4371033"/>
                  </a:cubicBezTo>
                  <a:cubicBezTo>
                    <a:pt x="1003339" y="4400430"/>
                    <a:pt x="988828" y="4415923"/>
                    <a:pt x="1045029" y="4421275"/>
                  </a:cubicBezTo>
                  <a:cubicBezTo>
                    <a:pt x="1101811" y="4426683"/>
                    <a:pt x="1158910" y="4427974"/>
                    <a:pt x="1215851" y="4431323"/>
                  </a:cubicBezTo>
                  <a:cubicBezTo>
                    <a:pt x="1225899" y="4438022"/>
                    <a:pt x="1234960" y="4446515"/>
                    <a:pt x="1245996" y="4451420"/>
                  </a:cubicBezTo>
                  <a:cubicBezTo>
                    <a:pt x="1311405" y="4480491"/>
                    <a:pt x="1337544" y="4474359"/>
                    <a:pt x="1416818" y="4481565"/>
                  </a:cubicBezTo>
                  <a:cubicBezTo>
                    <a:pt x="1423517" y="4491613"/>
                    <a:pt x="1428375" y="4503171"/>
                    <a:pt x="1436914" y="4511710"/>
                  </a:cubicBezTo>
                  <a:cubicBezTo>
                    <a:pt x="1461053" y="4535849"/>
                    <a:pt x="1468599" y="4529596"/>
                    <a:pt x="1497204" y="4541855"/>
                  </a:cubicBezTo>
                  <a:cubicBezTo>
                    <a:pt x="1584122" y="4579105"/>
                    <a:pt x="1496848" y="4548436"/>
                    <a:pt x="1567543" y="4572000"/>
                  </a:cubicBezTo>
                  <a:cubicBezTo>
                    <a:pt x="1631183" y="4568651"/>
                    <a:pt x="1694908" y="4566660"/>
                    <a:pt x="1758462" y="4561952"/>
                  </a:cubicBezTo>
                  <a:cubicBezTo>
                    <a:pt x="1785392" y="4559957"/>
                    <a:pt x="1811844" y="4551903"/>
                    <a:pt x="1838848" y="4551903"/>
                  </a:cubicBezTo>
                  <a:cubicBezTo>
                    <a:pt x="1932692" y="4551903"/>
                    <a:pt x="2026417" y="4558602"/>
                    <a:pt x="2120202" y="4561952"/>
                  </a:cubicBezTo>
                  <a:cubicBezTo>
                    <a:pt x="2140299" y="4568651"/>
                    <a:pt x="2159720" y="4577895"/>
                    <a:pt x="2180492" y="4582049"/>
                  </a:cubicBezTo>
                  <a:cubicBezTo>
                    <a:pt x="2241120" y="4594174"/>
                    <a:pt x="2214531" y="4586696"/>
                    <a:pt x="2260879" y="4602145"/>
                  </a:cubicBezTo>
                  <a:lnTo>
                    <a:pt x="2411604" y="4592097"/>
                  </a:lnTo>
                  <a:cubicBezTo>
                    <a:pt x="2468532" y="4588539"/>
                    <a:pt x="2525866" y="4589426"/>
                    <a:pt x="2582426" y="4582049"/>
                  </a:cubicBezTo>
                  <a:cubicBezTo>
                    <a:pt x="2603432" y="4579309"/>
                    <a:pt x="2622619" y="4568651"/>
                    <a:pt x="2642716" y="4561952"/>
                  </a:cubicBezTo>
                  <a:lnTo>
                    <a:pt x="2703007" y="4541855"/>
                  </a:lnTo>
                  <a:cubicBezTo>
                    <a:pt x="2713055" y="4538506"/>
                    <a:pt x="2722625" y="4532977"/>
                    <a:pt x="2733152" y="4531807"/>
                  </a:cubicBezTo>
                  <a:lnTo>
                    <a:pt x="2823587" y="4521758"/>
                  </a:lnTo>
                  <a:cubicBezTo>
                    <a:pt x="2862198" y="4463840"/>
                    <a:pt x="2842986" y="4513162"/>
                    <a:pt x="2803490" y="4481565"/>
                  </a:cubicBezTo>
                  <a:cubicBezTo>
                    <a:pt x="2795219" y="4474948"/>
                    <a:pt x="2800059" y="4459691"/>
                    <a:pt x="2793442" y="4451420"/>
                  </a:cubicBezTo>
                  <a:cubicBezTo>
                    <a:pt x="2785898" y="4441990"/>
                    <a:pt x="2773345" y="4438022"/>
                    <a:pt x="2763297" y="4431323"/>
                  </a:cubicBezTo>
                  <a:cubicBezTo>
                    <a:pt x="2793442" y="4427974"/>
                    <a:pt x="2826604" y="4434839"/>
                    <a:pt x="2853732" y="4421275"/>
                  </a:cubicBezTo>
                  <a:cubicBezTo>
                    <a:pt x="2863206" y="4416538"/>
                    <a:pt x="2845760" y="4401516"/>
                    <a:pt x="2843683" y="4391130"/>
                  </a:cubicBezTo>
                  <a:cubicBezTo>
                    <a:pt x="2839038" y="4367906"/>
                    <a:pt x="2838280" y="4344015"/>
                    <a:pt x="2833635" y="4320791"/>
                  </a:cubicBezTo>
                  <a:cubicBezTo>
                    <a:pt x="2831558" y="4310405"/>
                    <a:pt x="2826497" y="4300830"/>
                    <a:pt x="2823587" y="4290646"/>
                  </a:cubicBezTo>
                  <a:cubicBezTo>
                    <a:pt x="2793220" y="4184365"/>
                    <a:pt x="2841189" y="4333405"/>
                    <a:pt x="2793442" y="4190163"/>
                  </a:cubicBezTo>
                  <a:lnTo>
                    <a:pt x="2783393" y="4160018"/>
                  </a:lnTo>
                  <a:cubicBezTo>
                    <a:pt x="2786743" y="4123174"/>
                    <a:pt x="2789119" y="4086229"/>
                    <a:pt x="2793442" y="4049486"/>
                  </a:cubicBezTo>
                  <a:cubicBezTo>
                    <a:pt x="2795823" y="4029252"/>
                    <a:pt x="2785680" y="3999090"/>
                    <a:pt x="2803490" y="3989196"/>
                  </a:cubicBezTo>
                  <a:cubicBezTo>
                    <a:pt x="2827096" y="3976082"/>
                    <a:pt x="2857081" y="3995895"/>
                    <a:pt x="2883877" y="3999244"/>
                  </a:cubicBezTo>
                  <a:cubicBezTo>
                    <a:pt x="2966636" y="4026831"/>
                    <a:pt x="2923196" y="4016345"/>
                    <a:pt x="3014505" y="4029389"/>
                  </a:cubicBezTo>
                  <a:cubicBezTo>
                    <a:pt x="2934114" y="3975794"/>
                    <a:pt x="3031256" y="4046139"/>
                    <a:pt x="2964264" y="3979147"/>
                  </a:cubicBezTo>
                  <a:cubicBezTo>
                    <a:pt x="2952422" y="3967305"/>
                    <a:pt x="2937468" y="3959050"/>
                    <a:pt x="2924070" y="3949002"/>
                  </a:cubicBezTo>
                  <a:cubicBezTo>
                    <a:pt x="2917371" y="3938954"/>
                    <a:pt x="2914215" y="3925257"/>
                    <a:pt x="2903974" y="3918857"/>
                  </a:cubicBezTo>
                  <a:cubicBezTo>
                    <a:pt x="2886010" y="3907630"/>
                    <a:pt x="2843683" y="3898761"/>
                    <a:pt x="2843683" y="3898761"/>
                  </a:cubicBezTo>
                  <a:cubicBezTo>
                    <a:pt x="2835313" y="3890391"/>
                    <a:pt x="2796219" y="3860285"/>
                    <a:pt x="2803490" y="3838471"/>
                  </a:cubicBezTo>
                  <a:cubicBezTo>
                    <a:pt x="2823646" y="3778004"/>
                    <a:pt x="2832133" y="3782030"/>
                    <a:pt x="2873829" y="3768132"/>
                  </a:cubicBezTo>
                  <a:lnTo>
                    <a:pt x="2903974" y="3677697"/>
                  </a:lnTo>
                  <a:cubicBezTo>
                    <a:pt x="2907323" y="3667649"/>
                    <a:pt x="2911453" y="3657828"/>
                    <a:pt x="2914022" y="3647552"/>
                  </a:cubicBezTo>
                  <a:cubicBezTo>
                    <a:pt x="2917371" y="3634154"/>
                    <a:pt x="2916409" y="3618849"/>
                    <a:pt x="2924070" y="3607358"/>
                  </a:cubicBezTo>
                  <a:cubicBezTo>
                    <a:pt x="2930769" y="3597310"/>
                    <a:pt x="2944167" y="3593961"/>
                    <a:pt x="2954215" y="3587262"/>
                  </a:cubicBezTo>
                  <a:cubicBezTo>
                    <a:pt x="2957565" y="3597310"/>
                    <a:pt x="2956774" y="3609917"/>
                    <a:pt x="2964264" y="3617407"/>
                  </a:cubicBezTo>
                  <a:cubicBezTo>
                    <a:pt x="2971754" y="3624896"/>
                    <a:pt x="2983817" y="3627455"/>
                    <a:pt x="2994409" y="3627455"/>
                  </a:cubicBezTo>
                  <a:cubicBezTo>
                    <a:pt x="3018664" y="3627455"/>
                    <a:pt x="3051006" y="3615288"/>
                    <a:pt x="3074796" y="3607358"/>
                  </a:cubicBezTo>
                  <a:cubicBezTo>
                    <a:pt x="3098242" y="3610708"/>
                    <a:pt x="3126439" y="3602866"/>
                    <a:pt x="3145134" y="3617407"/>
                  </a:cubicBezTo>
                  <a:cubicBezTo>
                    <a:pt x="3161855" y="3630413"/>
                    <a:pt x="3147605" y="3665946"/>
                    <a:pt x="3165231" y="3677697"/>
                  </a:cubicBezTo>
                  <a:cubicBezTo>
                    <a:pt x="3204189" y="3703669"/>
                    <a:pt x="3183919" y="3693975"/>
                    <a:pt x="3225521" y="3707842"/>
                  </a:cubicBezTo>
                  <a:cubicBezTo>
                    <a:pt x="3235569" y="3714541"/>
                    <a:pt x="3246236" y="3735483"/>
                    <a:pt x="3255666" y="3727939"/>
                  </a:cubicBezTo>
                  <a:cubicBezTo>
                    <a:pt x="3272208" y="3714706"/>
                    <a:pt x="3269064" y="3687746"/>
                    <a:pt x="3275763" y="3667649"/>
                  </a:cubicBezTo>
                  <a:lnTo>
                    <a:pt x="3295859" y="3607358"/>
                  </a:lnTo>
                  <a:cubicBezTo>
                    <a:pt x="3304791" y="3580563"/>
                    <a:pt x="3305947" y="3562121"/>
                    <a:pt x="3336053" y="3547068"/>
                  </a:cubicBezTo>
                  <a:cubicBezTo>
                    <a:pt x="3351329" y="3539430"/>
                    <a:pt x="3369547" y="3540369"/>
                    <a:pt x="3386294" y="3537020"/>
                  </a:cubicBezTo>
                  <a:cubicBezTo>
                    <a:pt x="3488482" y="3468897"/>
                    <a:pt x="3422485" y="3495220"/>
                    <a:pt x="3597310" y="3506875"/>
                  </a:cubicBezTo>
                  <a:cubicBezTo>
                    <a:pt x="3593152" y="3535980"/>
                    <a:pt x="3574673" y="3618447"/>
                    <a:pt x="3597310" y="3647552"/>
                  </a:cubicBezTo>
                  <a:cubicBezTo>
                    <a:pt x="3610315" y="3664274"/>
                    <a:pt x="3637503" y="3660950"/>
                    <a:pt x="3657600" y="3667649"/>
                  </a:cubicBezTo>
                  <a:lnTo>
                    <a:pt x="3687745" y="3677697"/>
                  </a:lnTo>
                  <a:cubicBezTo>
                    <a:pt x="3689611" y="3679563"/>
                    <a:pt x="3731069" y="3730009"/>
                    <a:pt x="3748035" y="3717890"/>
                  </a:cubicBezTo>
                  <a:cubicBezTo>
                    <a:pt x="3767689" y="3703851"/>
                    <a:pt x="3788229" y="3657600"/>
                    <a:pt x="3788229" y="3657600"/>
                  </a:cubicBezTo>
                  <a:cubicBezTo>
                    <a:pt x="3808052" y="3538660"/>
                    <a:pt x="3776708" y="3636315"/>
                    <a:pt x="3828422" y="3577213"/>
                  </a:cubicBezTo>
                  <a:cubicBezTo>
                    <a:pt x="3894814" y="3501336"/>
                    <a:pt x="3836789" y="3527531"/>
                    <a:pt x="3898760" y="3506875"/>
                  </a:cubicBezTo>
                  <a:cubicBezTo>
                    <a:pt x="3902110" y="3486778"/>
                    <a:pt x="3895393" y="3461918"/>
                    <a:pt x="3908809" y="3446585"/>
                  </a:cubicBezTo>
                  <a:cubicBezTo>
                    <a:pt x="3922759" y="3430643"/>
                    <a:pt x="3969099" y="3426488"/>
                    <a:pt x="3969099" y="3426488"/>
                  </a:cubicBezTo>
                  <a:cubicBezTo>
                    <a:pt x="3972448" y="3416440"/>
                    <a:pt x="3971657" y="3403833"/>
                    <a:pt x="3979147" y="3396343"/>
                  </a:cubicBezTo>
                  <a:cubicBezTo>
                    <a:pt x="3986637" y="3388853"/>
                    <a:pt x="3999818" y="3391032"/>
                    <a:pt x="4009292" y="3386295"/>
                  </a:cubicBezTo>
                  <a:cubicBezTo>
                    <a:pt x="4087208" y="3347337"/>
                    <a:pt x="3993812" y="3381406"/>
                    <a:pt x="4069582" y="3356150"/>
                  </a:cubicBezTo>
                  <a:cubicBezTo>
                    <a:pt x="4079630" y="3346102"/>
                    <a:pt x="4088810" y="3335102"/>
                    <a:pt x="4099727" y="3326005"/>
                  </a:cubicBezTo>
                  <a:cubicBezTo>
                    <a:pt x="4109005" y="3318274"/>
                    <a:pt x="4122329" y="3315338"/>
                    <a:pt x="4129873" y="3305908"/>
                  </a:cubicBezTo>
                  <a:cubicBezTo>
                    <a:pt x="4136490" y="3297637"/>
                    <a:pt x="4134046" y="3284576"/>
                    <a:pt x="4139921" y="3275763"/>
                  </a:cubicBezTo>
                  <a:cubicBezTo>
                    <a:pt x="4147804" y="3263939"/>
                    <a:pt x="4160969" y="3256535"/>
                    <a:pt x="4170066" y="3245618"/>
                  </a:cubicBezTo>
                  <a:cubicBezTo>
                    <a:pt x="4177797" y="3236340"/>
                    <a:pt x="4183464" y="3225521"/>
                    <a:pt x="4190163" y="3215473"/>
                  </a:cubicBezTo>
                  <a:cubicBezTo>
                    <a:pt x="4188099" y="3192775"/>
                    <a:pt x="4193994" y="3062677"/>
                    <a:pt x="4139921" y="3044651"/>
                  </a:cubicBezTo>
                  <a:lnTo>
                    <a:pt x="4109776" y="3034602"/>
                  </a:lnTo>
                  <a:lnTo>
                    <a:pt x="4069582" y="2974312"/>
                  </a:lnTo>
                  <a:lnTo>
                    <a:pt x="4049486" y="2944167"/>
                  </a:lnTo>
                  <a:cubicBezTo>
                    <a:pt x="4052835" y="2924070"/>
                    <a:pt x="4047850" y="2900568"/>
                    <a:pt x="4059534" y="2883877"/>
                  </a:cubicBezTo>
                  <a:cubicBezTo>
                    <a:pt x="4073385" y="2864090"/>
                    <a:pt x="4119824" y="2843684"/>
                    <a:pt x="4119824" y="2843684"/>
                  </a:cubicBezTo>
                  <a:cubicBezTo>
                    <a:pt x="4126443" y="2823827"/>
                    <a:pt x="4132262" y="2797560"/>
                    <a:pt x="4149969" y="2783394"/>
                  </a:cubicBezTo>
                  <a:cubicBezTo>
                    <a:pt x="4158240" y="2776777"/>
                    <a:pt x="4170066" y="2776695"/>
                    <a:pt x="4180114" y="2773345"/>
                  </a:cubicBezTo>
                  <a:cubicBezTo>
                    <a:pt x="4186813" y="2763297"/>
                    <a:pt x="4190781" y="2750744"/>
                    <a:pt x="4200211" y="2743200"/>
                  </a:cubicBezTo>
                  <a:cubicBezTo>
                    <a:pt x="4208482" y="2736583"/>
                    <a:pt x="4222866" y="2740642"/>
                    <a:pt x="4230356" y="2733152"/>
                  </a:cubicBezTo>
                  <a:cubicBezTo>
                    <a:pt x="4237846" y="2725662"/>
                    <a:pt x="4235667" y="2712481"/>
                    <a:pt x="4240404" y="2703007"/>
                  </a:cubicBezTo>
                  <a:cubicBezTo>
                    <a:pt x="4258584" y="2666647"/>
                    <a:pt x="4255878" y="2674403"/>
                    <a:pt x="4290646" y="2662813"/>
                  </a:cubicBezTo>
                  <a:cubicBezTo>
                    <a:pt x="4293995" y="2652765"/>
                    <a:pt x="4294077" y="2640939"/>
                    <a:pt x="4300694" y="2632668"/>
                  </a:cubicBezTo>
                  <a:cubicBezTo>
                    <a:pt x="4314859" y="2614962"/>
                    <a:pt x="4341129" y="2609142"/>
                    <a:pt x="4360985" y="2602523"/>
                  </a:cubicBezTo>
                  <a:cubicBezTo>
                    <a:pt x="4371033" y="2592475"/>
                    <a:pt x="4380213" y="2581475"/>
                    <a:pt x="4391130" y="2572378"/>
                  </a:cubicBezTo>
                  <a:cubicBezTo>
                    <a:pt x="4400407" y="2564647"/>
                    <a:pt x="4413731" y="2561712"/>
                    <a:pt x="4421275" y="2552282"/>
                  </a:cubicBezTo>
                  <a:cubicBezTo>
                    <a:pt x="4476743" y="2482946"/>
                    <a:pt x="4375079" y="2559631"/>
                    <a:pt x="4461468" y="2502040"/>
                  </a:cubicBezTo>
                  <a:cubicBezTo>
                    <a:pt x="4468167" y="2491992"/>
                    <a:pt x="4480363" y="2483912"/>
                    <a:pt x="4481565" y="2471895"/>
                  </a:cubicBezTo>
                  <a:cubicBezTo>
                    <a:pt x="4483922" y="2448328"/>
                    <a:pt x="4476842" y="2424634"/>
                    <a:pt x="4471516" y="2401556"/>
                  </a:cubicBezTo>
                  <a:cubicBezTo>
                    <a:pt x="4466753" y="2380915"/>
                    <a:pt x="4458119" y="2361363"/>
                    <a:pt x="4451420" y="2341266"/>
                  </a:cubicBezTo>
                  <a:lnTo>
                    <a:pt x="4431323" y="2280976"/>
                  </a:lnTo>
                  <a:cubicBezTo>
                    <a:pt x="4427974" y="2270928"/>
                    <a:pt x="4423844" y="2261107"/>
                    <a:pt x="4421275" y="2250831"/>
                  </a:cubicBezTo>
                  <a:lnTo>
                    <a:pt x="4401178" y="2170444"/>
                  </a:lnTo>
                  <a:cubicBezTo>
                    <a:pt x="4397829" y="2140299"/>
                    <a:pt x="4400721" y="2108783"/>
                    <a:pt x="4391130" y="2080009"/>
                  </a:cubicBezTo>
                  <a:cubicBezTo>
                    <a:pt x="4386636" y="2066528"/>
                    <a:pt x="4373407" y="2056765"/>
                    <a:pt x="4360985" y="2049864"/>
                  </a:cubicBezTo>
                  <a:cubicBezTo>
                    <a:pt x="4342467" y="2039576"/>
                    <a:pt x="4300694" y="2029767"/>
                    <a:pt x="4300694" y="2029767"/>
                  </a:cubicBezTo>
                  <a:cubicBezTo>
                    <a:pt x="4293995" y="2019719"/>
                    <a:pt x="4288329" y="2008899"/>
                    <a:pt x="4280598" y="1999622"/>
                  </a:cubicBezTo>
                  <a:cubicBezTo>
                    <a:pt x="4271501" y="1988705"/>
                    <a:pt x="4258336" y="1981301"/>
                    <a:pt x="4250453" y="1969477"/>
                  </a:cubicBezTo>
                  <a:cubicBezTo>
                    <a:pt x="4244685" y="1960825"/>
                    <a:pt x="4231697" y="1904503"/>
                    <a:pt x="4230356" y="1899139"/>
                  </a:cubicBezTo>
                  <a:cubicBezTo>
                    <a:pt x="4233705" y="1845548"/>
                    <a:pt x="4228106" y="1790634"/>
                    <a:pt x="4240404" y="1738365"/>
                  </a:cubicBezTo>
                  <a:cubicBezTo>
                    <a:pt x="4242830" y="1728055"/>
                    <a:pt x="4261075" y="1733054"/>
                    <a:pt x="4270549" y="1728317"/>
                  </a:cubicBezTo>
                  <a:cubicBezTo>
                    <a:pt x="4339547" y="1693818"/>
                    <a:pt x="4254001" y="1717558"/>
                    <a:pt x="4350936" y="1698172"/>
                  </a:cubicBezTo>
                  <a:cubicBezTo>
                    <a:pt x="4354286" y="1688124"/>
                    <a:pt x="4354368" y="1676298"/>
                    <a:pt x="4360985" y="1668027"/>
                  </a:cubicBezTo>
                  <a:cubicBezTo>
                    <a:pt x="4368529" y="1658597"/>
                    <a:pt x="4382591" y="1656470"/>
                    <a:pt x="4391130" y="1647930"/>
                  </a:cubicBezTo>
                  <a:cubicBezTo>
                    <a:pt x="4399669" y="1639391"/>
                    <a:pt x="4404527" y="1627833"/>
                    <a:pt x="4411226" y="1617785"/>
                  </a:cubicBezTo>
                  <a:cubicBezTo>
                    <a:pt x="4407877" y="1597688"/>
                    <a:pt x="4393611" y="1576412"/>
                    <a:pt x="4401178" y="1557495"/>
                  </a:cubicBezTo>
                  <a:cubicBezTo>
                    <a:pt x="4405112" y="1547661"/>
                    <a:pt x="4420731" y="1567543"/>
                    <a:pt x="4431323" y="1567543"/>
                  </a:cubicBezTo>
                  <a:cubicBezTo>
                    <a:pt x="4471656" y="1567543"/>
                    <a:pt x="4511710" y="1560844"/>
                    <a:pt x="4551903" y="1557495"/>
                  </a:cubicBezTo>
                  <a:cubicBezTo>
                    <a:pt x="4573828" y="1491723"/>
                    <a:pt x="4543377" y="1556278"/>
                    <a:pt x="4592097" y="1517301"/>
                  </a:cubicBezTo>
                  <a:cubicBezTo>
                    <a:pt x="4640423" y="1478639"/>
                    <a:pt x="4579711" y="1491804"/>
                    <a:pt x="4642338" y="1457011"/>
                  </a:cubicBezTo>
                  <a:cubicBezTo>
                    <a:pt x="4660856" y="1446723"/>
                    <a:pt x="4702629" y="1436914"/>
                    <a:pt x="4702629" y="1436914"/>
                  </a:cubicBezTo>
                  <a:cubicBezTo>
                    <a:pt x="4792024" y="1446847"/>
                    <a:pt x="4801167" y="1454235"/>
                    <a:pt x="4893547" y="1436914"/>
                  </a:cubicBezTo>
                  <a:cubicBezTo>
                    <a:pt x="4914368" y="1433010"/>
                    <a:pt x="4953837" y="1416818"/>
                    <a:pt x="4953837" y="1416818"/>
                  </a:cubicBezTo>
                  <a:cubicBezTo>
                    <a:pt x="5034224" y="1420167"/>
                    <a:pt x="5114761" y="1420923"/>
                    <a:pt x="5194998" y="1426866"/>
                  </a:cubicBezTo>
                  <a:cubicBezTo>
                    <a:pt x="5205561" y="1427648"/>
                    <a:pt x="5215309" y="1440848"/>
                    <a:pt x="5225143" y="1436914"/>
                  </a:cubicBezTo>
                  <a:cubicBezTo>
                    <a:pt x="5236356" y="1432429"/>
                    <a:pt x="5238541" y="1416817"/>
                    <a:pt x="5245240" y="1406769"/>
                  </a:cubicBezTo>
                  <a:cubicBezTo>
                    <a:pt x="5248589" y="1390022"/>
                    <a:pt x="5249291" y="1372519"/>
                    <a:pt x="5255288" y="1356528"/>
                  </a:cubicBezTo>
                  <a:cubicBezTo>
                    <a:pt x="5259528" y="1345220"/>
                    <a:pt x="5263308" y="1326383"/>
                    <a:pt x="5275385" y="1326383"/>
                  </a:cubicBezTo>
                  <a:cubicBezTo>
                    <a:pt x="5285977" y="1326383"/>
                    <a:pt x="5280696" y="1347054"/>
                    <a:pt x="5285433" y="1356528"/>
                  </a:cubicBezTo>
                  <a:cubicBezTo>
                    <a:pt x="5290834" y="1367330"/>
                    <a:pt x="5295289" y="1380272"/>
                    <a:pt x="5305530" y="1386673"/>
                  </a:cubicBezTo>
                  <a:cubicBezTo>
                    <a:pt x="5321835" y="1396863"/>
                    <a:pt x="5382485" y="1410936"/>
                    <a:pt x="5406013" y="1416818"/>
                  </a:cubicBezTo>
                  <a:cubicBezTo>
                    <a:pt x="5477027" y="1402614"/>
                    <a:pt x="5450854" y="1422972"/>
                    <a:pt x="5476352" y="1346479"/>
                  </a:cubicBezTo>
                  <a:lnTo>
                    <a:pt x="5476352" y="1346479"/>
                  </a:lnTo>
                  <a:cubicBezTo>
                    <a:pt x="5545455" y="1300411"/>
                    <a:pt x="5513728" y="1313924"/>
                    <a:pt x="5566787" y="1296238"/>
                  </a:cubicBezTo>
                  <a:lnTo>
                    <a:pt x="5627077" y="1316334"/>
                  </a:lnTo>
                  <a:lnTo>
                    <a:pt x="5657222" y="1326383"/>
                  </a:lnTo>
                  <a:lnTo>
                    <a:pt x="5717512" y="1306286"/>
                  </a:lnTo>
                  <a:lnTo>
                    <a:pt x="5747657" y="1296238"/>
                  </a:lnTo>
                  <a:cubicBezTo>
                    <a:pt x="5757705" y="1286189"/>
                    <a:pt x="5768705" y="1277009"/>
                    <a:pt x="5777802" y="1266092"/>
                  </a:cubicBezTo>
                  <a:cubicBezTo>
                    <a:pt x="5785533" y="1256814"/>
                    <a:pt x="5788469" y="1243491"/>
                    <a:pt x="5797899" y="1235947"/>
                  </a:cubicBezTo>
                  <a:cubicBezTo>
                    <a:pt x="5806170" y="1229330"/>
                    <a:pt x="5817996" y="1229248"/>
                    <a:pt x="5828044" y="1225899"/>
                  </a:cubicBezTo>
                  <a:cubicBezTo>
                    <a:pt x="5831393" y="1215851"/>
                    <a:pt x="5838092" y="1206346"/>
                    <a:pt x="5838092" y="1195754"/>
                  </a:cubicBezTo>
                  <a:cubicBezTo>
                    <a:pt x="5838092" y="1100020"/>
                    <a:pt x="5832892" y="1099766"/>
                    <a:pt x="5807947" y="1024932"/>
                  </a:cubicBezTo>
                  <a:cubicBezTo>
                    <a:pt x="5804598" y="1014884"/>
                    <a:pt x="5803774" y="1003600"/>
                    <a:pt x="5797899" y="994787"/>
                  </a:cubicBezTo>
                  <a:lnTo>
                    <a:pt x="5777802" y="964642"/>
                  </a:lnTo>
                  <a:cubicBezTo>
                    <a:pt x="5749938" y="881046"/>
                    <a:pt x="5780360" y="1002277"/>
                    <a:pt x="5838092" y="944545"/>
                  </a:cubicBezTo>
                  <a:cubicBezTo>
                    <a:pt x="5884985" y="897652"/>
                    <a:pt x="5802924" y="879231"/>
                    <a:pt x="5787851" y="874207"/>
                  </a:cubicBezTo>
                  <a:cubicBezTo>
                    <a:pt x="5763935" y="802460"/>
                    <a:pt x="5779505" y="831543"/>
                    <a:pt x="5747657" y="783772"/>
                  </a:cubicBezTo>
                  <a:cubicBezTo>
                    <a:pt x="5744308" y="773724"/>
                    <a:pt x="5737609" y="764219"/>
                    <a:pt x="5737609" y="753627"/>
                  </a:cubicBezTo>
                  <a:cubicBezTo>
                    <a:pt x="5737609" y="729375"/>
                    <a:pt x="5749776" y="697028"/>
                    <a:pt x="5757705" y="673240"/>
                  </a:cubicBezTo>
                  <a:cubicBezTo>
                    <a:pt x="5749387" y="615011"/>
                    <a:pt x="5736076" y="561896"/>
                    <a:pt x="5757705" y="502418"/>
                  </a:cubicBezTo>
                  <a:cubicBezTo>
                    <a:pt x="5761325" y="492463"/>
                    <a:pt x="5778592" y="497513"/>
                    <a:pt x="5787851" y="492369"/>
                  </a:cubicBezTo>
                  <a:cubicBezTo>
                    <a:pt x="5808965" y="480639"/>
                    <a:pt x="5848141" y="452176"/>
                    <a:pt x="5848141" y="452176"/>
                  </a:cubicBezTo>
                  <a:cubicBezTo>
                    <a:pt x="5905733" y="365785"/>
                    <a:pt x="5836684" y="475089"/>
                    <a:pt x="5878286" y="391886"/>
                  </a:cubicBezTo>
                  <a:cubicBezTo>
                    <a:pt x="5883687" y="381084"/>
                    <a:pt x="5892981" y="372543"/>
                    <a:pt x="5898382" y="361741"/>
                  </a:cubicBezTo>
                  <a:cubicBezTo>
                    <a:pt x="5903119" y="352267"/>
                    <a:pt x="5903287" y="340855"/>
                    <a:pt x="5908431" y="331596"/>
                  </a:cubicBezTo>
                  <a:cubicBezTo>
                    <a:pt x="5966017" y="227941"/>
                    <a:pt x="5935935" y="309372"/>
                    <a:pt x="5958673" y="241161"/>
                  </a:cubicBezTo>
                  <a:cubicBezTo>
                    <a:pt x="5948624" y="237811"/>
                    <a:pt x="5938712" y="234022"/>
                    <a:pt x="5928527" y="231112"/>
                  </a:cubicBezTo>
                  <a:cubicBezTo>
                    <a:pt x="5915248" y="227318"/>
                    <a:pt x="5894510" y="233416"/>
                    <a:pt x="5888334" y="221064"/>
                  </a:cubicBezTo>
                  <a:cubicBezTo>
                    <a:pt x="5868157" y="180709"/>
                    <a:pt x="5907219" y="164931"/>
                    <a:pt x="5928527" y="150725"/>
                  </a:cubicBezTo>
                  <a:lnTo>
                    <a:pt x="5948624" y="90435"/>
                  </a:lnTo>
                  <a:cubicBezTo>
                    <a:pt x="5951974" y="80387"/>
                    <a:pt x="5952798" y="69103"/>
                    <a:pt x="5958673" y="60290"/>
                  </a:cubicBezTo>
                  <a:cubicBezTo>
                    <a:pt x="5965372" y="50242"/>
                    <a:pt x="5973368" y="40947"/>
                    <a:pt x="5978769" y="30145"/>
                  </a:cubicBezTo>
                  <a:cubicBezTo>
                    <a:pt x="5983506" y="20671"/>
                    <a:pt x="5988818" y="0"/>
                    <a:pt x="5988818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37DE967C-7007-42AF-8B19-899D3CC31B2E}"/>
                </a:ext>
              </a:extLst>
            </p:cNvPr>
            <p:cNvSpPr/>
            <p:nvPr/>
          </p:nvSpPr>
          <p:spPr>
            <a:xfrm>
              <a:off x="5261988" y="934498"/>
              <a:ext cx="2040511" cy="3014505"/>
            </a:xfrm>
            <a:custGeom>
              <a:avLst/>
              <a:gdLst>
                <a:gd name="connsiteX0" fmla="*/ 100483 w 2040511"/>
                <a:gd name="connsiteY0" fmla="*/ 3014505 h 3014505"/>
                <a:gd name="connsiteX1" fmla="*/ 140677 w 2040511"/>
                <a:gd name="connsiteY1" fmla="*/ 2903973 h 3014505"/>
                <a:gd name="connsiteX2" fmla="*/ 150725 w 2040511"/>
                <a:gd name="connsiteY2" fmla="*/ 2863780 h 3014505"/>
                <a:gd name="connsiteX3" fmla="*/ 180870 w 2040511"/>
                <a:gd name="connsiteY3" fmla="*/ 2833635 h 3014505"/>
                <a:gd name="connsiteX4" fmla="*/ 190918 w 2040511"/>
                <a:gd name="connsiteY4" fmla="*/ 2803490 h 3014505"/>
                <a:gd name="connsiteX5" fmla="*/ 170822 w 2040511"/>
                <a:gd name="connsiteY5" fmla="*/ 2703006 h 3014505"/>
                <a:gd name="connsiteX6" fmla="*/ 160773 w 2040511"/>
                <a:gd name="connsiteY6" fmla="*/ 2662813 h 3014505"/>
                <a:gd name="connsiteX7" fmla="*/ 130628 w 2040511"/>
                <a:gd name="connsiteY7" fmla="*/ 2652765 h 3014505"/>
                <a:gd name="connsiteX8" fmla="*/ 120580 w 2040511"/>
                <a:gd name="connsiteY8" fmla="*/ 2622619 h 3014505"/>
                <a:gd name="connsiteX9" fmla="*/ 211015 w 2040511"/>
                <a:gd name="connsiteY9" fmla="*/ 2592474 h 3014505"/>
                <a:gd name="connsiteX10" fmla="*/ 231112 w 2040511"/>
                <a:gd name="connsiteY10" fmla="*/ 2562329 h 3014505"/>
                <a:gd name="connsiteX11" fmla="*/ 221064 w 2040511"/>
                <a:gd name="connsiteY11" fmla="*/ 2522136 h 3014505"/>
                <a:gd name="connsiteX12" fmla="*/ 180870 w 2040511"/>
                <a:gd name="connsiteY12" fmla="*/ 2461846 h 3014505"/>
                <a:gd name="connsiteX13" fmla="*/ 110532 w 2040511"/>
                <a:gd name="connsiteY13" fmla="*/ 2451798 h 3014505"/>
                <a:gd name="connsiteX14" fmla="*/ 140677 w 2040511"/>
                <a:gd name="connsiteY14" fmla="*/ 2431701 h 3014505"/>
                <a:gd name="connsiteX15" fmla="*/ 110532 w 2040511"/>
                <a:gd name="connsiteY15" fmla="*/ 2411604 h 3014505"/>
                <a:gd name="connsiteX16" fmla="*/ 0 w 2040511"/>
                <a:gd name="connsiteY16" fmla="*/ 2391507 h 3014505"/>
                <a:gd name="connsiteX17" fmla="*/ 10048 w 2040511"/>
                <a:gd name="connsiteY17" fmla="*/ 2331217 h 3014505"/>
                <a:gd name="connsiteX18" fmla="*/ 20097 w 2040511"/>
                <a:gd name="connsiteY18" fmla="*/ 2301072 h 3014505"/>
                <a:gd name="connsiteX19" fmla="*/ 60290 w 2040511"/>
                <a:gd name="connsiteY19" fmla="*/ 2291024 h 3014505"/>
                <a:gd name="connsiteX20" fmla="*/ 221064 w 2040511"/>
                <a:gd name="connsiteY20" fmla="*/ 2301072 h 3014505"/>
                <a:gd name="connsiteX21" fmla="*/ 231112 w 2040511"/>
                <a:gd name="connsiteY21" fmla="*/ 2331217 h 3014505"/>
                <a:gd name="connsiteX22" fmla="*/ 241160 w 2040511"/>
                <a:gd name="connsiteY22" fmla="*/ 2381459 h 3014505"/>
                <a:gd name="connsiteX23" fmla="*/ 331595 w 2040511"/>
                <a:gd name="connsiteY23" fmla="*/ 2431701 h 3014505"/>
                <a:gd name="connsiteX24" fmla="*/ 341644 w 2040511"/>
                <a:gd name="connsiteY24" fmla="*/ 2461846 h 3014505"/>
                <a:gd name="connsiteX25" fmla="*/ 351692 w 2040511"/>
                <a:gd name="connsiteY25" fmla="*/ 2542233 h 3014505"/>
                <a:gd name="connsiteX26" fmla="*/ 361740 w 2040511"/>
                <a:gd name="connsiteY26" fmla="*/ 2512088 h 3014505"/>
                <a:gd name="connsiteX27" fmla="*/ 381837 w 2040511"/>
                <a:gd name="connsiteY27" fmla="*/ 2481943 h 3014505"/>
                <a:gd name="connsiteX28" fmla="*/ 411982 w 2040511"/>
                <a:gd name="connsiteY28" fmla="*/ 2421652 h 3014505"/>
                <a:gd name="connsiteX29" fmla="*/ 401934 w 2040511"/>
                <a:gd name="connsiteY29" fmla="*/ 2371411 h 3014505"/>
                <a:gd name="connsiteX30" fmla="*/ 361740 w 2040511"/>
                <a:gd name="connsiteY30" fmla="*/ 2311121 h 3014505"/>
                <a:gd name="connsiteX31" fmla="*/ 311499 w 2040511"/>
                <a:gd name="connsiteY31" fmla="*/ 2260879 h 3014505"/>
                <a:gd name="connsiteX32" fmla="*/ 251209 w 2040511"/>
                <a:gd name="connsiteY32" fmla="*/ 2220685 h 3014505"/>
                <a:gd name="connsiteX33" fmla="*/ 241160 w 2040511"/>
                <a:gd name="connsiteY33" fmla="*/ 2190540 h 3014505"/>
                <a:gd name="connsiteX34" fmla="*/ 301450 w 2040511"/>
                <a:gd name="connsiteY34" fmla="*/ 2160395 h 3014505"/>
                <a:gd name="connsiteX35" fmla="*/ 301450 w 2040511"/>
                <a:gd name="connsiteY35" fmla="*/ 2049863 h 3014505"/>
                <a:gd name="connsiteX36" fmla="*/ 271305 w 2040511"/>
                <a:gd name="connsiteY36" fmla="*/ 2029767 h 3014505"/>
                <a:gd name="connsiteX37" fmla="*/ 261257 w 2040511"/>
                <a:gd name="connsiteY37" fmla="*/ 1999622 h 3014505"/>
                <a:gd name="connsiteX38" fmla="*/ 200967 w 2040511"/>
                <a:gd name="connsiteY38" fmla="*/ 1969477 h 3014505"/>
                <a:gd name="connsiteX39" fmla="*/ 190918 w 2040511"/>
                <a:gd name="connsiteY39" fmla="*/ 1939332 h 3014505"/>
                <a:gd name="connsiteX40" fmla="*/ 301450 w 2040511"/>
                <a:gd name="connsiteY40" fmla="*/ 1959428 h 3014505"/>
                <a:gd name="connsiteX41" fmla="*/ 311499 w 2040511"/>
                <a:gd name="connsiteY41" fmla="*/ 1929283 h 3014505"/>
                <a:gd name="connsiteX42" fmla="*/ 351692 w 2040511"/>
                <a:gd name="connsiteY42" fmla="*/ 1868993 h 3014505"/>
                <a:gd name="connsiteX43" fmla="*/ 361740 w 2040511"/>
                <a:gd name="connsiteY43" fmla="*/ 1838848 h 3014505"/>
                <a:gd name="connsiteX44" fmla="*/ 331595 w 2040511"/>
                <a:gd name="connsiteY44" fmla="*/ 1768510 h 3014505"/>
                <a:gd name="connsiteX45" fmla="*/ 321547 w 2040511"/>
                <a:gd name="connsiteY45" fmla="*/ 1698171 h 3014505"/>
                <a:gd name="connsiteX46" fmla="*/ 331595 w 2040511"/>
                <a:gd name="connsiteY46" fmla="*/ 1627833 h 3014505"/>
                <a:gd name="connsiteX47" fmla="*/ 301450 w 2040511"/>
                <a:gd name="connsiteY47" fmla="*/ 1567543 h 3014505"/>
                <a:gd name="connsiteX48" fmla="*/ 271305 w 2040511"/>
                <a:gd name="connsiteY48" fmla="*/ 1557494 h 3014505"/>
                <a:gd name="connsiteX49" fmla="*/ 241160 w 2040511"/>
                <a:gd name="connsiteY49" fmla="*/ 1537398 h 3014505"/>
                <a:gd name="connsiteX50" fmla="*/ 231112 w 2040511"/>
                <a:gd name="connsiteY50" fmla="*/ 1507252 h 3014505"/>
                <a:gd name="connsiteX51" fmla="*/ 261257 w 2040511"/>
                <a:gd name="connsiteY51" fmla="*/ 1497204 h 3014505"/>
                <a:gd name="connsiteX52" fmla="*/ 261257 w 2040511"/>
                <a:gd name="connsiteY52" fmla="*/ 1487156 h 3014505"/>
                <a:gd name="connsiteX53" fmla="*/ 241160 w 2040511"/>
                <a:gd name="connsiteY53" fmla="*/ 1457011 h 3014505"/>
                <a:gd name="connsiteX54" fmla="*/ 211015 w 2040511"/>
                <a:gd name="connsiteY54" fmla="*/ 1396721 h 3014505"/>
                <a:gd name="connsiteX55" fmla="*/ 211015 w 2040511"/>
                <a:gd name="connsiteY55" fmla="*/ 1245995 h 3014505"/>
                <a:gd name="connsiteX56" fmla="*/ 241160 w 2040511"/>
                <a:gd name="connsiteY56" fmla="*/ 1225899 h 3014505"/>
                <a:gd name="connsiteX57" fmla="*/ 291402 w 2040511"/>
                <a:gd name="connsiteY57" fmla="*/ 1135463 h 3014505"/>
                <a:gd name="connsiteX58" fmla="*/ 311499 w 2040511"/>
                <a:gd name="connsiteY58" fmla="*/ 1105318 h 3014505"/>
                <a:gd name="connsiteX59" fmla="*/ 512466 w 2040511"/>
                <a:gd name="connsiteY59" fmla="*/ 1105318 h 3014505"/>
                <a:gd name="connsiteX60" fmla="*/ 532562 w 2040511"/>
                <a:gd name="connsiteY60" fmla="*/ 1075173 h 3014505"/>
                <a:gd name="connsiteX61" fmla="*/ 592853 w 2040511"/>
                <a:gd name="connsiteY61" fmla="*/ 1034980 h 3014505"/>
                <a:gd name="connsiteX62" fmla="*/ 612949 w 2040511"/>
                <a:gd name="connsiteY62" fmla="*/ 1004835 h 3014505"/>
                <a:gd name="connsiteX63" fmla="*/ 643094 w 2040511"/>
                <a:gd name="connsiteY63" fmla="*/ 994787 h 3014505"/>
                <a:gd name="connsiteX64" fmla="*/ 703384 w 2040511"/>
                <a:gd name="connsiteY64" fmla="*/ 984738 h 3014505"/>
                <a:gd name="connsiteX65" fmla="*/ 743578 w 2040511"/>
                <a:gd name="connsiteY65" fmla="*/ 974690 h 3014505"/>
                <a:gd name="connsiteX66" fmla="*/ 773723 w 2040511"/>
                <a:gd name="connsiteY66" fmla="*/ 954593 h 3014505"/>
                <a:gd name="connsiteX67" fmla="*/ 894303 w 2040511"/>
                <a:gd name="connsiteY67" fmla="*/ 934496 h 3014505"/>
                <a:gd name="connsiteX68" fmla="*/ 974690 w 2040511"/>
                <a:gd name="connsiteY68" fmla="*/ 924448 h 3014505"/>
                <a:gd name="connsiteX69" fmla="*/ 1014883 w 2040511"/>
                <a:gd name="connsiteY69" fmla="*/ 914400 h 3014505"/>
                <a:gd name="connsiteX70" fmla="*/ 1115367 w 2040511"/>
                <a:gd name="connsiteY70" fmla="*/ 884255 h 3014505"/>
                <a:gd name="connsiteX71" fmla="*/ 1205802 w 2040511"/>
                <a:gd name="connsiteY71" fmla="*/ 864158 h 3014505"/>
                <a:gd name="connsiteX72" fmla="*/ 1235947 w 2040511"/>
                <a:gd name="connsiteY72" fmla="*/ 844061 h 3014505"/>
                <a:gd name="connsiteX73" fmla="*/ 1266092 w 2040511"/>
                <a:gd name="connsiteY73" fmla="*/ 813916 h 3014505"/>
                <a:gd name="connsiteX74" fmla="*/ 1296237 w 2040511"/>
                <a:gd name="connsiteY74" fmla="*/ 803868 h 3014505"/>
                <a:gd name="connsiteX75" fmla="*/ 1316334 w 2040511"/>
                <a:gd name="connsiteY75" fmla="*/ 773723 h 3014505"/>
                <a:gd name="connsiteX76" fmla="*/ 1346479 w 2040511"/>
                <a:gd name="connsiteY76" fmla="*/ 763674 h 3014505"/>
                <a:gd name="connsiteX77" fmla="*/ 1416817 w 2040511"/>
                <a:gd name="connsiteY77" fmla="*/ 693336 h 3014505"/>
                <a:gd name="connsiteX78" fmla="*/ 1477108 w 2040511"/>
                <a:gd name="connsiteY78" fmla="*/ 653143 h 3014505"/>
                <a:gd name="connsiteX79" fmla="*/ 1537398 w 2040511"/>
                <a:gd name="connsiteY79" fmla="*/ 552659 h 3014505"/>
                <a:gd name="connsiteX80" fmla="*/ 1547446 w 2040511"/>
                <a:gd name="connsiteY80" fmla="*/ 512466 h 3014505"/>
                <a:gd name="connsiteX81" fmla="*/ 1577591 w 2040511"/>
                <a:gd name="connsiteY81" fmla="*/ 221063 h 3014505"/>
                <a:gd name="connsiteX82" fmla="*/ 1607736 w 2040511"/>
                <a:gd name="connsiteY82" fmla="*/ 200967 h 3014505"/>
                <a:gd name="connsiteX83" fmla="*/ 1627833 w 2040511"/>
                <a:gd name="connsiteY83" fmla="*/ 90435 h 3014505"/>
                <a:gd name="connsiteX84" fmla="*/ 1668026 w 2040511"/>
                <a:gd name="connsiteY84" fmla="*/ 30145 h 3014505"/>
                <a:gd name="connsiteX85" fmla="*/ 1728316 w 2040511"/>
                <a:gd name="connsiteY85" fmla="*/ 0 h 3014505"/>
                <a:gd name="connsiteX86" fmla="*/ 1758461 w 2040511"/>
                <a:gd name="connsiteY86" fmla="*/ 10048 h 3014505"/>
                <a:gd name="connsiteX87" fmla="*/ 1868993 w 2040511"/>
                <a:gd name="connsiteY87" fmla="*/ 20096 h 3014505"/>
                <a:gd name="connsiteX88" fmla="*/ 1858945 w 2040511"/>
                <a:gd name="connsiteY88" fmla="*/ 50241 h 3014505"/>
                <a:gd name="connsiteX89" fmla="*/ 1848897 w 2040511"/>
                <a:gd name="connsiteY89" fmla="*/ 90435 h 3014505"/>
                <a:gd name="connsiteX90" fmla="*/ 1858945 w 2040511"/>
                <a:gd name="connsiteY90" fmla="*/ 231112 h 3014505"/>
                <a:gd name="connsiteX91" fmla="*/ 1889090 w 2040511"/>
                <a:gd name="connsiteY91" fmla="*/ 251208 h 3014505"/>
                <a:gd name="connsiteX92" fmla="*/ 1899138 w 2040511"/>
                <a:gd name="connsiteY92" fmla="*/ 281354 h 3014505"/>
                <a:gd name="connsiteX93" fmla="*/ 1919235 w 2040511"/>
                <a:gd name="connsiteY93" fmla="*/ 311499 h 3014505"/>
                <a:gd name="connsiteX94" fmla="*/ 1949380 w 2040511"/>
                <a:gd name="connsiteY94" fmla="*/ 381837 h 3014505"/>
                <a:gd name="connsiteX95" fmla="*/ 1969477 w 2040511"/>
                <a:gd name="connsiteY95" fmla="*/ 462224 h 3014505"/>
                <a:gd name="connsiteX96" fmla="*/ 1979525 w 2040511"/>
                <a:gd name="connsiteY96" fmla="*/ 562707 h 3014505"/>
                <a:gd name="connsiteX97" fmla="*/ 1999622 w 2040511"/>
                <a:gd name="connsiteY97" fmla="*/ 622998 h 3014505"/>
                <a:gd name="connsiteX98" fmla="*/ 2009670 w 2040511"/>
                <a:gd name="connsiteY98" fmla="*/ 723481 h 3014505"/>
                <a:gd name="connsiteX99" fmla="*/ 2019718 w 2040511"/>
                <a:gd name="connsiteY99" fmla="*/ 763674 h 3014505"/>
                <a:gd name="connsiteX100" fmla="*/ 1999622 w 2040511"/>
                <a:gd name="connsiteY100" fmla="*/ 1065125 h 3014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040511" h="3014505">
                  <a:moveTo>
                    <a:pt x="100483" y="3014505"/>
                  </a:moveTo>
                  <a:cubicBezTo>
                    <a:pt x="113801" y="2981211"/>
                    <a:pt x="132078" y="2938371"/>
                    <a:pt x="140677" y="2903973"/>
                  </a:cubicBezTo>
                  <a:cubicBezTo>
                    <a:pt x="144026" y="2890575"/>
                    <a:pt x="143873" y="2875770"/>
                    <a:pt x="150725" y="2863780"/>
                  </a:cubicBezTo>
                  <a:cubicBezTo>
                    <a:pt x="157775" y="2851442"/>
                    <a:pt x="170822" y="2843683"/>
                    <a:pt x="180870" y="2833635"/>
                  </a:cubicBezTo>
                  <a:cubicBezTo>
                    <a:pt x="184219" y="2823587"/>
                    <a:pt x="190918" y="2814082"/>
                    <a:pt x="190918" y="2803490"/>
                  </a:cubicBezTo>
                  <a:cubicBezTo>
                    <a:pt x="190918" y="2743474"/>
                    <a:pt x="183196" y="2746314"/>
                    <a:pt x="170822" y="2703006"/>
                  </a:cubicBezTo>
                  <a:cubicBezTo>
                    <a:pt x="167028" y="2689727"/>
                    <a:pt x="169400" y="2673597"/>
                    <a:pt x="160773" y="2662813"/>
                  </a:cubicBezTo>
                  <a:cubicBezTo>
                    <a:pt x="154156" y="2654542"/>
                    <a:pt x="140676" y="2656114"/>
                    <a:pt x="130628" y="2652765"/>
                  </a:cubicBezTo>
                  <a:cubicBezTo>
                    <a:pt x="127279" y="2642716"/>
                    <a:pt x="116646" y="2632454"/>
                    <a:pt x="120580" y="2622619"/>
                  </a:cubicBezTo>
                  <a:cubicBezTo>
                    <a:pt x="130672" y="2597390"/>
                    <a:pt x="201244" y="2594103"/>
                    <a:pt x="211015" y="2592474"/>
                  </a:cubicBezTo>
                  <a:cubicBezTo>
                    <a:pt x="217714" y="2582426"/>
                    <a:pt x="229404" y="2574284"/>
                    <a:pt x="231112" y="2562329"/>
                  </a:cubicBezTo>
                  <a:cubicBezTo>
                    <a:pt x="233065" y="2548658"/>
                    <a:pt x="224858" y="2535415"/>
                    <a:pt x="221064" y="2522136"/>
                  </a:cubicBezTo>
                  <a:cubicBezTo>
                    <a:pt x="214297" y="2498451"/>
                    <a:pt x="208072" y="2472727"/>
                    <a:pt x="180870" y="2461846"/>
                  </a:cubicBezTo>
                  <a:cubicBezTo>
                    <a:pt x="158880" y="2453050"/>
                    <a:pt x="133978" y="2455147"/>
                    <a:pt x="110532" y="2451798"/>
                  </a:cubicBezTo>
                  <a:cubicBezTo>
                    <a:pt x="120580" y="2445099"/>
                    <a:pt x="140677" y="2443778"/>
                    <a:pt x="140677" y="2431701"/>
                  </a:cubicBezTo>
                  <a:cubicBezTo>
                    <a:pt x="140677" y="2419624"/>
                    <a:pt x="121632" y="2416361"/>
                    <a:pt x="110532" y="2411604"/>
                  </a:cubicBezTo>
                  <a:cubicBezTo>
                    <a:pt x="86847" y="2401453"/>
                    <a:pt x="16293" y="2393835"/>
                    <a:pt x="0" y="2391507"/>
                  </a:cubicBezTo>
                  <a:cubicBezTo>
                    <a:pt x="3349" y="2371410"/>
                    <a:pt x="5628" y="2351106"/>
                    <a:pt x="10048" y="2331217"/>
                  </a:cubicBezTo>
                  <a:cubicBezTo>
                    <a:pt x="12346" y="2320877"/>
                    <a:pt x="11826" y="2307689"/>
                    <a:pt x="20097" y="2301072"/>
                  </a:cubicBezTo>
                  <a:cubicBezTo>
                    <a:pt x="30881" y="2292445"/>
                    <a:pt x="46892" y="2294373"/>
                    <a:pt x="60290" y="2291024"/>
                  </a:cubicBezTo>
                  <a:cubicBezTo>
                    <a:pt x="113881" y="2294373"/>
                    <a:pt x="168795" y="2288774"/>
                    <a:pt x="221064" y="2301072"/>
                  </a:cubicBezTo>
                  <a:cubicBezTo>
                    <a:pt x="231374" y="2303498"/>
                    <a:pt x="228543" y="2320941"/>
                    <a:pt x="231112" y="2331217"/>
                  </a:cubicBezTo>
                  <a:cubicBezTo>
                    <a:pt x="235254" y="2347786"/>
                    <a:pt x="230675" y="2367978"/>
                    <a:pt x="241160" y="2381459"/>
                  </a:cubicBezTo>
                  <a:cubicBezTo>
                    <a:pt x="265344" y="2412553"/>
                    <a:pt x="298235" y="2420580"/>
                    <a:pt x="331595" y="2431701"/>
                  </a:cubicBezTo>
                  <a:cubicBezTo>
                    <a:pt x="334945" y="2441749"/>
                    <a:pt x="339749" y="2451425"/>
                    <a:pt x="341644" y="2461846"/>
                  </a:cubicBezTo>
                  <a:cubicBezTo>
                    <a:pt x="346475" y="2488415"/>
                    <a:pt x="341663" y="2517160"/>
                    <a:pt x="351692" y="2542233"/>
                  </a:cubicBezTo>
                  <a:cubicBezTo>
                    <a:pt x="355626" y="2552067"/>
                    <a:pt x="357003" y="2521562"/>
                    <a:pt x="361740" y="2512088"/>
                  </a:cubicBezTo>
                  <a:cubicBezTo>
                    <a:pt x="367141" y="2501286"/>
                    <a:pt x="376436" y="2492745"/>
                    <a:pt x="381837" y="2481943"/>
                  </a:cubicBezTo>
                  <a:cubicBezTo>
                    <a:pt x="423447" y="2398725"/>
                    <a:pt x="354380" y="2508061"/>
                    <a:pt x="411982" y="2421652"/>
                  </a:cubicBezTo>
                  <a:cubicBezTo>
                    <a:pt x="408633" y="2404905"/>
                    <a:pt x="414010" y="2383487"/>
                    <a:pt x="401934" y="2371411"/>
                  </a:cubicBezTo>
                  <a:cubicBezTo>
                    <a:pt x="343877" y="2313354"/>
                    <a:pt x="339411" y="2422767"/>
                    <a:pt x="361740" y="2311121"/>
                  </a:cubicBezTo>
                  <a:cubicBezTo>
                    <a:pt x="343319" y="2237432"/>
                    <a:pt x="370114" y="2294373"/>
                    <a:pt x="311499" y="2260879"/>
                  </a:cubicBezTo>
                  <a:cubicBezTo>
                    <a:pt x="206115" y="2200660"/>
                    <a:pt x="345333" y="2252062"/>
                    <a:pt x="251209" y="2220685"/>
                  </a:cubicBezTo>
                  <a:cubicBezTo>
                    <a:pt x="247859" y="2210637"/>
                    <a:pt x="237226" y="2200374"/>
                    <a:pt x="241160" y="2190540"/>
                  </a:cubicBezTo>
                  <a:cubicBezTo>
                    <a:pt x="247153" y="2175558"/>
                    <a:pt x="288761" y="2164625"/>
                    <a:pt x="301450" y="2160395"/>
                  </a:cubicBezTo>
                  <a:cubicBezTo>
                    <a:pt x="315582" y="2118001"/>
                    <a:pt x="324175" y="2106675"/>
                    <a:pt x="301450" y="2049863"/>
                  </a:cubicBezTo>
                  <a:cubicBezTo>
                    <a:pt x="296965" y="2038650"/>
                    <a:pt x="281353" y="2036466"/>
                    <a:pt x="271305" y="2029767"/>
                  </a:cubicBezTo>
                  <a:cubicBezTo>
                    <a:pt x="267956" y="2019719"/>
                    <a:pt x="267874" y="2007893"/>
                    <a:pt x="261257" y="1999622"/>
                  </a:cubicBezTo>
                  <a:cubicBezTo>
                    <a:pt x="247090" y="1981913"/>
                    <a:pt x="220826" y="1976096"/>
                    <a:pt x="200967" y="1969477"/>
                  </a:cubicBezTo>
                  <a:cubicBezTo>
                    <a:pt x="197617" y="1959429"/>
                    <a:pt x="180734" y="1942242"/>
                    <a:pt x="190918" y="1939332"/>
                  </a:cubicBezTo>
                  <a:cubicBezTo>
                    <a:pt x="221508" y="1930592"/>
                    <a:pt x="269341" y="1948725"/>
                    <a:pt x="301450" y="1959428"/>
                  </a:cubicBezTo>
                  <a:cubicBezTo>
                    <a:pt x="304800" y="1949380"/>
                    <a:pt x="306355" y="1938542"/>
                    <a:pt x="311499" y="1929283"/>
                  </a:cubicBezTo>
                  <a:cubicBezTo>
                    <a:pt x="323229" y="1908169"/>
                    <a:pt x="351692" y="1868993"/>
                    <a:pt x="351692" y="1868993"/>
                  </a:cubicBezTo>
                  <a:cubicBezTo>
                    <a:pt x="355041" y="1858945"/>
                    <a:pt x="361740" y="1849440"/>
                    <a:pt x="361740" y="1838848"/>
                  </a:cubicBezTo>
                  <a:cubicBezTo>
                    <a:pt x="361740" y="1806404"/>
                    <a:pt x="348004" y="1793124"/>
                    <a:pt x="331595" y="1768510"/>
                  </a:cubicBezTo>
                  <a:cubicBezTo>
                    <a:pt x="328246" y="1745064"/>
                    <a:pt x="321547" y="1721855"/>
                    <a:pt x="321547" y="1698171"/>
                  </a:cubicBezTo>
                  <a:cubicBezTo>
                    <a:pt x="321547" y="1674487"/>
                    <a:pt x="331595" y="1651517"/>
                    <a:pt x="331595" y="1627833"/>
                  </a:cubicBezTo>
                  <a:cubicBezTo>
                    <a:pt x="331595" y="1613269"/>
                    <a:pt x="311612" y="1575672"/>
                    <a:pt x="301450" y="1567543"/>
                  </a:cubicBezTo>
                  <a:cubicBezTo>
                    <a:pt x="293179" y="1560926"/>
                    <a:pt x="280779" y="1562231"/>
                    <a:pt x="271305" y="1557494"/>
                  </a:cubicBezTo>
                  <a:cubicBezTo>
                    <a:pt x="260503" y="1552093"/>
                    <a:pt x="251208" y="1544097"/>
                    <a:pt x="241160" y="1537398"/>
                  </a:cubicBezTo>
                  <a:cubicBezTo>
                    <a:pt x="237811" y="1527349"/>
                    <a:pt x="226375" y="1516726"/>
                    <a:pt x="231112" y="1507252"/>
                  </a:cubicBezTo>
                  <a:cubicBezTo>
                    <a:pt x="235849" y="1497778"/>
                    <a:pt x="250665" y="1497204"/>
                    <a:pt x="261257" y="1497204"/>
                  </a:cubicBezTo>
                  <a:cubicBezTo>
                    <a:pt x="282058" y="1497204"/>
                    <a:pt x="323932" y="1528938"/>
                    <a:pt x="261257" y="1487156"/>
                  </a:cubicBezTo>
                  <a:cubicBezTo>
                    <a:pt x="254558" y="1477108"/>
                    <a:pt x="246561" y="1467813"/>
                    <a:pt x="241160" y="1457011"/>
                  </a:cubicBezTo>
                  <a:cubicBezTo>
                    <a:pt x="199558" y="1373807"/>
                    <a:pt x="268611" y="1483113"/>
                    <a:pt x="211015" y="1396721"/>
                  </a:cubicBezTo>
                  <a:cubicBezTo>
                    <a:pt x="191966" y="1339571"/>
                    <a:pt x="185797" y="1334259"/>
                    <a:pt x="211015" y="1245995"/>
                  </a:cubicBezTo>
                  <a:cubicBezTo>
                    <a:pt x="214333" y="1234383"/>
                    <a:pt x="231112" y="1232598"/>
                    <a:pt x="241160" y="1225899"/>
                  </a:cubicBezTo>
                  <a:cubicBezTo>
                    <a:pt x="258847" y="1172841"/>
                    <a:pt x="245334" y="1204565"/>
                    <a:pt x="291402" y="1135463"/>
                  </a:cubicBezTo>
                  <a:lnTo>
                    <a:pt x="311499" y="1105318"/>
                  </a:lnTo>
                  <a:cubicBezTo>
                    <a:pt x="388259" y="1118112"/>
                    <a:pt x="420464" y="1128319"/>
                    <a:pt x="512466" y="1105318"/>
                  </a:cubicBezTo>
                  <a:cubicBezTo>
                    <a:pt x="524182" y="1102389"/>
                    <a:pt x="523473" y="1083125"/>
                    <a:pt x="532562" y="1075173"/>
                  </a:cubicBezTo>
                  <a:cubicBezTo>
                    <a:pt x="550739" y="1059268"/>
                    <a:pt x="592853" y="1034980"/>
                    <a:pt x="592853" y="1034980"/>
                  </a:cubicBezTo>
                  <a:cubicBezTo>
                    <a:pt x="599552" y="1024932"/>
                    <a:pt x="603519" y="1012379"/>
                    <a:pt x="612949" y="1004835"/>
                  </a:cubicBezTo>
                  <a:cubicBezTo>
                    <a:pt x="621220" y="998218"/>
                    <a:pt x="632754" y="997085"/>
                    <a:pt x="643094" y="994787"/>
                  </a:cubicBezTo>
                  <a:cubicBezTo>
                    <a:pt x="662983" y="990367"/>
                    <a:pt x="683406" y="988734"/>
                    <a:pt x="703384" y="984738"/>
                  </a:cubicBezTo>
                  <a:cubicBezTo>
                    <a:pt x="716926" y="982030"/>
                    <a:pt x="730180" y="978039"/>
                    <a:pt x="743578" y="974690"/>
                  </a:cubicBezTo>
                  <a:cubicBezTo>
                    <a:pt x="753626" y="967991"/>
                    <a:pt x="762921" y="959994"/>
                    <a:pt x="773723" y="954593"/>
                  </a:cubicBezTo>
                  <a:cubicBezTo>
                    <a:pt x="807560" y="937675"/>
                    <a:pt x="865166" y="937924"/>
                    <a:pt x="894303" y="934496"/>
                  </a:cubicBezTo>
                  <a:lnTo>
                    <a:pt x="974690" y="924448"/>
                  </a:lnTo>
                  <a:cubicBezTo>
                    <a:pt x="988088" y="921099"/>
                    <a:pt x="1001655" y="918368"/>
                    <a:pt x="1014883" y="914400"/>
                  </a:cubicBezTo>
                  <a:cubicBezTo>
                    <a:pt x="1066166" y="899015"/>
                    <a:pt x="1069035" y="893522"/>
                    <a:pt x="1115367" y="884255"/>
                  </a:cubicBezTo>
                  <a:cubicBezTo>
                    <a:pt x="1203786" y="866571"/>
                    <a:pt x="1147136" y="883713"/>
                    <a:pt x="1205802" y="864158"/>
                  </a:cubicBezTo>
                  <a:cubicBezTo>
                    <a:pt x="1215850" y="857459"/>
                    <a:pt x="1226669" y="851792"/>
                    <a:pt x="1235947" y="844061"/>
                  </a:cubicBezTo>
                  <a:cubicBezTo>
                    <a:pt x="1246864" y="834964"/>
                    <a:pt x="1254268" y="821799"/>
                    <a:pt x="1266092" y="813916"/>
                  </a:cubicBezTo>
                  <a:cubicBezTo>
                    <a:pt x="1274905" y="808041"/>
                    <a:pt x="1286189" y="807217"/>
                    <a:pt x="1296237" y="803868"/>
                  </a:cubicBezTo>
                  <a:cubicBezTo>
                    <a:pt x="1302936" y="793820"/>
                    <a:pt x="1306904" y="781267"/>
                    <a:pt x="1316334" y="773723"/>
                  </a:cubicBezTo>
                  <a:cubicBezTo>
                    <a:pt x="1324605" y="767106"/>
                    <a:pt x="1338989" y="771164"/>
                    <a:pt x="1346479" y="763674"/>
                  </a:cubicBezTo>
                  <a:cubicBezTo>
                    <a:pt x="1427097" y="683055"/>
                    <a:pt x="1348607" y="716072"/>
                    <a:pt x="1416817" y="693336"/>
                  </a:cubicBezTo>
                  <a:cubicBezTo>
                    <a:pt x="1436914" y="679938"/>
                    <a:pt x="1463710" y="673240"/>
                    <a:pt x="1477108" y="653143"/>
                  </a:cubicBezTo>
                  <a:cubicBezTo>
                    <a:pt x="1525610" y="580389"/>
                    <a:pt x="1506499" y="614455"/>
                    <a:pt x="1537398" y="552659"/>
                  </a:cubicBezTo>
                  <a:cubicBezTo>
                    <a:pt x="1540747" y="539261"/>
                    <a:pt x="1546527" y="526245"/>
                    <a:pt x="1547446" y="512466"/>
                  </a:cubicBezTo>
                  <a:cubicBezTo>
                    <a:pt x="1548580" y="495462"/>
                    <a:pt x="1510451" y="288202"/>
                    <a:pt x="1577591" y="221063"/>
                  </a:cubicBezTo>
                  <a:cubicBezTo>
                    <a:pt x="1586130" y="212524"/>
                    <a:pt x="1597688" y="207666"/>
                    <a:pt x="1607736" y="200967"/>
                  </a:cubicBezTo>
                  <a:cubicBezTo>
                    <a:pt x="1609927" y="183440"/>
                    <a:pt x="1612841" y="117420"/>
                    <a:pt x="1627833" y="90435"/>
                  </a:cubicBezTo>
                  <a:cubicBezTo>
                    <a:pt x="1639563" y="69321"/>
                    <a:pt x="1645112" y="37783"/>
                    <a:pt x="1668026" y="30145"/>
                  </a:cubicBezTo>
                  <a:cubicBezTo>
                    <a:pt x="1709628" y="16277"/>
                    <a:pt x="1689358" y="25971"/>
                    <a:pt x="1728316" y="0"/>
                  </a:cubicBezTo>
                  <a:cubicBezTo>
                    <a:pt x="1738364" y="3349"/>
                    <a:pt x="1747976" y="8550"/>
                    <a:pt x="1758461" y="10048"/>
                  </a:cubicBezTo>
                  <a:cubicBezTo>
                    <a:pt x="1795085" y="15280"/>
                    <a:pt x="1834643" y="6356"/>
                    <a:pt x="1868993" y="20096"/>
                  </a:cubicBezTo>
                  <a:cubicBezTo>
                    <a:pt x="1878827" y="24030"/>
                    <a:pt x="1861855" y="40057"/>
                    <a:pt x="1858945" y="50241"/>
                  </a:cubicBezTo>
                  <a:cubicBezTo>
                    <a:pt x="1855151" y="63520"/>
                    <a:pt x="1852246" y="77037"/>
                    <a:pt x="1848897" y="90435"/>
                  </a:cubicBezTo>
                  <a:cubicBezTo>
                    <a:pt x="1852246" y="137327"/>
                    <a:pt x="1847543" y="185504"/>
                    <a:pt x="1858945" y="231112"/>
                  </a:cubicBezTo>
                  <a:cubicBezTo>
                    <a:pt x="1861874" y="242828"/>
                    <a:pt x="1881546" y="241778"/>
                    <a:pt x="1889090" y="251208"/>
                  </a:cubicBezTo>
                  <a:cubicBezTo>
                    <a:pt x="1895707" y="259479"/>
                    <a:pt x="1894401" y="271880"/>
                    <a:pt x="1899138" y="281354"/>
                  </a:cubicBezTo>
                  <a:cubicBezTo>
                    <a:pt x="1904539" y="292156"/>
                    <a:pt x="1912536" y="301451"/>
                    <a:pt x="1919235" y="311499"/>
                  </a:cubicBezTo>
                  <a:cubicBezTo>
                    <a:pt x="1940147" y="395150"/>
                    <a:pt x="1914683" y="312443"/>
                    <a:pt x="1949380" y="381837"/>
                  </a:cubicBezTo>
                  <a:cubicBezTo>
                    <a:pt x="1959678" y="402433"/>
                    <a:pt x="1965656" y="443119"/>
                    <a:pt x="1969477" y="462224"/>
                  </a:cubicBezTo>
                  <a:cubicBezTo>
                    <a:pt x="1972826" y="495718"/>
                    <a:pt x="1973322" y="529622"/>
                    <a:pt x="1979525" y="562707"/>
                  </a:cubicBezTo>
                  <a:cubicBezTo>
                    <a:pt x="1983429" y="583528"/>
                    <a:pt x="1999622" y="622998"/>
                    <a:pt x="1999622" y="622998"/>
                  </a:cubicBezTo>
                  <a:cubicBezTo>
                    <a:pt x="2002971" y="656492"/>
                    <a:pt x="2004910" y="690158"/>
                    <a:pt x="2009670" y="723481"/>
                  </a:cubicBezTo>
                  <a:cubicBezTo>
                    <a:pt x="2011623" y="737152"/>
                    <a:pt x="2019718" y="749864"/>
                    <a:pt x="2019718" y="763674"/>
                  </a:cubicBezTo>
                  <a:cubicBezTo>
                    <a:pt x="2019718" y="1049600"/>
                    <a:pt x="2077898" y="986849"/>
                    <a:pt x="1999622" y="106512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E7DCD23-AD95-402E-9B5E-7AAF0CBB3B94}"/>
                </a:ext>
              </a:extLst>
            </p:cNvPr>
            <p:cNvSpPr txBox="1"/>
            <p:nvPr/>
          </p:nvSpPr>
          <p:spPr>
            <a:xfrm>
              <a:off x="7656523" y="4089678"/>
              <a:ext cx="485460" cy="317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/>
                <a:t>Dol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3F82305-3663-4AC7-8850-2984AF128EDC}"/>
                </a:ext>
              </a:extLst>
            </p:cNvPr>
            <p:cNvSpPr txBox="1"/>
            <p:nvPr/>
          </p:nvSpPr>
          <p:spPr>
            <a:xfrm>
              <a:off x="4343839" y="952471"/>
              <a:ext cx="343559" cy="31764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/>
                <a:t>Cc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AF9BB91-0011-4A0C-B508-8C856D954A7D}"/>
                </a:ext>
              </a:extLst>
            </p:cNvPr>
            <p:cNvSpPr txBox="1"/>
            <p:nvPr/>
          </p:nvSpPr>
          <p:spPr>
            <a:xfrm>
              <a:off x="4162196" y="2618659"/>
              <a:ext cx="923866" cy="3176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 err="1"/>
                <a:t>ProtoDol</a:t>
              </a:r>
              <a:endParaRPr lang="fr-FR" b="1" i="1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C011856-82A5-449D-9297-64853FEB906F}"/>
                </a:ext>
              </a:extLst>
            </p:cNvPr>
            <p:cNvCxnSpPr/>
            <p:nvPr/>
          </p:nvCxnSpPr>
          <p:spPr>
            <a:xfrm>
              <a:off x="5086062" y="2911415"/>
              <a:ext cx="1009938" cy="3697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DC7C7C10-05ED-4525-BBEC-955FAF5D94D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3979314" y="1693070"/>
              <a:ext cx="644816" cy="9255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A557B40-92E6-46D3-96D9-86060CE716F5}"/>
                </a:ext>
              </a:extLst>
            </p:cNvPr>
            <p:cNvSpPr/>
            <p:nvPr/>
          </p:nvSpPr>
          <p:spPr>
            <a:xfrm>
              <a:off x="5663921" y="4028364"/>
              <a:ext cx="485460" cy="262282"/>
            </a:xfrm>
            <a:custGeom>
              <a:avLst/>
              <a:gdLst>
                <a:gd name="connsiteX0" fmla="*/ 0 w 485460"/>
                <a:gd name="connsiteY0" fmla="*/ 201992 h 262282"/>
                <a:gd name="connsiteX1" fmla="*/ 50242 w 485460"/>
                <a:gd name="connsiteY1" fmla="*/ 191944 h 262282"/>
                <a:gd name="connsiteX2" fmla="*/ 80387 w 485460"/>
                <a:gd name="connsiteY2" fmla="*/ 171847 h 262282"/>
                <a:gd name="connsiteX3" fmla="*/ 140677 w 485460"/>
                <a:gd name="connsiteY3" fmla="*/ 191944 h 262282"/>
                <a:gd name="connsiteX4" fmla="*/ 180870 w 485460"/>
                <a:gd name="connsiteY4" fmla="*/ 181895 h 262282"/>
                <a:gd name="connsiteX5" fmla="*/ 241160 w 485460"/>
                <a:gd name="connsiteY5" fmla="*/ 121605 h 262282"/>
                <a:gd name="connsiteX6" fmla="*/ 251209 w 485460"/>
                <a:gd name="connsiteY6" fmla="*/ 161799 h 262282"/>
                <a:gd name="connsiteX7" fmla="*/ 271305 w 485460"/>
                <a:gd name="connsiteY7" fmla="*/ 131654 h 262282"/>
                <a:gd name="connsiteX8" fmla="*/ 331595 w 485460"/>
                <a:gd name="connsiteY8" fmla="*/ 101509 h 262282"/>
                <a:gd name="connsiteX9" fmla="*/ 351692 w 485460"/>
                <a:gd name="connsiteY9" fmla="*/ 71363 h 262282"/>
                <a:gd name="connsiteX10" fmla="*/ 381837 w 485460"/>
                <a:gd name="connsiteY10" fmla="*/ 51267 h 262282"/>
                <a:gd name="connsiteX11" fmla="*/ 411982 w 485460"/>
                <a:gd name="connsiteY11" fmla="*/ 11073 h 262282"/>
                <a:gd name="connsiteX12" fmla="*/ 422031 w 485460"/>
                <a:gd name="connsiteY12" fmla="*/ 101509 h 262282"/>
                <a:gd name="connsiteX13" fmla="*/ 452176 w 485460"/>
                <a:gd name="connsiteY13" fmla="*/ 121605 h 262282"/>
                <a:gd name="connsiteX14" fmla="*/ 462224 w 485460"/>
                <a:gd name="connsiteY14" fmla="*/ 151750 h 262282"/>
                <a:gd name="connsiteX15" fmla="*/ 482321 w 485460"/>
                <a:gd name="connsiteY15" fmla="*/ 262282 h 262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5460" h="262282">
                  <a:moveTo>
                    <a:pt x="0" y="201992"/>
                  </a:moveTo>
                  <a:cubicBezTo>
                    <a:pt x="16747" y="198643"/>
                    <a:pt x="34250" y="197941"/>
                    <a:pt x="50242" y="191944"/>
                  </a:cubicBezTo>
                  <a:cubicBezTo>
                    <a:pt x="61550" y="187704"/>
                    <a:pt x="68310" y="171847"/>
                    <a:pt x="80387" y="171847"/>
                  </a:cubicBezTo>
                  <a:cubicBezTo>
                    <a:pt x="101571" y="171847"/>
                    <a:pt x="140677" y="191944"/>
                    <a:pt x="140677" y="191944"/>
                  </a:cubicBezTo>
                  <a:cubicBezTo>
                    <a:pt x="154075" y="188594"/>
                    <a:pt x="173551" y="193606"/>
                    <a:pt x="180870" y="181895"/>
                  </a:cubicBezTo>
                  <a:cubicBezTo>
                    <a:pt x="230725" y="102128"/>
                    <a:pt x="140733" y="101520"/>
                    <a:pt x="241160" y="121605"/>
                  </a:cubicBezTo>
                  <a:cubicBezTo>
                    <a:pt x="244510" y="135003"/>
                    <a:pt x="238107" y="157432"/>
                    <a:pt x="251209" y="161799"/>
                  </a:cubicBezTo>
                  <a:cubicBezTo>
                    <a:pt x="262666" y="165618"/>
                    <a:pt x="262766" y="140193"/>
                    <a:pt x="271305" y="131654"/>
                  </a:cubicBezTo>
                  <a:cubicBezTo>
                    <a:pt x="290784" y="112174"/>
                    <a:pt x="307077" y="109681"/>
                    <a:pt x="331595" y="101509"/>
                  </a:cubicBezTo>
                  <a:cubicBezTo>
                    <a:pt x="338294" y="91460"/>
                    <a:pt x="343152" y="79903"/>
                    <a:pt x="351692" y="71363"/>
                  </a:cubicBezTo>
                  <a:cubicBezTo>
                    <a:pt x="360231" y="62824"/>
                    <a:pt x="378519" y="62879"/>
                    <a:pt x="381837" y="51267"/>
                  </a:cubicBezTo>
                  <a:cubicBezTo>
                    <a:pt x="397996" y="-5288"/>
                    <a:pt x="331839" y="-8962"/>
                    <a:pt x="411982" y="11073"/>
                  </a:cubicBezTo>
                  <a:cubicBezTo>
                    <a:pt x="415332" y="41218"/>
                    <a:pt x="411666" y="73004"/>
                    <a:pt x="422031" y="101509"/>
                  </a:cubicBezTo>
                  <a:cubicBezTo>
                    <a:pt x="426158" y="112858"/>
                    <a:pt x="444632" y="112175"/>
                    <a:pt x="452176" y="121605"/>
                  </a:cubicBezTo>
                  <a:cubicBezTo>
                    <a:pt x="458793" y="129876"/>
                    <a:pt x="457487" y="142276"/>
                    <a:pt x="462224" y="151750"/>
                  </a:cubicBezTo>
                  <a:cubicBezTo>
                    <a:pt x="497185" y="221671"/>
                    <a:pt x="482321" y="131031"/>
                    <a:pt x="482321" y="262282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9A62E-A1F8-45D7-807C-B2A84A7C0BFF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435B9646-90DA-41AD-81D6-B1F533B3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 err="1">
                <a:latin typeface="Calibri" charset="0"/>
              </a:rPr>
              <a:t>Results</a:t>
            </a:r>
            <a:endParaRPr lang="fr-FR" sz="2800" b="1" i="1" cap="small" dirty="0">
              <a:latin typeface="Calibri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6327D5C-069F-46B0-A069-AE6E9300B7D9}"/>
              </a:ext>
            </a:extLst>
          </p:cNvPr>
          <p:cNvSpPr txBox="1"/>
          <p:nvPr/>
        </p:nvSpPr>
        <p:spPr>
          <a:xfrm>
            <a:off x="9316730" y="876896"/>
            <a:ext cx="219906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accent1"/>
                </a:solidFill>
              </a:rPr>
              <a:t>Two-steps</a:t>
            </a:r>
            <a:r>
              <a:rPr lang="fr-FR" sz="2000" b="1" dirty="0">
                <a:solidFill>
                  <a:schemeClr val="accent1"/>
                </a:solidFill>
              </a:rPr>
              <a:t> </a:t>
            </a:r>
            <a:r>
              <a:rPr lang="fr-FR" sz="2000" b="1" dirty="0" err="1">
                <a:solidFill>
                  <a:schemeClr val="accent1"/>
                </a:solidFill>
              </a:rPr>
              <a:t>reaction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016EF0C-7E16-41BC-B7FC-F47AA87DC08E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D14CFB-34A5-4FA3-8C7B-F877BC079B69}"/>
              </a:ext>
            </a:extLst>
          </p:cNvPr>
          <p:cNvSpPr txBox="1"/>
          <p:nvPr/>
        </p:nvSpPr>
        <p:spPr>
          <a:xfrm>
            <a:off x="9367000" y="1384227"/>
            <a:ext cx="2098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Cc to </a:t>
            </a:r>
            <a:r>
              <a:rPr lang="fr-FR" sz="2000" b="1" dirty="0" err="1"/>
              <a:t>Protodol</a:t>
            </a:r>
            <a:r>
              <a:rPr lang="fr-FR" sz="20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Protodol</a:t>
            </a:r>
            <a:r>
              <a:rPr lang="fr-FR" sz="2000" b="1" dirty="0"/>
              <a:t> to Dol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AEE6D0-F6A5-460D-A59B-9FA4F4A8E711}"/>
              </a:ext>
            </a:extLst>
          </p:cNvPr>
          <p:cNvSpPr txBox="1"/>
          <p:nvPr/>
        </p:nvSpPr>
        <p:spPr>
          <a:xfrm>
            <a:off x="8801196" y="2265435"/>
            <a:ext cx="3317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porosities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minerals</a:t>
            </a:r>
            <a:r>
              <a:rPr lang="fr-FR" dirty="0"/>
              <a:t> at </a:t>
            </a:r>
            <a:r>
              <a:rPr lang="fr-FR" dirty="0" err="1"/>
              <a:t>stake</a:t>
            </a:r>
            <a:r>
              <a:rPr lang="fr-FR" dirty="0"/>
              <a:t> 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reaction</a:t>
            </a:r>
            <a:endParaRPr lang="fr-FR" dirty="0"/>
          </a:p>
          <a:p>
            <a:pPr algn="ctr"/>
            <a:endParaRPr lang="fr-FR" sz="1400" dirty="0"/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400" dirty="0">
                <a:sym typeface="Wingdings" panose="05000000000000000000" pitchFamily="2" charset="2"/>
              </a:rPr>
              <a:t>How do </a:t>
            </a:r>
            <a:r>
              <a:rPr lang="fr-FR" sz="1400" dirty="0" err="1">
                <a:sym typeface="Wingdings" panose="05000000000000000000" pitchFamily="2" charset="2"/>
              </a:rPr>
              <a:t>they</a:t>
            </a:r>
            <a:r>
              <a:rPr lang="fr-FR" sz="1400" dirty="0">
                <a:sym typeface="Wingdings" panose="05000000000000000000" pitchFamily="2" charset="2"/>
              </a:rPr>
              <a:t> </a:t>
            </a:r>
            <a:r>
              <a:rPr lang="fr-FR" sz="1400" dirty="0" err="1">
                <a:sym typeface="Wingdings" panose="05000000000000000000" pitchFamily="2" charset="2"/>
              </a:rPr>
              <a:t>connect</a:t>
            </a:r>
            <a:r>
              <a:rPr lang="fr-FR" sz="1400" dirty="0">
                <a:sym typeface="Wingdings" panose="05000000000000000000" pitchFamily="2" charset="2"/>
              </a:rPr>
              <a:t>?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sz="1400" dirty="0" err="1">
                <a:sym typeface="Wingdings" panose="05000000000000000000" pitchFamily="2" charset="2"/>
              </a:rPr>
              <a:t>What</a:t>
            </a:r>
            <a:r>
              <a:rPr lang="fr-FR" sz="1400" dirty="0">
                <a:sym typeface="Wingdings" panose="05000000000000000000" pitchFamily="2" charset="2"/>
              </a:rPr>
              <a:t> are the impacts of pores sizes??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3940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FDFD09E-4A80-43B1-B4C9-E95D2E87691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3" name="Rectángulo 17">
              <a:extLst>
                <a:ext uri="{FF2B5EF4-FFF2-40B4-BE49-F238E27FC236}">
                  <a16:creationId xmlns:a16="http://schemas.microsoft.com/office/drawing/2014/main" id="{FFB66607-7CCA-4875-8751-DC6482E01380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B61CE07-A85E-41DA-BE19-81BF6BDB1243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6" name="Agrupar 21">
                <a:extLst>
                  <a:ext uri="{FF2B5EF4-FFF2-40B4-BE49-F238E27FC236}">
                    <a16:creationId xmlns:a16="http://schemas.microsoft.com/office/drawing/2014/main" id="{AB14C045-D4EB-4DD7-8D6A-AA0C5CD703A9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8" name="Imagen 10" descr="isifor.jpg">
                  <a:extLst>
                    <a:ext uri="{FF2B5EF4-FFF2-40B4-BE49-F238E27FC236}">
                      <a16:creationId xmlns:a16="http://schemas.microsoft.com/office/drawing/2014/main" id="{08B73E37-8EB0-43FD-8273-D0D5CD2AF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" name="Imagen 20" descr="índice2.jpg">
                  <a:extLst>
                    <a:ext uri="{FF2B5EF4-FFF2-40B4-BE49-F238E27FC236}">
                      <a16:creationId xmlns:a16="http://schemas.microsoft.com/office/drawing/2014/main" id="{31AF32A6-A27C-4F14-B6E6-116933EF2C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Imagen 9" descr="images.png">
                  <a:extLst>
                    <a:ext uri="{FF2B5EF4-FFF2-40B4-BE49-F238E27FC236}">
                      <a16:creationId xmlns:a16="http://schemas.microsoft.com/office/drawing/2014/main" id="{8D31633D-7E7F-4D32-8412-6A649B798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D9C2929-E6E4-44B6-9B52-6C34CA374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369C501-A2BA-41C1-8C33-7AD2D8D5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B05BC-546C-4559-925A-35D237644D92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2ED233-0414-4387-9B34-8FFE9B02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 err="1">
                <a:latin typeface="Calibri" charset="0"/>
              </a:rPr>
              <a:t>Results</a:t>
            </a:r>
            <a:endParaRPr lang="fr-FR" sz="2800" b="1" i="1" cap="small" dirty="0">
              <a:latin typeface="Calibri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BCDF585-CE50-4F7C-A164-18758F84A4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/>
          <a:stretch/>
        </p:blipFill>
        <p:spPr>
          <a:xfrm>
            <a:off x="186099" y="638073"/>
            <a:ext cx="4886630" cy="407680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B836198-A84F-478A-99A8-67228DF62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9873"/>
          <a:stretch/>
        </p:blipFill>
        <p:spPr>
          <a:xfrm>
            <a:off x="4050513" y="638073"/>
            <a:ext cx="4420432" cy="407680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C71501-46DA-4DF1-8497-55862B12E9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13777"/>
          <a:stretch/>
        </p:blipFill>
        <p:spPr>
          <a:xfrm>
            <a:off x="7929559" y="638072"/>
            <a:ext cx="4227235" cy="407680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366CA51-F56C-4190-BE5B-85982F2AC9FC}"/>
              </a:ext>
            </a:extLst>
          </p:cNvPr>
          <p:cNvSpPr txBox="1"/>
          <p:nvPr/>
        </p:nvSpPr>
        <p:spPr>
          <a:xfrm>
            <a:off x="3556455" y="204603"/>
            <a:ext cx="49963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i="1" dirty="0" err="1"/>
              <a:t>Same</a:t>
            </a:r>
            <a:r>
              <a:rPr lang="fr-FR" sz="2000" b="1" i="1" dirty="0"/>
              <a:t> </a:t>
            </a:r>
            <a:r>
              <a:rPr lang="fr-FR" sz="2000" b="1" i="1" dirty="0" err="1"/>
              <a:t>sample</a:t>
            </a:r>
            <a:r>
              <a:rPr lang="fr-FR" sz="2000" b="1" i="1" dirty="0"/>
              <a:t>, </a:t>
            </a:r>
            <a:r>
              <a:rPr lang="fr-FR" sz="2000" b="1" i="1" dirty="0" err="1"/>
              <a:t>same</a:t>
            </a:r>
            <a:r>
              <a:rPr lang="fr-FR" sz="2000" b="1" i="1" dirty="0"/>
              <a:t> (</a:t>
            </a:r>
            <a:r>
              <a:rPr lang="fr-FR" sz="2000" b="1" i="1" dirty="0" err="1"/>
              <a:t>x,y</a:t>
            </a:r>
            <a:r>
              <a:rPr lang="fr-FR" sz="2000" b="1" i="1" dirty="0"/>
              <a:t>) slice, </a:t>
            </a:r>
            <a:r>
              <a:rPr lang="fr-FR" sz="2000" b="1" i="1" dirty="0" err="1"/>
              <a:t>different</a:t>
            </a:r>
            <a:r>
              <a:rPr lang="fr-FR" sz="2000" b="1" i="1" dirty="0"/>
              <a:t> time!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BDC8FF-5C8B-464C-9F4C-9196FBBAC5AB}"/>
              </a:ext>
            </a:extLst>
          </p:cNvPr>
          <p:cNvSpPr txBox="1"/>
          <p:nvPr/>
        </p:nvSpPr>
        <p:spPr>
          <a:xfrm>
            <a:off x="374938" y="1018893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44E43A1-CCB4-4B92-A2FC-C97F71736A71}"/>
              </a:ext>
            </a:extLst>
          </p:cNvPr>
          <p:cNvSpPr txBox="1"/>
          <p:nvPr/>
        </p:nvSpPr>
        <p:spPr>
          <a:xfrm>
            <a:off x="364664" y="697768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1wk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34A9BD0-8FDD-44AF-8C59-06281FA95ACE}"/>
              </a:ext>
            </a:extLst>
          </p:cNvPr>
          <p:cNvSpPr txBox="1"/>
          <p:nvPr/>
        </p:nvSpPr>
        <p:spPr>
          <a:xfrm>
            <a:off x="4399514" y="1021005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F1589A-9F9A-4925-A046-EC85C416F8C5}"/>
              </a:ext>
            </a:extLst>
          </p:cNvPr>
          <p:cNvSpPr txBox="1"/>
          <p:nvPr/>
        </p:nvSpPr>
        <p:spPr>
          <a:xfrm>
            <a:off x="4336297" y="699880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2wks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B4BBC67-4445-43EE-87AB-CC16D1C1BB8C}"/>
              </a:ext>
            </a:extLst>
          </p:cNvPr>
          <p:cNvSpPr txBox="1"/>
          <p:nvPr/>
        </p:nvSpPr>
        <p:spPr>
          <a:xfrm>
            <a:off x="8357490" y="1018893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679C0F-CB0A-4998-A547-5FAE815AEC93}"/>
              </a:ext>
            </a:extLst>
          </p:cNvPr>
          <p:cNvSpPr txBox="1"/>
          <p:nvPr/>
        </p:nvSpPr>
        <p:spPr>
          <a:xfrm>
            <a:off x="8294273" y="697768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3wks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CADEAC3-8C8C-4D44-9588-29F0D444F6CC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6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7A4332A-0C77-4458-A785-732A6571AE7B}"/>
              </a:ext>
            </a:extLst>
          </p:cNvPr>
          <p:cNvSpPr txBox="1"/>
          <p:nvPr/>
        </p:nvSpPr>
        <p:spPr>
          <a:xfrm rot="5400000">
            <a:off x="1522637" y="47326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ᴓ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C749196-5808-4A94-AC31-224EED201B3B}"/>
              </a:ext>
            </a:extLst>
          </p:cNvPr>
          <p:cNvSpPr txBox="1"/>
          <p:nvPr/>
        </p:nvSpPr>
        <p:spPr>
          <a:xfrm>
            <a:off x="1689510" y="4714875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≈ 3,43mm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4314ADA-D5E8-4690-A3CD-E6EC1E359B22}"/>
              </a:ext>
            </a:extLst>
          </p:cNvPr>
          <p:cNvSpPr txBox="1"/>
          <p:nvPr/>
        </p:nvSpPr>
        <p:spPr>
          <a:xfrm rot="5400000">
            <a:off x="5586349" y="47326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ᴓ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0E624F1-1FE5-405A-8109-DE1B21EF7DEA}"/>
              </a:ext>
            </a:extLst>
          </p:cNvPr>
          <p:cNvSpPr txBox="1"/>
          <p:nvPr/>
        </p:nvSpPr>
        <p:spPr>
          <a:xfrm>
            <a:off x="5753222" y="4714875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≈ 3,36mm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A254880-E3D5-4CB4-BEFC-D07EF12A9368}"/>
              </a:ext>
            </a:extLst>
          </p:cNvPr>
          <p:cNvSpPr txBox="1"/>
          <p:nvPr/>
        </p:nvSpPr>
        <p:spPr>
          <a:xfrm rot="5400000">
            <a:off x="9662569" y="4732668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ᴓ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9B172B7-57FC-46D2-9883-749AC68B5AB9}"/>
              </a:ext>
            </a:extLst>
          </p:cNvPr>
          <p:cNvSpPr txBox="1"/>
          <p:nvPr/>
        </p:nvSpPr>
        <p:spPr>
          <a:xfrm>
            <a:off x="9829442" y="4714875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≈ 3,26mm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E038CC2-B0BD-4997-91A6-C41F27584C3C}"/>
              </a:ext>
            </a:extLst>
          </p:cNvPr>
          <p:cNvSpPr txBox="1"/>
          <p:nvPr/>
        </p:nvSpPr>
        <p:spPr>
          <a:xfrm>
            <a:off x="2436401" y="5343821"/>
            <a:ext cx="796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Reduction of </a:t>
            </a:r>
            <a:r>
              <a:rPr lang="fr-FR" b="1" dirty="0" err="1"/>
              <a:t>diameter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time </a:t>
            </a:r>
            <a:r>
              <a:rPr lang="fr-FR" b="1" dirty="0" err="1"/>
              <a:t>implies</a:t>
            </a:r>
            <a:r>
              <a:rPr lang="fr-FR" b="1" dirty="0"/>
              <a:t> dolomite dissolution in the </a:t>
            </a:r>
            <a:r>
              <a:rPr lang="fr-FR" b="1" dirty="0" err="1"/>
              <a:t>reactive</a:t>
            </a:r>
            <a:r>
              <a:rPr lang="fr-FR" b="1" dirty="0"/>
              <a:t> </a:t>
            </a:r>
            <a:r>
              <a:rPr lang="fr-FR" b="1" dirty="0" err="1"/>
              <a:t>fluid</a:t>
            </a:r>
            <a:endParaRPr lang="fr-FR" b="1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1678D05-06FA-4805-A1F6-855B5E1825CD}"/>
              </a:ext>
            </a:extLst>
          </p:cNvPr>
          <p:cNvSpPr/>
          <p:nvPr/>
        </p:nvSpPr>
        <p:spPr>
          <a:xfrm>
            <a:off x="2436401" y="5788002"/>
            <a:ext cx="8301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- Need of ICP-MS concentrations of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fluids</a:t>
            </a:r>
            <a:r>
              <a:rPr lang="fr-FR" dirty="0"/>
              <a:t> </a:t>
            </a:r>
            <a:r>
              <a:rPr lang="fr-FR" dirty="0" err="1"/>
              <a:t>collected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the </a:t>
            </a:r>
            <a:r>
              <a:rPr lang="fr-FR" dirty="0" err="1"/>
              <a:t>experiments</a:t>
            </a:r>
            <a:r>
              <a:rPr lang="fr-FR" dirty="0"/>
              <a:t> to </a:t>
            </a:r>
            <a:r>
              <a:rPr lang="fr-FR" dirty="0" err="1"/>
              <a:t>constrain</a:t>
            </a:r>
            <a:r>
              <a:rPr lang="fr-FR" dirty="0"/>
              <a:t> </a:t>
            </a:r>
            <a:r>
              <a:rPr lang="fr-FR" dirty="0" err="1"/>
              <a:t>fluid</a:t>
            </a:r>
            <a:r>
              <a:rPr lang="fr-FR" dirty="0"/>
              <a:t>/rock </a:t>
            </a:r>
            <a:r>
              <a:rPr lang="fr-FR" dirty="0" err="1"/>
              <a:t>equilibrium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43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2D32C219-9B40-4283-B7D6-4682280863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14002"/>
          <a:stretch/>
        </p:blipFill>
        <p:spPr>
          <a:xfrm>
            <a:off x="8125307" y="637140"/>
            <a:ext cx="4014304" cy="407680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87E5998-EEE7-4398-BD06-777C78E7A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r="15407"/>
          <a:stretch/>
        </p:blipFill>
        <p:spPr>
          <a:xfrm>
            <a:off x="175276" y="638069"/>
            <a:ext cx="4085617" cy="407680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40B7762-E439-4FFE-842C-03EFF30CE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4" r="16061"/>
          <a:stretch/>
        </p:blipFill>
        <p:spPr>
          <a:xfrm>
            <a:off x="4121046" y="632521"/>
            <a:ext cx="4004261" cy="407680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DFD09E-4A80-43B1-B4C9-E95D2E87691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3" name="Rectángulo 17">
              <a:extLst>
                <a:ext uri="{FF2B5EF4-FFF2-40B4-BE49-F238E27FC236}">
                  <a16:creationId xmlns:a16="http://schemas.microsoft.com/office/drawing/2014/main" id="{FFB66607-7CCA-4875-8751-DC6482E01380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B61CE07-A85E-41DA-BE19-81BF6BDB1243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6" name="Agrupar 21">
                <a:extLst>
                  <a:ext uri="{FF2B5EF4-FFF2-40B4-BE49-F238E27FC236}">
                    <a16:creationId xmlns:a16="http://schemas.microsoft.com/office/drawing/2014/main" id="{AB14C045-D4EB-4DD7-8D6A-AA0C5CD703A9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8" name="Imagen 10" descr="isifor.jpg">
                  <a:extLst>
                    <a:ext uri="{FF2B5EF4-FFF2-40B4-BE49-F238E27FC236}">
                      <a16:creationId xmlns:a16="http://schemas.microsoft.com/office/drawing/2014/main" id="{08B73E37-8EB0-43FD-8273-D0D5CD2AF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9" name="Imagen 20" descr="índice2.jpg">
                  <a:extLst>
                    <a:ext uri="{FF2B5EF4-FFF2-40B4-BE49-F238E27FC236}">
                      <a16:creationId xmlns:a16="http://schemas.microsoft.com/office/drawing/2014/main" id="{31AF32A6-A27C-4F14-B6E6-116933EF2C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0" name="Imagen 9" descr="images.png">
                  <a:extLst>
                    <a:ext uri="{FF2B5EF4-FFF2-40B4-BE49-F238E27FC236}">
                      <a16:creationId xmlns:a16="http://schemas.microsoft.com/office/drawing/2014/main" id="{8D31633D-7E7F-4D32-8412-6A649B798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7" name="Image 6">
                <a:extLst>
                  <a:ext uri="{FF2B5EF4-FFF2-40B4-BE49-F238E27FC236}">
                    <a16:creationId xmlns:a16="http://schemas.microsoft.com/office/drawing/2014/main" id="{4D9C2929-E6E4-44B6-9B52-6C34CA3742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369C501-A2BA-41C1-8C33-7AD2D8D52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3B05BC-546C-4559-925A-35D237644D92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22ED233-0414-4387-9B34-8FFE9B02B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 err="1">
                <a:latin typeface="Calibri" charset="0"/>
              </a:rPr>
              <a:t>Results</a:t>
            </a:r>
            <a:endParaRPr lang="fr-FR" sz="2800" b="1" i="1" cap="small" dirty="0">
              <a:latin typeface="Calibri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366CA51-F56C-4190-BE5B-85982F2AC9FC}"/>
              </a:ext>
            </a:extLst>
          </p:cNvPr>
          <p:cNvSpPr txBox="1"/>
          <p:nvPr/>
        </p:nvSpPr>
        <p:spPr>
          <a:xfrm>
            <a:off x="3556455" y="204603"/>
            <a:ext cx="49963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i="1" dirty="0" err="1"/>
              <a:t>Same</a:t>
            </a:r>
            <a:r>
              <a:rPr lang="fr-FR" sz="2000" b="1" i="1" dirty="0"/>
              <a:t> </a:t>
            </a:r>
            <a:r>
              <a:rPr lang="fr-FR" sz="2000" b="1" i="1" dirty="0" err="1"/>
              <a:t>sample</a:t>
            </a:r>
            <a:r>
              <a:rPr lang="fr-FR" sz="2000" b="1" i="1" dirty="0"/>
              <a:t>, </a:t>
            </a:r>
            <a:r>
              <a:rPr lang="fr-FR" sz="2000" b="1" i="1" dirty="0" err="1"/>
              <a:t>same</a:t>
            </a:r>
            <a:r>
              <a:rPr lang="fr-FR" sz="2000" b="1" i="1" dirty="0"/>
              <a:t> (</a:t>
            </a:r>
            <a:r>
              <a:rPr lang="fr-FR" sz="2000" b="1" i="1" dirty="0" err="1"/>
              <a:t>x,y</a:t>
            </a:r>
            <a:r>
              <a:rPr lang="fr-FR" sz="2000" b="1" i="1" dirty="0"/>
              <a:t>) slice, </a:t>
            </a:r>
            <a:r>
              <a:rPr lang="fr-FR" sz="2000" b="1" i="1" dirty="0" err="1"/>
              <a:t>different</a:t>
            </a:r>
            <a:r>
              <a:rPr lang="fr-FR" sz="2000" b="1" i="1" dirty="0"/>
              <a:t> time!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8BDC8FF-5C8B-464C-9F4C-9196FBBAC5AB}"/>
              </a:ext>
            </a:extLst>
          </p:cNvPr>
          <p:cNvSpPr txBox="1"/>
          <p:nvPr/>
        </p:nvSpPr>
        <p:spPr>
          <a:xfrm>
            <a:off x="374938" y="1018893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44E43A1-CCB4-4B92-A2FC-C97F71736A71}"/>
              </a:ext>
            </a:extLst>
          </p:cNvPr>
          <p:cNvSpPr txBox="1"/>
          <p:nvPr/>
        </p:nvSpPr>
        <p:spPr>
          <a:xfrm>
            <a:off x="364664" y="697768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1wk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34A9BD0-8FDD-44AF-8C59-06281FA95ACE}"/>
              </a:ext>
            </a:extLst>
          </p:cNvPr>
          <p:cNvSpPr txBox="1"/>
          <p:nvPr/>
        </p:nvSpPr>
        <p:spPr>
          <a:xfrm>
            <a:off x="4399514" y="1021005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F1589A-9F9A-4925-A046-EC85C416F8C5}"/>
              </a:ext>
            </a:extLst>
          </p:cNvPr>
          <p:cNvSpPr txBox="1"/>
          <p:nvPr/>
        </p:nvSpPr>
        <p:spPr>
          <a:xfrm>
            <a:off x="4336297" y="699880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2wks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B4BBC67-4445-43EE-87AB-CC16D1C1BB8C}"/>
              </a:ext>
            </a:extLst>
          </p:cNvPr>
          <p:cNvSpPr txBox="1"/>
          <p:nvPr/>
        </p:nvSpPr>
        <p:spPr>
          <a:xfrm>
            <a:off x="8357490" y="1018893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x, 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C679C0F-CB0A-4998-A547-5FAE815AEC93}"/>
              </a:ext>
            </a:extLst>
          </p:cNvPr>
          <p:cNvSpPr txBox="1"/>
          <p:nvPr/>
        </p:nvSpPr>
        <p:spPr>
          <a:xfrm>
            <a:off x="8294273" y="697768"/>
            <a:ext cx="104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t</a:t>
            </a:r>
            <a:r>
              <a:rPr lang="fr-FR" b="1" baseline="-25000" dirty="0">
                <a:solidFill>
                  <a:schemeClr val="bg1"/>
                </a:solidFill>
              </a:rPr>
              <a:t>3wks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3FB9BAC-EDDC-435B-B660-04128132F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383">
            <a:off x="55134" y="4192777"/>
            <a:ext cx="1542455" cy="1235194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1A4013D-32FA-4F78-BFCD-27F404168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989929"/>
              </p:ext>
            </p:extLst>
          </p:nvPr>
        </p:nvGraphicFramePr>
        <p:xfrm>
          <a:off x="2641729" y="4930731"/>
          <a:ext cx="6381348" cy="15953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5337">
                  <a:extLst>
                    <a:ext uri="{9D8B030D-6E8A-4147-A177-3AD203B41FA5}">
                      <a16:colId xmlns:a16="http://schemas.microsoft.com/office/drawing/2014/main" val="2153680275"/>
                    </a:ext>
                  </a:extLst>
                </a:gridCol>
                <a:gridCol w="1595337">
                  <a:extLst>
                    <a:ext uri="{9D8B030D-6E8A-4147-A177-3AD203B41FA5}">
                      <a16:colId xmlns:a16="http://schemas.microsoft.com/office/drawing/2014/main" val="194534696"/>
                    </a:ext>
                  </a:extLst>
                </a:gridCol>
                <a:gridCol w="1595337">
                  <a:extLst>
                    <a:ext uri="{9D8B030D-6E8A-4147-A177-3AD203B41FA5}">
                      <a16:colId xmlns:a16="http://schemas.microsoft.com/office/drawing/2014/main" val="1588584803"/>
                    </a:ext>
                  </a:extLst>
                </a:gridCol>
                <a:gridCol w="1595337">
                  <a:extLst>
                    <a:ext uri="{9D8B030D-6E8A-4147-A177-3AD203B41FA5}">
                      <a16:colId xmlns:a16="http://schemas.microsoft.com/office/drawing/2014/main" val="1334115915"/>
                    </a:ext>
                  </a:extLst>
                </a:gridCol>
              </a:tblGrid>
              <a:tr h="3988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b="1" i="1" u="none" strike="noStrike" dirty="0">
                          <a:effectLst/>
                        </a:rPr>
                        <a:t>t1</a:t>
                      </a:r>
                      <a:endParaRPr lang="fr-FR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b="1" i="1" u="none" strike="noStrike" dirty="0">
                          <a:effectLst/>
                        </a:rPr>
                        <a:t>t2</a:t>
                      </a:r>
                      <a:endParaRPr lang="fr-FR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b="1" i="1" u="none" strike="noStrike" dirty="0">
                          <a:effectLst/>
                        </a:rPr>
                        <a:t>t3</a:t>
                      </a:r>
                      <a:endParaRPr lang="fr-FR" sz="23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extLst>
                  <a:ext uri="{0D108BD9-81ED-4DB2-BD59-A6C34878D82A}">
                    <a16:rowId xmlns:a16="http://schemas.microsoft.com/office/drawing/2014/main" val="1183828635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Dol</a:t>
                      </a:r>
                      <a:endParaRPr lang="fr-FR" sz="2300" b="0" i="1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10,27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15,27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17,63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extLst>
                  <a:ext uri="{0D108BD9-81ED-4DB2-BD59-A6C34878D82A}">
                    <a16:rowId xmlns:a16="http://schemas.microsoft.com/office/drawing/2014/main" val="632082486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Cc</a:t>
                      </a:r>
                      <a:endParaRPr lang="fr-FR" sz="2300" b="0" i="1" u="none" strike="noStrike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87,04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81,09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78,61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extLst>
                  <a:ext uri="{0D108BD9-81ED-4DB2-BD59-A6C34878D82A}">
                    <a16:rowId xmlns:a16="http://schemas.microsoft.com/office/drawing/2014/main" val="3871152625"/>
                  </a:ext>
                </a:extLst>
              </a:tr>
              <a:tr h="398834"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Pores</a:t>
                      </a:r>
                      <a:endParaRPr lang="fr-FR" sz="2300" b="0" i="1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2,69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>
                          <a:effectLst/>
                        </a:rPr>
                        <a:t>3,64</a:t>
                      </a:r>
                      <a:endParaRPr lang="fr-FR" sz="2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2300" u="none" strike="noStrike" dirty="0">
                          <a:effectLst/>
                        </a:rPr>
                        <a:t>3,76</a:t>
                      </a:r>
                      <a:endParaRPr lang="fr-FR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9942" marR="19942" marT="19942" marB="0" anchor="b"/>
                </a:tc>
                <a:extLst>
                  <a:ext uri="{0D108BD9-81ED-4DB2-BD59-A6C34878D82A}">
                    <a16:rowId xmlns:a16="http://schemas.microsoft.com/office/drawing/2014/main" val="3301979136"/>
                  </a:ext>
                </a:extLst>
              </a:tr>
            </a:tbl>
          </a:graphicData>
        </a:graphic>
      </p:graphicFrame>
      <p:sp>
        <p:nvSpPr>
          <p:cNvPr id="35" name="ZoneTexte 34">
            <a:extLst>
              <a:ext uri="{FF2B5EF4-FFF2-40B4-BE49-F238E27FC236}">
                <a16:creationId xmlns:a16="http://schemas.microsoft.com/office/drawing/2014/main" id="{7357D9A7-C86E-498E-A7E3-74EF06529514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6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182604D-25F0-471C-B9B7-EECF1044420B}"/>
              </a:ext>
            </a:extLst>
          </p:cNvPr>
          <p:cNvSpPr txBox="1"/>
          <p:nvPr/>
        </p:nvSpPr>
        <p:spPr>
          <a:xfrm>
            <a:off x="9313906" y="6114048"/>
            <a:ext cx="2763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Usefull</a:t>
            </a:r>
            <a:r>
              <a:rPr lang="fr-FR" i="1" dirty="0"/>
              <a:t> to </a:t>
            </a:r>
            <a:r>
              <a:rPr lang="fr-FR" i="1" dirty="0" err="1"/>
              <a:t>constrain</a:t>
            </a:r>
            <a:r>
              <a:rPr lang="fr-FR" i="1" dirty="0"/>
              <a:t> </a:t>
            </a:r>
            <a:r>
              <a:rPr lang="fr-FR" i="1" dirty="0" err="1"/>
              <a:t>kinetics</a:t>
            </a:r>
            <a:endParaRPr lang="fr-FR" i="1" dirty="0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44B83F2-C0A9-4989-B3C0-B128043A0994}"/>
              </a:ext>
            </a:extLst>
          </p:cNvPr>
          <p:cNvGrpSpPr/>
          <p:nvPr/>
        </p:nvGrpSpPr>
        <p:grpSpPr>
          <a:xfrm>
            <a:off x="9653248" y="4930731"/>
            <a:ext cx="1893484" cy="1099727"/>
            <a:chOff x="9701886" y="5018971"/>
            <a:chExt cx="1893484" cy="1099727"/>
          </a:xfrm>
        </p:grpSpPr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5D65D6A7-BEB9-40BE-A95C-974345C79F6F}"/>
                </a:ext>
              </a:extLst>
            </p:cNvPr>
            <p:cNvGrpSpPr/>
            <p:nvPr/>
          </p:nvGrpSpPr>
          <p:grpSpPr>
            <a:xfrm>
              <a:off x="9701886" y="5018971"/>
              <a:ext cx="1703826" cy="1015663"/>
              <a:chOff x="9715407" y="5220567"/>
              <a:chExt cx="1703826" cy="1015663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BD1F015-691E-4A80-AE05-9F2FEA9FCA85}"/>
                  </a:ext>
                </a:extLst>
              </p:cNvPr>
              <p:cNvSpPr txBox="1"/>
              <p:nvPr/>
            </p:nvSpPr>
            <p:spPr>
              <a:xfrm>
                <a:off x="9715407" y="5220567"/>
                <a:ext cx="1434495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2000" b="1" dirty="0">
                    <a:solidFill>
                      <a:schemeClr val="accent4"/>
                    </a:solidFill>
                  </a:rPr>
                  <a:t>Cc</a:t>
                </a:r>
              </a:p>
              <a:p>
                <a:pPr algn="r"/>
                <a:endParaRPr lang="fr-FR" sz="2000" b="1" dirty="0"/>
              </a:p>
              <a:p>
                <a:pPr algn="r"/>
                <a:r>
                  <a:rPr lang="fr-FR" sz="2000" b="1" dirty="0">
                    <a:solidFill>
                      <a:schemeClr val="accent2">
                        <a:lumMod val="75000"/>
                      </a:schemeClr>
                    </a:solidFill>
                  </a:rPr>
                  <a:t>Dol</a:t>
                </a:r>
                <a:r>
                  <a:rPr lang="fr-FR" sz="2000" b="1" dirty="0"/>
                  <a:t> &amp; </a:t>
                </a:r>
                <a:r>
                  <a:rPr lang="fr-FR" sz="2000" b="1" dirty="0">
                    <a:solidFill>
                      <a:schemeClr val="accent5"/>
                    </a:solidFill>
                  </a:rPr>
                  <a:t>Pores</a:t>
                </a:r>
              </a:p>
            </p:txBody>
          </p:sp>
          <p:cxnSp>
            <p:nvCxnSpPr>
              <p:cNvPr id="30" name="Connecteur droit avec flèche 29">
                <a:extLst>
                  <a:ext uri="{FF2B5EF4-FFF2-40B4-BE49-F238E27FC236}">
                    <a16:creationId xmlns:a16="http://schemas.microsoft.com/office/drawing/2014/main" id="{CA223997-88FB-482E-A822-DD814437BB77}"/>
                  </a:ext>
                </a:extLst>
              </p:cNvPr>
              <p:cNvCxnSpPr/>
              <p:nvPr/>
            </p:nvCxnSpPr>
            <p:spPr>
              <a:xfrm>
                <a:off x="11200113" y="5332938"/>
                <a:ext cx="219120" cy="2399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>
                <a:extLst>
                  <a:ext uri="{FF2B5EF4-FFF2-40B4-BE49-F238E27FC236}">
                    <a16:creationId xmlns:a16="http://schemas.microsoft.com/office/drawing/2014/main" id="{F0C2C795-541E-445B-8569-2AFA049B8A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49902" y="5925207"/>
                <a:ext cx="267662" cy="2175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10AFF6-AEC8-46B3-A6A0-B5E1973082D0}"/>
                </a:ext>
              </a:extLst>
            </p:cNvPr>
            <p:cNvSpPr/>
            <p:nvPr/>
          </p:nvSpPr>
          <p:spPr>
            <a:xfrm>
              <a:off x="9701886" y="5018971"/>
              <a:ext cx="1893484" cy="109972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37993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69A62E-A1F8-45D7-807C-B2A84A7C0BFF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435B9646-90DA-41AD-81D6-B1F533B37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Conclusions and perspectives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389826-0CEF-4D02-95A7-319B6D2EE30A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7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D1F2C98-5D86-4867-AD60-79836A46A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2" y="523875"/>
            <a:ext cx="6445609" cy="6086272"/>
          </a:xfrm>
          <a:prstGeom prst="rect">
            <a:avLst/>
          </a:prstGeom>
        </p:spPr>
      </p:pic>
      <p:sp>
        <p:nvSpPr>
          <p:cNvPr id="20" name="ZoneTexte 11">
            <a:extLst>
              <a:ext uri="{FF2B5EF4-FFF2-40B4-BE49-F238E27FC236}">
                <a16:creationId xmlns:a16="http://schemas.microsoft.com/office/drawing/2014/main" id="{1E6CFAD0-F809-4E2A-91BD-AF5B80D42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7331" y="587208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solidFill>
                  <a:srgbClr val="A7C529"/>
                </a:solidFill>
                <a:latin typeface="Calibri" charset="0"/>
              </a:rPr>
              <a:t>Experimental setup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19367A4-0BFC-457F-B82C-27877E9D5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065" y="668952"/>
            <a:ext cx="422218" cy="42221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F87F65-04A3-4197-B8CE-D6F37C003B95}"/>
              </a:ext>
            </a:extLst>
          </p:cNvPr>
          <p:cNvSpPr txBox="1"/>
          <p:nvPr/>
        </p:nvSpPr>
        <p:spPr>
          <a:xfrm>
            <a:off x="6525451" y="1111083"/>
            <a:ext cx="5594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9CB826"/>
                </a:solidFill>
                <a:latin typeface="+mn-lt"/>
              </a:rPr>
              <a:t>Fluid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chemistry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</a:t>
            </a:r>
            <a:r>
              <a:rPr lang="fr-FR" sz="1600" dirty="0">
                <a:latin typeface="+mn-lt"/>
              </a:rPr>
              <a:t>(</a:t>
            </a:r>
            <a:r>
              <a:rPr lang="fr-FR" sz="1600" dirty="0" err="1">
                <a:latin typeface="+mn-lt"/>
              </a:rPr>
              <a:t>Vandeginste</a:t>
            </a:r>
            <a:r>
              <a:rPr lang="fr-FR" sz="1600" dirty="0">
                <a:latin typeface="+mn-lt"/>
              </a:rPr>
              <a:t> et al., 2019 </a:t>
            </a:r>
            <a:r>
              <a:rPr lang="fr-FR" sz="1600" dirty="0" err="1">
                <a:latin typeface="+mn-lt"/>
              </a:rPr>
              <a:t>recipee</a:t>
            </a:r>
            <a:r>
              <a:rPr lang="fr-FR" sz="1600" dirty="0">
                <a:latin typeface="+mn-lt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9CB826"/>
                </a:solidFill>
                <a:latin typeface="+mn-lt"/>
              </a:rPr>
              <a:t>Selected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samples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</a:t>
            </a:r>
            <a:r>
              <a:rPr lang="fr-FR" sz="1600" dirty="0">
                <a:latin typeface="+mn-lt"/>
              </a:rPr>
              <a:t>(Carrare </a:t>
            </a:r>
            <a:r>
              <a:rPr lang="fr-FR" sz="1600" dirty="0" err="1">
                <a:latin typeface="+mn-lt"/>
              </a:rPr>
              <a:t>marble</a:t>
            </a:r>
            <a:r>
              <a:rPr lang="fr-FR" sz="1600" dirty="0">
                <a:latin typeface="+mn-lt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dirty="0" err="1">
                <a:solidFill>
                  <a:srgbClr val="9CB826"/>
                </a:solidFill>
                <a:latin typeface="+mn-lt"/>
              </a:rPr>
              <a:t>Suitable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experimental</a:t>
            </a:r>
            <a:r>
              <a:rPr lang="fr-FR" dirty="0">
                <a:solidFill>
                  <a:srgbClr val="9CB826"/>
                </a:solidFill>
                <a:latin typeface="+mn-lt"/>
              </a:rPr>
              <a:t> conditions </a:t>
            </a:r>
            <a:r>
              <a:rPr lang="fr-FR" sz="1600" dirty="0">
                <a:latin typeface="+mn-lt"/>
              </a:rPr>
              <a:t>(hydrothermal </a:t>
            </a:r>
            <a:r>
              <a:rPr lang="fr-FR" sz="1600" dirty="0" err="1">
                <a:latin typeface="+mn-lt"/>
              </a:rPr>
              <a:t>reactors</a:t>
            </a:r>
            <a:r>
              <a:rPr lang="fr-FR" sz="1600" dirty="0">
                <a:latin typeface="+mn-lt"/>
              </a:rPr>
              <a:t>)</a:t>
            </a:r>
            <a:endParaRPr lang="fr-FR" dirty="0">
              <a:latin typeface="+mn-lt"/>
            </a:endParaRPr>
          </a:p>
        </p:txBody>
      </p:sp>
      <p:sp>
        <p:nvSpPr>
          <p:cNvPr id="23" name="ZoneTexte 11">
            <a:extLst>
              <a:ext uri="{FF2B5EF4-FFF2-40B4-BE49-F238E27FC236}">
                <a16:creationId xmlns:a16="http://schemas.microsoft.com/office/drawing/2014/main" id="{E0FBDA18-8210-4CAE-82C0-DBDBE0351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003" y="2236881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solidFill>
                  <a:srgbClr val="A7C529"/>
                </a:solidFill>
                <a:latin typeface="Calibri" charset="0"/>
              </a:rPr>
              <a:t>Imaging the </a:t>
            </a:r>
            <a:r>
              <a:rPr lang="fr-FR" sz="2800" b="1" i="1" cap="small" dirty="0" err="1">
                <a:solidFill>
                  <a:srgbClr val="A7C529"/>
                </a:solidFill>
                <a:latin typeface="Calibri" charset="0"/>
              </a:rPr>
              <a:t>dolomitization</a:t>
            </a:r>
            <a:r>
              <a:rPr lang="fr-FR" sz="2800" b="1" i="1" cap="small" dirty="0">
                <a:solidFill>
                  <a:srgbClr val="A7C529"/>
                </a:solidFill>
                <a:latin typeface="Calibri" charset="0"/>
              </a:rPr>
              <a:t> front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F79EC7F-6BF8-4DBD-8B29-102E37191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303" y="2308113"/>
            <a:ext cx="422218" cy="42221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BB86599-356C-40DE-B1CA-C1502324C8B7}"/>
              </a:ext>
            </a:extLst>
          </p:cNvPr>
          <p:cNvSpPr txBox="1"/>
          <p:nvPr/>
        </p:nvSpPr>
        <p:spPr>
          <a:xfrm>
            <a:off x="6577331" y="2760756"/>
            <a:ext cx="2052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9CB826"/>
                </a:solidFill>
                <a:latin typeface="+mn-lt"/>
              </a:rPr>
              <a:t>3D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morphology</a:t>
            </a:r>
            <a:endParaRPr lang="fr-FR" dirty="0">
              <a:solidFill>
                <a:srgbClr val="9CB826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9CB826"/>
                </a:solidFill>
                <a:latin typeface="+mn-lt"/>
              </a:rPr>
              <a:t>Pores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repartition</a:t>
            </a:r>
            <a:endParaRPr lang="fr-FR" dirty="0">
              <a:solidFill>
                <a:srgbClr val="9CB826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9CB826"/>
                </a:solidFill>
                <a:latin typeface="+mn-lt"/>
              </a:rPr>
              <a:t>Quantification</a:t>
            </a:r>
            <a:endParaRPr lang="fr-FR" dirty="0">
              <a:latin typeface="+mn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19C4113-147A-44DD-90AF-4F8136E9BA32}"/>
              </a:ext>
            </a:extLst>
          </p:cNvPr>
          <p:cNvSpPr txBox="1"/>
          <p:nvPr/>
        </p:nvSpPr>
        <p:spPr>
          <a:xfrm>
            <a:off x="6577330" y="3588602"/>
            <a:ext cx="348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9CB826"/>
                </a:solidFill>
                <a:latin typeface="+mn-lt"/>
              </a:rPr>
              <a:t>Protodolomite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9CB826"/>
                </a:solidFill>
                <a:latin typeface="+mn-lt"/>
              </a:rPr>
              <a:t>Evolution of the </a:t>
            </a:r>
            <a:r>
              <a:rPr lang="fr-FR" dirty="0" err="1">
                <a:solidFill>
                  <a:srgbClr val="9CB826"/>
                </a:solidFill>
                <a:latin typeface="+mn-lt"/>
              </a:rPr>
              <a:t>porosity</a:t>
            </a:r>
            <a:endParaRPr lang="fr-FR" dirty="0">
              <a:latin typeface="+mn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877FCB-1230-426E-8D95-8278A82ADD09}"/>
              </a:ext>
            </a:extLst>
          </p:cNvPr>
          <p:cNvSpPr txBox="1"/>
          <p:nvPr/>
        </p:nvSpPr>
        <p:spPr>
          <a:xfrm>
            <a:off x="6849844" y="4792809"/>
            <a:ext cx="502811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>
                <a:latin typeface="+mn-lt"/>
              </a:rPr>
              <a:t>Coupled</a:t>
            </a:r>
            <a:r>
              <a:rPr lang="fr-FR" b="1" i="1" dirty="0">
                <a:latin typeface="+mn-lt"/>
              </a:rPr>
              <a:t> dissolution-</a:t>
            </a:r>
            <a:r>
              <a:rPr lang="fr-FR" b="1" i="1" dirty="0" err="1">
                <a:latin typeface="+mn-lt"/>
              </a:rPr>
              <a:t>precipitation</a:t>
            </a:r>
            <a:r>
              <a:rPr lang="fr-FR" b="1" i="1" dirty="0">
                <a:latin typeface="+mn-lt"/>
              </a:rPr>
              <a:t> </a:t>
            </a:r>
            <a:r>
              <a:rPr lang="fr-FR" b="1" i="1" dirty="0" err="1">
                <a:latin typeface="+mn-lt"/>
              </a:rPr>
              <a:t>between</a:t>
            </a:r>
            <a:r>
              <a:rPr lang="fr-FR" b="1" i="1" dirty="0">
                <a:latin typeface="+mn-lt"/>
              </a:rPr>
              <a:t> Cc and Protodolomite</a:t>
            </a:r>
          </a:p>
          <a:p>
            <a:pPr algn="ctr"/>
            <a:endParaRPr lang="fr-FR" sz="1000" b="1" i="1" dirty="0">
              <a:latin typeface="+mn-lt"/>
            </a:endParaRPr>
          </a:p>
          <a:p>
            <a:pPr algn="ctr"/>
            <a:r>
              <a:rPr lang="fr-FR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Coupled</a:t>
            </a:r>
            <a:r>
              <a:rPr lang="fr-FR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dissolution-</a:t>
            </a:r>
            <a:r>
              <a:rPr lang="fr-FR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precipitation</a:t>
            </a:r>
            <a:r>
              <a:rPr lang="fr-FR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FR" b="1" i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between</a:t>
            </a:r>
            <a:r>
              <a:rPr lang="fr-FR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 Protodolomite and dolomite??</a:t>
            </a:r>
          </a:p>
          <a:p>
            <a:pPr algn="ctr"/>
            <a:r>
              <a:rPr lang="fr-FR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Diffusion of Mg?</a:t>
            </a:r>
          </a:p>
          <a:p>
            <a:pPr algn="ctr"/>
            <a:endParaRPr lang="fr-FR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19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AB49D0-8BFF-4602-960A-8411EC0014C7}"/>
              </a:ext>
            </a:extLst>
          </p:cNvPr>
          <p:cNvSpPr/>
          <p:nvPr/>
        </p:nvSpPr>
        <p:spPr>
          <a:xfrm flipV="1">
            <a:off x="0" y="2931459"/>
            <a:ext cx="12192000" cy="39265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0" descr="índice2.jpg">
            <a:extLst>
              <a:ext uri="{FF2B5EF4-FFF2-40B4-BE49-F238E27FC236}">
                <a16:creationId xmlns:a16="http://schemas.microsoft.com/office/drawing/2014/main" id="{16B71FDC-6D0C-4904-AE4E-7D885A4152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4898" y="198758"/>
            <a:ext cx="700088" cy="7223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7D889-750A-42F6-B8B8-A93A607FD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00" y="88192"/>
            <a:ext cx="1942396" cy="101373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1F65AC-5FC9-41CA-A7FB-935FDB847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" y="53048"/>
            <a:ext cx="4212336" cy="9875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118390-D31B-4E3E-BFA5-B9D861C7B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11" y="233902"/>
            <a:ext cx="987990" cy="7223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4465FF-B6F4-4ADF-AD50-AA516ED60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84" y="53048"/>
            <a:ext cx="1367848" cy="108402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09EB04A-B8AF-48FF-ACFE-1FAF4DF229A5}"/>
              </a:ext>
            </a:extLst>
          </p:cNvPr>
          <p:cNvSpPr txBox="1"/>
          <p:nvPr/>
        </p:nvSpPr>
        <p:spPr>
          <a:xfrm>
            <a:off x="701108" y="2285128"/>
            <a:ext cx="10974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cap="small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Thanks</a:t>
            </a:r>
            <a:r>
              <a:rPr lang="fr-FR" sz="4000" b="1" cap="small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for </a:t>
            </a:r>
            <a:r>
              <a:rPr lang="fr-FR" sz="4000" b="1" cap="small" dirty="0" err="1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your</a:t>
            </a:r>
            <a:r>
              <a:rPr lang="fr-FR" sz="4000" b="1" cap="small" dirty="0">
                <a:solidFill>
                  <a:schemeClr val="accent6">
                    <a:lumMod val="75000"/>
                  </a:schemeClr>
                </a:solidFill>
                <a:latin typeface="Calibri" charset="0"/>
              </a:rPr>
              <a:t> attention!</a:t>
            </a:r>
            <a:endParaRPr lang="fr-FR" sz="28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6C09E7-C84E-4E32-8D8A-B6716CAA2877}"/>
              </a:ext>
            </a:extLst>
          </p:cNvPr>
          <p:cNvSpPr txBox="1"/>
          <p:nvPr/>
        </p:nvSpPr>
        <p:spPr>
          <a:xfrm>
            <a:off x="9065118" y="6439432"/>
            <a:ext cx="3126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accent6">
                    <a:lumMod val="75000"/>
                  </a:schemeClr>
                </a:solidFill>
              </a:rPr>
              <a:t>benjamin.lefeuvre@univ-pau.fr</a:t>
            </a:r>
          </a:p>
        </p:txBody>
      </p:sp>
    </p:spTree>
    <p:extLst>
      <p:ext uri="{BB962C8B-B14F-4D97-AF65-F5344CB8AC3E}">
        <p14:creationId xmlns:p14="http://schemas.microsoft.com/office/powerpoint/2010/main" val="406883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C6F2C-B4F7-4719-837E-987A5718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6"/>
          <a:stretch/>
        </p:blipFill>
        <p:spPr>
          <a:xfrm>
            <a:off x="307247" y="665922"/>
            <a:ext cx="1782006" cy="2647729"/>
          </a:xfrm>
          <a:prstGeom prst="rect">
            <a:avLst/>
          </a:prstGeom>
        </p:spPr>
      </p:pic>
      <p:sp>
        <p:nvSpPr>
          <p:cNvPr id="15" name="Triangle isocèle 14">
            <a:extLst>
              <a:ext uri="{FF2B5EF4-FFF2-40B4-BE49-F238E27FC236}">
                <a16:creationId xmlns:a16="http://schemas.microsoft.com/office/drawing/2014/main" id="{D015878C-1CBE-415B-A107-BA75F17AC453}"/>
              </a:ext>
            </a:extLst>
          </p:cNvPr>
          <p:cNvSpPr/>
          <p:nvPr/>
        </p:nvSpPr>
        <p:spPr>
          <a:xfrm rot="5400000">
            <a:off x="5590102" y="-628787"/>
            <a:ext cx="276998" cy="8334815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FD43B18-37FB-4269-9A64-85CAFFA366DC}"/>
              </a:ext>
            </a:extLst>
          </p:cNvPr>
          <p:cNvSpPr txBox="1"/>
          <p:nvPr/>
        </p:nvSpPr>
        <p:spPr>
          <a:xfrm>
            <a:off x="927946" y="3344037"/>
            <a:ext cx="112157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+mn-lt"/>
              </a:rPr>
              <a:t>m to km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115A8E-8883-43D9-8449-8D2AF7039910}"/>
              </a:ext>
            </a:extLst>
          </p:cNvPr>
          <p:cNvSpPr txBox="1"/>
          <p:nvPr/>
        </p:nvSpPr>
        <p:spPr>
          <a:xfrm>
            <a:off x="9450200" y="3333138"/>
            <a:ext cx="51826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+mn-lt"/>
              </a:rPr>
              <a:t>µm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10D03DB-809B-4412-A905-D23B88DF1FF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20" name="Rectángulo 17">
              <a:extLst>
                <a:ext uri="{FF2B5EF4-FFF2-40B4-BE49-F238E27FC236}">
                  <a16:creationId xmlns:a16="http://schemas.microsoft.com/office/drawing/2014/main" id="{DAAAB129-88A5-46CB-973B-2903384E3198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867CF7A-B60E-41D8-B2D1-4E5FC9948B5E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23" name="Agrupar 21">
                <a:extLst>
                  <a:ext uri="{FF2B5EF4-FFF2-40B4-BE49-F238E27FC236}">
                    <a16:creationId xmlns:a16="http://schemas.microsoft.com/office/drawing/2014/main" id="{73079BAB-9C16-4F70-BAA6-78B470142D87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25" name="Imagen 10" descr="isifor.jpg">
                  <a:extLst>
                    <a:ext uri="{FF2B5EF4-FFF2-40B4-BE49-F238E27FC236}">
                      <a16:creationId xmlns:a16="http://schemas.microsoft.com/office/drawing/2014/main" id="{2C7921ED-6204-4CE4-81A7-F8190E55C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Imagen 20" descr="índice2.jpg">
                  <a:extLst>
                    <a:ext uri="{FF2B5EF4-FFF2-40B4-BE49-F238E27FC236}">
                      <a16:creationId xmlns:a16="http://schemas.microsoft.com/office/drawing/2014/main" id="{8FC8F64B-604C-4534-A437-2E39510F9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Imagen 9" descr="images.png">
                  <a:extLst>
                    <a:ext uri="{FF2B5EF4-FFF2-40B4-BE49-F238E27FC236}">
                      <a16:creationId xmlns:a16="http://schemas.microsoft.com/office/drawing/2014/main" id="{FB6259C2-95E6-48E8-AA40-206B7BC88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2D6D8248-32EE-4419-A7FA-869DC56EC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CE1DC27-955A-4237-8858-FB9277E7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58F056E-417A-4AF4-A5F3-ACA52272E852}"/>
              </a:ext>
            </a:extLst>
          </p:cNvPr>
          <p:cNvGrpSpPr/>
          <p:nvPr/>
        </p:nvGrpSpPr>
        <p:grpSpPr>
          <a:xfrm>
            <a:off x="5364338" y="1316840"/>
            <a:ext cx="5883594" cy="1640943"/>
            <a:chOff x="5506951" y="1149171"/>
            <a:chExt cx="5883594" cy="164094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29FCA4-9116-4618-9A82-4223B6383155}"/>
                </a:ext>
              </a:extLst>
            </p:cNvPr>
            <p:cNvGrpSpPr/>
            <p:nvPr/>
          </p:nvGrpSpPr>
          <p:grpSpPr>
            <a:xfrm>
              <a:off x="5506951" y="1149171"/>
              <a:ext cx="5795071" cy="810191"/>
              <a:chOff x="2539796" y="1227137"/>
              <a:chExt cx="6430006" cy="810191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8B7212E-4539-4806-AC57-8F7B4BEF12BD}"/>
                  </a:ext>
                </a:extLst>
              </p:cNvPr>
              <p:cNvSpPr txBox="1"/>
              <p:nvPr/>
            </p:nvSpPr>
            <p:spPr>
              <a:xfrm>
                <a:off x="2539796" y="1227137"/>
                <a:ext cx="6430006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rgbClr val="FF0000"/>
                    </a:solidFill>
                  </a:rPr>
                  <a:t>2</a:t>
                </a:r>
                <a:r>
                  <a:rPr lang="fr-FR" sz="2400" dirty="0">
                    <a:solidFill>
                      <a:schemeClr val="accent5"/>
                    </a:solidFill>
                  </a:rPr>
                  <a:t>CaCO</a:t>
                </a:r>
                <a:r>
                  <a:rPr lang="fr-FR" sz="2400" baseline="-25000" dirty="0">
                    <a:solidFill>
                      <a:schemeClr val="accent5"/>
                    </a:solidFill>
                  </a:rPr>
                  <a:t>3</a:t>
                </a:r>
                <a:r>
                  <a:rPr lang="fr-FR" sz="2400" dirty="0"/>
                  <a:t> + Mg</a:t>
                </a:r>
                <a:r>
                  <a:rPr lang="fr-FR" sz="2400" baseline="30000" dirty="0"/>
                  <a:t>2+ </a:t>
                </a:r>
                <a:r>
                  <a:rPr lang="fr-FR" sz="2400" dirty="0"/>
                  <a:t>= </a:t>
                </a:r>
                <a:r>
                  <a:rPr lang="fr-FR" sz="2400" dirty="0">
                    <a:solidFill>
                      <a:srgbClr val="F1ACB1"/>
                    </a:solidFill>
                  </a:rPr>
                  <a:t>(Ca,Mg)(CO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3</a:t>
                </a:r>
                <a:r>
                  <a:rPr lang="fr-FR" sz="2400" dirty="0">
                    <a:solidFill>
                      <a:srgbClr val="F1ACB1"/>
                    </a:solidFill>
                  </a:rPr>
                  <a:t>)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2</a:t>
                </a:r>
                <a:r>
                  <a:rPr lang="fr-FR" sz="2400" dirty="0">
                    <a:solidFill>
                      <a:srgbClr val="F1ACB1"/>
                    </a:solidFill>
                  </a:rPr>
                  <a:t> </a:t>
                </a:r>
                <a:r>
                  <a:rPr lang="fr-FR" sz="2400" dirty="0"/>
                  <a:t>+ Ca</a:t>
                </a:r>
                <a:r>
                  <a:rPr lang="fr-FR" sz="2400" baseline="30000" dirty="0"/>
                  <a:t>2+ 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BC656B-1B3B-41E5-86E4-88163124614D}"/>
                  </a:ext>
                </a:extLst>
              </p:cNvPr>
              <p:cNvSpPr txBox="1"/>
              <p:nvPr/>
            </p:nvSpPr>
            <p:spPr>
              <a:xfrm>
                <a:off x="3342478" y="1667996"/>
                <a:ext cx="784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chemeClr val="accent5"/>
                    </a:solidFill>
                  </a:rPr>
                  <a:t>calcite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DF8DCA2-FE21-4D9A-A559-F80818CCFD7C}"/>
                  </a:ext>
                </a:extLst>
              </p:cNvPr>
              <p:cNvSpPr txBox="1"/>
              <p:nvPr/>
            </p:nvSpPr>
            <p:spPr>
              <a:xfrm>
                <a:off x="5961229" y="1667996"/>
                <a:ext cx="1014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rgbClr val="F1ACB1"/>
                    </a:solidFill>
                  </a:rPr>
                  <a:t>dolomite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C18C9-0ADF-43EB-80CA-138380278181}"/>
                  </a:ext>
                </a:extLst>
              </p:cNvPr>
              <p:cNvSpPr txBox="1"/>
              <p:nvPr/>
            </p:nvSpPr>
            <p:spPr>
              <a:xfrm>
                <a:off x="4481055" y="1667996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14B8880-5F2A-4005-8FA2-202AD1DED658}"/>
                  </a:ext>
                </a:extLst>
              </p:cNvPr>
              <p:cNvSpPr txBox="1"/>
              <p:nvPr/>
            </p:nvSpPr>
            <p:spPr>
              <a:xfrm>
                <a:off x="7705593" y="1652350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0B4C126-4BFA-4919-BB09-86C285472A3E}"/>
                </a:ext>
              </a:extLst>
            </p:cNvPr>
            <p:cNvSpPr txBox="1"/>
            <p:nvPr/>
          </p:nvSpPr>
          <p:spPr>
            <a:xfrm>
              <a:off x="5722125" y="2030889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2,71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58791F6-171C-47BD-B9AD-401B7F9FD85F}"/>
                </a:ext>
              </a:extLst>
            </p:cNvPr>
            <p:cNvSpPr txBox="1"/>
            <p:nvPr/>
          </p:nvSpPr>
          <p:spPr>
            <a:xfrm>
              <a:off x="8504287" y="2024396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2,84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B023C2E-299F-437B-9DA8-C46288AE1F77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89" y="1695231"/>
              <a:ext cx="0" cy="10552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7043D0F-FC15-42E6-856A-922DF6437623}"/>
                </a:ext>
              </a:extLst>
            </p:cNvPr>
            <p:cNvSpPr txBox="1"/>
            <p:nvPr/>
          </p:nvSpPr>
          <p:spPr>
            <a:xfrm>
              <a:off x="8171907" y="2420782"/>
              <a:ext cx="32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n-lt"/>
                  <a:sym typeface="Wingdings" panose="05000000000000000000" pitchFamily="2" charset="2"/>
                </a:rPr>
                <a:t> Apparition of 16% of </a:t>
              </a:r>
              <a:r>
                <a:rPr lang="fr-FR" dirty="0" err="1">
                  <a:latin typeface="+mn-lt"/>
                  <a:sym typeface="Wingdings" panose="05000000000000000000" pitchFamily="2" charset="2"/>
                </a:rPr>
                <a:t>porosity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624F652-2686-467E-A85E-CC6151BFC348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ZoneTexte 11">
            <a:extLst>
              <a:ext uri="{FF2B5EF4-FFF2-40B4-BE49-F238E27FC236}">
                <a16:creationId xmlns:a16="http://schemas.microsoft.com/office/drawing/2014/main" id="{9EF00124-E51C-41B2-B9F3-0F43C11F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Introduction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5E6A6E2-533E-4284-8446-4455D78C771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373" r="13230" b="29128"/>
          <a:stretch/>
        </p:blipFill>
        <p:spPr>
          <a:xfrm>
            <a:off x="125835" y="3754638"/>
            <a:ext cx="3254928" cy="243971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8C1724F-85F9-43F7-B648-9B9A8598B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111" y="3717555"/>
            <a:ext cx="4076830" cy="2502941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29F71B0A-7E59-4EE4-AB79-094B76B18B15}"/>
              </a:ext>
            </a:extLst>
          </p:cNvPr>
          <p:cNvSpPr txBox="1"/>
          <p:nvPr/>
        </p:nvSpPr>
        <p:spPr>
          <a:xfrm>
            <a:off x="5835774" y="6202740"/>
            <a:ext cx="172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Gomez-Rivas et al., 2021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3D48C85-2678-439A-A361-841C69685CC3}"/>
              </a:ext>
            </a:extLst>
          </p:cNvPr>
          <p:cNvSpPr txBox="1"/>
          <p:nvPr/>
        </p:nvSpPr>
        <p:spPr>
          <a:xfrm rot="16200000">
            <a:off x="-642746" y="2399467"/>
            <a:ext cx="165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Mc </a:t>
            </a:r>
            <a:r>
              <a:rPr lang="fr-FR" sz="1200" i="1" dirty="0" err="1"/>
              <a:t>Cormick</a:t>
            </a:r>
            <a:r>
              <a:rPr lang="fr-FR" sz="1200" i="1" dirty="0"/>
              <a:t> et al., 2021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394C27B-07C4-4E51-925D-F0A9A6A8EB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785" y="3723115"/>
            <a:ext cx="4500972" cy="2491820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61EE3AB-8333-40F1-A521-91B22FCAF42F}"/>
              </a:ext>
            </a:extLst>
          </p:cNvPr>
          <p:cNvSpPr txBox="1"/>
          <p:nvPr/>
        </p:nvSpPr>
        <p:spPr>
          <a:xfrm>
            <a:off x="10713044" y="6220496"/>
            <a:ext cx="1477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Centrella</a:t>
            </a:r>
            <a:r>
              <a:rPr lang="fr-FR" sz="1200" i="1" dirty="0"/>
              <a:t> et al., 2020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F377C11-0A18-4DB7-B416-A95C84B9959D}"/>
              </a:ext>
            </a:extLst>
          </p:cNvPr>
          <p:cNvSpPr txBox="1"/>
          <p:nvPr/>
        </p:nvSpPr>
        <p:spPr>
          <a:xfrm>
            <a:off x="5043702" y="550015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1ACB1"/>
                </a:solidFill>
              </a:rPr>
              <a:t>Dol</a:t>
            </a:r>
            <a:endParaRPr lang="fr-FR" sz="2800" b="1" i="1" dirty="0">
              <a:solidFill>
                <a:srgbClr val="F1ACB1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48714B0-2FDB-45A3-9F38-64828D569622}"/>
              </a:ext>
            </a:extLst>
          </p:cNvPr>
          <p:cNvSpPr txBox="1"/>
          <p:nvPr/>
        </p:nvSpPr>
        <p:spPr>
          <a:xfrm>
            <a:off x="11135507" y="5169774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1ACB1"/>
                </a:solidFill>
              </a:rPr>
              <a:t>Dol</a:t>
            </a:r>
            <a:endParaRPr lang="fr-FR" sz="2800" b="1" i="1" dirty="0">
              <a:solidFill>
                <a:srgbClr val="F1ACB1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B4F462A-6546-43E4-B2F8-2BC4EDD948B0}"/>
              </a:ext>
            </a:extLst>
          </p:cNvPr>
          <p:cNvSpPr txBox="1"/>
          <p:nvPr/>
        </p:nvSpPr>
        <p:spPr>
          <a:xfrm>
            <a:off x="9421421" y="4533061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Cc</a:t>
            </a:r>
            <a:endParaRPr lang="fr-FR" sz="28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18ADA5F-CB95-4964-A1B6-7C5B25CDE988}"/>
              </a:ext>
            </a:extLst>
          </p:cNvPr>
          <p:cNvSpPr txBox="1"/>
          <p:nvPr/>
        </p:nvSpPr>
        <p:spPr>
          <a:xfrm>
            <a:off x="3894332" y="414944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Cc</a:t>
            </a:r>
            <a:endParaRPr lang="fr-FR" sz="28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ECC3CDE-69DA-4B2D-B50C-03E852B6A799}"/>
              </a:ext>
            </a:extLst>
          </p:cNvPr>
          <p:cNvSpPr txBox="1"/>
          <p:nvPr/>
        </p:nvSpPr>
        <p:spPr>
          <a:xfrm>
            <a:off x="96415" y="5853524"/>
            <a:ext cx="240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</a:rPr>
              <a:t>Dolomites </a:t>
            </a:r>
            <a:r>
              <a:rPr lang="fr-FR" sz="1600" i="1" dirty="0" err="1">
                <a:solidFill>
                  <a:schemeClr val="bg1"/>
                </a:solidFill>
              </a:rPr>
              <a:t>mountains</a:t>
            </a:r>
            <a:r>
              <a:rPr lang="fr-FR" sz="1600" i="1" dirty="0">
                <a:solidFill>
                  <a:schemeClr val="bg1"/>
                </a:solidFill>
              </a:rPr>
              <a:t>, </a:t>
            </a:r>
            <a:r>
              <a:rPr lang="fr-FR" sz="1600" i="1" dirty="0" err="1">
                <a:solidFill>
                  <a:schemeClr val="bg1"/>
                </a:solidFill>
              </a:rPr>
              <a:t>Italy</a:t>
            </a:r>
            <a:endParaRPr lang="fr-FR" sz="1600" i="1" dirty="0">
              <a:solidFill>
                <a:schemeClr val="bg1"/>
              </a:solidFill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7ED1269-FAD7-471B-85DF-10377D69C063}"/>
              </a:ext>
            </a:extLst>
          </p:cNvPr>
          <p:cNvGrpSpPr/>
          <p:nvPr/>
        </p:nvGrpSpPr>
        <p:grpSpPr>
          <a:xfrm>
            <a:off x="2082392" y="1852612"/>
            <a:ext cx="1958220" cy="1455991"/>
            <a:chOff x="7735927" y="860551"/>
            <a:chExt cx="1177519" cy="875518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88E55868-9E7A-4702-80E8-C6D9275CB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" r="90759" b="-1"/>
            <a:stretch/>
          </p:blipFill>
          <p:spPr>
            <a:xfrm>
              <a:off x="7749549" y="860551"/>
              <a:ext cx="599181" cy="19560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95A771D4-C70F-43EF-9981-452967787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0577" t="1" r="33194" b="3080"/>
            <a:stretch/>
          </p:blipFill>
          <p:spPr>
            <a:xfrm>
              <a:off x="7765181" y="1539193"/>
              <a:ext cx="419427" cy="19687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8632A392-0761-4A9B-B815-D05959C74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422" t="6" r="74728" b="-7"/>
            <a:stretch/>
          </p:blipFill>
          <p:spPr>
            <a:xfrm>
              <a:off x="7735927" y="1035023"/>
              <a:ext cx="1027724" cy="195605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179D9F1-D71D-4A6C-8113-92757B765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5574" t="-13931" r="56587" b="-1482"/>
            <a:stretch/>
          </p:blipFill>
          <p:spPr>
            <a:xfrm>
              <a:off x="7756769" y="1174231"/>
              <a:ext cx="1156677" cy="225754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FC95E79-0ED1-4511-9914-219AE7314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3894" t="-15413" r="40256"/>
            <a:stretch/>
          </p:blipFill>
          <p:spPr>
            <a:xfrm>
              <a:off x="7756769" y="1342273"/>
              <a:ext cx="1027723" cy="225754"/>
            </a:xfrm>
            <a:prstGeom prst="rect">
              <a:avLst/>
            </a:prstGeom>
          </p:spPr>
        </p:pic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09386ED4-AA73-40D9-8E1B-21098B9641E6}"/>
              </a:ext>
            </a:extLst>
          </p:cNvPr>
          <p:cNvSpPr txBox="1"/>
          <p:nvPr/>
        </p:nvSpPr>
        <p:spPr>
          <a:xfrm>
            <a:off x="2117052" y="498743"/>
            <a:ext cx="797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+mn-lt"/>
              </a:rPr>
              <a:t>Replacement of </a:t>
            </a:r>
            <a:r>
              <a:rPr lang="fr-FR" sz="2800" dirty="0">
                <a:solidFill>
                  <a:schemeClr val="accent5"/>
                </a:solidFill>
                <a:latin typeface="+mn-lt"/>
              </a:rPr>
              <a:t>calcite</a:t>
            </a:r>
            <a:r>
              <a:rPr lang="fr-FR" sz="2800" dirty="0">
                <a:latin typeface="+mn-lt"/>
              </a:rPr>
              <a:t> by </a:t>
            </a:r>
            <a:r>
              <a:rPr lang="fr-FR" sz="2800" dirty="0">
                <a:solidFill>
                  <a:srgbClr val="F1ACB1"/>
                </a:solidFill>
                <a:latin typeface="+mn-lt"/>
              </a:rPr>
              <a:t>dolomite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F60FF27-FB60-41C6-8121-7F5AF371B5CB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0630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C6F2C-B4F7-4719-837E-987A5718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6"/>
          <a:stretch/>
        </p:blipFill>
        <p:spPr>
          <a:xfrm>
            <a:off x="307247" y="665922"/>
            <a:ext cx="1782006" cy="264772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10D03DB-809B-4412-A905-D23B88DF1FF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20" name="Rectángulo 17">
              <a:extLst>
                <a:ext uri="{FF2B5EF4-FFF2-40B4-BE49-F238E27FC236}">
                  <a16:creationId xmlns:a16="http://schemas.microsoft.com/office/drawing/2014/main" id="{DAAAB129-88A5-46CB-973B-2903384E3198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867CF7A-B60E-41D8-B2D1-4E5FC9948B5E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23" name="Agrupar 21">
                <a:extLst>
                  <a:ext uri="{FF2B5EF4-FFF2-40B4-BE49-F238E27FC236}">
                    <a16:creationId xmlns:a16="http://schemas.microsoft.com/office/drawing/2014/main" id="{73079BAB-9C16-4F70-BAA6-78B470142D87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25" name="Imagen 10" descr="isifor.jpg">
                  <a:extLst>
                    <a:ext uri="{FF2B5EF4-FFF2-40B4-BE49-F238E27FC236}">
                      <a16:creationId xmlns:a16="http://schemas.microsoft.com/office/drawing/2014/main" id="{2C7921ED-6204-4CE4-81A7-F8190E55C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Imagen 20" descr="índice2.jpg">
                  <a:extLst>
                    <a:ext uri="{FF2B5EF4-FFF2-40B4-BE49-F238E27FC236}">
                      <a16:creationId xmlns:a16="http://schemas.microsoft.com/office/drawing/2014/main" id="{8FC8F64B-604C-4534-A437-2E39510F9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Imagen 9" descr="images.png">
                  <a:extLst>
                    <a:ext uri="{FF2B5EF4-FFF2-40B4-BE49-F238E27FC236}">
                      <a16:creationId xmlns:a16="http://schemas.microsoft.com/office/drawing/2014/main" id="{FB6259C2-95E6-48E8-AA40-206B7BC88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2D6D8248-32EE-4419-A7FA-869DC56EC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CE1DC27-955A-4237-8858-FB9277E7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58F056E-417A-4AF4-A5F3-ACA52272E852}"/>
              </a:ext>
            </a:extLst>
          </p:cNvPr>
          <p:cNvGrpSpPr/>
          <p:nvPr/>
        </p:nvGrpSpPr>
        <p:grpSpPr>
          <a:xfrm>
            <a:off x="5364338" y="1316840"/>
            <a:ext cx="5883594" cy="1640943"/>
            <a:chOff x="5506951" y="1149171"/>
            <a:chExt cx="5883594" cy="164094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29FCA4-9116-4618-9A82-4223B6383155}"/>
                </a:ext>
              </a:extLst>
            </p:cNvPr>
            <p:cNvGrpSpPr/>
            <p:nvPr/>
          </p:nvGrpSpPr>
          <p:grpSpPr>
            <a:xfrm>
              <a:off x="5506951" y="1149171"/>
              <a:ext cx="5795071" cy="810191"/>
              <a:chOff x="2539796" y="1227137"/>
              <a:chExt cx="6430006" cy="810191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8B7212E-4539-4806-AC57-8F7B4BEF12BD}"/>
                  </a:ext>
                </a:extLst>
              </p:cNvPr>
              <p:cNvSpPr txBox="1"/>
              <p:nvPr/>
            </p:nvSpPr>
            <p:spPr>
              <a:xfrm>
                <a:off x="2539796" y="1227137"/>
                <a:ext cx="6430006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rgbClr val="FF0000"/>
                    </a:solidFill>
                  </a:rPr>
                  <a:t>2</a:t>
                </a:r>
                <a:r>
                  <a:rPr lang="fr-FR" sz="2400" dirty="0">
                    <a:solidFill>
                      <a:schemeClr val="accent5"/>
                    </a:solidFill>
                  </a:rPr>
                  <a:t>CaCO</a:t>
                </a:r>
                <a:r>
                  <a:rPr lang="fr-FR" sz="2400" baseline="-25000" dirty="0">
                    <a:solidFill>
                      <a:schemeClr val="accent5"/>
                    </a:solidFill>
                  </a:rPr>
                  <a:t>3</a:t>
                </a:r>
                <a:r>
                  <a:rPr lang="fr-FR" sz="2400" dirty="0"/>
                  <a:t> + Mg</a:t>
                </a:r>
                <a:r>
                  <a:rPr lang="fr-FR" sz="2400" baseline="30000" dirty="0"/>
                  <a:t>2+ </a:t>
                </a:r>
                <a:r>
                  <a:rPr lang="fr-FR" sz="2400" dirty="0"/>
                  <a:t>= </a:t>
                </a:r>
                <a:r>
                  <a:rPr lang="fr-FR" sz="2400" dirty="0">
                    <a:solidFill>
                      <a:srgbClr val="F1ACB1"/>
                    </a:solidFill>
                  </a:rPr>
                  <a:t>(Ca,Mg)(CO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3</a:t>
                </a:r>
                <a:r>
                  <a:rPr lang="fr-FR" sz="2400" dirty="0">
                    <a:solidFill>
                      <a:srgbClr val="F1ACB1"/>
                    </a:solidFill>
                  </a:rPr>
                  <a:t>)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2</a:t>
                </a:r>
                <a:r>
                  <a:rPr lang="fr-FR" sz="2400" dirty="0">
                    <a:solidFill>
                      <a:srgbClr val="F1ACB1"/>
                    </a:solidFill>
                  </a:rPr>
                  <a:t> </a:t>
                </a:r>
                <a:r>
                  <a:rPr lang="fr-FR" sz="2400" dirty="0"/>
                  <a:t>+ Ca</a:t>
                </a:r>
                <a:r>
                  <a:rPr lang="fr-FR" sz="2400" baseline="30000" dirty="0"/>
                  <a:t>2+ 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BC656B-1B3B-41E5-86E4-88163124614D}"/>
                  </a:ext>
                </a:extLst>
              </p:cNvPr>
              <p:cNvSpPr txBox="1"/>
              <p:nvPr/>
            </p:nvSpPr>
            <p:spPr>
              <a:xfrm>
                <a:off x="3342478" y="1667996"/>
                <a:ext cx="784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chemeClr val="accent5"/>
                    </a:solidFill>
                  </a:rPr>
                  <a:t>calcite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DF8DCA2-FE21-4D9A-A559-F80818CCFD7C}"/>
                  </a:ext>
                </a:extLst>
              </p:cNvPr>
              <p:cNvSpPr txBox="1"/>
              <p:nvPr/>
            </p:nvSpPr>
            <p:spPr>
              <a:xfrm>
                <a:off x="5961229" y="1667996"/>
                <a:ext cx="1014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rgbClr val="F1ACB1"/>
                    </a:solidFill>
                  </a:rPr>
                  <a:t>dolomite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C18C9-0ADF-43EB-80CA-138380278181}"/>
                  </a:ext>
                </a:extLst>
              </p:cNvPr>
              <p:cNvSpPr txBox="1"/>
              <p:nvPr/>
            </p:nvSpPr>
            <p:spPr>
              <a:xfrm>
                <a:off x="4481055" y="1667996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14B8880-5F2A-4005-8FA2-202AD1DED658}"/>
                  </a:ext>
                </a:extLst>
              </p:cNvPr>
              <p:cNvSpPr txBox="1"/>
              <p:nvPr/>
            </p:nvSpPr>
            <p:spPr>
              <a:xfrm>
                <a:off x="7705593" y="1652350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0B4C126-4BFA-4919-BB09-86C285472A3E}"/>
                </a:ext>
              </a:extLst>
            </p:cNvPr>
            <p:cNvSpPr txBox="1"/>
            <p:nvPr/>
          </p:nvSpPr>
          <p:spPr>
            <a:xfrm>
              <a:off x="5722125" y="2030889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2,71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58791F6-171C-47BD-B9AD-401B7F9FD85F}"/>
                </a:ext>
              </a:extLst>
            </p:cNvPr>
            <p:cNvSpPr txBox="1"/>
            <p:nvPr/>
          </p:nvSpPr>
          <p:spPr>
            <a:xfrm>
              <a:off x="8504287" y="2024396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2,84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B023C2E-299F-437B-9DA8-C46288AE1F77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89" y="1695231"/>
              <a:ext cx="0" cy="10552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7043D0F-FC15-42E6-856A-922DF6437623}"/>
                </a:ext>
              </a:extLst>
            </p:cNvPr>
            <p:cNvSpPr txBox="1"/>
            <p:nvPr/>
          </p:nvSpPr>
          <p:spPr>
            <a:xfrm>
              <a:off x="8171907" y="2420782"/>
              <a:ext cx="32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n-lt"/>
                  <a:sym typeface="Wingdings" panose="05000000000000000000" pitchFamily="2" charset="2"/>
                </a:rPr>
                <a:t> Apparition of 16% of </a:t>
              </a:r>
              <a:r>
                <a:rPr lang="fr-FR" dirty="0" err="1">
                  <a:latin typeface="+mn-lt"/>
                  <a:sym typeface="Wingdings" panose="05000000000000000000" pitchFamily="2" charset="2"/>
                </a:rPr>
                <a:t>porosity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624F652-2686-467E-A85E-CC6151BFC348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11">
            <a:extLst>
              <a:ext uri="{FF2B5EF4-FFF2-40B4-BE49-F238E27FC236}">
                <a16:creationId xmlns:a16="http://schemas.microsoft.com/office/drawing/2014/main" id="{9EF00124-E51C-41B2-B9F3-0F43C11F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Introduction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3D48C85-2678-439A-A361-841C69685CC3}"/>
              </a:ext>
            </a:extLst>
          </p:cNvPr>
          <p:cNvSpPr txBox="1"/>
          <p:nvPr/>
        </p:nvSpPr>
        <p:spPr>
          <a:xfrm rot="16200000">
            <a:off x="-642746" y="2399467"/>
            <a:ext cx="165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Mc </a:t>
            </a:r>
            <a:r>
              <a:rPr lang="fr-FR" sz="1200" i="1" dirty="0" err="1"/>
              <a:t>Cormick</a:t>
            </a:r>
            <a:r>
              <a:rPr lang="fr-FR" sz="1200" i="1" dirty="0"/>
              <a:t> et al., 2021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7ED1269-FAD7-471B-85DF-10377D69C063}"/>
              </a:ext>
            </a:extLst>
          </p:cNvPr>
          <p:cNvGrpSpPr/>
          <p:nvPr/>
        </p:nvGrpSpPr>
        <p:grpSpPr>
          <a:xfrm>
            <a:off x="2082392" y="1852612"/>
            <a:ext cx="1958220" cy="1455991"/>
            <a:chOff x="7735927" y="860551"/>
            <a:chExt cx="1177519" cy="875518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88E55868-9E7A-4702-80E8-C6D9275CB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90759" b="-1"/>
            <a:stretch/>
          </p:blipFill>
          <p:spPr>
            <a:xfrm>
              <a:off x="7749549" y="860551"/>
              <a:ext cx="599181" cy="19560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95A771D4-C70F-43EF-9981-452967787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577" t="1" r="33194" b="3080"/>
            <a:stretch/>
          </p:blipFill>
          <p:spPr>
            <a:xfrm>
              <a:off x="7765181" y="1539193"/>
              <a:ext cx="419427" cy="19687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8632A392-0761-4A9B-B815-D05959C74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422" t="6" r="74728" b="-7"/>
            <a:stretch/>
          </p:blipFill>
          <p:spPr>
            <a:xfrm>
              <a:off x="7735927" y="1035023"/>
              <a:ext cx="1027724" cy="195605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179D9F1-D71D-4A6C-8113-92757B765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574" t="-13931" r="56587" b="-1482"/>
            <a:stretch/>
          </p:blipFill>
          <p:spPr>
            <a:xfrm>
              <a:off x="7756769" y="1174231"/>
              <a:ext cx="1156677" cy="225754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FC95E79-0ED1-4511-9914-219AE7314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894" t="-15413" r="40256"/>
            <a:stretch/>
          </p:blipFill>
          <p:spPr>
            <a:xfrm>
              <a:off x="7756769" y="1342273"/>
              <a:ext cx="1027723" cy="225754"/>
            </a:xfrm>
            <a:prstGeom prst="rect">
              <a:avLst/>
            </a:prstGeom>
          </p:spPr>
        </p:pic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09386ED4-AA73-40D9-8E1B-21098B9641E6}"/>
              </a:ext>
            </a:extLst>
          </p:cNvPr>
          <p:cNvSpPr txBox="1"/>
          <p:nvPr/>
        </p:nvSpPr>
        <p:spPr>
          <a:xfrm>
            <a:off x="2117052" y="498743"/>
            <a:ext cx="797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+mn-lt"/>
              </a:rPr>
              <a:t>Replacement of </a:t>
            </a:r>
            <a:r>
              <a:rPr lang="fr-FR" sz="2800" dirty="0">
                <a:solidFill>
                  <a:schemeClr val="accent5"/>
                </a:solidFill>
                <a:latin typeface="+mn-lt"/>
              </a:rPr>
              <a:t>calcite</a:t>
            </a:r>
            <a:r>
              <a:rPr lang="fr-FR" sz="2800" dirty="0">
                <a:latin typeface="+mn-lt"/>
              </a:rPr>
              <a:t> by </a:t>
            </a:r>
            <a:r>
              <a:rPr lang="fr-FR" sz="2800" dirty="0">
                <a:solidFill>
                  <a:srgbClr val="F1ACB1"/>
                </a:solidFill>
                <a:latin typeface="+mn-lt"/>
              </a:rPr>
              <a:t>dolomite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9E36A55-F5FB-41DA-9DCF-3407182788D5}"/>
              </a:ext>
            </a:extLst>
          </p:cNvPr>
          <p:cNvSpPr txBox="1"/>
          <p:nvPr/>
        </p:nvSpPr>
        <p:spPr>
          <a:xfrm>
            <a:off x="1029835" y="3786356"/>
            <a:ext cx="7577270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  <a:sym typeface="Wingdings" panose="05000000000000000000" pitchFamily="2" charset="2"/>
              </a:rPr>
              <a:t>Very good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reservoir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properties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(high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porosity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fr-FR" sz="2400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- </a:t>
            </a:r>
            <a:r>
              <a:rPr lang="fr-FR" sz="2000" i="1" dirty="0" err="1">
                <a:latin typeface="+mn-lt"/>
                <a:sym typeface="Wingdings" panose="05000000000000000000" pitchFamily="2" charset="2"/>
              </a:rPr>
              <a:t>Hydrocarbons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, CO</a:t>
            </a:r>
            <a:r>
              <a:rPr lang="fr-FR" sz="2000" i="1" baseline="-25000" dirty="0">
                <a:latin typeface="+mn-lt"/>
                <a:sym typeface="Wingdings" panose="05000000000000000000" pitchFamily="2" charset="2"/>
              </a:rPr>
              <a:t>2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2000" i="1" dirty="0" err="1">
                <a:latin typeface="+mn-lt"/>
                <a:sym typeface="Wingdings" panose="05000000000000000000" pitchFamily="2" charset="2"/>
              </a:rPr>
              <a:t>storage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, </a:t>
            </a:r>
            <a:r>
              <a:rPr lang="fr-FR" sz="2000" i="1" dirty="0" err="1">
                <a:latin typeface="+mn-lt"/>
                <a:sym typeface="Wingdings" panose="05000000000000000000" pitchFamily="2" charset="2"/>
              </a:rPr>
              <a:t>geothermy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, </a:t>
            </a:r>
            <a:r>
              <a:rPr lang="fr-FR" sz="2000" i="1" dirty="0" err="1">
                <a:latin typeface="+mn-lt"/>
                <a:sym typeface="Wingdings" panose="05000000000000000000" pitchFamily="2" charset="2"/>
              </a:rPr>
              <a:t>groundwater</a:t>
            </a:r>
            <a:endParaRPr lang="fr-FR" sz="2000" i="1" dirty="0">
              <a:latin typeface="+mn-lt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 err="1">
                <a:latin typeface="+mn-lt"/>
                <a:sym typeface="Wingdings" panose="05000000000000000000" pitchFamily="2" charset="2"/>
              </a:rPr>
              <a:t>Often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associated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with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MVT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deposits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(Zn, Pb, Ag, Sulfides)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latin typeface="+mn-lt"/>
                <a:sym typeface="Wingdings" panose="05000000000000000000" pitchFamily="2" charset="2"/>
              </a:rPr>
              <a:t>Results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of the transformation of </a:t>
            </a:r>
            <a:r>
              <a:rPr lang="fr-FR" sz="2400" dirty="0" err="1">
                <a:latin typeface="+mn-lt"/>
                <a:sym typeface="Wingdings" panose="05000000000000000000" pitchFamily="2" charset="2"/>
              </a:rPr>
              <a:t>two</a:t>
            </a:r>
            <a:r>
              <a:rPr lang="fr-FR" sz="2400" dirty="0">
                <a:latin typeface="+mn-lt"/>
                <a:sym typeface="Wingdings" panose="05000000000000000000" pitchFamily="2" charset="2"/>
              </a:rPr>
              <a:t> carbonate phases… </a:t>
            </a:r>
          </a:p>
          <a:p>
            <a:r>
              <a:rPr lang="fr-FR" sz="2400" dirty="0">
                <a:latin typeface="+mn-lt"/>
                <a:sym typeface="Wingdings" panose="05000000000000000000" pitchFamily="2" charset="2"/>
              </a:rPr>
              <a:t>        - 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Impact on CO</a:t>
            </a:r>
            <a:r>
              <a:rPr lang="fr-FR" sz="2000" i="1" baseline="-25000" dirty="0">
                <a:latin typeface="+mn-lt"/>
                <a:sym typeface="Wingdings" panose="05000000000000000000" pitchFamily="2" charset="2"/>
              </a:rPr>
              <a:t>2</a:t>
            </a:r>
            <a:r>
              <a:rPr lang="fr-FR" sz="2000" i="1" dirty="0">
                <a:latin typeface="+mn-lt"/>
                <a:sym typeface="Wingdings" panose="05000000000000000000" pitchFamily="2" charset="2"/>
              </a:rPr>
              <a:t> cycle?</a:t>
            </a:r>
            <a:endParaRPr lang="fr-FR" sz="2400" i="1" dirty="0">
              <a:latin typeface="+mn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0F6D0CE-80D8-4324-87FA-25970422751E}"/>
              </a:ext>
            </a:extLst>
          </p:cNvPr>
          <p:cNvSpPr/>
          <p:nvPr/>
        </p:nvSpPr>
        <p:spPr>
          <a:xfrm rot="16200000">
            <a:off x="-738427" y="4089653"/>
            <a:ext cx="281752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1" i="1" dirty="0">
                <a:solidFill>
                  <a:srgbClr val="F1ACB1"/>
                </a:solidFill>
                <a:latin typeface="+mj-lt"/>
              </a:rPr>
              <a:t>DOLOSTONE</a:t>
            </a:r>
            <a:r>
              <a:rPr lang="fr-FR" sz="2800" b="1" i="1" dirty="0">
                <a:solidFill>
                  <a:srgbClr val="F1ACB1"/>
                </a:solidFill>
                <a:latin typeface="+mj-lt"/>
              </a:rPr>
              <a:t> 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F5941FD0-4121-46AC-A360-39AD28269A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837933" y="4504092"/>
            <a:ext cx="3042853" cy="926583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622CEE43-2676-4F06-A7B8-8A5A7345A55E}"/>
              </a:ext>
            </a:extLst>
          </p:cNvPr>
          <p:cNvSpPr txBox="1"/>
          <p:nvPr/>
        </p:nvSpPr>
        <p:spPr>
          <a:xfrm>
            <a:off x="9963337" y="352551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highlight>
                  <a:srgbClr val="FFFF00"/>
                </a:highlight>
              </a:rPr>
              <a:t>MVT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99DACB3F-FDA6-4560-B249-08AEC8B650C7}"/>
              </a:ext>
            </a:extLst>
          </p:cNvPr>
          <p:cNvSpPr txBox="1"/>
          <p:nvPr/>
        </p:nvSpPr>
        <p:spPr>
          <a:xfrm>
            <a:off x="9896068" y="6485793"/>
            <a:ext cx="105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Haldar</a:t>
            </a:r>
            <a:r>
              <a:rPr lang="fr-FR" sz="1200" i="1" dirty="0"/>
              <a:t>, 2020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6F322C7C-3523-4F6F-8807-67F1F4DE81DA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5368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0C6F2C-B4F7-4719-837E-987A5718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6"/>
          <a:stretch/>
        </p:blipFill>
        <p:spPr>
          <a:xfrm>
            <a:off x="307247" y="665922"/>
            <a:ext cx="1782006" cy="2647729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710D03DB-809B-4412-A905-D23B88DF1FF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20" name="Rectángulo 17">
              <a:extLst>
                <a:ext uri="{FF2B5EF4-FFF2-40B4-BE49-F238E27FC236}">
                  <a16:creationId xmlns:a16="http://schemas.microsoft.com/office/drawing/2014/main" id="{DAAAB129-88A5-46CB-973B-2903384E3198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867CF7A-B60E-41D8-B2D1-4E5FC9948B5E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23" name="Agrupar 21">
                <a:extLst>
                  <a:ext uri="{FF2B5EF4-FFF2-40B4-BE49-F238E27FC236}">
                    <a16:creationId xmlns:a16="http://schemas.microsoft.com/office/drawing/2014/main" id="{73079BAB-9C16-4F70-BAA6-78B470142D87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25" name="Imagen 10" descr="isifor.jpg">
                  <a:extLst>
                    <a:ext uri="{FF2B5EF4-FFF2-40B4-BE49-F238E27FC236}">
                      <a16:creationId xmlns:a16="http://schemas.microsoft.com/office/drawing/2014/main" id="{2C7921ED-6204-4CE4-81A7-F8190E55C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Imagen 20" descr="índice2.jpg">
                  <a:extLst>
                    <a:ext uri="{FF2B5EF4-FFF2-40B4-BE49-F238E27FC236}">
                      <a16:creationId xmlns:a16="http://schemas.microsoft.com/office/drawing/2014/main" id="{8FC8F64B-604C-4534-A437-2E39510F9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7" name="Imagen 9" descr="images.png">
                  <a:extLst>
                    <a:ext uri="{FF2B5EF4-FFF2-40B4-BE49-F238E27FC236}">
                      <a16:creationId xmlns:a16="http://schemas.microsoft.com/office/drawing/2014/main" id="{FB6259C2-95E6-48E8-AA40-206B7BC88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2D6D8248-32EE-4419-A7FA-869DC56EC1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CE1DC27-955A-4237-8858-FB9277E7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258F056E-417A-4AF4-A5F3-ACA52272E852}"/>
              </a:ext>
            </a:extLst>
          </p:cNvPr>
          <p:cNvGrpSpPr/>
          <p:nvPr/>
        </p:nvGrpSpPr>
        <p:grpSpPr>
          <a:xfrm>
            <a:off x="5364338" y="1316840"/>
            <a:ext cx="5883594" cy="1640943"/>
            <a:chOff x="5506951" y="1149171"/>
            <a:chExt cx="5883594" cy="1640943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129FCA4-9116-4618-9A82-4223B6383155}"/>
                </a:ext>
              </a:extLst>
            </p:cNvPr>
            <p:cNvGrpSpPr/>
            <p:nvPr/>
          </p:nvGrpSpPr>
          <p:grpSpPr>
            <a:xfrm>
              <a:off x="5506951" y="1149171"/>
              <a:ext cx="5795071" cy="810191"/>
              <a:chOff x="2539796" y="1227137"/>
              <a:chExt cx="6430006" cy="810191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8B7212E-4539-4806-AC57-8F7B4BEF12BD}"/>
                  </a:ext>
                </a:extLst>
              </p:cNvPr>
              <p:cNvSpPr txBox="1"/>
              <p:nvPr/>
            </p:nvSpPr>
            <p:spPr>
              <a:xfrm>
                <a:off x="2539796" y="1227137"/>
                <a:ext cx="6430006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rgbClr val="FF0000"/>
                    </a:solidFill>
                  </a:rPr>
                  <a:t>2</a:t>
                </a:r>
                <a:r>
                  <a:rPr lang="fr-FR" sz="2400" dirty="0">
                    <a:solidFill>
                      <a:schemeClr val="accent5"/>
                    </a:solidFill>
                  </a:rPr>
                  <a:t>CaCO</a:t>
                </a:r>
                <a:r>
                  <a:rPr lang="fr-FR" sz="2400" baseline="-25000" dirty="0">
                    <a:solidFill>
                      <a:schemeClr val="accent5"/>
                    </a:solidFill>
                  </a:rPr>
                  <a:t>3</a:t>
                </a:r>
                <a:r>
                  <a:rPr lang="fr-FR" sz="2400" dirty="0"/>
                  <a:t> + Mg</a:t>
                </a:r>
                <a:r>
                  <a:rPr lang="fr-FR" sz="2400" baseline="30000" dirty="0"/>
                  <a:t>2+ </a:t>
                </a:r>
                <a:r>
                  <a:rPr lang="fr-FR" sz="2400" dirty="0"/>
                  <a:t>= </a:t>
                </a:r>
                <a:r>
                  <a:rPr lang="fr-FR" sz="2400" dirty="0">
                    <a:solidFill>
                      <a:srgbClr val="F1ACB1"/>
                    </a:solidFill>
                  </a:rPr>
                  <a:t>(Ca,Mg)(CO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3</a:t>
                </a:r>
                <a:r>
                  <a:rPr lang="fr-FR" sz="2400" dirty="0">
                    <a:solidFill>
                      <a:srgbClr val="F1ACB1"/>
                    </a:solidFill>
                  </a:rPr>
                  <a:t>)</a:t>
                </a:r>
                <a:r>
                  <a:rPr lang="fr-FR" sz="2400" baseline="-25000" dirty="0">
                    <a:solidFill>
                      <a:srgbClr val="F1ACB1"/>
                    </a:solidFill>
                  </a:rPr>
                  <a:t>2</a:t>
                </a:r>
                <a:r>
                  <a:rPr lang="fr-FR" sz="2400" dirty="0">
                    <a:solidFill>
                      <a:srgbClr val="F1ACB1"/>
                    </a:solidFill>
                  </a:rPr>
                  <a:t> </a:t>
                </a:r>
                <a:r>
                  <a:rPr lang="fr-FR" sz="2400" dirty="0"/>
                  <a:t>+ Ca</a:t>
                </a:r>
                <a:r>
                  <a:rPr lang="fr-FR" sz="2400" baseline="30000" dirty="0"/>
                  <a:t>2+ 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BC656B-1B3B-41E5-86E4-88163124614D}"/>
                  </a:ext>
                </a:extLst>
              </p:cNvPr>
              <p:cNvSpPr txBox="1"/>
              <p:nvPr/>
            </p:nvSpPr>
            <p:spPr>
              <a:xfrm>
                <a:off x="3342478" y="1667996"/>
                <a:ext cx="7845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chemeClr val="accent5"/>
                    </a:solidFill>
                  </a:rPr>
                  <a:t>calcite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DF8DCA2-FE21-4D9A-A559-F80818CCFD7C}"/>
                  </a:ext>
                </a:extLst>
              </p:cNvPr>
              <p:cNvSpPr txBox="1"/>
              <p:nvPr/>
            </p:nvSpPr>
            <p:spPr>
              <a:xfrm>
                <a:off x="5961229" y="1667996"/>
                <a:ext cx="1014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>
                    <a:solidFill>
                      <a:srgbClr val="F1ACB1"/>
                    </a:solidFill>
                  </a:rPr>
                  <a:t>dolomite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AEC18C9-0ADF-43EB-80CA-138380278181}"/>
                  </a:ext>
                </a:extLst>
              </p:cNvPr>
              <p:cNvSpPr txBox="1"/>
              <p:nvPr/>
            </p:nvSpPr>
            <p:spPr>
              <a:xfrm>
                <a:off x="4481055" y="1667996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14B8880-5F2A-4005-8FA2-202AD1DED658}"/>
                  </a:ext>
                </a:extLst>
              </p:cNvPr>
              <p:cNvSpPr txBox="1"/>
              <p:nvPr/>
            </p:nvSpPr>
            <p:spPr>
              <a:xfrm>
                <a:off x="7705593" y="1652350"/>
                <a:ext cx="5982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fluid</a:t>
                </a:r>
                <a:endParaRPr lang="fr-FR" i="1" dirty="0"/>
              </a:p>
            </p:txBody>
          </p:sp>
        </p:grp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0B4C126-4BFA-4919-BB09-86C285472A3E}"/>
                </a:ext>
              </a:extLst>
            </p:cNvPr>
            <p:cNvSpPr txBox="1"/>
            <p:nvPr/>
          </p:nvSpPr>
          <p:spPr>
            <a:xfrm>
              <a:off x="5722125" y="2030889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2,71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58791F6-171C-47BD-B9AD-401B7F9FD85F}"/>
                </a:ext>
              </a:extLst>
            </p:cNvPr>
            <p:cNvSpPr txBox="1"/>
            <p:nvPr/>
          </p:nvSpPr>
          <p:spPr>
            <a:xfrm>
              <a:off x="8504287" y="2024396"/>
              <a:ext cx="15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+mn-lt"/>
                </a:rPr>
                <a:t>Density = 2,84</a:t>
              </a:r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CB023C2E-299F-437B-9DA8-C46288AE1F77}"/>
                </a:ext>
              </a:extLst>
            </p:cNvPr>
            <p:cNvCxnSpPr>
              <a:cxnSpLocks/>
            </p:cNvCxnSpPr>
            <p:nvPr/>
          </p:nvCxnSpPr>
          <p:spPr>
            <a:xfrm>
              <a:off x="8045389" y="1695231"/>
              <a:ext cx="0" cy="10552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7043D0F-FC15-42E6-856A-922DF6437623}"/>
                </a:ext>
              </a:extLst>
            </p:cNvPr>
            <p:cNvSpPr txBox="1"/>
            <p:nvPr/>
          </p:nvSpPr>
          <p:spPr>
            <a:xfrm>
              <a:off x="8171907" y="2420782"/>
              <a:ext cx="32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n-lt"/>
                  <a:sym typeface="Wingdings" panose="05000000000000000000" pitchFamily="2" charset="2"/>
                </a:rPr>
                <a:t> Apparition of 16% of </a:t>
              </a:r>
              <a:r>
                <a:rPr lang="fr-FR" dirty="0" err="1">
                  <a:latin typeface="+mn-lt"/>
                  <a:sym typeface="Wingdings" panose="05000000000000000000" pitchFamily="2" charset="2"/>
                </a:rPr>
                <a:t>porosity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624F652-2686-467E-A85E-CC6151BFC348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11">
            <a:extLst>
              <a:ext uri="{FF2B5EF4-FFF2-40B4-BE49-F238E27FC236}">
                <a16:creationId xmlns:a16="http://schemas.microsoft.com/office/drawing/2014/main" id="{9EF00124-E51C-41B2-B9F3-0F43C11F2C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Introduction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3D48C85-2678-439A-A361-841C69685CC3}"/>
              </a:ext>
            </a:extLst>
          </p:cNvPr>
          <p:cNvSpPr txBox="1"/>
          <p:nvPr/>
        </p:nvSpPr>
        <p:spPr>
          <a:xfrm rot="16200000">
            <a:off x="-642746" y="2399467"/>
            <a:ext cx="1653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Mc </a:t>
            </a:r>
            <a:r>
              <a:rPr lang="fr-FR" sz="1200" i="1" dirty="0" err="1"/>
              <a:t>Cormick</a:t>
            </a:r>
            <a:r>
              <a:rPr lang="fr-FR" sz="1200" i="1" dirty="0"/>
              <a:t> et al., 2021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7ED1269-FAD7-471B-85DF-10377D69C063}"/>
              </a:ext>
            </a:extLst>
          </p:cNvPr>
          <p:cNvGrpSpPr/>
          <p:nvPr/>
        </p:nvGrpSpPr>
        <p:grpSpPr>
          <a:xfrm>
            <a:off x="2082392" y="1852612"/>
            <a:ext cx="1958220" cy="1455991"/>
            <a:chOff x="7735927" y="860551"/>
            <a:chExt cx="1177519" cy="875518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88E55868-9E7A-4702-80E8-C6D9275CB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" r="90759" b="-1"/>
            <a:stretch/>
          </p:blipFill>
          <p:spPr>
            <a:xfrm>
              <a:off x="7749549" y="860551"/>
              <a:ext cx="599181" cy="195605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95A771D4-C70F-43EF-9981-452967787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0577" t="1" r="33194" b="3080"/>
            <a:stretch/>
          </p:blipFill>
          <p:spPr>
            <a:xfrm>
              <a:off x="7765181" y="1539193"/>
              <a:ext cx="419427" cy="196876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8632A392-0761-4A9B-B815-D05959C74F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422" t="6" r="74728" b="-7"/>
            <a:stretch/>
          </p:blipFill>
          <p:spPr>
            <a:xfrm>
              <a:off x="7735927" y="1035023"/>
              <a:ext cx="1027724" cy="195605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D179D9F1-D71D-4A6C-8113-92757B765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5574" t="-13931" r="56587" b="-1482"/>
            <a:stretch/>
          </p:blipFill>
          <p:spPr>
            <a:xfrm>
              <a:off x="7756769" y="1174231"/>
              <a:ext cx="1156677" cy="225754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FC95E79-0ED1-4511-9914-219AE7314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3894" t="-15413" r="40256"/>
            <a:stretch/>
          </p:blipFill>
          <p:spPr>
            <a:xfrm>
              <a:off x="7756769" y="1342273"/>
              <a:ext cx="1027723" cy="225754"/>
            </a:xfrm>
            <a:prstGeom prst="rect">
              <a:avLst/>
            </a:prstGeom>
          </p:spPr>
        </p:pic>
      </p:grpSp>
      <p:sp>
        <p:nvSpPr>
          <p:cNvPr id="58" name="ZoneTexte 57">
            <a:extLst>
              <a:ext uri="{FF2B5EF4-FFF2-40B4-BE49-F238E27FC236}">
                <a16:creationId xmlns:a16="http://schemas.microsoft.com/office/drawing/2014/main" id="{09386ED4-AA73-40D9-8E1B-21098B9641E6}"/>
              </a:ext>
            </a:extLst>
          </p:cNvPr>
          <p:cNvSpPr txBox="1"/>
          <p:nvPr/>
        </p:nvSpPr>
        <p:spPr>
          <a:xfrm>
            <a:off x="2117052" y="498743"/>
            <a:ext cx="797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+mn-lt"/>
              </a:rPr>
              <a:t>Replacement of </a:t>
            </a:r>
            <a:r>
              <a:rPr lang="fr-FR" sz="2800" dirty="0">
                <a:solidFill>
                  <a:schemeClr val="accent5"/>
                </a:solidFill>
                <a:latin typeface="+mn-lt"/>
              </a:rPr>
              <a:t>calcite</a:t>
            </a:r>
            <a:r>
              <a:rPr lang="fr-FR" sz="2800" dirty="0">
                <a:latin typeface="+mn-lt"/>
              </a:rPr>
              <a:t> by </a:t>
            </a:r>
            <a:r>
              <a:rPr lang="fr-FR" sz="2800" dirty="0">
                <a:solidFill>
                  <a:srgbClr val="F1ACB1"/>
                </a:solidFill>
                <a:latin typeface="+mn-lt"/>
              </a:rPr>
              <a:t>dolomite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768DF87-4254-4CB7-9789-927416D7176F}"/>
              </a:ext>
            </a:extLst>
          </p:cNvPr>
          <p:cNvSpPr txBox="1"/>
          <p:nvPr/>
        </p:nvSpPr>
        <p:spPr>
          <a:xfrm>
            <a:off x="1500282" y="4106795"/>
            <a:ext cx="955902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b="1" i="1" dirty="0"/>
              <a:t>How can </a:t>
            </a:r>
            <a:r>
              <a:rPr lang="fr-FR" sz="2400" b="1" i="1" dirty="0" err="1"/>
              <a:t>we</a:t>
            </a:r>
            <a:r>
              <a:rPr lang="fr-FR" sz="2400" b="1" i="1" dirty="0"/>
              <a:t> </a:t>
            </a:r>
            <a:r>
              <a:rPr lang="fr-FR" sz="2400" b="1" i="1" dirty="0" err="1"/>
              <a:t>reconciliate</a:t>
            </a:r>
            <a:r>
              <a:rPr lang="fr-FR" sz="2400" b="1" i="1" dirty="0"/>
              <a:t> </a:t>
            </a:r>
            <a:r>
              <a:rPr lang="fr-FR" sz="2400" b="1" i="1" dirty="0" err="1"/>
              <a:t>scales</a:t>
            </a:r>
            <a:r>
              <a:rPr lang="fr-FR" sz="2400" b="1" i="1" dirty="0"/>
              <a:t> of observations?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b="1" i="1" dirty="0" err="1"/>
              <a:t>What</a:t>
            </a:r>
            <a:r>
              <a:rPr lang="fr-FR" sz="2400" b="1" i="1" dirty="0"/>
              <a:t> can </a:t>
            </a:r>
            <a:r>
              <a:rPr lang="fr-FR" sz="2400" b="1" i="1" dirty="0" err="1"/>
              <a:t>we</a:t>
            </a:r>
            <a:r>
              <a:rPr lang="fr-FR" sz="2400" b="1" i="1" dirty="0"/>
              <a:t> </a:t>
            </a:r>
            <a:r>
              <a:rPr lang="fr-FR" sz="2400" b="1" i="1" dirty="0" err="1"/>
              <a:t>learn</a:t>
            </a:r>
            <a:r>
              <a:rPr lang="fr-FR" sz="2400" b="1" i="1" dirty="0"/>
              <a:t> </a:t>
            </a:r>
            <a:r>
              <a:rPr lang="fr-FR" sz="2400" b="1" i="1" dirty="0" err="1"/>
              <a:t>from</a:t>
            </a:r>
            <a:r>
              <a:rPr lang="fr-FR" sz="2400" b="1" i="1" dirty="0"/>
              <a:t> the replacement front </a:t>
            </a:r>
            <a:r>
              <a:rPr lang="fr-FR" sz="2400" b="1" i="1" dirty="0" err="1"/>
              <a:t>morphology</a:t>
            </a:r>
            <a:r>
              <a:rPr lang="fr-FR" sz="2400" b="1" i="1" dirty="0"/>
              <a:t>?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b="1" i="1" dirty="0" err="1"/>
              <a:t>Does</a:t>
            </a:r>
            <a:r>
              <a:rPr lang="fr-FR" sz="2400" b="1" i="1" dirty="0"/>
              <a:t> the </a:t>
            </a:r>
            <a:r>
              <a:rPr lang="fr-FR" sz="2400" b="1" i="1" dirty="0" err="1"/>
              <a:t>creation</a:t>
            </a:r>
            <a:r>
              <a:rPr lang="fr-FR" sz="2400" b="1" i="1" dirty="0"/>
              <a:t> of </a:t>
            </a:r>
            <a:r>
              <a:rPr lang="fr-FR" sz="2400" b="1" i="1" dirty="0" err="1"/>
              <a:t>porosity</a:t>
            </a:r>
            <a:r>
              <a:rPr lang="fr-FR" sz="2400" b="1" i="1" dirty="0"/>
              <a:t> help </a:t>
            </a:r>
            <a:r>
              <a:rPr lang="fr-FR" sz="2400" b="1" i="1" dirty="0" err="1"/>
              <a:t>propagating</a:t>
            </a:r>
            <a:r>
              <a:rPr lang="fr-FR" sz="2400" b="1" i="1" dirty="0"/>
              <a:t> the replacement front?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4ED31F-E5FE-48D7-9EB1-581AC164D1D7}"/>
              </a:ext>
            </a:extLst>
          </p:cNvPr>
          <p:cNvSpPr txBox="1"/>
          <p:nvPr/>
        </p:nvSpPr>
        <p:spPr>
          <a:xfrm>
            <a:off x="2971606" y="5446174"/>
            <a:ext cx="6651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fr-FR" sz="2000" i="1" dirty="0">
                <a:solidFill>
                  <a:schemeClr val="accent2"/>
                </a:solidFill>
              </a:rPr>
              <a:t>Need of </a:t>
            </a:r>
            <a:r>
              <a:rPr lang="fr-FR" sz="2000" b="1" i="1" dirty="0" err="1">
                <a:solidFill>
                  <a:schemeClr val="accent2"/>
                </a:solidFill>
              </a:rPr>
              <a:t>experimental</a:t>
            </a:r>
            <a:r>
              <a:rPr lang="fr-FR" sz="2000" b="1" i="1" dirty="0">
                <a:solidFill>
                  <a:schemeClr val="accent2"/>
                </a:solidFill>
              </a:rPr>
              <a:t> </a:t>
            </a:r>
            <a:r>
              <a:rPr lang="fr-FR" sz="2000" b="1" i="1" dirty="0" err="1">
                <a:solidFill>
                  <a:schemeClr val="accent2"/>
                </a:solidFill>
              </a:rPr>
              <a:t>petrology</a:t>
            </a:r>
            <a:r>
              <a:rPr lang="fr-FR" sz="2000" b="1" i="1" dirty="0">
                <a:solidFill>
                  <a:schemeClr val="accent2"/>
                </a:solidFill>
              </a:rPr>
              <a:t> </a:t>
            </a:r>
            <a:r>
              <a:rPr lang="fr-FR" sz="2000" i="1" dirty="0">
                <a:solidFill>
                  <a:schemeClr val="accent2"/>
                </a:solidFill>
              </a:rPr>
              <a:t>to </a:t>
            </a:r>
            <a:r>
              <a:rPr lang="fr-FR" sz="2000" i="1" dirty="0" err="1">
                <a:solidFill>
                  <a:schemeClr val="accent2"/>
                </a:solidFill>
              </a:rPr>
              <a:t>recreate</a:t>
            </a:r>
            <a:r>
              <a:rPr lang="fr-FR" sz="2000" i="1" dirty="0">
                <a:solidFill>
                  <a:schemeClr val="accent2"/>
                </a:solidFill>
              </a:rPr>
              <a:t> </a:t>
            </a:r>
            <a:r>
              <a:rPr lang="fr-FR" sz="2000" i="1" dirty="0" err="1">
                <a:solidFill>
                  <a:schemeClr val="accent2"/>
                </a:solidFill>
              </a:rPr>
              <a:t>dolomitization</a:t>
            </a:r>
            <a:r>
              <a:rPr lang="fr-FR" sz="2000" i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0044450-B8A0-4492-B7C2-C866B9EF6CA2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21076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182067-C4F0-43C9-BD89-A78CC6E14448}"/>
              </a:ext>
            </a:extLst>
          </p:cNvPr>
          <p:cNvSpPr/>
          <p:nvPr/>
        </p:nvSpPr>
        <p:spPr>
          <a:xfrm>
            <a:off x="4814488" y="776306"/>
            <a:ext cx="18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HYDROTHERMAL</a:t>
            </a:r>
          </a:p>
          <a:p>
            <a:pPr algn="ctr"/>
            <a:r>
              <a:rPr lang="fr-FR" b="1" i="1" dirty="0"/>
              <a:t>REACTOR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2EABD4-0052-4F56-A131-BAAD5211F510}"/>
              </a:ext>
            </a:extLst>
          </p:cNvPr>
          <p:cNvGrpSpPr/>
          <p:nvPr/>
        </p:nvGrpSpPr>
        <p:grpSpPr>
          <a:xfrm>
            <a:off x="4836754" y="1509671"/>
            <a:ext cx="1792335" cy="2384222"/>
            <a:chOff x="4270048" y="891900"/>
            <a:chExt cx="2427111" cy="3228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7CB7068-550E-4538-9A4D-71E13CE8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0048" y="891900"/>
              <a:ext cx="2427111" cy="322862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60F23B-051D-429C-B31F-59ACEC9A0BC2}"/>
                </a:ext>
              </a:extLst>
            </p:cNvPr>
            <p:cNvSpPr txBox="1"/>
            <p:nvPr/>
          </p:nvSpPr>
          <p:spPr>
            <a:xfrm>
              <a:off x="4716594" y="1247803"/>
              <a:ext cx="1567525" cy="100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Confinement </a:t>
              </a:r>
            </a:p>
            <a:p>
              <a:pPr algn="ctr"/>
              <a:r>
                <a:rPr lang="fr-FR" sz="1400" i="1" dirty="0"/>
                <a:t>pressure</a:t>
              </a:r>
            </a:p>
            <a:p>
              <a:pPr algn="ctr"/>
              <a:r>
                <a:rPr lang="fr-FR" sz="1400" i="1" dirty="0"/>
                <a:t>(16 bars)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CA8ABF7-BFE8-469B-BC92-5133B3BCBFD8}"/>
                </a:ext>
              </a:extLst>
            </p:cNvPr>
            <p:cNvSpPr txBox="1"/>
            <p:nvPr/>
          </p:nvSpPr>
          <p:spPr>
            <a:xfrm>
              <a:off x="4691642" y="2222086"/>
              <a:ext cx="1576467" cy="416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Reactive</a:t>
              </a:r>
              <a:r>
                <a:rPr lang="fr-FR" sz="1400" i="1" dirty="0">
                  <a:solidFill>
                    <a:schemeClr val="bg1"/>
                  </a:solidFill>
                </a:rPr>
                <a:t> </a:t>
              </a:r>
              <a:r>
                <a:rPr lang="fr-FR" sz="1400" i="1" dirty="0" err="1">
                  <a:solidFill>
                    <a:schemeClr val="bg1"/>
                  </a:solidFill>
                </a:rPr>
                <a:t>fluid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BCF56C00-B810-452B-A877-A8DE5613E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2163">
            <a:off x="3727026" y="1924896"/>
            <a:ext cx="1067260" cy="3579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959C05E-34C0-43AD-8992-710818CD9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3510">
            <a:off x="6719485" y="881442"/>
            <a:ext cx="1347353" cy="57950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B5C51919-956C-4A71-9DA0-F9CB803DDAA8}"/>
              </a:ext>
            </a:extLst>
          </p:cNvPr>
          <p:cNvSpPr txBox="1"/>
          <p:nvPr/>
        </p:nvSpPr>
        <p:spPr>
          <a:xfrm>
            <a:off x="7614920" y="787400"/>
            <a:ext cx="3053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Reactive</a:t>
            </a:r>
            <a:r>
              <a:rPr lang="fr-FR" sz="2400" b="1" dirty="0">
                <a:solidFill>
                  <a:schemeClr val="accent1"/>
                </a:solidFill>
              </a:rPr>
              <a:t> Mg-</a:t>
            </a:r>
            <a:r>
              <a:rPr lang="fr-FR" sz="2400" b="1" dirty="0" err="1">
                <a:solidFill>
                  <a:schemeClr val="accent1"/>
                </a:solidFill>
              </a:rPr>
              <a:t>enriched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fluid</a:t>
            </a:r>
            <a:endParaRPr lang="fr-FR" sz="2400" b="1" dirty="0">
              <a:solidFill>
                <a:schemeClr val="accent1"/>
              </a:solidFill>
            </a:endParaRPr>
          </a:p>
          <a:p>
            <a:pPr algn="ctr"/>
            <a:r>
              <a:rPr lang="fr-FR" dirty="0"/>
              <a:t>(</a:t>
            </a:r>
            <a:r>
              <a:rPr lang="fr-FR" i="1" dirty="0"/>
              <a:t>H</a:t>
            </a:r>
            <a:r>
              <a:rPr lang="fr-FR" i="1" baseline="-25000" dirty="0"/>
              <a:t>2</a:t>
            </a:r>
            <a:r>
              <a:rPr lang="fr-FR" i="1" dirty="0"/>
              <a:t>O , CaCl</a:t>
            </a:r>
            <a:r>
              <a:rPr lang="fr-FR" i="1" baseline="-25000" dirty="0"/>
              <a:t>2 </a:t>
            </a:r>
            <a:r>
              <a:rPr lang="fr-FR" i="1" dirty="0"/>
              <a:t>, MgCl</a:t>
            </a:r>
            <a:r>
              <a:rPr lang="fr-FR" i="1" baseline="-25000" dirty="0"/>
              <a:t>2 </a:t>
            </a:r>
            <a:r>
              <a:rPr lang="fr-FR" i="1" dirty="0"/>
              <a:t>, </a:t>
            </a:r>
            <a:r>
              <a:rPr lang="fr-FR" i="1" dirty="0" err="1"/>
              <a:t>ZnCl</a:t>
            </a:r>
            <a:r>
              <a:rPr lang="fr-FR" dirty="0"/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469ABA-EFD2-40EF-ADEC-B30A1B264E1E}"/>
              </a:ext>
            </a:extLst>
          </p:cNvPr>
          <p:cNvSpPr/>
          <p:nvPr/>
        </p:nvSpPr>
        <p:spPr>
          <a:xfrm>
            <a:off x="8118538" y="1895397"/>
            <a:ext cx="193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Vandeginste</a:t>
            </a:r>
            <a:r>
              <a:rPr lang="fr-FR" sz="1400" i="1" dirty="0"/>
              <a:t> et al., 2019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239A177-6167-4238-89D3-DB938855CFFA}"/>
              </a:ext>
            </a:extLst>
          </p:cNvPr>
          <p:cNvSpPr txBox="1"/>
          <p:nvPr/>
        </p:nvSpPr>
        <p:spPr>
          <a:xfrm>
            <a:off x="4577898" y="5655101"/>
            <a:ext cx="337388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/>
              <a:t>Fluid</a:t>
            </a:r>
            <a:r>
              <a:rPr lang="fr-FR" sz="2400" b="1" i="1" dirty="0"/>
              <a:t>-rock interactions</a:t>
            </a:r>
          </a:p>
          <a:p>
            <a:pPr algn="ctr"/>
            <a:r>
              <a:rPr lang="fr-FR" sz="2400" b="1" i="1" dirty="0">
                <a:sym typeface="Wingdings" panose="05000000000000000000" pitchFamily="2" charset="2"/>
              </a:rPr>
              <a:t> CLOSED SYSTEM !!!</a:t>
            </a:r>
            <a:endParaRPr lang="fr-FR" sz="2400" b="1" i="1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32C62673-0AF1-401D-B552-B9E2902C41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24210" r="60194" b="36510"/>
          <a:stretch/>
        </p:blipFill>
        <p:spPr>
          <a:xfrm>
            <a:off x="8846620" y="3006724"/>
            <a:ext cx="2983981" cy="330410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E51B6C35-3C5E-4614-A825-2F17E64577BC}"/>
              </a:ext>
            </a:extLst>
          </p:cNvPr>
          <p:cNvSpPr txBox="1"/>
          <p:nvPr/>
        </p:nvSpPr>
        <p:spPr>
          <a:xfrm>
            <a:off x="9311397" y="6337064"/>
            <a:ext cx="21185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/>
              <a:t>Hydrothermal </a:t>
            </a:r>
            <a:r>
              <a:rPr lang="fr-FR" sz="1600" i="1" dirty="0" err="1"/>
              <a:t>reactors</a:t>
            </a:r>
            <a:r>
              <a:rPr lang="fr-FR" sz="1600" i="1" dirty="0"/>
              <a:t> 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87D63AF-C8E7-4CFE-AA7B-99A1C0D152B2}"/>
              </a:ext>
            </a:extLst>
          </p:cNvPr>
          <p:cNvSpPr txBox="1"/>
          <p:nvPr/>
        </p:nvSpPr>
        <p:spPr>
          <a:xfrm>
            <a:off x="3979615" y="4372615"/>
            <a:ext cx="4257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Sealed</a:t>
            </a:r>
            <a:r>
              <a:rPr lang="fr-FR" sz="2000" b="1" dirty="0"/>
              <a:t> and </a:t>
            </a:r>
            <a:r>
              <a:rPr lang="fr-FR" sz="2000" b="1" dirty="0" err="1"/>
              <a:t>hermetic</a:t>
            </a: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Teflon </a:t>
            </a:r>
            <a:r>
              <a:rPr lang="fr-FR" sz="2000" b="1" dirty="0" err="1"/>
              <a:t>holds</a:t>
            </a:r>
            <a:r>
              <a:rPr lang="fr-FR" sz="2000" b="1" dirty="0"/>
              <a:t> up to ≈ 287°C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Suited</a:t>
            </a:r>
            <a:r>
              <a:rPr lang="fr-FR" sz="2000" b="1" dirty="0"/>
              <a:t> to hydrothermal conditions !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AD45B454-019F-4080-9449-6265DE0E8305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44" name="Rectángulo 17">
              <a:extLst>
                <a:ext uri="{FF2B5EF4-FFF2-40B4-BE49-F238E27FC236}">
                  <a16:creationId xmlns:a16="http://schemas.microsoft.com/office/drawing/2014/main" id="{A4FF31FF-9F40-44A3-ADEA-3B4415439FA0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99C9859-F231-4D08-B6AB-BC0F416EB10C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47" name="Agrupar 21">
                <a:extLst>
                  <a:ext uri="{FF2B5EF4-FFF2-40B4-BE49-F238E27FC236}">
                    <a16:creationId xmlns:a16="http://schemas.microsoft.com/office/drawing/2014/main" id="{2329162F-EF34-423E-9EB5-5A64D6E74B89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49" name="Imagen 10" descr="isifor.jpg">
                  <a:extLst>
                    <a:ext uri="{FF2B5EF4-FFF2-40B4-BE49-F238E27FC236}">
                      <a16:creationId xmlns:a16="http://schemas.microsoft.com/office/drawing/2014/main" id="{6CCBED65-644F-4520-993C-AF1B1180D4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2" name="Imagen 20" descr="índice2.jpg">
                  <a:extLst>
                    <a:ext uri="{FF2B5EF4-FFF2-40B4-BE49-F238E27FC236}">
                      <a16:creationId xmlns:a16="http://schemas.microsoft.com/office/drawing/2014/main" id="{A14D51FA-546A-446E-B523-43799416CE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Imagen 9" descr="images.png">
                  <a:extLst>
                    <a:ext uri="{FF2B5EF4-FFF2-40B4-BE49-F238E27FC236}">
                      <a16:creationId xmlns:a16="http://schemas.microsoft.com/office/drawing/2014/main" id="{817486FF-AE84-4FD0-8CD5-FA90108FF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48" name="Image 47">
                <a:extLst>
                  <a:ext uri="{FF2B5EF4-FFF2-40B4-BE49-F238E27FC236}">
                    <a16:creationId xmlns:a16="http://schemas.microsoft.com/office/drawing/2014/main" id="{3C3B83D9-0B49-4EFF-8FE4-1070EF17C5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5DD5C998-D543-4873-9BE2-15F5A0B8D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1C234B9-AAA6-4522-8B86-18F619DFB7E9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11">
            <a:extLst>
              <a:ext uri="{FF2B5EF4-FFF2-40B4-BE49-F238E27FC236}">
                <a16:creationId xmlns:a16="http://schemas.microsoft.com/office/drawing/2014/main" id="{0D8A6E04-F699-42BB-B53F-0C4345F3C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Experimental setup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83A8657-CE82-4279-9397-D19A70E13B52}"/>
              </a:ext>
            </a:extLst>
          </p:cNvPr>
          <p:cNvSpPr txBox="1"/>
          <p:nvPr/>
        </p:nvSpPr>
        <p:spPr>
          <a:xfrm>
            <a:off x="268087" y="1367747"/>
            <a:ext cx="226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>
                <a:solidFill>
                  <a:schemeClr val="accent2"/>
                </a:solidFill>
              </a:rPr>
              <a:t>Carrara</a:t>
            </a:r>
            <a:r>
              <a:rPr lang="fr-FR" sz="2000" b="1" i="1" dirty="0">
                <a:solidFill>
                  <a:schemeClr val="accent2"/>
                </a:solidFill>
              </a:rPr>
              <a:t> </a:t>
            </a:r>
            <a:r>
              <a:rPr lang="fr-FR" sz="2000" b="1" i="1" dirty="0" err="1">
                <a:solidFill>
                  <a:schemeClr val="accent2"/>
                </a:solidFill>
              </a:rPr>
              <a:t>Marble</a:t>
            </a:r>
            <a:endParaRPr lang="fr-FR" sz="2000" b="1" i="1" dirty="0">
              <a:solidFill>
                <a:schemeClr val="accent2"/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BCB6CAC2-79ED-43B1-A293-1F76D90911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198" y="1704186"/>
            <a:ext cx="3044777" cy="2386955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BF214FC-050E-41CE-9CA3-234B0907EAFC}"/>
              </a:ext>
            </a:extLst>
          </p:cNvPr>
          <p:cNvSpPr txBox="1"/>
          <p:nvPr/>
        </p:nvSpPr>
        <p:spPr>
          <a:xfrm>
            <a:off x="61421" y="6216875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De </a:t>
            </a:r>
            <a:r>
              <a:rPr lang="fr-FR" sz="1100" i="1" dirty="0" err="1"/>
              <a:t>Bresser</a:t>
            </a:r>
            <a:r>
              <a:rPr lang="fr-FR" sz="1100" i="1" dirty="0"/>
              <a:t> et al., 2005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D058EB0-FD50-4E0B-85C5-7600C535C29D}"/>
              </a:ext>
            </a:extLst>
          </p:cNvPr>
          <p:cNvGrpSpPr/>
          <p:nvPr/>
        </p:nvGrpSpPr>
        <p:grpSpPr>
          <a:xfrm>
            <a:off x="2240774" y="715370"/>
            <a:ext cx="1566911" cy="1398804"/>
            <a:chOff x="514571" y="1274640"/>
            <a:chExt cx="2005359" cy="179021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B528AA7-943E-428E-B2AB-A07A5FD4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6472" y="1491251"/>
              <a:ext cx="1933458" cy="1573603"/>
            </a:xfrm>
            <a:prstGeom prst="rect">
              <a:avLst/>
            </a:prstGeom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B93974B-6FC5-4D90-A5AC-C272B82EEDA3}"/>
                </a:ext>
              </a:extLst>
            </p:cNvPr>
            <p:cNvSpPr/>
            <p:nvPr/>
          </p:nvSpPr>
          <p:spPr>
            <a:xfrm>
              <a:off x="514571" y="1274640"/>
              <a:ext cx="6367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/>
                <a:t>1 cm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0FC8FE9-56D3-45DB-8186-A5F35AD04713}"/>
                </a:ext>
              </a:extLst>
            </p:cNvPr>
            <p:cNvSpPr/>
            <p:nvPr/>
          </p:nvSpPr>
          <p:spPr>
            <a:xfrm>
              <a:off x="1079386" y="2136880"/>
              <a:ext cx="1301412" cy="472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b="1" i="1" dirty="0"/>
                <a:t>SAMPLE</a:t>
              </a:r>
            </a:p>
          </p:txBody>
        </p: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E761FCE9-F4D8-44C8-9BA9-40A805CB464E}"/>
                </a:ext>
              </a:extLst>
            </p:cNvPr>
            <p:cNvCxnSpPr>
              <a:cxnSpLocks/>
            </p:cNvCxnSpPr>
            <p:nvPr/>
          </p:nvCxnSpPr>
          <p:spPr>
            <a:xfrm>
              <a:off x="741921" y="1753459"/>
              <a:ext cx="4929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37A13E0B-1F59-4C96-B9B4-250AB649B5A6}"/>
              </a:ext>
            </a:extLst>
          </p:cNvPr>
          <p:cNvSpPr txBox="1"/>
          <p:nvPr/>
        </p:nvSpPr>
        <p:spPr>
          <a:xfrm>
            <a:off x="260539" y="4062310"/>
            <a:ext cx="14606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/>
              <a:t>De </a:t>
            </a:r>
            <a:r>
              <a:rPr lang="fr-FR" sz="1100" i="1" dirty="0" err="1"/>
              <a:t>Bresser</a:t>
            </a:r>
            <a:r>
              <a:rPr lang="fr-FR" sz="1100" i="1" dirty="0"/>
              <a:t> et al., 2005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679C266-0BF5-475C-B2B9-0DACBF4BD649}"/>
              </a:ext>
            </a:extLst>
          </p:cNvPr>
          <p:cNvSpPr txBox="1"/>
          <p:nvPr/>
        </p:nvSpPr>
        <p:spPr>
          <a:xfrm>
            <a:off x="361547" y="693421"/>
            <a:ext cx="156395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n-lt"/>
              </a:rPr>
              <a:t>Homogeneous</a:t>
            </a:r>
            <a:endParaRPr lang="fr-FR" b="1" dirty="0">
              <a:latin typeface="+mn-lt"/>
            </a:endParaRPr>
          </a:p>
          <a:p>
            <a:pPr algn="ctr"/>
            <a:r>
              <a:rPr lang="fr-FR" b="1" dirty="0">
                <a:latin typeface="+mn-lt"/>
              </a:rPr>
              <a:t>No </a:t>
            </a:r>
            <a:r>
              <a:rPr lang="fr-FR" b="1" dirty="0" err="1">
                <a:latin typeface="+mn-lt"/>
              </a:rPr>
              <a:t>porosity</a:t>
            </a:r>
            <a:endParaRPr lang="fr-FR" b="1" dirty="0">
              <a:latin typeface="+mn-lt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EB0D8CCC-4BC5-4C71-9687-34F880BDA56B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67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182067-C4F0-43C9-BD89-A78CC6E14448}"/>
              </a:ext>
            </a:extLst>
          </p:cNvPr>
          <p:cNvSpPr/>
          <p:nvPr/>
        </p:nvSpPr>
        <p:spPr>
          <a:xfrm>
            <a:off x="4814488" y="776306"/>
            <a:ext cx="18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HYDROTHERMAL</a:t>
            </a:r>
          </a:p>
          <a:p>
            <a:pPr algn="ctr"/>
            <a:r>
              <a:rPr lang="fr-FR" b="1" i="1" dirty="0"/>
              <a:t>REACTOR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2EABD4-0052-4F56-A131-BAAD5211F510}"/>
              </a:ext>
            </a:extLst>
          </p:cNvPr>
          <p:cNvGrpSpPr/>
          <p:nvPr/>
        </p:nvGrpSpPr>
        <p:grpSpPr>
          <a:xfrm>
            <a:off x="4836754" y="1509671"/>
            <a:ext cx="1792335" cy="2384222"/>
            <a:chOff x="4270048" y="891900"/>
            <a:chExt cx="2427111" cy="3228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7CB7068-550E-4538-9A4D-71E13CE8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0048" y="891900"/>
              <a:ext cx="2427111" cy="322862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60F23B-051D-429C-B31F-59ACEC9A0BC2}"/>
                </a:ext>
              </a:extLst>
            </p:cNvPr>
            <p:cNvSpPr txBox="1"/>
            <p:nvPr/>
          </p:nvSpPr>
          <p:spPr>
            <a:xfrm>
              <a:off x="4716594" y="1247803"/>
              <a:ext cx="1567525" cy="100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Confinement </a:t>
              </a:r>
            </a:p>
            <a:p>
              <a:pPr algn="ctr"/>
              <a:r>
                <a:rPr lang="fr-FR" sz="1400" i="1" dirty="0"/>
                <a:t>pressure</a:t>
              </a:r>
            </a:p>
            <a:p>
              <a:pPr algn="ctr"/>
              <a:r>
                <a:rPr lang="fr-FR" sz="1400" i="1" dirty="0"/>
                <a:t>(16 bars)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CA8ABF7-BFE8-469B-BC92-5133B3BCBFD8}"/>
                </a:ext>
              </a:extLst>
            </p:cNvPr>
            <p:cNvSpPr txBox="1"/>
            <p:nvPr/>
          </p:nvSpPr>
          <p:spPr>
            <a:xfrm>
              <a:off x="4691642" y="2222086"/>
              <a:ext cx="1576467" cy="416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Reactive</a:t>
              </a:r>
              <a:r>
                <a:rPr lang="fr-FR" sz="1400" i="1" dirty="0">
                  <a:solidFill>
                    <a:schemeClr val="bg1"/>
                  </a:solidFill>
                </a:rPr>
                <a:t> </a:t>
              </a:r>
              <a:r>
                <a:rPr lang="fr-FR" sz="1400" i="1" dirty="0" err="1">
                  <a:solidFill>
                    <a:schemeClr val="bg1"/>
                  </a:solidFill>
                </a:rPr>
                <a:t>fluid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6959C05E-34C0-43AD-8992-710818CD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3510">
            <a:off x="6719485" y="881442"/>
            <a:ext cx="1347353" cy="57950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A469ABA-EFD2-40EF-ADEC-B30A1B264E1E}"/>
              </a:ext>
            </a:extLst>
          </p:cNvPr>
          <p:cNvSpPr/>
          <p:nvPr/>
        </p:nvSpPr>
        <p:spPr>
          <a:xfrm>
            <a:off x="8118538" y="1895397"/>
            <a:ext cx="193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Vandeginste</a:t>
            </a:r>
            <a:r>
              <a:rPr lang="fr-FR" sz="1400" i="1" dirty="0"/>
              <a:t> et al., 2019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13B4F11-2627-4C0D-B8AE-C23DDC2C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77" y="3661876"/>
            <a:ext cx="4150961" cy="313975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C4F9FC7-8D0E-4361-BE0A-97A6DF0C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037" y="2801840"/>
            <a:ext cx="1670914" cy="140435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5C5C271-3CB4-4653-A6CA-2AD15204DD47}"/>
              </a:ext>
            </a:extLst>
          </p:cNvPr>
          <p:cNvSpPr/>
          <p:nvPr/>
        </p:nvSpPr>
        <p:spPr>
          <a:xfrm>
            <a:off x="7691864" y="5012242"/>
            <a:ext cx="22391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STEAMROOM (200°C)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D23BE06-A80B-4D5A-85D6-288703AD92BF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32" name="Rectángulo 17">
              <a:extLst>
                <a:ext uri="{FF2B5EF4-FFF2-40B4-BE49-F238E27FC236}">
                  <a16:creationId xmlns:a16="http://schemas.microsoft.com/office/drawing/2014/main" id="{A095FCA6-4483-4E88-95FA-8C7AC31D46B7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8B1F0FCA-DB0C-457C-9562-FE5FD9D42B56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35" name="Agrupar 21">
                <a:extLst>
                  <a:ext uri="{FF2B5EF4-FFF2-40B4-BE49-F238E27FC236}">
                    <a16:creationId xmlns:a16="http://schemas.microsoft.com/office/drawing/2014/main" id="{6B3EA9F5-3AA5-49A6-8CFF-7C934CB5555A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39" name="Imagen 10" descr="isifor.jpg">
                  <a:extLst>
                    <a:ext uri="{FF2B5EF4-FFF2-40B4-BE49-F238E27FC236}">
                      <a16:creationId xmlns:a16="http://schemas.microsoft.com/office/drawing/2014/main" id="{AE8D6292-9EED-45E1-BDF8-9C4024EE55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0" name="Imagen 20" descr="índice2.jpg">
                  <a:extLst>
                    <a:ext uri="{FF2B5EF4-FFF2-40B4-BE49-F238E27FC236}">
                      <a16:creationId xmlns:a16="http://schemas.microsoft.com/office/drawing/2014/main" id="{6CF29088-1932-48E5-A4B6-57FDDB4C9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1" name="Imagen 9" descr="images.png">
                  <a:extLst>
                    <a:ext uri="{FF2B5EF4-FFF2-40B4-BE49-F238E27FC236}">
                      <a16:creationId xmlns:a16="http://schemas.microsoft.com/office/drawing/2014/main" id="{471392F3-FC72-4125-9217-EF735940E4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DBA5A4A1-6EDC-49A3-9DFC-6F4A834EA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F09606B-90C5-4CF2-91FC-4DE8E14BA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FA53BE6-9234-49CC-BF3E-D041ED4E0F23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11">
            <a:extLst>
              <a:ext uri="{FF2B5EF4-FFF2-40B4-BE49-F238E27FC236}">
                <a16:creationId xmlns:a16="http://schemas.microsoft.com/office/drawing/2014/main" id="{DCBB0090-707C-46F8-9C31-3E29BCAE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Experimental setup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B1BB1979-C1BA-4776-8EF4-85DF21CD9F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63389" y="4439122"/>
            <a:ext cx="722489" cy="86924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10DDCDC-3C3E-484C-A0B5-57CCB78D17BE}"/>
              </a:ext>
            </a:extLst>
          </p:cNvPr>
          <p:cNvSpPr/>
          <p:nvPr/>
        </p:nvSpPr>
        <p:spPr>
          <a:xfrm>
            <a:off x="9940308" y="5277344"/>
            <a:ext cx="2368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Incubation</a:t>
            </a:r>
          </a:p>
          <a:p>
            <a:pPr algn="ctr"/>
            <a:r>
              <a:rPr lang="fr-FR" i="1" dirty="0"/>
              <a:t>(1, 2, 3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2B3B60F-D884-4893-9ECB-C188640A3BDD}"/>
              </a:ext>
            </a:extLst>
          </p:cNvPr>
          <p:cNvSpPr txBox="1"/>
          <p:nvPr/>
        </p:nvSpPr>
        <p:spPr>
          <a:xfrm>
            <a:off x="7614920" y="787400"/>
            <a:ext cx="3053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Reactive</a:t>
            </a:r>
            <a:r>
              <a:rPr lang="fr-FR" sz="2400" b="1" dirty="0">
                <a:solidFill>
                  <a:schemeClr val="accent1"/>
                </a:solidFill>
              </a:rPr>
              <a:t> Mg-</a:t>
            </a:r>
            <a:r>
              <a:rPr lang="fr-FR" sz="2400" b="1" dirty="0" err="1">
                <a:solidFill>
                  <a:schemeClr val="accent1"/>
                </a:solidFill>
              </a:rPr>
              <a:t>enriched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fluid</a:t>
            </a:r>
            <a:endParaRPr lang="fr-FR" sz="2400" b="1" dirty="0">
              <a:solidFill>
                <a:schemeClr val="accent1"/>
              </a:solidFill>
            </a:endParaRPr>
          </a:p>
          <a:p>
            <a:pPr algn="ctr"/>
            <a:r>
              <a:rPr lang="fr-FR" dirty="0"/>
              <a:t>(</a:t>
            </a:r>
            <a:r>
              <a:rPr lang="fr-FR" i="1" dirty="0"/>
              <a:t>H</a:t>
            </a:r>
            <a:r>
              <a:rPr lang="fr-FR" i="1" baseline="-25000" dirty="0"/>
              <a:t>2</a:t>
            </a:r>
            <a:r>
              <a:rPr lang="fr-FR" i="1" dirty="0"/>
              <a:t>O , CaCl</a:t>
            </a:r>
            <a:r>
              <a:rPr lang="fr-FR" i="1" baseline="-25000" dirty="0"/>
              <a:t>2 </a:t>
            </a:r>
            <a:r>
              <a:rPr lang="fr-FR" i="1" dirty="0"/>
              <a:t>, MgCl</a:t>
            </a:r>
            <a:r>
              <a:rPr lang="fr-FR" i="1" baseline="-25000" dirty="0"/>
              <a:t>2 </a:t>
            </a:r>
            <a:r>
              <a:rPr lang="fr-FR" i="1" dirty="0"/>
              <a:t>, </a:t>
            </a:r>
            <a:r>
              <a:rPr lang="fr-FR" i="1" dirty="0" err="1"/>
              <a:t>ZnCl</a:t>
            </a:r>
            <a:r>
              <a:rPr lang="fr-FR" dirty="0"/>
              <a:t>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508E63D-C33D-4AA2-BA19-EBF2CAFEE616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9528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182067-C4F0-43C9-BD89-A78CC6E14448}"/>
              </a:ext>
            </a:extLst>
          </p:cNvPr>
          <p:cNvSpPr/>
          <p:nvPr/>
        </p:nvSpPr>
        <p:spPr>
          <a:xfrm>
            <a:off x="4814488" y="776306"/>
            <a:ext cx="18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HYDROTHERMAL</a:t>
            </a:r>
          </a:p>
          <a:p>
            <a:pPr algn="ctr"/>
            <a:r>
              <a:rPr lang="fr-FR" b="1" i="1" dirty="0"/>
              <a:t>REACTOR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2EABD4-0052-4F56-A131-BAAD5211F510}"/>
              </a:ext>
            </a:extLst>
          </p:cNvPr>
          <p:cNvGrpSpPr/>
          <p:nvPr/>
        </p:nvGrpSpPr>
        <p:grpSpPr>
          <a:xfrm>
            <a:off x="4836754" y="1509671"/>
            <a:ext cx="1792335" cy="2384222"/>
            <a:chOff x="4270048" y="891900"/>
            <a:chExt cx="2427111" cy="3228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7CB7068-550E-4538-9A4D-71E13CE8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0048" y="891900"/>
              <a:ext cx="2427111" cy="322862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60F23B-051D-429C-B31F-59ACEC9A0BC2}"/>
                </a:ext>
              </a:extLst>
            </p:cNvPr>
            <p:cNvSpPr txBox="1"/>
            <p:nvPr/>
          </p:nvSpPr>
          <p:spPr>
            <a:xfrm>
              <a:off x="4716594" y="1247803"/>
              <a:ext cx="1567525" cy="100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Confinement </a:t>
              </a:r>
            </a:p>
            <a:p>
              <a:pPr algn="ctr"/>
              <a:r>
                <a:rPr lang="fr-FR" sz="1400" i="1" dirty="0"/>
                <a:t>pressure</a:t>
              </a:r>
            </a:p>
            <a:p>
              <a:pPr algn="ctr"/>
              <a:r>
                <a:rPr lang="fr-FR" sz="1400" i="1" dirty="0"/>
                <a:t>(16 bars)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CA8ABF7-BFE8-469B-BC92-5133B3BCBFD8}"/>
                </a:ext>
              </a:extLst>
            </p:cNvPr>
            <p:cNvSpPr txBox="1"/>
            <p:nvPr/>
          </p:nvSpPr>
          <p:spPr>
            <a:xfrm>
              <a:off x="4691642" y="2222086"/>
              <a:ext cx="1576467" cy="416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Reactive</a:t>
              </a:r>
              <a:r>
                <a:rPr lang="fr-FR" sz="1400" i="1" dirty="0">
                  <a:solidFill>
                    <a:schemeClr val="bg1"/>
                  </a:solidFill>
                </a:rPr>
                <a:t> </a:t>
              </a:r>
              <a:r>
                <a:rPr lang="fr-FR" sz="1400" i="1" dirty="0" err="1">
                  <a:solidFill>
                    <a:schemeClr val="bg1"/>
                  </a:solidFill>
                </a:rPr>
                <a:t>fluid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6959C05E-34C0-43AD-8992-710818CD9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3510">
            <a:off x="6719485" y="881442"/>
            <a:ext cx="1347353" cy="57950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A469ABA-EFD2-40EF-ADEC-B30A1B264E1E}"/>
              </a:ext>
            </a:extLst>
          </p:cNvPr>
          <p:cNvSpPr/>
          <p:nvPr/>
        </p:nvSpPr>
        <p:spPr>
          <a:xfrm>
            <a:off x="8118538" y="1895397"/>
            <a:ext cx="193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Vandeginste</a:t>
            </a:r>
            <a:r>
              <a:rPr lang="fr-FR" sz="1400" i="1" dirty="0"/>
              <a:t> et al., 2019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13B4F11-2627-4C0D-B8AE-C23DDC2C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77" y="3661876"/>
            <a:ext cx="4150961" cy="3139758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C4F9FC7-8D0E-4361-BE0A-97A6DF0C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037" y="2801840"/>
            <a:ext cx="1670914" cy="140435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BBF40DE9-5E08-4AAE-BC6F-1B6D49CCB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389" y="4439122"/>
            <a:ext cx="722489" cy="86924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95D3AA4-2C99-4B24-99CF-2C172CAC2EFF}"/>
              </a:ext>
            </a:extLst>
          </p:cNvPr>
          <p:cNvSpPr/>
          <p:nvPr/>
        </p:nvSpPr>
        <p:spPr>
          <a:xfrm>
            <a:off x="9940308" y="5277344"/>
            <a:ext cx="2368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Incubation</a:t>
            </a:r>
          </a:p>
          <a:p>
            <a:pPr algn="ctr"/>
            <a:r>
              <a:rPr lang="fr-FR" i="1" dirty="0"/>
              <a:t>(1, 2, 3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56C86BB-60BC-4A86-AC63-A15C2FFCA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752" y="3938264"/>
            <a:ext cx="3130167" cy="268300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EB4F6AE-33EF-4E91-A766-3F0CD29CA5D2}"/>
              </a:ext>
            </a:extLst>
          </p:cNvPr>
          <p:cNvSpPr/>
          <p:nvPr/>
        </p:nvSpPr>
        <p:spPr>
          <a:xfrm>
            <a:off x="2016143" y="4873744"/>
            <a:ext cx="22702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X-RAY </a:t>
            </a:r>
          </a:p>
          <a:p>
            <a:pPr algn="ctr"/>
            <a:r>
              <a:rPr lang="fr-FR" b="1" i="1" dirty="0"/>
              <a:t>MICROTOMOGRAPHY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38E035-A7CF-4658-BB5A-E645274D5156}"/>
              </a:ext>
            </a:extLst>
          </p:cNvPr>
          <p:cNvSpPr/>
          <p:nvPr/>
        </p:nvSpPr>
        <p:spPr>
          <a:xfrm>
            <a:off x="5664179" y="5630600"/>
            <a:ext cx="948008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i="1" dirty="0"/>
              <a:t>3D </a:t>
            </a:r>
          </a:p>
          <a:p>
            <a:pPr algn="ctr"/>
            <a:r>
              <a:rPr lang="fr-FR" sz="2400" b="1" i="1" dirty="0"/>
              <a:t>(</a:t>
            </a:r>
            <a:r>
              <a:rPr lang="fr-FR" sz="2400" b="1" i="1" dirty="0" err="1"/>
              <a:t>x,y,z</a:t>
            </a:r>
            <a:r>
              <a:rPr lang="fr-FR" sz="2400" b="1" i="1" dirty="0"/>
              <a:t>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EF09FF-248E-44B2-AC79-A3148A4B177B}"/>
              </a:ext>
            </a:extLst>
          </p:cNvPr>
          <p:cNvSpPr/>
          <p:nvPr/>
        </p:nvSpPr>
        <p:spPr>
          <a:xfrm>
            <a:off x="7691864" y="5012242"/>
            <a:ext cx="22391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STEAMROOM (200°C)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5377E010-AC9D-4275-BD98-BF1D49D24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7919" y="4935589"/>
            <a:ext cx="2232009" cy="52784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8C22778A-3E2D-4F05-8163-C66848F96C96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35" name="Rectángulo 17">
              <a:extLst>
                <a:ext uri="{FF2B5EF4-FFF2-40B4-BE49-F238E27FC236}">
                  <a16:creationId xmlns:a16="http://schemas.microsoft.com/office/drawing/2014/main" id="{463351C8-638D-4B53-90D5-A5CAC858660B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F195E8E3-285C-4207-AF48-C7E0F6CD5FDF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48" name="Agrupar 21">
                <a:extLst>
                  <a:ext uri="{FF2B5EF4-FFF2-40B4-BE49-F238E27FC236}">
                    <a16:creationId xmlns:a16="http://schemas.microsoft.com/office/drawing/2014/main" id="{E606347F-5AAF-4515-AA6D-EDB29B4F89AE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50" name="Imagen 10" descr="isifor.jpg">
                  <a:extLst>
                    <a:ext uri="{FF2B5EF4-FFF2-40B4-BE49-F238E27FC236}">
                      <a16:creationId xmlns:a16="http://schemas.microsoft.com/office/drawing/2014/main" id="{10ABF3B4-7981-45EC-8679-45B06A82D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1" name="Imagen 20" descr="índice2.jpg">
                  <a:extLst>
                    <a:ext uri="{FF2B5EF4-FFF2-40B4-BE49-F238E27FC236}">
                      <a16:creationId xmlns:a16="http://schemas.microsoft.com/office/drawing/2014/main" id="{B93E3E6C-228C-4938-95B1-A7D7A8B562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Imagen 9" descr="images.png">
                  <a:extLst>
                    <a:ext uri="{FF2B5EF4-FFF2-40B4-BE49-F238E27FC236}">
                      <a16:creationId xmlns:a16="http://schemas.microsoft.com/office/drawing/2014/main" id="{B152A5BB-BC6F-4D28-993F-DAD6230CA8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49" name="Image 48">
                <a:extLst>
                  <a:ext uri="{FF2B5EF4-FFF2-40B4-BE49-F238E27FC236}">
                    <a16:creationId xmlns:a16="http://schemas.microsoft.com/office/drawing/2014/main" id="{7302B337-D699-498E-8167-88C6922726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19CF6637-F576-4656-8C6B-FEFDE9DB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6C35AAA8-3A77-43D0-9D96-DCB285A6066B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11">
            <a:extLst>
              <a:ext uri="{FF2B5EF4-FFF2-40B4-BE49-F238E27FC236}">
                <a16:creationId xmlns:a16="http://schemas.microsoft.com/office/drawing/2014/main" id="{06D8C6DB-EF75-4697-ADB4-7BFAD4F5E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Experimental setup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B60A7CA-4584-4762-843D-5397F03AE44A}"/>
              </a:ext>
            </a:extLst>
          </p:cNvPr>
          <p:cNvSpPr txBox="1"/>
          <p:nvPr/>
        </p:nvSpPr>
        <p:spPr>
          <a:xfrm>
            <a:off x="7614920" y="787400"/>
            <a:ext cx="3053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Reactive</a:t>
            </a:r>
            <a:r>
              <a:rPr lang="fr-FR" sz="2400" b="1" dirty="0">
                <a:solidFill>
                  <a:schemeClr val="accent1"/>
                </a:solidFill>
              </a:rPr>
              <a:t> Mg-</a:t>
            </a:r>
            <a:r>
              <a:rPr lang="fr-FR" sz="2400" b="1" dirty="0" err="1">
                <a:solidFill>
                  <a:schemeClr val="accent1"/>
                </a:solidFill>
              </a:rPr>
              <a:t>enriched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fluid</a:t>
            </a:r>
            <a:endParaRPr lang="fr-FR" sz="2400" b="1" dirty="0">
              <a:solidFill>
                <a:schemeClr val="accent1"/>
              </a:solidFill>
            </a:endParaRPr>
          </a:p>
          <a:p>
            <a:pPr algn="ctr"/>
            <a:r>
              <a:rPr lang="fr-FR" dirty="0"/>
              <a:t>(</a:t>
            </a:r>
            <a:r>
              <a:rPr lang="fr-FR" i="1" dirty="0"/>
              <a:t>H</a:t>
            </a:r>
            <a:r>
              <a:rPr lang="fr-FR" i="1" baseline="-25000" dirty="0"/>
              <a:t>2</a:t>
            </a:r>
            <a:r>
              <a:rPr lang="fr-FR" i="1" dirty="0"/>
              <a:t>O , CaCl</a:t>
            </a:r>
            <a:r>
              <a:rPr lang="fr-FR" i="1" baseline="-25000" dirty="0"/>
              <a:t>2 </a:t>
            </a:r>
            <a:r>
              <a:rPr lang="fr-FR" i="1" dirty="0"/>
              <a:t>, MgCl</a:t>
            </a:r>
            <a:r>
              <a:rPr lang="fr-FR" i="1" baseline="-25000" dirty="0"/>
              <a:t>2 </a:t>
            </a:r>
            <a:r>
              <a:rPr lang="fr-FR" i="1" dirty="0"/>
              <a:t>, </a:t>
            </a:r>
            <a:r>
              <a:rPr lang="fr-FR" i="1" dirty="0" err="1"/>
              <a:t>ZnCl</a:t>
            </a:r>
            <a:r>
              <a:rPr lang="fr-FR" dirty="0"/>
              <a:t>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3A6F92-CBD3-4435-87EF-ABE1396285AE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7784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 49">
            <a:extLst>
              <a:ext uri="{FF2B5EF4-FFF2-40B4-BE49-F238E27FC236}">
                <a16:creationId xmlns:a16="http://schemas.microsoft.com/office/drawing/2014/main" id="{10808793-139B-4702-B0B3-CF157447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52730" y="2801840"/>
            <a:ext cx="1670914" cy="140435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182067-C4F0-43C9-BD89-A78CC6E14448}"/>
              </a:ext>
            </a:extLst>
          </p:cNvPr>
          <p:cNvSpPr/>
          <p:nvPr/>
        </p:nvSpPr>
        <p:spPr>
          <a:xfrm>
            <a:off x="4814488" y="776306"/>
            <a:ext cx="1814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HYDROTHERMAL</a:t>
            </a:r>
          </a:p>
          <a:p>
            <a:pPr algn="ctr"/>
            <a:r>
              <a:rPr lang="fr-FR" b="1" i="1" dirty="0"/>
              <a:t>REACTOR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22EABD4-0052-4F56-A131-BAAD5211F510}"/>
              </a:ext>
            </a:extLst>
          </p:cNvPr>
          <p:cNvGrpSpPr/>
          <p:nvPr/>
        </p:nvGrpSpPr>
        <p:grpSpPr>
          <a:xfrm>
            <a:off x="4836754" y="1509671"/>
            <a:ext cx="1792335" cy="2384222"/>
            <a:chOff x="4270048" y="891900"/>
            <a:chExt cx="2427111" cy="3228622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7CB7068-550E-4538-9A4D-71E13CE8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0048" y="891900"/>
              <a:ext cx="2427111" cy="322862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60F23B-051D-429C-B31F-59ACEC9A0BC2}"/>
                </a:ext>
              </a:extLst>
            </p:cNvPr>
            <p:cNvSpPr txBox="1"/>
            <p:nvPr/>
          </p:nvSpPr>
          <p:spPr>
            <a:xfrm>
              <a:off x="4716594" y="1247803"/>
              <a:ext cx="1567525" cy="1000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i="1" dirty="0"/>
                <a:t>Confinement </a:t>
              </a:r>
            </a:p>
            <a:p>
              <a:pPr algn="ctr"/>
              <a:r>
                <a:rPr lang="fr-FR" sz="1400" i="1" dirty="0"/>
                <a:t>pressure</a:t>
              </a:r>
            </a:p>
            <a:p>
              <a:pPr algn="ctr"/>
              <a:r>
                <a:rPr lang="fr-FR" sz="1400" i="1" dirty="0"/>
                <a:t>(16 bars)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6CA8ABF7-BFE8-469B-BC92-5133B3BCBFD8}"/>
                </a:ext>
              </a:extLst>
            </p:cNvPr>
            <p:cNvSpPr txBox="1"/>
            <p:nvPr/>
          </p:nvSpPr>
          <p:spPr>
            <a:xfrm>
              <a:off x="4691642" y="2222086"/>
              <a:ext cx="1576467" cy="416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>
                  <a:solidFill>
                    <a:schemeClr val="bg1"/>
                  </a:solidFill>
                </a:rPr>
                <a:t>Reactive</a:t>
              </a:r>
              <a:r>
                <a:rPr lang="fr-FR" sz="1400" i="1" dirty="0">
                  <a:solidFill>
                    <a:schemeClr val="bg1"/>
                  </a:solidFill>
                </a:rPr>
                <a:t> </a:t>
              </a:r>
              <a:r>
                <a:rPr lang="fr-FR" sz="1400" i="1" dirty="0" err="1">
                  <a:solidFill>
                    <a:schemeClr val="bg1"/>
                  </a:solidFill>
                </a:rPr>
                <a:t>fluid</a:t>
              </a:r>
              <a:endParaRPr lang="fr-FR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6959C05E-34C0-43AD-8992-710818CD9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3510">
            <a:off x="6719485" y="881442"/>
            <a:ext cx="1347353" cy="57950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A469ABA-EFD2-40EF-ADEC-B30A1B264E1E}"/>
              </a:ext>
            </a:extLst>
          </p:cNvPr>
          <p:cNvSpPr/>
          <p:nvPr/>
        </p:nvSpPr>
        <p:spPr>
          <a:xfrm>
            <a:off x="8118538" y="1895397"/>
            <a:ext cx="1934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/>
              <a:t>Vandeginste</a:t>
            </a:r>
            <a:r>
              <a:rPr lang="fr-FR" sz="1400" i="1" dirty="0"/>
              <a:t> et al., 2019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F13B4F11-2627-4C0D-B8AE-C23DDC2CE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377" y="3661876"/>
            <a:ext cx="4150961" cy="3139758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CA9DAAF-1EEB-49AD-BD1B-1F9BAC49905F}"/>
              </a:ext>
            </a:extLst>
          </p:cNvPr>
          <p:cNvSpPr/>
          <p:nvPr/>
        </p:nvSpPr>
        <p:spPr>
          <a:xfrm>
            <a:off x="7691864" y="5012242"/>
            <a:ext cx="223913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STEAMROOM (200°C)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AC4F9FC7-8D0E-4361-BE0A-97A6DF0C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037" y="2801840"/>
            <a:ext cx="1670914" cy="140435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56C86BB-60BC-4A86-AC63-A15C2FFCA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752" y="3938264"/>
            <a:ext cx="3130167" cy="268300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EB4F6AE-33EF-4E91-A766-3F0CD29CA5D2}"/>
              </a:ext>
            </a:extLst>
          </p:cNvPr>
          <p:cNvSpPr/>
          <p:nvPr/>
        </p:nvSpPr>
        <p:spPr>
          <a:xfrm>
            <a:off x="2016143" y="4873744"/>
            <a:ext cx="22702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b="1" i="1" dirty="0"/>
              <a:t>X-RAY </a:t>
            </a:r>
          </a:p>
          <a:p>
            <a:pPr algn="ctr"/>
            <a:r>
              <a:rPr lang="fr-FR" b="1" i="1" dirty="0"/>
              <a:t>MICROTOMOGRAPHY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9F3145DA-C0E1-4F4C-AA89-F204956A8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919" y="4935589"/>
            <a:ext cx="2232009" cy="52784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938E035-A7CF-4658-BB5A-E645274D5156}"/>
              </a:ext>
            </a:extLst>
          </p:cNvPr>
          <p:cNvSpPr/>
          <p:nvPr/>
        </p:nvSpPr>
        <p:spPr>
          <a:xfrm>
            <a:off x="5664179" y="5630600"/>
            <a:ext cx="948008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i="1" dirty="0"/>
              <a:t>3D </a:t>
            </a:r>
          </a:p>
          <a:p>
            <a:pPr algn="ctr"/>
            <a:r>
              <a:rPr lang="fr-FR" sz="2400" b="1" i="1" dirty="0"/>
              <a:t>(</a:t>
            </a:r>
            <a:r>
              <a:rPr lang="fr-FR" sz="2400" b="1" i="1" dirty="0" err="1"/>
              <a:t>x,y,z</a:t>
            </a:r>
            <a:r>
              <a:rPr lang="fr-FR" sz="2400" b="1" i="1" dirty="0"/>
              <a:t>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A94FF5-5894-47C8-86F8-09886F1B5C01}"/>
              </a:ext>
            </a:extLst>
          </p:cNvPr>
          <p:cNvSpPr/>
          <p:nvPr/>
        </p:nvSpPr>
        <p:spPr>
          <a:xfrm>
            <a:off x="2241042" y="1787675"/>
            <a:ext cx="1136865" cy="83099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i="1" dirty="0"/>
              <a:t>4D </a:t>
            </a:r>
          </a:p>
          <a:p>
            <a:pPr algn="ctr"/>
            <a:r>
              <a:rPr lang="fr-FR" sz="2400" b="1" i="1" dirty="0"/>
              <a:t>(</a:t>
            </a:r>
            <a:r>
              <a:rPr lang="fr-FR" sz="2400" b="1" i="1" dirty="0" err="1"/>
              <a:t>x,y,z,t</a:t>
            </a:r>
            <a:r>
              <a:rPr lang="fr-FR" sz="2400" b="1" i="1" dirty="0"/>
              <a:t>)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B6A4A7C-BB70-4B65-A844-CFD29BD4FAD0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53" name="Rectángulo 17">
              <a:extLst>
                <a:ext uri="{FF2B5EF4-FFF2-40B4-BE49-F238E27FC236}">
                  <a16:creationId xmlns:a16="http://schemas.microsoft.com/office/drawing/2014/main" id="{FBB5C2B6-3B82-4865-9E94-485B076EA0AE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999F63B4-CCC0-4C3F-A181-6A360F223927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56" name="Agrupar 21">
                <a:extLst>
                  <a:ext uri="{FF2B5EF4-FFF2-40B4-BE49-F238E27FC236}">
                    <a16:creationId xmlns:a16="http://schemas.microsoft.com/office/drawing/2014/main" id="{19780AD3-3AC7-4491-A9E6-424BB3621CEB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58" name="Imagen 10" descr="isifor.jpg">
                  <a:extLst>
                    <a:ext uri="{FF2B5EF4-FFF2-40B4-BE49-F238E27FC236}">
                      <a16:creationId xmlns:a16="http://schemas.microsoft.com/office/drawing/2014/main" id="{C6D4F592-6230-4022-9C01-8D8858D322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Imagen 20" descr="índice2.jpg">
                  <a:extLst>
                    <a:ext uri="{FF2B5EF4-FFF2-40B4-BE49-F238E27FC236}">
                      <a16:creationId xmlns:a16="http://schemas.microsoft.com/office/drawing/2014/main" id="{0C232E1B-40D1-413A-9F96-477A75C66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Imagen 9" descr="images.png">
                  <a:extLst>
                    <a:ext uri="{FF2B5EF4-FFF2-40B4-BE49-F238E27FC236}">
                      <a16:creationId xmlns:a16="http://schemas.microsoft.com/office/drawing/2014/main" id="{C271A56F-55C3-4611-AE0C-98E7F3719D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8625DFCF-1CAF-46F1-ACE9-B731134615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C991756D-E836-4052-9319-831BBE7F4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1F260B5A-8410-4A49-AE6F-2E8383F34B18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ZoneTexte 11">
            <a:extLst>
              <a:ext uri="{FF2B5EF4-FFF2-40B4-BE49-F238E27FC236}">
                <a16:creationId xmlns:a16="http://schemas.microsoft.com/office/drawing/2014/main" id="{B27EB559-0F0F-4D39-B80B-73D60A12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Experimental setup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743FBEC7-4AA4-47B9-B265-FDADFF418C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3389" y="4439122"/>
            <a:ext cx="722489" cy="86924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639EC42-7CB3-443C-A1C3-6E4E4CD1145A}"/>
              </a:ext>
            </a:extLst>
          </p:cNvPr>
          <p:cNvSpPr/>
          <p:nvPr/>
        </p:nvSpPr>
        <p:spPr>
          <a:xfrm>
            <a:off x="9940308" y="5277344"/>
            <a:ext cx="2368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/>
              <a:t>Incubation</a:t>
            </a:r>
          </a:p>
          <a:p>
            <a:pPr algn="ctr"/>
            <a:r>
              <a:rPr lang="fr-FR" i="1" dirty="0"/>
              <a:t>(1, 2, 3 </a:t>
            </a:r>
            <a:r>
              <a:rPr lang="fr-FR" i="1" dirty="0" err="1"/>
              <a:t>weeks</a:t>
            </a:r>
            <a:r>
              <a:rPr lang="fr-FR" i="1" dirty="0"/>
              <a:t>)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820689E-12F9-4381-BF19-B96B18878159}"/>
              </a:ext>
            </a:extLst>
          </p:cNvPr>
          <p:cNvSpPr txBox="1"/>
          <p:nvPr/>
        </p:nvSpPr>
        <p:spPr>
          <a:xfrm>
            <a:off x="7614920" y="787400"/>
            <a:ext cx="30530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Reactive</a:t>
            </a:r>
            <a:r>
              <a:rPr lang="fr-FR" sz="2400" b="1" dirty="0">
                <a:solidFill>
                  <a:schemeClr val="accent1"/>
                </a:solidFill>
              </a:rPr>
              <a:t> Mg-</a:t>
            </a:r>
            <a:r>
              <a:rPr lang="fr-FR" sz="2400" b="1" dirty="0" err="1">
                <a:solidFill>
                  <a:schemeClr val="accent1"/>
                </a:solidFill>
              </a:rPr>
              <a:t>enriched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chemeClr val="accent1"/>
                </a:solidFill>
              </a:rPr>
              <a:t>fluid</a:t>
            </a:r>
            <a:endParaRPr lang="fr-FR" sz="2400" b="1" dirty="0">
              <a:solidFill>
                <a:schemeClr val="accent1"/>
              </a:solidFill>
            </a:endParaRPr>
          </a:p>
          <a:p>
            <a:pPr algn="ctr"/>
            <a:r>
              <a:rPr lang="fr-FR" dirty="0"/>
              <a:t>(</a:t>
            </a:r>
            <a:r>
              <a:rPr lang="fr-FR" i="1" dirty="0"/>
              <a:t>H</a:t>
            </a:r>
            <a:r>
              <a:rPr lang="fr-FR" i="1" baseline="-25000" dirty="0"/>
              <a:t>2</a:t>
            </a:r>
            <a:r>
              <a:rPr lang="fr-FR" i="1" dirty="0"/>
              <a:t>O , CaCl</a:t>
            </a:r>
            <a:r>
              <a:rPr lang="fr-FR" i="1" baseline="-25000" dirty="0"/>
              <a:t>2 </a:t>
            </a:r>
            <a:r>
              <a:rPr lang="fr-FR" i="1" dirty="0"/>
              <a:t>, MgCl</a:t>
            </a:r>
            <a:r>
              <a:rPr lang="fr-FR" i="1" baseline="-25000" dirty="0"/>
              <a:t>2 </a:t>
            </a:r>
            <a:r>
              <a:rPr lang="fr-FR" i="1" dirty="0"/>
              <a:t>, </a:t>
            </a:r>
            <a:r>
              <a:rPr lang="fr-FR" i="1" dirty="0" err="1"/>
              <a:t>ZnCl</a:t>
            </a:r>
            <a:r>
              <a:rPr lang="fr-FR" dirty="0"/>
              <a:t>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80BEC5E-9B9B-4E39-BBEA-B4D42A30D1C4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13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5304DC2C-2463-4D09-8EDD-4C049F07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54" y="5669167"/>
            <a:ext cx="772957" cy="772957"/>
          </a:xfrm>
          <a:prstGeom prst="rect">
            <a:avLst/>
          </a:prstGeom>
        </p:spPr>
      </p:pic>
      <p:sp>
        <p:nvSpPr>
          <p:cNvPr id="36" name="ZoneTexte 11">
            <a:extLst>
              <a:ext uri="{FF2B5EF4-FFF2-40B4-BE49-F238E27FC236}">
                <a16:creationId xmlns:a16="http://schemas.microsoft.com/office/drawing/2014/main" id="{9C1246BC-C344-48CF-B54B-59F2F772B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174" y="571687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solidFill>
                  <a:srgbClr val="A7C529"/>
                </a:solidFill>
                <a:latin typeface="Calibri" charset="0"/>
              </a:rPr>
              <a:t>Experimental setup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2109E8-002B-43A5-B7E9-2EFFB574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80" y="687430"/>
            <a:ext cx="3739726" cy="540802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921B63C-F997-486B-8DDF-70521E2B1E8E}"/>
              </a:ext>
            </a:extLst>
          </p:cNvPr>
          <p:cNvGrpSpPr/>
          <p:nvPr/>
        </p:nvGrpSpPr>
        <p:grpSpPr>
          <a:xfrm>
            <a:off x="6057204" y="782843"/>
            <a:ext cx="4421191" cy="4678624"/>
            <a:chOff x="7443650" y="645782"/>
            <a:chExt cx="4421191" cy="4678624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6D1C99E3-1A61-4975-BE07-28ED8FDC627B}"/>
                </a:ext>
              </a:extLst>
            </p:cNvPr>
            <p:cNvGrpSpPr/>
            <p:nvPr/>
          </p:nvGrpSpPr>
          <p:grpSpPr>
            <a:xfrm>
              <a:off x="7443650" y="645782"/>
              <a:ext cx="4421191" cy="4678624"/>
              <a:chOff x="3229507" y="1049112"/>
              <a:chExt cx="5342993" cy="5654100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6AFDCA74-24C2-4EC7-B019-49DB3DACB9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06" r="22914" b="11501"/>
              <a:stretch/>
            </p:blipFill>
            <p:spPr>
              <a:xfrm>
                <a:off x="3237264" y="1088809"/>
                <a:ext cx="5335236" cy="5614403"/>
              </a:xfrm>
              <a:prstGeom prst="rect">
                <a:avLst/>
              </a:prstGeom>
            </p:spPr>
          </p:pic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2E56AE6-6D8D-49B3-A048-6153F9A9DCE2}"/>
                  </a:ext>
                </a:extLst>
              </p:cNvPr>
              <p:cNvSpPr txBox="1"/>
              <p:nvPr/>
            </p:nvSpPr>
            <p:spPr>
              <a:xfrm>
                <a:off x="5092848" y="2137719"/>
                <a:ext cx="1729380" cy="781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>
                    <a:solidFill>
                      <a:schemeClr val="bg1"/>
                    </a:solidFill>
                  </a:rPr>
                  <a:t>Unreacted</a:t>
                </a:r>
                <a:r>
                  <a:rPr lang="fr-FR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fr-FR" dirty="0">
                    <a:solidFill>
                      <a:schemeClr val="bg1"/>
                    </a:solidFill>
                  </a:rPr>
                  <a:t>calcite </a:t>
                </a:r>
                <a:r>
                  <a:rPr lang="fr-FR" dirty="0" err="1">
                    <a:solidFill>
                      <a:schemeClr val="bg1"/>
                    </a:solidFill>
                  </a:rPr>
                  <a:t>core</a:t>
                </a:r>
                <a:endParaRPr lang="fr-F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44CF6B4-7DEE-45AF-8638-F7D1AFFB7B9F}"/>
                  </a:ext>
                </a:extLst>
              </p:cNvPr>
              <p:cNvSpPr txBox="1"/>
              <p:nvPr/>
            </p:nvSpPr>
            <p:spPr>
              <a:xfrm>
                <a:off x="5237804" y="4660736"/>
                <a:ext cx="1334155" cy="44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Dolomite</a:t>
                </a:r>
              </a:p>
            </p:txBody>
          </p:sp>
          <p:sp>
            <p:nvSpPr>
              <p:cNvPr id="30" name="Flèche : droite 29">
                <a:extLst>
                  <a:ext uri="{FF2B5EF4-FFF2-40B4-BE49-F238E27FC236}">
                    <a16:creationId xmlns:a16="http://schemas.microsoft.com/office/drawing/2014/main" id="{7394B6A3-3EDA-4EDF-9EE8-BBFC7984467D}"/>
                  </a:ext>
                </a:extLst>
              </p:cNvPr>
              <p:cNvSpPr/>
              <p:nvPr/>
            </p:nvSpPr>
            <p:spPr>
              <a:xfrm rot="19172794">
                <a:off x="4068286" y="2556864"/>
                <a:ext cx="802072" cy="262444"/>
              </a:xfrm>
              <a:prstGeom prst="rightArrow">
                <a:avLst>
                  <a:gd name="adj1" fmla="val 50000"/>
                  <a:gd name="adj2" fmla="val 9401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lèche : droite 30">
                <a:extLst>
                  <a:ext uri="{FF2B5EF4-FFF2-40B4-BE49-F238E27FC236}">
                    <a16:creationId xmlns:a16="http://schemas.microsoft.com/office/drawing/2014/main" id="{4DCF01B0-F7B6-4C58-A8C1-B5A40F3EF494}"/>
                  </a:ext>
                </a:extLst>
              </p:cNvPr>
              <p:cNvSpPr/>
              <p:nvPr/>
            </p:nvSpPr>
            <p:spPr>
              <a:xfrm rot="2825470">
                <a:off x="4592811" y="1650221"/>
                <a:ext cx="587015" cy="192076"/>
              </a:xfrm>
              <a:prstGeom prst="rightArrow">
                <a:avLst>
                  <a:gd name="adj1" fmla="val 50000"/>
                  <a:gd name="adj2" fmla="val 9401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lèche : droite 31">
                <a:extLst>
                  <a:ext uri="{FF2B5EF4-FFF2-40B4-BE49-F238E27FC236}">
                    <a16:creationId xmlns:a16="http://schemas.microsoft.com/office/drawing/2014/main" id="{2015BD53-C140-4ADA-8B4C-2ABA3834D4EE}"/>
                  </a:ext>
                </a:extLst>
              </p:cNvPr>
              <p:cNvSpPr/>
              <p:nvPr/>
            </p:nvSpPr>
            <p:spPr>
              <a:xfrm rot="13693050">
                <a:off x="7019476" y="2754505"/>
                <a:ext cx="802072" cy="262444"/>
              </a:xfrm>
              <a:prstGeom prst="rightArrow">
                <a:avLst>
                  <a:gd name="adj1" fmla="val 50000"/>
                  <a:gd name="adj2" fmla="val 9401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Flèche : droite 32">
                <a:extLst>
                  <a:ext uri="{FF2B5EF4-FFF2-40B4-BE49-F238E27FC236}">
                    <a16:creationId xmlns:a16="http://schemas.microsoft.com/office/drawing/2014/main" id="{DA246935-3AF3-4940-AB80-2EC2C9C02036}"/>
                  </a:ext>
                </a:extLst>
              </p:cNvPr>
              <p:cNvSpPr/>
              <p:nvPr/>
            </p:nvSpPr>
            <p:spPr>
              <a:xfrm rot="7693100">
                <a:off x="7100156" y="1811789"/>
                <a:ext cx="587015" cy="192076"/>
              </a:xfrm>
              <a:prstGeom prst="rightArrow">
                <a:avLst>
                  <a:gd name="adj1" fmla="val 50000"/>
                  <a:gd name="adj2" fmla="val 9401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F7C09C44-725E-42BF-B1BF-F69583BF19E0}"/>
                  </a:ext>
                </a:extLst>
              </p:cNvPr>
              <p:cNvSpPr txBox="1"/>
              <p:nvPr/>
            </p:nvSpPr>
            <p:spPr>
              <a:xfrm>
                <a:off x="3229507" y="1049112"/>
                <a:ext cx="849512" cy="446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>
                    <a:solidFill>
                      <a:schemeClr val="bg1"/>
                    </a:solidFill>
                  </a:rPr>
                  <a:t>t</a:t>
                </a:r>
                <a:r>
                  <a:rPr lang="fr-FR" b="1" baseline="-25000" dirty="0">
                    <a:solidFill>
                      <a:schemeClr val="bg1"/>
                    </a:solidFill>
                  </a:rPr>
                  <a:t>2wks</a:t>
                </a: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5ABCC62-7FA2-4BF7-868B-05435323D239}"/>
                </a:ext>
              </a:extLst>
            </p:cNvPr>
            <p:cNvSpPr txBox="1"/>
            <p:nvPr/>
          </p:nvSpPr>
          <p:spPr>
            <a:xfrm>
              <a:off x="10968449" y="4923338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solidFill>
                    <a:schemeClr val="bg1"/>
                  </a:solidFill>
                </a:rPr>
                <a:t>4mm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F7DC5240-0C7B-4669-8A8E-307686573585}"/>
              </a:ext>
            </a:extLst>
          </p:cNvPr>
          <p:cNvGrpSpPr/>
          <p:nvPr/>
        </p:nvGrpSpPr>
        <p:grpSpPr>
          <a:xfrm>
            <a:off x="131722" y="6338737"/>
            <a:ext cx="1657530" cy="388938"/>
            <a:chOff x="19663" y="6412696"/>
            <a:chExt cx="1657530" cy="388938"/>
          </a:xfrm>
        </p:grpSpPr>
        <p:sp>
          <p:nvSpPr>
            <p:cNvPr id="40" name="Rectángulo 17">
              <a:extLst>
                <a:ext uri="{FF2B5EF4-FFF2-40B4-BE49-F238E27FC236}">
                  <a16:creationId xmlns:a16="http://schemas.microsoft.com/office/drawing/2014/main" id="{67BEFE6E-6E12-4688-9432-05A811EE2C65}"/>
                </a:ext>
              </a:extLst>
            </p:cNvPr>
            <p:cNvSpPr/>
            <p:nvPr/>
          </p:nvSpPr>
          <p:spPr>
            <a:xfrm>
              <a:off x="19663" y="6412696"/>
              <a:ext cx="1630362" cy="38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328A7DBF-93BB-486A-9E52-2684E6C13A4D}"/>
                </a:ext>
              </a:extLst>
            </p:cNvPr>
            <p:cNvGrpSpPr/>
            <p:nvPr/>
          </p:nvGrpSpPr>
          <p:grpSpPr>
            <a:xfrm>
              <a:off x="129763" y="6489461"/>
              <a:ext cx="1547430" cy="288032"/>
              <a:chOff x="384738" y="5659772"/>
              <a:chExt cx="1547430" cy="288032"/>
            </a:xfrm>
          </p:grpSpPr>
          <p:grpSp>
            <p:nvGrpSpPr>
              <p:cNvPr id="43" name="Agrupar 21">
                <a:extLst>
                  <a:ext uri="{FF2B5EF4-FFF2-40B4-BE49-F238E27FC236}">
                    <a16:creationId xmlns:a16="http://schemas.microsoft.com/office/drawing/2014/main" id="{FC3C4A8E-75A2-444C-9C24-A3BC3819E772}"/>
                  </a:ext>
                </a:extLst>
              </p:cNvPr>
              <p:cNvGrpSpPr/>
              <p:nvPr/>
            </p:nvGrpSpPr>
            <p:grpSpPr>
              <a:xfrm>
                <a:off x="384738" y="5659772"/>
                <a:ext cx="1263022" cy="288032"/>
                <a:chOff x="199402" y="5389533"/>
                <a:chExt cx="2111825" cy="421547"/>
              </a:xfrm>
              <a:solidFill>
                <a:schemeClr val="bg1"/>
              </a:solidFill>
            </p:grpSpPr>
            <p:pic>
              <p:nvPicPr>
                <p:cNvPr id="45" name="Imagen 10" descr="isifor.jpg">
                  <a:extLst>
                    <a:ext uri="{FF2B5EF4-FFF2-40B4-BE49-F238E27FC236}">
                      <a16:creationId xmlns:a16="http://schemas.microsoft.com/office/drawing/2014/main" id="{D115E848-50A1-4642-AFB8-504FC346F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r="60229"/>
                <a:stretch/>
              </p:blipFill>
              <p:spPr>
                <a:xfrm>
                  <a:off x="1916229" y="5389533"/>
                  <a:ext cx="394998" cy="42154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6" name="Imagen 20" descr="índice2.jpg">
                  <a:extLst>
                    <a:ext uri="{FF2B5EF4-FFF2-40B4-BE49-F238E27FC236}">
                      <a16:creationId xmlns:a16="http://schemas.microsoft.com/office/drawing/2014/main" id="{B3D3628C-8E5E-48FB-B098-A8D0B731CE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799014" y="5401923"/>
                  <a:ext cx="377763" cy="37776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47" name="Imagen 9" descr="images.png">
                  <a:extLst>
                    <a:ext uri="{FF2B5EF4-FFF2-40B4-BE49-F238E27FC236}">
                      <a16:creationId xmlns:a16="http://schemas.microsoft.com/office/drawing/2014/main" id="{66A5551C-22BA-448D-BFC2-BF37A1F53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/>
                <a:srcRect l="5017" t="10537" r="43361" b="9223"/>
                <a:stretch/>
              </p:blipFill>
              <p:spPr>
                <a:xfrm>
                  <a:off x="199402" y="5401923"/>
                  <a:ext cx="529167" cy="368300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CFDA391C-C5A2-4AA8-B3E3-971BD952A9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7" t="11319" r="58986" b="21030"/>
              <a:stretch/>
            </p:blipFill>
            <p:spPr>
              <a:xfrm>
                <a:off x="1673850" y="5678603"/>
                <a:ext cx="258318" cy="250370"/>
              </a:xfrm>
              <a:prstGeom prst="rect">
                <a:avLst/>
              </a:prstGeom>
            </p:spPr>
          </p:pic>
        </p:grp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0E93231C-EB8D-4F1E-9975-D9E216E8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91" y="6495234"/>
              <a:ext cx="430429" cy="242116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0B8B67E-936E-478A-82AF-BA7FB111DFDA}"/>
              </a:ext>
            </a:extLst>
          </p:cNvPr>
          <p:cNvSpPr/>
          <p:nvPr/>
        </p:nvSpPr>
        <p:spPr>
          <a:xfrm>
            <a:off x="0" y="0"/>
            <a:ext cx="12192000" cy="4157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11">
            <a:extLst>
              <a:ext uri="{FF2B5EF4-FFF2-40B4-BE49-F238E27FC236}">
                <a16:creationId xmlns:a16="http://schemas.microsoft.com/office/drawing/2014/main" id="{F22BA30B-6EE5-48DB-AD19-801C89A71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22" y="-79725"/>
            <a:ext cx="5511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800" b="1" i="1" cap="small" dirty="0">
                <a:latin typeface="Calibri" charset="0"/>
              </a:rPr>
              <a:t>Experimental setup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902A2E-BCFB-4544-A033-405ECBED0E68}"/>
              </a:ext>
            </a:extLst>
          </p:cNvPr>
          <p:cNvSpPr txBox="1"/>
          <p:nvPr/>
        </p:nvSpPr>
        <p:spPr>
          <a:xfrm>
            <a:off x="11723902" y="23200"/>
            <a:ext cx="599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16E37-3AAD-4430-9E2E-201D96655C19}"/>
              </a:ext>
            </a:extLst>
          </p:cNvPr>
          <p:cNvSpPr/>
          <p:nvPr/>
        </p:nvSpPr>
        <p:spPr>
          <a:xfrm rot="5400000">
            <a:off x="9396514" y="5087575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ᴓ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8778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802</Words>
  <Application>Microsoft Office PowerPoint</Application>
  <PresentationFormat>Grand écran</PresentationFormat>
  <Paragraphs>240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BENJAMIN LEFEUVRE</dc:creator>
  <cp:lastModifiedBy>BENJAMIN LEFEUVRE</cp:lastModifiedBy>
  <cp:revision>69</cp:revision>
  <dcterms:created xsi:type="dcterms:W3CDTF">2022-05-17T07:08:57Z</dcterms:created>
  <dcterms:modified xsi:type="dcterms:W3CDTF">2022-05-24T14:32:28Z</dcterms:modified>
</cp:coreProperties>
</file>