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17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2" clrIdx="0">
    <p:extLst>
      <p:ext uri="{19B8F6BF-5375-455C-9EA6-DF929625EA0E}">
        <p15:presenceInfo xmlns:p15="http://schemas.microsoft.com/office/powerpoint/2012/main" userId="h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5149" autoAdjust="0"/>
  </p:normalViewPr>
  <p:slideViewPr>
    <p:cSldViewPr snapToGrid="0">
      <p:cViewPr varScale="1">
        <p:scale>
          <a:sx n="78" d="100"/>
          <a:sy n="78" d="100"/>
        </p:scale>
        <p:origin x="9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GRANULOPFE\Classeur2(R&#233;cup&#233;ration%20automatique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F:\GRANULOPFE\Classeur2(R&#233;cup&#233;ration%20automatique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F:\GRANULOPFE\Classeur2(R&#233;cup&#233;ration%20automatique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F:\GRANULOPFE\Classeur2(R&#233;cup&#233;ration%20automatique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hp\Documents\Downloads\salm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none" spc="0" normalizeH="0" baseline="0">
              <a:solidFill>
                <a:schemeClr val="dk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Feuil1!$A$2</c:f>
              <c:strCache>
                <c:ptCount val="1"/>
                <c:pt idx="0">
                  <c:v>The CaCo3 percentage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Feuil1!$B$1:$E$1</c:f>
              <c:strCache>
                <c:ptCount val="4"/>
                <c:pt idx="0">
                  <c:v>Sample 1 "Dune"</c:v>
                </c:pt>
                <c:pt idx="1">
                  <c:v>Sample 2 "Mouth"</c:v>
                </c:pt>
                <c:pt idx="2">
                  <c:v>Sample 3 "South Estuary"</c:v>
                </c:pt>
                <c:pt idx="3">
                  <c:v>Sample 4 "North Estuary''</c:v>
                </c:pt>
              </c:strCache>
            </c:strRef>
          </c:cat>
          <c:val>
            <c:numRef>
              <c:f>Feuil1!$B$2:$E$2</c:f>
              <c:numCache>
                <c:formatCode>0%</c:formatCode>
                <c:ptCount val="4"/>
                <c:pt idx="0" formatCode="0.00%">
                  <c:v>0.23599999999999999</c:v>
                </c:pt>
                <c:pt idx="1">
                  <c:v>0.28000000000000003</c:v>
                </c:pt>
                <c:pt idx="2" formatCode="0.00%">
                  <c:v>0.36249999999999999</c:v>
                </c:pt>
                <c:pt idx="3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30-44F9-B06B-E9BF32D2E5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7"/>
        <c:overlap val="-43"/>
        <c:axId val="525627400"/>
        <c:axId val="525633304"/>
      </c:barChart>
      <c:catAx>
        <c:axId val="5256274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none" spc="0" normalizeH="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5633304"/>
        <c:crosses val="autoZero"/>
        <c:auto val="1"/>
        <c:lblAlgn val="ctr"/>
        <c:lblOffset val="100"/>
        <c:noMultiLvlLbl val="0"/>
      </c:catAx>
      <c:valAx>
        <c:axId val="5256333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525627400"/>
        <c:crosses val="autoZero"/>
        <c:crossBetween val="between"/>
      </c:valAx>
      <c:spPr>
        <a:pattFill prst="ltDnDiag">
          <a:fgClr>
            <a:schemeClr val="dk1">
              <a:lumMod val="15000"/>
              <a:lumOff val="85000"/>
            </a:schemeClr>
          </a:fgClr>
          <a:bgClr>
            <a:schemeClr val="lt1"/>
          </a:bgClr>
        </a:patt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Percentage of grain shapes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2"/>
          <c:order val="0"/>
          <c:tx>
            <c:strRef>
              <c:f>Feuil3!$B$1</c:f>
              <c:strCache>
                <c:ptCount val="1"/>
                <c:pt idx="0">
                  <c:v>pourcentage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D1A-49ED-9F58-36F9264CE5F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D1A-49ED-9F58-36F9264CE5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D1A-49ED-9F58-36F9264CE5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Feuil3!$A$2:$A$4</c:f>
              <c:strCache>
                <c:ptCount val="3"/>
                <c:pt idx="0">
                  <c:v>round-mat grains</c:v>
                </c:pt>
                <c:pt idx="1">
                  <c:v>unworn grains</c:v>
                </c:pt>
                <c:pt idx="2">
                  <c:v>shiny blunt grains</c:v>
                </c:pt>
              </c:strCache>
            </c:strRef>
          </c:cat>
          <c:val>
            <c:numRef>
              <c:f>Feuil3!$B$2:$B$4</c:f>
              <c:numCache>
                <c:formatCode>0.00%</c:formatCode>
                <c:ptCount val="3"/>
                <c:pt idx="0">
                  <c:v>0.86</c:v>
                </c:pt>
                <c:pt idx="1">
                  <c:v>0.08</c:v>
                </c:pt>
                <c:pt idx="2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D1A-49ED-9F58-36F9264CE5F3}"/>
            </c:ext>
          </c:extLst>
        </c:ser>
        <c:ser>
          <c:idx val="1"/>
          <c:order val="1"/>
          <c:tx>
            <c:strRef>
              <c:f>Feuil2!$B$1</c:f>
              <c:strCache>
                <c:ptCount val="1"/>
                <c:pt idx="0">
                  <c:v>pourcentage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5D1A-49ED-9F58-36F9264CE5F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A-5D1A-49ED-9F58-36F9264CE5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C-5D1A-49ED-9F58-36F9264CE5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Feuil2!$A$2:$A$4</c:f>
              <c:strCache>
                <c:ptCount val="3"/>
                <c:pt idx="0">
                  <c:v>round-mat grains</c:v>
                </c:pt>
                <c:pt idx="1">
                  <c:v>unworn grains</c:v>
                </c:pt>
                <c:pt idx="2">
                  <c:v>shiny blunt grains</c:v>
                </c:pt>
              </c:strCache>
            </c:strRef>
          </c:cat>
          <c:val>
            <c:numRef>
              <c:f>Feuil2!$B$2:$B$4</c:f>
              <c:numCache>
                <c:formatCode>0.00%</c:formatCode>
                <c:ptCount val="3"/>
                <c:pt idx="0">
                  <c:v>0.06</c:v>
                </c:pt>
                <c:pt idx="1">
                  <c:v>0.03</c:v>
                </c:pt>
                <c:pt idx="2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5D1A-49ED-9F58-36F9264CE5F3}"/>
            </c:ext>
          </c:extLst>
        </c:ser>
        <c:ser>
          <c:idx val="0"/>
          <c:order val="2"/>
          <c:tx>
            <c:strRef>
              <c:f>Feuil1!$B$1</c:f>
              <c:strCache>
                <c:ptCount val="1"/>
                <c:pt idx="0">
                  <c:v>pourcentage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5D1A-49ED-9F58-36F9264CE5F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5D1A-49ED-9F58-36F9264CE5F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5D1A-49ED-9F58-36F9264CE5F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round-mat grains</c:v>
                </c:pt>
                <c:pt idx="1">
                  <c:v>unworn grains</c:v>
                </c:pt>
                <c:pt idx="2">
                  <c:v>shiny blunt grains</c:v>
                </c:pt>
              </c:strCache>
            </c:strRef>
          </c:cat>
          <c:val>
            <c:numRef>
              <c:f>Feuil1!$B$2:$B$4</c:f>
              <c:numCache>
                <c:formatCode>0.00%</c:formatCode>
                <c:ptCount val="3"/>
                <c:pt idx="0">
                  <c:v>0.05</c:v>
                </c:pt>
                <c:pt idx="1">
                  <c:v>0.15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D1A-49ED-9F58-36F9264CE5F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7602628319596503E-2"/>
          <c:y val="0.84544219874467752"/>
          <c:w val="0.80624748185693451"/>
          <c:h val="0.1356520427399158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Percentage of grain shapes</a:t>
            </a: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Feuil4!$B$1</c:f>
              <c:strCache>
                <c:ptCount val="1"/>
                <c:pt idx="0">
                  <c:v>pourcentage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1-A1A2-4734-9FF5-C119859F72C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3-A1A2-4734-9FF5-C119859F72C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/>
            </c:spPr>
            <c:extLst>
              <c:ext xmlns:c16="http://schemas.microsoft.com/office/drawing/2014/chart" uri="{C3380CC4-5D6E-409C-BE32-E72D297353CC}">
                <c16:uniqueId val="{00000005-A1A2-4734-9FF5-C119859F72C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Feuil4!$A$2:$A$4</c:f>
              <c:strCache>
                <c:ptCount val="3"/>
                <c:pt idx="0">
                  <c:v>round-mat grains</c:v>
                </c:pt>
                <c:pt idx="1">
                  <c:v>unworn grains</c:v>
                </c:pt>
                <c:pt idx="2">
                  <c:v>shiny blunt grains</c:v>
                </c:pt>
              </c:strCache>
            </c:strRef>
          </c:cat>
          <c:val>
            <c:numRef>
              <c:f>Feuil4!$B$2:$B$4</c:f>
              <c:numCache>
                <c:formatCode>0.00%</c:formatCode>
                <c:ptCount val="3"/>
                <c:pt idx="0">
                  <c:v>0.06</c:v>
                </c:pt>
                <c:pt idx="1">
                  <c:v>0.14000000000000001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1A2-4734-9FF5-C119859F72C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grain shapes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1"/>
          <c:order val="0"/>
          <c:tx>
            <c:strRef>
              <c:f>Feuil2!$B$1</c:f>
              <c:strCache>
                <c:ptCount val="1"/>
                <c:pt idx="0">
                  <c:v>pourcentage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429-43B6-ACAF-DEA19690A3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429-43B6-ACAF-DEA19690A3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429-43B6-ACAF-DEA19690A3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Feuil2!$A$2:$A$4</c:f>
              <c:strCache>
                <c:ptCount val="3"/>
                <c:pt idx="0">
                  <c:v>round-mat grains</c:v>
                </c:pt>
                <c:pt idx="1">
                  <c:v>unworn grains</c:v>
                </c:pt>
                <c:pt idx="2">
                  <c:v>shiny blunt grains</c:v>
                </c:pt>
              </c:strCache>
            </c:strRef>
          </c:cat>
          <c:val>
            <c:numRef>
              <c:f>Feuil2!$B$2:$B$4</c:f>
              <c:numCache>
                <c:formatCode>0.00%</c:formatCode>
                <c:ptCount val="3"/>
                <c:pt idx="0">
                  <c:v>0.06</c:v>
                </c:pt>
                <c:pt idx="1">
                  <c:v>0.03</c:v>
                </c:pt>
                <c:pt idx="2">
                  <c:v>0.91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429-43B6-ACAF-DEA19690A303}"/>
            </c:ext>
          </c:extLst>
        </c:ser>
        <c:ser>
          <c:idx val="0"/>
          <c:order val="1"/>
          <c:tx>
            <c:strRef>
              <c:f>Feuil1!$B$1</c:f>
              <c:strCache>
                <c:ptCount val="1"/>
                <c:pt idx="0">
                  <c:v>pourcentage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8-8429-43B6-ACAF-DEA19690A30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8429-43B6-ACAF-DEA19690A3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8429-43B6-ACAF-DEA19690A303}"/>
              </c:ext>
            </c:extLst>
          </c:dPt>
          <c:dLbls>
            <c:dLbl>
              <c:idx val="1"/>
              <c:layout>
                <c:manualLayout>
                  <c:x val="9.4098862642168716E-3"/>
                  <c:y val="9.9518810148731401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429-43B6-ACAF-DEA19690A30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round-mat grains</c:v>
                </c:pt>
                <c:pt idx="1">
                  <c:v>unworn grains</c:v>
                </c:pt>
                <c:pt idx="2">
                  <c:v>shiny blunt grains</c:v>
                </c:pt>
              </c:strCache>
            </c:strRef>
          </c:cat>
          <c:val>
            <c:numRef>
              <c:f>Feuil1!$B$2:$B$4</c:f>
              <c:numCache>
                <c:formatCode>0.00%</c:formatCode>
                <c:ptCount val="3"/>
                <c:pt idx="0">
                  <c:v>0.05</c:v>
                </c:pt>
                <c:pt idx="1">
                  <c:v>0.15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8429-43B6-ACAF-DEA19690A303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grain shapes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2122962732123551E-2"/>
          <c:y val="0.10744005920535754"/>
          <c:w val="0.8998310040971681"/>
          <c:h val="0.70863520587191109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pourcentage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A36-4D56-BF3C-4DB7FF1ACF83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A36-4D56-BF3C-4DB7FF1ACF83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A36-4D56-BF3C-4DB7FF1ACF8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Feuil1!$A$2:$A$4</c:f>
              <c:strCache>
                <c:ptCount val="3"/>
                <c:pt idx="0">
                  <c:v>round-mat grains</c:v>
                </c:pt>
                <c:pt idx="1">
                  <c:v>unworn grains</c:v>
                </c:pt>
                <c:pt idx="2">
                  <c:v>shiny blunt grains</c:v>
                </c:pt>
              </c:strCache>
            </c:strRef>
          </c:cat>
          <c:val>
            <c:numRef>
              <c:f>Feuil1!$B$2:$B$4</c:f>
              <c:numCache>
                <c:formatCode>0.00%</c:formatCode>
                <c:ptCount val="3"/>
                <c:pt idx="0">
                  <c:v>0.05</c:v>
                </c:pt>
                <c:pt idx="1">
                  <c:v>0.15</c:v>
                </c:pt>
                <c:pt idx="2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A36-4D56-BF3C-4DB7FF1ACF8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5016837942351963"/>
          <c:y val="0.83657103728802618"/>
          <c:w val="0.69292997169669623"/>
          <c:h val="0.103121981274614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salma!$B$1</c:f>
              <c:strCache>
                <c:ptCount val="1"/>
                <c:pt idx="0">
                  <c:v>E1 : D3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salma!$A$2:$A$17</c:f>
              <c:strCache>
                <c:ptCount val="16"/>
                <c:pt idx="0">
                  <c:v>Chlorite</c:v>
                </c:pt>
                <c:pt idx="1">
                  <c:v>Illite</c:v>
                </c:pt>
                <c:pt idx="2">
                  <c:v>Kaolinite</c:v>
                </c:pt>
                <c:pt idx="3">
                  <c:v>Palygorskite</c:v>
                </c:pt>
                <c:pt idx="4">
                  <c:v>Sepiolite</c:v>
                </c:pt>
                <c:pt idx="5">
                  <c:v>Smectite</c:v>
                </c:pt>
                <c:pt idx="6">
                  <c:v>Vermiculite</c:v>
                </c:pt>
                <c:pt idx="7">
                  <c:v>Albite</c:v>
                </c:pt>
                <c:pt idx="8">
                  <c:v>Anorthite</c:v>
                </c:pt>
                <c:pt idx="9">
                  <c:v>Calcite</c:v>
                </c:pt>
                <c:pt idx="10">
                  <c:v>Dolomite</c:v>
                </c:pt>
                <c:pt idx="11">
                  <c:v>Enstatite</c:v>
                </c:pt>
                <c:pt idx="12">
                  <c:v>Microcline</c:v>
                </c:pt>
                <c:pt idx="13">
                  <c:v>Quartz</c:v>
                </c:pt>
                <c:pt idx="14">
                  <c:v>Aragonite</c:v>
                </c:pt>
                <c:pt idx="15">
                  <c:v>Calcite mangnésienne</c:v>
                </c:pt>
              </c:strCache>
            </c:strRef>
          </c:cat>
          <c:val>
            <c:numRef>
              <c:f>salma!$B$2:$B$17</c:f>
              <c:numCache>
                <c:formatCode>General</c:formatCode>
                <c:ptCount val="16"/>
                <c:pt idx="0">
                  <c:v>1.6099999999999999</c:v>
                </c:pt>
                <c:pt idx="1">
                  <c:v>4.1000000000000005</c:v>
                </c:pt>
                <c:pt idx="2">
                  <c:v>1.81</c:v>
                </c:pt>
                <c:pt idx="3">
                  <c:v>0.48</c:v>
                </c:pt>
                <c:pt idx="4">
                  <c:v>0.88</c:v>
                </c:pt>
                <c:pt idx="5">
                  <c:v>0</c:v>
                </c:pt>
                <c:pt idx="6">
                  <c:v>1</c:v>
                </c:pt>
                <c:pt idx="7">
                  <c:v>8.1999999999999993</c:v>
                </c:pt>
                <c:pt idx="8">
                  <c:v>8.44</c:v>
                </c:pt>
                <c:pt idx="9">
                  <c:v>11.52</c:v>
                </c:pt>
                <c:pt idx="10">
                  <c:v>3.06</c:v>
                </c:pt>
                <c:pt idx="11">
                  <c:v>6.16</c:v>
                </c:pt>
                <c:pt idx="12">
                  <c:v>7.55</c:v>
                </c:pt>
                <c:pt idx="13">
                  <c:v>24.349999999999998</c:v>
                </c:pt>
                <c:pt idx="14">
                  <c:v>6.35</c:v>
                </c:pt>
                <c:pt idx="15">
                  <c:v>14.499999999999998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92-4A62-BE4C-5A8CA070C01C}"/>
            </c:ext>
          </c:extLst>
        </c:ser>
        <c:ser>
          <c:idx val="1"/>
          <c:order val="1"/>
          <c:tx>
            <c:strRef>
              <c:f>salma!$C$1</c:f>
              <c:strCache>
                <c:ptCount val="1"/>
                <c:pt idx="0">
                  <c:v>E2 : Em.2.3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salma!$A$2:$A$17</c:f>
              <c:strCache>
                <c:ptCount val="16"/>
                <c:pt idx="0">
                  <c:v>Chlorite</c:v>
                </c:pt>
                <c:pt idx="1">
                  <c:v>Illite</c:v>
                </c:pt>
                <c:pt idx="2">
                  <c:v>Kaolinite</c:v>
                </c:pt>
                <c:pt idx="3">
                  <c:v>Palygorskite</c:v>
                </c:pt>
                <c:pt idx="4">
                  <c:v>Sepiolite</c:v>
                </c:pt>
                <c:pt idx="5">
                  <c:v>Smectite</c:v>
                </c:pt>
                <c:pt idx="6">
                  <c:v>Vermiculite</c:v>
                </c:pt>
                <c:pt idx="7">
                  <c:v>Albite</c:v>
                </c:pt>
                <c:pt idx="8">
                  <c:v>Anorthite</c:v>
                </c:pt>
                <c:pt idx="9">
                  <c:v>Calcite</c:v>
                </c:pt>
                <c:pt idx="10">
                  <c:v>Dolomite</c:v>
                </c:pt>
                <c:pt idx="11">
                  <c:v>Enstatite</c:v>
                </c:pt>
                <c:pt idx="12">
                  <c:v>Microcline</c:v>
                </c:pt>
                <c:pt idx="13">
                  <c:v>Quartz</c:v>
                </c:pt>
                <c:pt idx="14">
                  <c:v>Aragonite</c:v>
                </c:pt>
                <c:pt idx="15">
                  <c:v>Calcite mangnésienne</c:v>
                </c:pt>
              </c:strCache>
            </c:strRef>
          </c:cat>
          <c:val>
            <c:numRef>
              <c:f>salma!$C$2:$C$17</c:f>
              <c:numCache>
                <c:formatCode>General</c:formatCode>
                <c:ptCount val="16"/>
                <c:pt idx="0">
                  <c:v>2.0699999999999998</c:v>
                </c:pt>
                <c:pt idx="1">
                  <c:v>5.55</c:v>
                </c:pt>
                <c:pt idx="2">
                  <c:v>1.17</c:v>
                </c:pt>
                <c:pt idx="3">
                  <c:v>0.57999999999999996</c:v>
                </c:pt>
                <c:pt idx="4">
                  <c:v>0.63</c:v>
                </c:pt>
                <c:pt idx="5">
                  <c:v>0.41000000000000003</c:v>
                </c:pt>
                <c:pt idx="6">
                  <c:v>0.22</c:v>
                </c:pt>
                <c:pt idx="7">
                  <c:v>6.7100000000000009</c:v>
                </c:pt>
                <c:pt idx="8">
                  <c:v>7.2900000000000009</c:v>
                </c:pt>
                <c:pt idx="9">
                  <c:v>10.08</c:v>
                </c:pt>
                <c:pt idx="10">
                  <c:v>6.17</c:v>
                </c:pt>
                <c:pt idx="11">
                  <c:v>5.79</c:v>
                </c:pt>
                <c:pt idx="12">
                  <c:v>11.33</c:v>
                </c:pt>
                <c:pt idx="13">
                  <c:v>18.559999999999999</c:v>
                </c:pt>
                <c:pt idx="14">
                  <c:v>4.71</c:v>
                </c:pt>
                <c:pt idx="15">
                  <c:v>18.73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92-4A62-BE4C-5A8CA070C01C}"/>
            </c:ext>
          </c:extLst>
        </c:ser>
        <c:ser>
          <c:idx val="2"/>
          <c:order val="2"/>
          <c:tx>
            <c:strRef>
              <c:f>salma!$D$1</c:f>
              <c:strCache>
                <c:ptCount val="1"/>
                <c:pt idx="0">
                  <c:v>E3 : Pl.S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salma!$A$2:$A$17</c:f>
              <c:strCache>
                <c:ptCount val="16"/>
                <c:pt idx="0">
                  <c:v>Chlorite</c:v>
                </c:pt>
                <c:pt idx="1">
                  <c:v>Illite</c:v>
                </c:pt>
                <c:pt idx="2">
                  <c:v>Kaolinite</c:v>
                </c:pt>
                <c:pt idx="3">
                  <c:v>Palygorskite</c:v>
                </c:pt>
                <c:pt idx="4">
                  <c:v>Sepiolite</c:v>
                </c:pt>
                <c:pt idx="5">
                  <c:v>Smectite</c:v>
                </c:pt>
                <c:pt idx="6">
                  <c:v>Vermiculite</c:v>
                </c:pt>
                <c:pt idx="7">
                  <c:v>Albite</c:v>
                </c:pt>
                <c:pt idx="8">
                  <c:v>Anorthite</c:v>
                </c:pt>
                <c:pt idx="9">
                  <c:v>Calcite</c:v>
                </c:pt>
                <c:pt idx="10">
                  <c:v>Dolomite</c:v>
                </c:pt>
                <c:pt idx="11">
                  <c:v>Enstatite</c:v>
                </c:pt>
                <c:pt idx="12">
                  <c:v>Microcline</c:v>
                </c:pt>
                <c:pt idx="13">
                  <c:v>Quartz</c:v>
                </c:pt>
                <c:pt idx="14">
                  <c:v>Aragonite</c:v>
                </c:pt>
                <c:pt idx="15">
                  <c:v>Calcite mangnésienne</c:v>
                </c:pt>
              </c:strCache>
            </c:strRef>
          </c:cat>
          <c:val>
            <c:numRef>
              <c:f>salma!$D$2:$D$17</c:f>
              <c:numCache>
                <c:formatCode>General</c:formatCode>
                <c:ptCount val="16"/>
                <c:pt idx="0">
                  <c:v>1.34</c:v>
                </c:pt>
                <c:pt idx="1">
                  <c:v>6.9500000000000011</c:v>
                </c:pt>
                <c:pt idx="2">
                  <c:v>1.66</c:v>
                </c:pt>
                <c:pt idx="3">
                  <c:v>1.0999999999999999</c:v>
                </c:pt>
                <c:pt idx="4">
                  <c:v>0.76</c:v>
                </c:pt>
                <c:pt idx="5">
                  <c:v>1.53</c:v>
                </c:pt>
                <c:pt idx="6">
                  <c:v>0.63</c:v>
                </c:pt>
                <c:pt idx="7">
                  <c:v>8.1100000000000012</c:v>
                </c:pt>
                <c:pt idx="8">
                  <c:v>11.58</c:v>
                </c:pt>
                <c:pt idx="9">
                  <c:v>11.18</c:v>
                </c:pt>
                <c:pt idx="10">
                  <c:v>3.44</c:v>
                </c:pt>
                <c:pt idx="11">
                  <c:v>2.25</c:v>
                </c:pt>
                <c:pt idx="12">
                  <c:v>11.24</c:v>
                </c:pt>
                <c:pt idx="13">
                  <c:v>20.46</c:v>
                </c:pt>
                <c:pt idx="14">
                  <c:v>5.17</c:v>
                </c:pt>
                <c:pt idx="15">
                  <c:v>12.590000000000002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B92-4A62-BE4C-5A8CA070C01C}"/>
            </c:ext>
          </c:extLst>
        </c:ser>
        <c:ser>
          <c:idx val="3"/>
          <c:order val="3"/>
          <c:tx>
            <c:strRef>
              <c:f>salma!$E$1</c:f>
              <c:strCache>
                <c:ptCount val="1"/>
                <c:pt idx="0">
                  <c:v>E4 : Pl.N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salma!$A$2:$A$17</c:f>
              <c:strCache>
                <c:ptCount val="16"/>
                <c:pt idx="0">
                  <c:v>Chlorite</c:v>
                </c:pt>
                <c:pt idx="1">
                  <c:v>Illite</c:v>
                </c:pt>
                <c:pt idx="2">
                  <c:v>Kaolinite</c:v>
                </c:pt>
                <c:pt idx="3">
                  <c:v>Palygorskite</c:v>
                </c:pt>
                <c:pt idx="4">
                  <c:v>Sepiolite</c:v>
                </c:pt>
                <c:pt idx="5">
                  <c:v>Smectite</c:v>
                </c:pt>
                <c:pt idx="6">
                  <c:v>Vermiculite</c:v>
                </c:pt>
                <c:pt idx="7">
                  <c:v>Albite</c:v>
                </c:pt>
                <c:pt idx="8">
                  <c:v>Anorthite</c:v>
                </c:pt>
                <c:pt idx="9">
                  <c:v>Calcite</c:v>
                </c:pt>
                <c:pt idx="10">
                  <c:v>Dolomite</c:v>
                </c:pt>
                <c:pt idx="11">
                  <c:v>Enstatite</c:v>
                </c:pt>
                <c:pt idx="12">
                  <c:v>Microcline</c:v>
                </c:pt>
                <c:pt idx="13">
                  <c:v>Quartz</c:v>
                </c:pt>
                <c:pt idx="14">
                  <c:v>Aragonite</c:v>
                </c:pt>
                <c:pt idx="15">
                  <c:v>Calcite mangnésienne</c:v>
                </c:pt>
              </c:strCache>
            </c:strRef>
          </c:cat>
          <c:val>
            <c:numRef>
              <c:f>salma!$E$2:$E$17</c:f>
              <c:numCache>
                <c:formatCode>General</c:formatCode>
                <c:ptCount val="16"/>
                <c:pt idx="0">
                  <c:v>0.76</c:v>
                </c:pt>
                <c:pt idx="1">
                  <c:v>6.5600000000000005</c:v>
                </c:pt>
                <c:pt idx="2">
                  <c:v>0.97</c:v>
                </c:pt>
                <c:pt idx="3">
                  <c:v>0.8</c:v>
                </c:pt>
                <c:pt idx="4">
                  <c:v>0.6</c:v>
                </c:pt>
                <c:pt idx="5">
                  <c:v>0</c:v>
                </c:pt>
                <c:pt idx="6">
                  <c:v>0.6</c:v>
                </c:pt>
                <c:pt idx="7">
                  <c:v>8.0299999999999994</c:v>
                </c:pt>
                <c:pt idx="8">
                  <c:v>6.3299999999999992</c:v>
                </c:pt>
                <c:pt idx="9">
                  <c:v>15.659999999999998</c:v>
                </c:pt>
                <c:pt idx="10">
                  <c:v>4.58</c:v>
                </c:pt>
                <c:pt idx="11">
                  <c:v>1.78</c:v>
                </c:pt>
                <c:pt idx="12">
                  <c:v>8.39</c:v>
                </c:pt>
                <c:pt idx="13">
                  <c:v>23.84</c:v>
                </c:pt>
                <c:pt idx="14">
                  <c:v>5.1400000000000006</c:v>
                </c:pt>
                <c:pt idx="15">
                  <c:v>15.98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B92-4A62-BE4C-5A8CA070C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88429424"/>
        <c:axId val="488431720"/>
        <c:axId val="0"/>
      </c:bar3DChart>
      <c:catAx>
        <c:axId val="4884294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les mineraux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8431720"/>
        <c:crosses val="autoZero"/>
        <c:auto val="1"/>
        <c:lblAlgn val="ctr"/>
        <c:lblOffset val="100"/>
        <c:noMultiLvlLbl val="0"/>
      </c:catAx>
      <c:valAx>
        <c:axId val="488431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fr-FR"/>
                  <a:t>pourcentage des mineraux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97" b="0" i="0" u="none" strike="noStrike" kern="1200" cap="all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r-FR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488429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8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8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plotArea>
  <cs:plotArea3D>
    <cs:lnRef idx="0"/>
    <cs:fillRef idx="0"/>
    <cs:effectRef idx="0"/>
    <cs:fontRef idx="minor">
      <a:schemeClr val="dk1"/>
    </cs:fontRef>
    <cs:spPr>
      <a:solidFill>
        <a:schemeClr val="lt1"/>
      </a:solidFill>
    </cs:spPr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1600" b="1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  <cs:spPr>
      <a:pattFill prst="ltDnDiag">
        <a:fgClr>
          <a:schemeClr val="dk1">
            <a:lumMod val="15000"/>
            <a:lumOff val="85000"/>
          </a:schemeClr>
        </a:fgClr>
        <a:bgClr>
          <a:schemeClr val="lt1"/>
        </a:bgClr>
      </a:pattFill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3C732-CBB4-4A2C-B1F1-B7294EFD19C5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8B265-1502-4A71-AD57-10D1885EB1A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72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3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3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75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6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78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67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6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51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922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87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12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87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038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38B265-1502-4A71-AD57-10D1885EB1A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4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284890-85D2-4D7B-8EF5-15A9C1DB8F42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7CC2-0FC8-4686-B024-99790E0F5162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64DA5-CD3D-4590-A511-FCD3BC7A793E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C6F822A4-8DA6-4447-9B1F-C5DB58435268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dirty="0"/>
              <a:t>6/9/2022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8664C608-40B1-4030-A28D-5B74BC98ADCE}" type="datetimeFigureOut">
              <a:rPr lang="en-US" dirty="0"/>
              <a:t>6/9/2022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3012A31-5DF7-46F9-9773-02624ED53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260" y="0"/>
            <a:ext cx="7195113" cy="1079267"/>
          </a:xfrm>
          <a:prstGeom prst="rect">
            <a:avLst/>
          </a:prstGeom>
        </p:spPr>
      </p:pic>
      <p:pic>
        <p:nvPicPr>
          <p:cNvPr id="3" name="Image 1" descr="FSSM_Chiffres.jpg">
            <a:extLst>
              <a:ext uri="{FF2B5EF4-FFF2-40B4-BE49-F238E27FC236}">
                <a16:creationId xmlns:a16="http://schemas.microsoft.com/office/drawing/2014/main" id="{41EB2F06-7F1D-4C04-805D-55EB11B86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59407" cy="70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logo definitif modهض.JPG">
            <a:extLst>
              <a:ext uri="{FF2B5EF4-FFF2-40B4-BE49-F238E27FC236}">
                <a16:creationId xmlns:a16="http://schemas.microsoft.com/office/drawing/2014/main" id="{B0BCA449-4695-4AAB-A1ED-AC131F3F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5355" y="90067"/>
            <a:ext cx="1166645" cy="872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8">
            <a:extLst>
              <a:ext uri="{FF2B5EF4-FFF2-40B4-BE49-F238E27FC236}">
                <a16:creationId xmlns:a16="http://schemas.microsoft.com/office/drawing/2014/main" id="{7510C449-C6CF-4C3E-B0D5-BD555948B4A5}"/>
              </a:ext>
            </a:extLst>
          </p:cNvPr>
          <p:cNvSpPr txBox="1"/>
          <p:nvPr/>
        </p:nvSpPr>
        <p:spPr>
          <a:xfrm>
            <a:off x="2621256" y="1750528"/>
            <a:ext cx="6949488" cy="3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2400" dirty="0" err="1"/>
              <a:t>Morphological</a:t>
            </a:r>
            <a:r>
              <a:rPr lang="fr-FR" sz="2400" dirty="0"/>
              <a:t> </a:t>
            </a:r>
            <a:r>
              <a:rPr lang="fr-FR" sz="2400" dirty="0" err="1"/>
              <a:t>evolution</a:t>
            </a:r>
            <a:r>
              <a:rPr lang="fr-FR" sz="2400" dirty="0"/>
              <a:t> and </a:t>
            </a:r>
            <a:r>
              <a:rPr lang="fr-FR" sz="2400" dirty="0" err="1"/>
              <a:t>sedimentological</a:t>
            </a:r>
            <a:r>
              <a:rPr lang="fr-FR" sz="2400" dirty="0"/>
              <a:t> </a:t>
            </a:r>
            <a:r>
              <a:rPr lang="fr-FR" sz="2400" dirty="0" err="1"/>
              <a:t>study</a:t>
            </a:r>
            <a:r>
              <a:rPr lang="fr-FR" sz="2400" dirty="0"/>
              <a:t> of the Essaouira bay and the </a:t>
            </a:r>
            <a:r>
              <a:rPr lang="fr-FR" sz="2400" dirty="0" err="1"/>
              <a:t>mouth</a:t>
            </a:r>
            <a:r>
              <a:rPr lang="fr-FR" sz="2400" dirty="0"/>
              <a:t> of Oued </a:t>
            </a:r>
            <a:r>
              <a:rPr lang="fr-FR" sz="2400" dirty="0" err="1"/>
              <a:t>Ksob</a:t>
            </a:r>
            <a:r>
              <a:rPr lang="fr-FR" sz="2400" dirty="0"/>
              <a:t> (Essaouira, Morocco)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 err="1"/>
              <a:t>Ezzahzi</a:t>
            </a:r>
            <a:r>
              <a:rPr lang="fr-FR" sz="1400" dirty="0"/>
              <a:t> Salma1, Abdellah Algouti1, Ahmed Algouti1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14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fr-FR" sz="14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FR" sz="1400" dirty="0"/>
              <a:t>1 Cadi </a:t>
            </a:r>
            <a:r>
              <a:rPr lang="fr-FR" sz="1400" dirty="0" err="1"/>
              <a:t>Ayyad</a:t>
            </a:r>
            <a:r>
              <a:rPr lang="fr-FR" sz="1400" dirty="0"/>
              <a:t> </a:t>
            </a:r>
            <a:r>
              <a:rPr lang="fr-FR" sz="1400" dirty="0" err="1"/>
              <a:t>University</a:t>
            </a:r>
            <a:r>
              <a:rPr lang="fr-FR" sz="1400" dirty="0"/>
              <a:t> / </a:t>
            </a:r>
            <a:r>
              <a:rPr lang="fr-FR" sz="1400" dirty="0" err="1"/>
              <a:t>Geoscience</a:t>
            </a:r>
            <a:r>
              <a:rPr lang="fr-FR" sz="1400" dirty="0"/>
              <a:t> </a:t>
            </a:r>
            <a:r>
              <a:rPr lang="fr-FR" sz="1400" dirty="0" err="1"/>
              <a:t>Geotourism</a:t>
            </a:r>
            <a:r>
              <a:rPr lang="fr-FR" sz="1400" dirty="0"/>
              <a:t> Natural </a:t>
            </a:r>
            <a:r>
              <a:rPr lang="fr-FR" sz="1400" dirty="0" err="1"/>
              <a:t>Hazards</a:t>
            </a:r>
            <a:r>
              <a:rPr lang="fr-FR" sz="1400" dirty="0"/>
              <a:t> and </a:t>
            </a:r>
            <a:r>
              <a:rPr lang="fr-FR" sz="1400" dirty="0" err="1"/>
              <a:t>Remote</a:t>
            </a:r>
            <a:r>
              <a:rPr lang="fr-FR" sz="1400" dirty="0"/>
              <a:t> </a:t>
            </a:r>
            <a:r>
              <a:rPr lang="fr-FR" sz="1400" dirty="0" err="1"/>
              <a:t>Sensing</a:t>
            </a:r>
            <a:r>
              <a:rPr lang="fr-FR" sz="1400" dirty="0"/>
              <a:t> </a:t>
            </a:r>
            <a:r>
              <a:rPr lang="fr-FR" sz="1400" dirty="0" err="1"/>
              <a:t>Laboratory</a:t>
            </a:r>
            <a:r>
              <a:rPr lang="fr-FR" sz="1400" dirty="0"/>
              <a:t>(2GRNT) / </a:t>
            </a:r>
            <a:r>
              <a:rPr lang="fr-FR" sz="1400" dirty="0" err="1"/>
              <a:t>Department</a:t>
            </a:r>
            <a:r>
              <a:rPr lang="fr-FR" sz="1400" dirty="0"/>
              <a:t> of </a:t>
            </a:r>
            <a:r>
              <a:rPr lang="fr-FR" sz="1400" dirty="0" err="1"/>
              <a:t>Geology</a:t>
            </a:r>
            <a:r>
              <a:rPr lang="fr-FR" sz="1400" dirty="0"/>
              <a:t>, </a:t>
            </a:r>
            <a:r>
              <a:rPr lang="fr-FR" sz="1400" dirty="0" err="1"/>
              <a:t>Faculty</a:t>
            </a:r>
            <a:r>
              <a:rPr lang="fr-FR" sz="1400" dirty="0"/>
              <a:t> of Sciences </a:t>
            </a:r>
            <a:r>
              <a:rPr lang="fr-FR" sz="1400" dirty="0" err="1"/>
              <a:t>Semlalia</a:t>
            </a:r>
            <a:r>
              <a:rPr lang="fr-FR" sz="1400" dirty="0"/>
              <a:t>/ Marrakech, Morocco </a:t>
            </a:r>
            <a:endParaRPr lang="en-US" sz="14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0173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AEEFF-DC72-4F41-80B9-568279D23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975" y="492183"/>
            <a:ext cx="10058400" cy="1094786"/>
          </a:xfrm>
        </p:spPr>
        <p:txBody>
          <a:bodyPr>
            <a:norm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Morphoscopic analysis</a:t>
            </a:r>
            <a:b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6D772993-66B1-4E3D-AA61-A038BBAC2C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7080034"/>
              </p:ext>
            </p:extLst>
          </p:nvPr>
        </p:nvGraphicFramePr>
        <p:xfrm>
          <a:off x="1069975" y="2120900"/>
          <a:ext cx="5026025" cy="403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7140F1DD-94CB-451B-AA20-C718630DFB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52660721"/>
              </p:ext>
            </p:extLst>
          </p:nvPr>
        </p:nvGraphicFramePr>
        <p:xfrm>
          <a:off x="6096000" y="2093976"/>
          <a:ext cx="5223164" cy="4030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13450A1D-36FF-4BF9-A2CF-2BB0A396F43B}"/>
              </a:ext>
            </a:extLst>
          </p:cNvPr>
          <p:cNvSpPr txBox="1"/>
          <p:nvPr/>
        </p:nvSpPr>
        <p:spPr>
          <a:xfrm>
            <a:off x="872836" y="1751568"/>
            <a:ext cx="19534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696464"/>
                </a:solidFill>
              </a:rPr>
              <a:t>the Dune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rgbClr val="696464"/>
                </a:solidFill>
              </a:rPr>
              <a:t>sample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61578B-6402-41B1-9B22-D4C948A189AA}"/>
              </a:ext>
            </a:extLst>
          </p:cNvPr>
          <p:cNvSpPr txBox="1"/>
          <p:nvPr/>
        </p:nvSpPr>
        <p:spPr>
          <a:xfrm>
            <a:off x="6854824" y="1751568"/>
            <a:ext cx="19950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696464"/>
                </a:solidFill>
              </a:rPr>
              <a:t>the Mouth sample</a:t>
            </a:r>
          </a:p>
        </p:txBody>
      </p:sp>
    </p:spTree>
    <p:extLst>
      <p:ext uri="{BB962C8B-B14F-4D97-AF65-F5344CB8AC3E}">
        <p14:creationId xmlns:p14="http://schemas.microsoft.com/office/powerpoint/2010/main" val="422678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Graphic spid="5" grpId="0">
        <p:bldAsOne/>
      </p:bldGraphic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>
            <a:extLst>
              <a:ext uri="{FF2B5EF4-FFF2-40B4-BE49-F238E27FC236}">
                <a16:creationId xmlns:a16="http://schemas.microsoft.com/office/drawing/2014/main" id="{9C84E93C-304F-4D05-9F13-C0091EAA1DE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4106306"/>
              </p:ext>
            </p:extLst>
          </p:nvPr>
        </p:nvGraphicFramePr>
        <p:xfrm>
          <a:off x="1" y="1385455"/>
          <a:ext cx="6096000" cy="3875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532F26AB-80C0-4F19-BC0F-A4583391A2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6700748"/>
              </p:ext>
            </p:extLst>
          </p:nvPr>
        </p:nvGraphicFramePr>
        <p:xfrm>
          <a:off x="6345382" y="1385454"/>
          <a:ext cx="5846617" cy="4211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C6D2AB40-29F4-44AF-9243-970349BC4503}"/>
              </a:ext>
            </a:extLst>
          </p:cNvPr>
          <p:cNvSpPr txBox="1"/>
          <p:nvPr/>
        </p:nvSpPr>
        <p:spPr>
          <a:xfrm>
            <a:off x="249383" y="1016123"/>
            <a:ext cx="27986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696464"/>
                </a:solidFill>
              </a:rPr>
              <a:t>the North estuary sample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3F0E5D5-3A39-4B43-8114-13E8FEF2506E}"/>
              </a:ext>
            </a:extLst>
          </p:cNvPr>
          <p:cNvSpPr txBox="1"/>
          <p:nvPr/>
        </p:nvSpPr>
        <p:spPr>
          <a:xfrm>
            <a:off x="6857999" y="942294"/>
            <a:ext cx="29371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>
                <a:solidFill>
                  <a:srgbClr val="696464"/>
                </a:solidFill>
              </a:rPr>
              <a:t>the South </a:t>
            </a:r>
            <a:r>
              <a:rPr lang="en-US" sz="1600" b="1" dirty="0">
                <a:solidFill>
                  <a:srgbClr val="696464"/>
                </a:solidFill>
              </a:rPr>
              <a:t>estuary sample</a:t>
            </a:r>
          </a:p>
        </p:txBody>
      </p:sp>
    </p:spTree>
    <p:extLst>
      <p:ext uri="{BB962C8B-B14F-4D97-AF65-F5344CB8AC3E}">
        <p14:creationId xmlns:p14="http://schemas.microsoft.com/office/powerpoint/2010/main" val="180080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  <p:bldP spid="7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083DD6-1BFA-4FFF-952F-C842776A1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77091"/>
            <a:ext cx="10058400" cy="1149927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X-ray diffraction analysis</a:t>
            </a:r>
            <a:br>
              <a:rPr lang="fr-F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10E4ED19-7EC6-440B-BE72-F53C5E09E1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980131"/>
              </p:ext>
            </p:extLst>
          </p:nvPr>
        </p:nvGraphicFramePr>
        <p:xfrm>
          <a:off x="0" y="1300162"/>
          <a:ext cx="12192000" cy="5557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40486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69E949-15FE-48AF-8D1B-36D1BFDC6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3327891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0e1758d076449cf67be81dba5305e4985e8cf3dbb55a3aaf4b506e2 (1)">
            <a:hlinkClick r:id="" action="ppaction://media"/>
            <a:extLst>
              <a:ext uri="{FF2B5EF4-FFF2-40B4-BE49-F238E27FC236}">
                <a16:creationId xmlns:a16="http://schemas.microsoft.com/office/drawing/2014/main" id="{75467A5D-75FE-4124-882F-AE20FF685A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4210" y="197269"/>
            <a:ext cx="7705057" cy="6039099"/>
          </a:xfrm>
        </p:spPr>
      </p:pic>
    </p:spTree>
    <p:extLst>
      <p:ext uri="{BB962C8B-B14F-4D97-AF65-F5344CB8AC3E}">
        <p14:creationId xmlns:p14="http://schemas.microsoft.com/office/powerpoint/2010/main" val="360716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7DD7A1-4C0E-48D2-9510-E265FE897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6DD8B61-4FAE-4509-8CB4-0C78665B4A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br>
              <a:rPr lang="en-US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7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THANK YOU FOR YOUR ATTENTION </a:t>
            </a:r>
            <a:br>
              <a:rPr lang="fr-FR" sz="9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508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7BAB13-773C-48BB-96C6-DD3A433F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4D29C4E-347E-4ECF-913D-2C4EDC7C8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algn="just">
              <a:lnSpc>
                <a:spcPct val="150000"/>
              </a:lnSpc>
              <a:buFont typeface="+mj-lt"/>
              <a:buAutoNum type="romanUcPeriod"/>
            </a:pPr>
            <a:r>
              <a:rPr lang="fr-FR" dirty="0"/>
              <a:t>Objectives and </a:t>
            </a:r>
            <a:r>
              <a:rPr lang="en-US" dirty="0"/>
              <a:t>methodologies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general context of the study area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Study of the evolution of Essaouira Bay and the mouth of Oued </a:t>
            </a:r>
            <a:r>
              <a:rPr lang="en-US" dirty="0" err="1"/>
              <a:t>Ksob</a:t>
            </a:r>
            <a:r>
              <a:rPr lang="en-US" dirty="0"/>
              <a:t> by processing satellite imagery (1985-2021)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Sedimentological study of the sands of the Essaouira coastline </a:t>
            </a:r>
          </a:p>
          <a:p>
            <a:pPr marL="514350" indent="-514350" algn="just">
              <a:lnSpc>
                <a:spcPct val="150000"/>
              </a:lnSpc>
              <a:buFont typeface="+mj-lt"/>
              <a:buAutoNum type="romanUcPeriod"/>
            </a:pPr>
            <a:r>
              <a:rPr lang="en-US" dirty="0"/>
              <a:t>Conclusion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romanUcPeriod"/>
            </a:pPr>
            <a:endParaRPr lang="fr-FR" dirty="0"/>
          </a:p>
          <a:p>
            <a:pPr marL="514350" indent="-514350">
              <a:buFont typeface="+mj-lt"/>
              <a:buAutoNum type="roman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4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C09070-CCAA-4FB1-BAF6-4951F83BD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and methodologies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5DB02E89-567F-4875-BAC2-F61C3F7BE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15806" y="2351884"/>
            <a:ext cx="3810000" cy="3810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70AC15-81C6-4555-9DD0-A892156A6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115" y="2351884"/>
            <a:ext cx="4111094" cy="3809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D7BC3C1-F317-4CF6-9129-7E6DE8CAD6C5}"/>
              </a:ext>
            </a:extLst>
          </p:cNvPr>
          <p:cNvSpPr txBox="1"/>
          <p:nvPr/>
        </p:nvSpPr>
        <p:spPr>
          <a:xfrm>
            <a:off x="1415806" y="2351884"/>
            <a:ext cx="722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1985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1AB86FE-F1C0-469E-AD6A-71F4E6909BF3}"/>
              </a:ext>
            </a:extLst>
          </p:cNvPr>
          <p:cNvSpPr txBox="1"/>
          <p:nvPr/>
        </p:nvSpPr>
        <p:spPr>
          <a:xfrm>
            <a:off x="6402115" y="2335706"/>
            <a:ext cx="722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68681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5E861B-BE45-41AF-91CA-36385A359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39239" y="0"/>
            <a:ext cx="9267801" cy="6611032"/>
          </a:xfrm>
        </p:spPr>
      </p:pic>
    </p:spTree>
    <p:extLst>
      <p:ext uri="{BB962C8B-B14F-4D97-AF65-F5344CB8AC3E}">
        <p14:creationId xmlns:p14="http://schemas.microsoft.com/office/powerpoint/2010/main" val="2281004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004649-8326-4877-A9F2-8AA3BDB37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285" y="171450"/>
            <a:ext cx="9155430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803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AA3A34-C8E9-4879-A735-EAB20580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context of the study area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83EE1020-3F07-4C6A-A7C8-FDC1B078A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143" y="202499"/>
            <a:ext cx="4615287" cy="642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F4E63B-1336-4E5A-9DAE-065D4CFE2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1031966"/>
            <a:ext cx="10058400" cy="106201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Study of the evolution of Essaouira Bay and the mouth of Oued </a:t>
            </a:r>
            <a:r>
              <a:rPr lang="en-US" sz="4400" dirty="0" err="1"/>
              <a:t>Ksob</a:t>
            </a:r>
            <a:r>
              <a:rPr lang="en-US" sz="4400" dirty="0"/>
              <a:t> by processing satellite imagery (1985-2021)</a:t>
            </a:r>
            <a:br>
              <a:rPr lang="en-US" dirty="0"/>
            </a:br>
            <a:endParaRPr lang="en-US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444812BA-68CA-4933-AA8D-790851B6DB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7121" y="0"/>
            <a:ext cx="4898571" cy="6928333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31E65B-3C2C-4C79-9DD1-91BC1D25F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6035" y="0"/>
            <a:ext cx="48488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3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55661-B05C-4995-B70C-1BBE7D32A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Particle size analysis</a:t>
            </a:r>
            <a:br>
              <a:rPr lang="fr-FR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F40DC1-A0E2-4EC5-B949-0A441BB18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54" y="636226"/>
            <a:ext cx="7351143" cy="558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0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AACBE-3530-4128-B487-2323245D3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Calcimetric analysis</a:t>
            </a:r>
            <a:br>
              <a:rPr lang="fr-F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6A1C3C9-AF78-4EFC-B669-6548EAB6B97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089140"/>
              </p:ext>
            </p:extLst>
          </p:nvPr>
        </p:nvGraphicFramePr>
        <p:xfrm>
          <a:off x="1063752" y="1510145"/>
          <a:ext cx="10064623" cy="46620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0998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ype de bois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TM03090434[[fn=Type de bois]]</Template>
  <TotalTime>1828</TotalTime>
  <Words>204</Words>
  <Application>Microsoft Office PowerPoint</Application>
  <PresentationFormat>Grand écran</PresentationFormat>
  <Paragraphs>48</Paragraphs>
  <Slides>15</Slides>
  <Notes>14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1" baseType="lpstr">
      <vt:lpstr>Calibri</vt:lpstr>
      <vt:lpstr>Rockwell</vt:lpstr>
      <vt:lpstr>Rockwell Condensed</vt:lpstr>
      <vt:lpstr>Times New Roman</vt:lpstr>
      <vt:lpstr>Wingdings</vt:lpstr>
      <vt:lpstr>Type de bois</vt:lpstr>
      <vt:lpstr>Présentation PowerPoint</vt:lpstr>
      <vt:lpstr>PLAN </vt:lpstr>
      <vt:lpstr>Objectives and methodologies</vt:lpstr>
      <vt:lpstr>Présentation PowerPoint</vt:lpstr>
      <vt:lpstr>Présentation PowerPoint</vt:lpstr>
      <vt:lpstr>general context of the study area</vt:lpstr>
      <vt:lpstr>Study of the evolution of Essaouira Bay and the mouth of Oued Ksob by processing satellite imagery (1985-2021) </vt:lpstr>
      <vt:lpstr>Particle size analysis </vt:lpstr>
      <vt:lpstr>Calcimetric analysis </vt:lpstr>
      <vt:lpstr>Morphoscopic analysis </vt:lpstr>
      <vt:lpstr>Présentation PowerPoint</vt:lpstr>
      <vt:lpstr>X-ray diffraction analysis </vt:lpstr>
      <vt:lpstr>Conclusion</vt:lpstr>
      <vt:lpstr>Présentation PowerPoint</vt:lpstr>
      <vt:lpstr>  THANK YOU FOR YOUR ATTENTION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Morphological evolution and sedimentological study of the Essaouira bay and the mouth of Oued Ksob (Essaouira, Morocco)  Ezzahzi Salma1, Abdellah Algouti1, Ahmed Algouti1  1Cadi Ayyad University / Geoscience Geotourism Natural Hazards and Remote Sensing Laboratory(2GRNT) / Department of Geology, Faculty of Sciences Semlalia/ Marrakech, Morocco </dc:title>
  <dc:creator>hp</dc:creator>
  <cp:lastModifiedBy>hp</cp:lastModifiedBy>
  <cp:revision>16</cp:revision>
  <dcterms:created xsi:type="dcterms:W3CDTF">2022-05-12T10:50:08Z</dcterms:created>
  <dcterms:modified xsi:type="dcterms:W3CDTF">2022-06-09T15:28:47Z</dcterms:modified>
</cp:coreProperties>
</file>