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1143" r:id="rId3"/>
    <p:sldId id="1146" r:id="rId4"/>
    <p:sldId id="281" r:id="rId5"/>
    <p:sldId id="276" r:id="rId6"/>
    <p:sldId id="279" r:id="rId7"/>
    <p:sldId id="277" r:id="rId8"/>
    <p:sldId id="1147" r:id="rId9"/>
    <p:sldId id="282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B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72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74AF1-F5E1-403E-947A-4D703035DA0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46985-D2BB-49AB-9B12-57A0A649C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9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501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46985-D2BB-49AB-9B12-57A0A649C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54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D6135E-5AFD-D04D-AFF1-923F0C82E0F1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937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94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883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46985-D2BB-49AB-9B12-57A0A649C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69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46985-D2BB-49AB-9B12-57A0A649C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25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46985-D2BB-49AB-9B12-57A0A649C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0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977E2-C857-0C77-9F30-45B1445FB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767761-63B1-D175-DF34-629793D2C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9D6F9-1233-3773-56BD-66D1F70A3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BA82-E995-7C44-A865-1648C2C3855D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6CDB7-6A6F-6DF8-3676-0C41E4C1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EC501-3CB4-6C12-359A-8AACA2944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07CA-B421-4007-85E2-6267340A5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6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ADC11-B242-10F4-7D0E-E25A1147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0CB49-B949-BD6A-0EE3-0D81A7387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BC374-3BD9-F5E5-B538-9E70840F3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A469-11DF-4E43-B002-038B7AEA40AB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F4345-041F-D327-662D-4CA4B60CD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EC902-548D-ED1D-0CD9-886A58F5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07CA-B421-4007-85E2-6267340A5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1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F678D0-2558-39BF-6041-228C5BB13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C15669-BC7C-BC91-D486-DF6B38AA3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9E270-581F-1706-0107-17785C998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51555-387C-A84E-8FE7-D7C3E72E6428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BAE04-FCF5-3740-346B-288C5764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D6AE6-A39F-F669-C727-458E1124F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07CA-B421-4007-85E2-6267340A5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17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42977" y="0"/>
            <a:ext cx="11549023" cy="5553563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907842" y="1607344"/>
            <a:ext cx="10676456" cy="3119285"/>
          </a:xfrm>
        </p:spPr>
        <p:txBody>
          <a:bodyPr anchor="b">
            <a:noAutofit/>
          </a:bodyPr>
          <a:lstStyle>
            <a:lvl1pPr algn="l">
              <a:lnSpc>
                <a:spcPts val="7734"/>
              </a:lnSpc>
              <a:defRPr sz="7031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902456" y="4833784"/>
            <a:ext cx="10681842" cy="410063"/>
          </a:xfrm>
        </p:spPr>
        <p:txBody>
          <a:bodyPr>
            <a:normAutofit/>
          </a:bodyPr>
          <a:lstStyle>
            <a:lvl1pPr marL="0" indent="0" algn="l">
              <a:lnSpc>
                <a:spcPts val="2531"/>
              </a:lnSpc>
              <a:buNone/>
              <a:defRPr sz="2109">
                <a:solidFill>
                  <a:schemeClr val="accent2"/>
                </a:solidFill>
              </a:defRPr>
            </a:lvl1pPr>
            <a:lvl2pPr marL="457144" indent="0" algn="ctr">
              <a:buNone/>
              <a:defRPr sz="2000"/>
            </a:lvl2pPr>
            <a:lvl3pPr marL="914289" indent="0" algn="ctr">
              <a:buNone/>
              <a:defRPr sz="1800"/>
            </a:lvl3pPr>
            <a:lvl4pPr marL="1371433" indent="0" algn="ctr">
              <a:buNone/>
              <a:defRPr sz="1600"/>
            </a:lvl4pPr>
            <a:lvl5pPr marL="1828577" indent="0" algn="ctr">
              <a:buNone/>
              <a:defRPr sz="1600"/>
            </a:lvl5pPr>
            <a:lvl6pPr marL="2285723" indent="0" algn="ctr">
              <a:buNone/>
              <a:defRPr sz="1600"/>
            </a:lvl6pPr>
            <a:lvl7pPr marL="2742867" indent="0" algn="ctr">
              <a:buNone/>
              <a:defRPr sz="1600"/>
            </a:lvl7pPr>
            <a:lvl8pPr marL="3200011" indent="0" algn="ctr">
              <a:buNone/>
              <a:defRPr sz="1600"/>
            </a:lvl8pPr>
            <a:lvl9pPr marL="3657156" indent="0" algn="ctr">
              <a:buNone/>
              <a:defRPr sz="1600"/>
            </a:lvl9pPr>
          </a:lstStyle>
          <a:p>
            <a:r>
              <a:rPr lang="en-GB" noProof="0" dirty="0"/>
              <a:t>Click to add subtitle / presenter / date [</a:t>
            </a:r>
            <a:r>
              <a:rPr lang="en-GB" noProof="0" dirty="0" err="1"/>
              <a:t>dd</a:t>
            </a:r>
            <a:r>
              <a:rPr lang="en-GB" noProof="0" dirty="0"/>
              <a:t>-mm-</a:t>
            </a:r>
            <a:r>
              <a:rPr lang="en-GB" noProof="0" dirty="0" err="1"/>
              <a:t>yyyy</a:t>
            </a:r>
            <a:r>
              <a:rPr lang="en-GB" noProof="0" dirty="0"/>
              <a:t>]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964465" y="4505625"/>
            <a:ext cx="10555957" cy="40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07842" y="187184"/>
            <a:ext cx="10676456" cy="399326"/>
          </a:xfrm>
        </p:spPr>
        <p:txBody>
          <a:bodyPr anchor="b" anchorCtr="0">
            <a:normAutofit/>
          </a:bodyPr>
          <a:lstStyle>
            <a:lvl1pPr>
              <a:lnSpc>
                <a:spcPts val="1195"/>
              </a:lnSpc>
              <a:defRPr sz="984" b="1" i="0" u="sng" cap="all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195"/>
              </a:lnSpc>
              <a:buNone/>
              <a:defRPr sz="984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 dirty="0"/>
              <a:t>Click to edit organisation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225041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01733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86791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556242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4</a:t>
            </a:r>
          </a:p>
        </p:txBody>
      </p:sp>
    </p:spTree>
    <p:extLst>
      <p:ext uri="{BB962C8B-B14F-4D97-AF65-F5344CB8AC3E}">
        <p14:creationId xmlns:p14="http://schemas.microsoft.com/office/powerpoint/2010/main" val="1888854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6EF8-645D-D64F-8901-CAB9BF92E87C}" type="datetime1">
              <a:rPr lang="en-US" noProof="0" smtClean="0"/>
              <a:t>5/22/2022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7105117" y="964630"/>
            <a:ext cx="4429958" cy="4568906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2754" y="6292057"/>
            <a:ext cx="648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87725" y="839787"/>
            <a:ext cx="5936144" cy="4708125"/>
          </a:xfrm>
        </p:spPr>
        <p:txBody>
          <a:bodyPr/>
          <a:lstStyle>
            <a:lvl1pPr defTabSz="321457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321457">
              <a:lnSpc>
                <a:spcPct val="120000"/>
              </a:lnSpc>
              <a:defRPr/>
            </a:lvl3pPr>
            <a:lvl4pPr defTabSz="321457">
              <a:lnSpc>
                <a:spcPct val="120000"/>
              </a:lnSpc>
              <a:defRPr/>
            </a:lvl4pPr>
            <a:lvl5pPr defTabSz="321457">
              <a:lnSpc>
                <a:spcPct val="120000"/>
              </a:lnSpc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86944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EFA3-C87B-AE2E-8201-F1B83DABD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6B4A6-2B36-8FCC-BD8A-D3BEC7242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62F86-E5F5-7A14-7F76-F88D819A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22123-2184-CC49-ACC7-F20DEF51BD6B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ABE91-DA2C-6068-33BB-B612E0773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BA8FF-2FEB-3EDB-C0B0-A0624BE36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07CA-B421-4007-85E2-6267340A5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403A9-A051-4F1F-4344-FFE45C502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07F3D-75E9-CB4B-4C75-F229B3854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9F982-D364-BCC5-9644-FA31AB7A4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D4636-3B3C-714C-9E19-E536B39590B5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07033-CF28-9277-5B5E-8F1EA18F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D2547-494F-C4B1-1FDF-D3459AAB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07CA-B421-4007-85E2-6267340A5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0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F2530-1087-947F-DA0D-7DB31A594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F06A4-5752-1DC8-F08A-0D57F1DA6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C6BCD-9AD9-098F-F501-3CE1F48FA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D75E2-D191-DF50-6629-24DD4075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9118D-3F4B-A248-8CF4-F51C698F4181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E2DAB-D16D-5C81-D5E4-7B5AD70A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D611A-62F6-5766-18D8-160B8DC0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07CA-B421-4007-85E2-6267340A5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0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7DF85-ED8B-7645-B3CE-49BE9D62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0B099-8A00-6D6E-E8AC-D876A18DE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0FA59-B26F-1C2E-FDA1-7FE4E7A54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9BAFF-FE82-4906-F329-AA7BB3AEB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826E-F96A-1C75-2812-A4D55CEAB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F7478-5E43-1F55-DD04-A569C6B2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4968-DF95-6845-B9F5-A9155516EFA0}" type="datetime1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2F39D0-03C5-451D-CBBB-F957F7E6F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642F4-7CE2-4925-E6A6-6E5730E7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07CA-B421-4007-85E2-6267340A5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9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FD925-7A64-C5C6-88FB-2F35B07D0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E18EC-F01C-0E1B-DDF4-0B98EC0A2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1082-5D5D-324E-805B-02E1C4478BA0}" type="datetime1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4E470-E961-D5F0-EE84-AF0D8A45F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9098F-B542-5960-B850-0EB6D228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07CA-B421-4007-85E2-6267340A5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65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78658B-4F00-7ACD-DD36-82A595A3C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74781-ABA8-D241-9C2E-0DDCCA1A7F15}" type="datetime1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82AD30-BE38-712F-2E8B-9EAD57AEE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2D79B-9895-04F8-EEBD-D71746A5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07CA-B421-4007-85E2-6267340A5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37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97D8-E6C6-1641-2C9D-1DB76E3DB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DC579-8C84-20C1-AFC9-1E563E432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7C898-EAA6-FD3D-0018-FF19DE28F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D634F-44CF-945C-A8AB-69342C97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B1F1-840D-1E4C-B22D-8CFE0B9A2F57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E0B9D-8C1E-FDE1-7626-D16DF497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D1168-13E5-FDA4-A8B1-0EFE3E219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07CA-B421-4007-85E2-6267340A5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0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416EA-6830-2792-70D1-E1EFF950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950491-BCC9-C39E-26D4-96D96922E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76654-B22C-6CE7-4907-EEB66CC4B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C0964-54BF-BAFD-7447-2963ACACA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8596-4F05-744C-AC66-729A9A911685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36BCD-886D-455B-AE69-6490E3FF1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EF9AE-7BF2-385E-8BFC-0275E944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07CA-B421-4007-85E2-6267340A5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1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EAEA4E-016E-3E22-1256-52B2FA057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0F726-6886-6C5E-67E5-7B040AE02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E9DD3-7054-9C40-D578-5FEA393A8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505D9-B4F4-F341-BD6B-812691A102AB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50843-2E5C-050C-E15F-4B22C65E9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EE27E-F491-2E69-1488-5FAD991BA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507CA-B421-4007-85E2-6267340A5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oi.org/10.1175/BAMS-D-17-0233.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983448" y="1033960"/>
            <a:ext cx="10682303" cy="18205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br>
              <a:rPr lang="nl-NL" sz="4800" b="1" u="none" dirty="0"/>
            </a:br>
            <a:r>
              <a:rPr lang="nl-NL" sz="4400" b="1" u="none" dirty="0"/>
              <a:t>LINKS BETWEEN LAND USE AND CLIMATE IN THE HORN OF AFRICA</a:t>
            </a:r>
            <a:endParaRPr lang="nl-NL" sz="4800" b="1" u="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C1D16F-758C-5F87-114B-DA7FFDCB3227}"/>
              </a:ext>
            </a:extLst>
          </p:cNvPr>
          <p:cNvSpPr txBox="1"/>
          <p:nvPr/>
        </p:nvSpPr>
        <p:spPr>
          <a:xfrm>
            <a:off x="1843519" y="3314740"/>
            <a:ext cx="8730343" cy="123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400" dirty="0">
              <a:solidFill>
                <a:schemeClr val="accent1"/>
              </a:solidFill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a-DK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MD ABDUL MUKTADIR,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AKASH KOPPA</a:t>
            </a:r>
            <a:r>
              <a:rPr lang="da-DK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JEROEN CLAESSEN</a:t>
            </a:r>
            <a:r>
              <a:rPr lang="da-DK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br>
              <a:rPr lang="da-DK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DAVID A MACLEOD</a:t>
            </a:r>
            <a:r>
              <a:rPr lang="da-DK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MICHAEL SINGER</a:t>
            </a:r>
            <a:r>
              <a:rPr lang="da-DK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DIEGO G. MIRALLES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FAA3D3-0F7C-E874-8651-4679D0AE5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12" y="6154306"/>
            <a:ext cx="1820884" cy="504822"/>
          </a:xfrm>
          <a:prstGeom prst="rect">
            <a:avLst/>
          </a:prstGeom>
        </p:spPr>
      </p:pic>
      <p:pic>
        <p:nvPicPr>
          <p:cNvPr id="14" name="Picture 13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B576A0CA-F7A0-7111-1BBC-BECD364DC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67" y="5890914"/>
            <a:ext cx="936733" cy="8097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675C906-6312-0B35-9FB8-46084CCC88B4}"/>
              </a:ext>
            </a:extLst>
          </p:cNvPr>
          <p:cNvGrpSpPr/>
          <p:nvPr/>
        </p:nvGrpSpPr>
        <p:grpSpPr>
          <a:xfrm>
            <a:off x="6696114" y="5639597"/>
            <a:ext cx="3143903" cy="1148008"/>
            <a:chOff x="8024347" y="5552510"/>
            <a:chExt cx="3143903" cy="1148008"/>
          </a:xfrm>
        </p:grpSpPr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D2E3DC78-9B98-CF60-6C30-044E84054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88" b="9750"/>
            <a:stretch/>
          </p:blipFill>
          <p:spPr>
            <a:xfrm>
              <a:off x="8024347" y="5552510"/>
              <a:ext cx="3085982" cy="114800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ECFBB3-7DBD-9C69-B243-7123CF473693}"/>
                </a:ext>
              </a:extLst>
            </p:cNvPr>
            <p:cNvSpPr txBox="1"/>
            <p:nvPr/>
          </p:nvSpPr>
          <p:spPr>
            <a:xfrm>
              <a:off x="8635616" y="6401870"/>
              <a:ext cx="25326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>
                  <a:solidFill>
                    <a:schemeClr val="accent1"/>
                  </a:solidFill>
                </a:rPr>
                <a:t>VIENNA | AUSTRIA | </a:t>
              </a:r>
              <a:r>
                <a:rPr lang="en-US" sz="1200" i="0" dirty="0">
                  <a:solidFill>
                    <a:schemeClr val="accent1"/>
                  </a:solidFill>
                  <a:effectLst/>
                </a:rPr>
                <a:t>23–27 May 2022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C294E6D-A1C4-8F39-D4B7-EC560B8B8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25" y="6112230"/>
            <a:ext cx="1927506" cy="610059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662817D7-26CA-E9A0-1684-C6E5D25CD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933" y="5709318"/>
            <a:ext cx="746091" cy="993867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D74A531-38D4-D1F3-6664-08B82939CD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764" y="5710682"/>
            <a:ext cx="781259" cy="98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1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0537D8A-FBF3-9989-BC01-971B5811B5D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875" y="163814"/>
            <a:ext cx="6687185" cy="389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spc="42" dirty="0">
                <a:solidFill>
                  <a:schemeClr val="accent1"/>
                </a:solidFill>
                <a:latin typeface="Calibri (headings)"/>
              </a:rPr>
              <a:t>REFERENCES</a:t>
            </a:r>
            <a:endParaRPr lang="en-US" sz="4000" dirty="0">
              <a:solidFill>
                <a:schemeClr val="accent1"/>
              </a:solidFill>
              <a:latin typeface="Calibri (headings)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E1A20-41EC-6D27-6262-EAA69525D977}"/>
              </a:ext>
            </a:extLst>
          </p:cNvPr>
          <p:cNvSpPr txBox="1"/>
          <p:nvPr/>
        </p:nvSpPr>
        <p:spPr>
          <a:xfrm>
            <a:off x="721360" y="1731933"/>
            <a:ext cx="10789920" cy="347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1800" dirty="0"/>
              <a:t>Funk, C., Shukla, S., </a:t>
            </a:r>
            <a:r>
              <a:rPr lang="en-GB" sz="1800" dirty="0" err="1"/>
              <a:t>Thiaw</a:t>
            </a:r>
            <a:r>
              <a:rPr lang="en-GB" sz="1800" dirty="0"/>
              <a:t>, W. M., Rowland, J., </a:t>
            </a:r>
            <a:r>
              <a:rPr lang="en-GB" sz="1800" dirty="0" err="1"/>
              <a:t>Hoell</a:t>
            </a:r>
            <a:r>
              <a:rPr lang="en-GB" sz="1800" dirty="0"/>
              <a:t>, A., McNally, A., </a:t>
            </a:r>
            <a:r>
              <a:rPr lang="en-GB" sz="1800" dirty="0" err="1"/>
              <a:t>Husak</a:t>
            </a:r>
            <a:r>
              <a:rPr lang="en-GB" sz="1800" dirty="0"/>
              <a:t>, G., Novella, N., </a:t>
            </a:r>
            <a:r>
              <a:rPr lang="en-GB" sz="1800" dirty="0" err="1"/>
              <a:t>Budde</a:t>
            </a:r>
            <a:r>
              <a:rPr lang="en-GB" sz="1800" dirty="0"/>
              <a:t>, M., Peters-</a:t>
            </a:r>
            <a:r>
              <a:rPr lang="en-GB" sz="1800" dirty="0" err="1"/>
              <a:t>Lidard</a:t>
            </a:r>
            <a:r>
              <a:rPr lang="en-GB" sz="1800" dirty="0"/>
              <a:t>, C., </a:t>
            </a:r>
            <a:r>
              <a:rPr lang="en-GB" sz="1800" dirty="0" err="1"/>
              <a:t>Adoum</a:t>
            </a:r>
            <a:r>
              <a:rPr lang="en-GB" sz="1800" dirty="0"/>
              <a:t>, A., </a:t>
            </a:r>
            <a:r>
              <a:rPr lang="en-GB" sz="1800" dirty="0" err="1"/>
              <a:t>Galu</a:t>
            </a:r>
            <a:r>
              <a:rPr lang="en-GB" sz="1800" dirty="0"/>
              <a:t>, G., </a:t>
            </a:r>
            <a:r>
              <a:rPr lang="en-GB" sz="1800" dirty="0" err="1"/>
              <a:t>Korecha</a:t>
            </a:r>
            <a:r>
              <a:rPr lang="en-GB" sz="1800" dirty="0"/>
              <a:t>, D., </a:t>
            </a:r>
            <a:r>
              <a:rPr lang="en-GB" sz="1800" dirty="0" err="1"/>
              <a:t>Magadzire</a:t>
            </a:r>
            <a:r>
              <a:rPr lang="en-GB" sz="1800" dirty="0"/>
              <a:t>, T., Rodriguez, M., </a:t>
            </a:r>
            <a:r>
              <a:rPr lang="en-GB" sz="1800" dirty="0" err="1"/>
              <a:t>Robjhon</a:t>
            </a:r>
            <a:r>
              <a:rPr lang="en-GB" sz="1800" dirty="0"/>
              <a:t>, M., Bekele, E., Arsenault, K., Peterson, P., … Verdin, J. (2019). Recognizing the Famine Early Warning Systems Network: Over 30 Years of Drought Early Warning Science Advances and Partnerships Promoting Global Food Security. </a:t>
            </a:r>
            <a:r>
              <a:rPr lang="en-GB" sz="1800" i="1" dirty="0"/>
              <a:t>Bulletin of the American Meteorological Society</a:t>
            </a:r>
            <a:r>
              <a:rPr lang="en-GB" sz="1800" dirty="0"/>
              <a:t>, </a:t>
            </a:r>
            <a:r>
              <a:rPr lang="en-GB" sz="1800" i="1" dirty="0"/>
              <a:t>100</a:t>
            </a:r>
            <a:r>
              <a:rPr lang="en-GB" sz="1800" dirty="0"/>
              <a:t>(6), 1011–1027. </a:t>
            </a:r>
            <a:r>
              <a:rPr lang="en-GB" sz="1800" dirty="0">
                <a:hlinkClick r:id="rId2"/>
              </a:rPr>
              <a:t>https://doi.org/10.1175/BAMS-D-17-0233.1</a:t>
            </a:r>
            <a:endParaRPr lang="en-GB" sz="1800" dirty="0"/>
          </a:p>
          <a:p>
            <a:pPr algn="just">
              <a:lnSpc>
                <a:spcPct val="120000"/>
              </a:lnSpc>
            </a:pPr>
            <a:endParaRPr lang="en-GB" sz="1800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Wainwright, C. M., Marsham, J. H., Keane, R. J., Rowell, D. P., Finney, D. L., Black, E., &amp; Allan, R. P. (2019). ‘Eastern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African Paradox’ rainfall decline due to shorter not less intense Long Rains.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Npj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Climate and Atmospheric Science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(1), 1–9. https://doi.org/10.1038/s41612-019-0091-7</a:t>
            </a:r>
            <a:endParaRPr lang="en-GB" sz="1800" dirty="0"/>
          </a:p>
          <a:p>
            <a:pPr algn="just">
              <a:lnSpc>
                <a:spcPct val="120000"/>
              </a:lnSpc>
            </a:pPr>
            <a:endParaRPr lang="en-GB" sz="1800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7843072-E805-E3AE-F065-FCC253FA3585}"/>
              </a:ext>
            </a:extLst>
          </p:cNvPr>
          <p:cNvSpPr txBox="1">
            <a:spLocks/>
          </p:cNvSpPr>
          <p:nvPr/>
        </p:nvSpPr>
        <p:spPr>
          <a:xfrm>
            <a:off x="3307246" y="633002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3507CA-B421-4007-85E2-6267340A5A9C}" type="slidenum">
              <a:rPr lang="en-US" sz="1600" smtClean="0">
                <a:solidFill>
                  <a:srgbClr val="0070C0"/>
                </a:solidFill>
              </a:rPr>
              <a:pPr algn="r"/>
              <a:t>10</a:t>
            </a:fld>
            <a:endParaRPr lang="en-US" sz="1600">
              <a:solidFill>
                <a:srgbClr val="0070C0"/>
              </a:solidFill>
            </a:endParaRPr>
          </a:p>
        </p:txBody>
      </p:sp>
      <p:pic>
        <p:nvPicPr>
          <p:cNvPr id="8" name="Picture 7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53939F3A-9889-72D1-AD4C-2F4EC049A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164" y="6084761"/>
            <a:ext cx="732533" cy="7085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72778E-EDF3-7C13-0B65-DF12CE4AB35F}"/>
              </a:ext>
            </a:extLst>
          </p:cNvPr>
          <p:cNvCxnSpPr>
            <a:cxnSpLocks/>
          </p:cNvCxnSpPr>
          <p:nvPr/>
        </p:nvCxnSpPr>
        <p:spPr>
          <a:xfrm flipH="1">
            <a:off x="16625" y="600765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3EF9C45-000D-2F7F-48B8-21A25368E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35" y="6134002"/>
            <a:ext cx="1927506" cy="6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38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>
            <a:extLst>
              <a:ext uri="{FF2B5EF4-FFF2-40B4-BE49-F238E27FC236}">
                <a16:creationId xmlns:a16="http://schemas.microsoft.com/office/drawing/2014/main" id="{43FA4585-C17D-535C-0E6B-6974F017E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" y="782549"/>
            <a:ext cx="4628932" cy="222520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707EAB1-7847-C8FA-B899-9CC436277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27817" b="48771"/>
          <a:stretch/>
        </p:blipFill>
        <p:spPr bwMode="auto">
          <a:xfrm>
            <a:off x="5022935" y="702601"/>
            <a:ext cx="6375551" cy="238510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3E72D6A-04EC-86D3-4E43-3DAA22993EE5}"/>
              </a:ext>
            </a:extLst>
          </p:cNvPr>
          <p:cNvSpPr txBox="1"/>
          <p:nvPr/>
        </p:nvSpPr>
        <p:spPr>
          <a:xfrm>
            <a:off x="8636635" y="2086885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>
                <a:solidFill>
                  <a:schemeClr val="bg1"/>
                </a:solidFill>
              </a:rPr>
              <a:t>Funk et al. (2019)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34E0A464-1277-B07A-D904-8A3E060506CD}"/>
              </a:ext>
            </a:extLst>
          </p:cNvPr>
          <p:cNvSpPr txBox="1">
            <a:spLocks/>
          </p:cNvSpPr>
          <p:nvPr/>
        </p:nvSpPr>
        <p:spPr>
          <a:xfrm>
            <a:off x="25803" y="-6519"/>
            <a:ext cx="11042776" cy="607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42" dirty="0">
                <a:solidFill>
                  <a:schemeClr val="accent1"/>
                </a:solidFill>
                <a:latin typeface="Calibri (headings)"/>
                <a:cs typeface="Trebuchet MS"/>
              </a:rPr>
              <a:t>BACKGROUND </a:t>
            </a:r>
            <a:endParaRPr lang="en-US" sz="3600" dirty="0">
              <a:solidFill>
                <a:schemeClr val="accent1"/>
              </a:solidFill>
              <a:latin typeface="Calibri (headings)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18E694-A0D7-4ABD-11A4-7C1A5A0FC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3" y="3046712"/>
            <a:ext cx="8740915" cy="284133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D1C5F8-F9AE-7720-5D04-DA2CF1C47223}"/>
              </a:ext>
            </a:extLst>
          </p:cNvPr>
          <p:cNvCxnSpPr>
            <a:cxnSpLocks/>
          </p:cNvCxnSpPr>
          <p:nvPr/>
        </p:nvCxnSpPr>
        <p:spPr>
          <a:xfrm>
            <a:off x="858859" y="4506934"/>
            <a:ext cx="5955673" cy="75348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EDD5255-C64F-36F9-4B22-6F69D19F6181}"/>
              </a:ext>
            </a:extLst>
          </p:cNvPr>
          <p:cNvSpPr txBox="1"/>
          <p:nvPr/>
        </p:nvSpPr>
        <p:spPr>
          <a:xfrm>
            <a:off x="8861690" y="3354199"/>
            <a:ext cx="3135238" cy="260267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104329" tIns="69553" bIns="69553">
            <a:spAutoFit/>
          </a:bodyPr>
          <a:lstStyle>
            <a:defPPr>
              <a:defRPr lang="en-US"/>
            </a:defPPr>
            <a:lvl1pPr>
              <a:defRPr sz="1700">
                <a:latin typeface="PannoTextNormal" panose="02000506040000040003" pitchFamily="2" charset="77"/>
              </a:defRPr>
            </a:lvl1pPr>
          </a:lstStyle>
          <a:p>
            <a:pPr marL="276035" indent="-276035">
              <a:buFont typeface="Wingdings" pitchFamily="2" charset="2"/>
              <a:buChar char="v"/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Prolonged decrease in long rains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(MAM)</a:t>
            </a:r>
          </a:p>
          <a:p>
            <a:pPr marL="276035" indent="-276035">
              <a:buFont typeface="Wingdings" pitchFamily="2" charset="2"/>
              <a:buChar char="v"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Drying trend is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missed by climate models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East African Paradox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6035" indent="-276035">
              <a:buFont typeface="Wingdings" pitchFamily="2" charset="2"/>
              <a:buChar char="v"/>
              <a:defRPr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Despite partial recovery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recent years: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drought since 2020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F13A7D-D2D6-17F3-7846-E6DB2F0F072B}"/>
              </a:ext>
            </a:extLst>
          </p:cNvPr>
          <p:cNvCxnSpPr>
            <a:cxnSpLocks/>
          </p:cNvCxnSpPr>
          <p:nvPr/>
        </p:nvCxnSpPr>
        <p:spPr>
          <a:xfrm flipH="1">
            <a:off x="6814532" y="4616915"/>
            <a:ext cx="1871119" cy="64350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80EFB72-ABC9-93A5-502E-E0962513C59E}"/>
              </a:ext>
            </a:extLst>
          </p:cNvPr>
          <p:cNvSpPr txBox="1"/>
          <p:nvPr/>
        </p:nvSpPr>
        <p:spPr>
          <a:xfrm>
            <a:off x="8217127" y="3729832"/>
            <a:ext cx="322524" cy="44903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318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3BC1E1A-91FD-51C6-1DFF-101E6A71D0E2}"/>
              </a:ext>
            </a:extLst>
          </p:cNvPr>
          <p:cNvSpPr/>
          <p:nvPr/>
        </p:nvSpPr>
        <p:spPr>
          <a:xfrm>
            <a:off x="8183539" y="3780103"/>
            <a:ext cx="347764" cy="347764"/>
          </a:xfrm>
          <a:prstGeom prst="ellipse">
            <a:avLst/>
          </a:prstGeom>
          <a:noFill/>
          <a:ln w="254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39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F7EF12-63D6-898F-3CB3-968E62D910BC}"/>
              </a:ext>
            </a:extLst>
          </p:cNvPr>
          <p:cNvSpPr txBox="1"/>
          <p:nvPr/>
        </p:nvSpPr>
        <p:spPr>
          <a:xfrm>
            <a:off x="1460800" y="3789436"/>
            <a:ext cx="1708325" cy="356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39" b="1" dirty="0">
                <a:latin typeface="PannoTextNormal" panose="02000506040000040003" pitchFamily="2" charset="77"/>
              </a:rPr>
              <a:t>Prolonged decrease</a:t>
            </a:r>
            <a:endParaRPr lang="en-GB" sz="1739" b="1" dirty="0">
              <a:latin typeface="PannoTextNormal" panose="02000506040000040003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A4BC81-087A-DD3A-DC35-DE11B445FCFF}"/>
              </a:ext>
            </a:extLst>
          </p:cNvPr>
          <p:cNvSpPr txBox="1"/>
          <p:nvPr/>
        </p:nvSpPr>
        <p:spPr>
          <a:xfrm>
            <a:off x="6807665" y="3791701"/>
            <a:ext cx="1414170" cy="359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39" b="1" dirty="0">
                <a:solidFill>
                  <a:schemeClr val="accent2">
                    <a:lumMod val="75000"/>
                  </a:schemeClr>
                </a:solidFill>
                <a:latin typeface="PannoTextNormal" panose="02000506040000040003" pitchFamily="2" charset="77"/>
              </a:rPr>
              <a:t>Recent recovery</a:t>
            </a:r>
            <a:endParaRPr lang="en-GB" sz="1739" b="1" dirty="0">
              <a:solidFill>
                <a:schemeClr val="accent2">
                  <a:lumMod val="75000"/>
                </a:schemeClr>
              </a:solidFill>
              <a:latin typeface="PannoTextNormal" panose="02000506040000040003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B1B5BBC-6D16-3080-4CC4-DAC1683EC42F}"/>
              </a:ext>
            </a:extLst>
          </p:cNvPr>
          <p:cNvSpPr/>
          <p:nvPr/>
        </p:nvSpPr>
        <p:spPr>
          <a:xfrm>
            <a:off x="858859" y="3371854"/>
            <a:ext cx="5948806" cy="223774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39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7451BE-C2E8-02F3-CF0D-EB85D9E7133F}"/>
              </a:ext>
            </a:extLst>
          </p:cNvPr>
          <p:cNvSpPr/>
          <p:nvPr/>
        </p:nvSpPr>
        <p:spPr>
          <a:xfrm flipH="1">
            <a:off x="6814531" y="3371854"/>
            <a:ext cx="1871117" cy="223774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39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2F77541-A33E-C3D8-AA3E-4ED17EE7B706}"/>
              </a:ext>
            </a:extLst>
          </p:cNvPr>
          <p:cNvSpPr/>
          <p:nvPr/>
        </p:nvSpPr>
        <p:spPr>
          <a:xfrm>
            <a:off x="25803" y="3046712"/>
            <a:ext cx="382777" cy="32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39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30EA8D4-585D-D2F5-50F1-3E73DC4E1769}"/>
              </a:ext>
            </a:extLst>
          </p:cNvPr>
          <p:cNvSpPr/>
          <p:nvPr/>
        </p:nvSpPr>
        <p:spPr>
          <a:xfrm>
            <a:off x="6832531" y="3328915"/>
            <a:ext cx="1934187" cy="2319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39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645D6CE-848C-EB63-EFEB-C54CF2215645}"/>
              </a:ext>
            </a:extLst>
          </p:cNvPr>
          <p:cNvSpPr/>
          <p:nvPr/>
        </p:nvSpPr>
        <p:spPr>
          <a:xfrm>
            <a:off x="7328393" y="5659870"/>
            <a:ext cx="1438325" cy="191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39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A8C991B-DC1D-8705-33C1-5773A2F00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768" y="3342605"/>
            <a:ext cx="1968002" cy="253519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16434D-6D3E-2089-A1A0-84989D43D4AA}"/>
              </a:ext>
            </a:extLst>
          </p:cNvPr>
          <p:cNvSpPr txBox="1"/>
          <p:nvPr/>
        </p:nvSpPr>
        <p:spPr>
          <a:xfrm>
            <a:off x="6373009" y="5851099"/>
            <a:ext cx="2501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Wainwrigth</a:t>
            </a:r>
            <a:r>
              <a:rPr lang="en-GB" dirty="0"/>
              <a:t> et al. (2019)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C8AD86-C9B3-4941-0BAC-D2F6C71F1B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235" y="6134002"/>
            <a:ext cx="1927506" cy="610059"/>
          </a:xfrm>
          <a:prstGeom prst="rect">
            <a:avLst/>
          </a:prstGeom>
        </p:spPr>
      </p:pic>
      <p:pic>
        <p:nvPicPr>
          <p:cNvPr id="23" name="Picture 22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151C7BB1-05DD-E5F9-CCB4-BA2D61236D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164" y="6084761"/>
            <a:ext cx="732533" cy="7085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D72ED1B-54B2-B224-0CE8-3CC3A375FBC5}"/>
              </a:ext>
            </a:extLst>
          </p:cNvPr>
          <p:cNvCxnSpPr>
            <a:cxnSpLocks/>
          </p:cNvCxnSpPr>
          <p:nvPr/>
        </p:nvCxnSpPr>
        <p:spPr>
          <a:xfrm flipH="1">
            <a:off x="16625" y="600765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C07293-882C-6951-64B6-0B4C774264C1}"/>
              </a:ext>
            </a:extLst>
          </p:cNvPr>
          <p:cNvSpPr txBox="1"/>
          <p:nvPr/>
        </p:nvSpPr>
        <p:spPr>
          <a:xfrm>
            <a:off x="6051665" y="66169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40C32235-D502-4241-FEAE-EC3DCCDD374E}"/>
              </a:ext>
            </a:extLst>
          </p:cNvPr>
          <p:cNvSpPr txBox="1">
            <a:spLocks/>
          </p:cNvSpPr>
          <p:nvPr/>
        </p:nvSpPr>
        <p:spPr>
          <a:xfrm>
            <a:off x="3307246" y="6330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3507CA-B421-4007-85E2-6267340A5A9C}" type="slidenum">
              <a:rPr lang="en-US" sz="1600" smtClean="0">
                <a:solidFill>
                  <a:srgbClr val="0070C0"/>
                </a:solidFill>
              </a:rPr>
              <a:pPr/>
              <a:t>2</a:t>
            </a:fld>
            <a:endParaRPr lang="en-US" sz="1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39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05D33B1B-8CE7-DFBA-D3C5-8DBB7AE3804D}"/>
              </a:ext>
            </a:extLst>
          </p:cNvPr>
          <p:cNvSpPr txBox="1"/>
          <p:nvPr/>
        </p:nvSpPr>
        <p:spPr>
          <a:xfrm>
            <a:off x="6539259" y="698713"/>
            <a:ext cx="4381025" cy="1228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1739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1939C5-F641-545C-AF75-8048BA81AF99}"/>
              </a:ext>
            </a:extLst>
          </p:cNvPr>
          <p:cNvSpPr txBox="1"/>
          <p:nvPr/>
        </p:nvSpPr>
        <p:spPr>
          <a:xfrm>
            <a:off x="3253199" y="848405"/>
            <a:ext cx="1040914" cy="386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932" dirty="0">
                <a:latin typeface="PannoTextNormal" panose="02000506040000040003" pitchFamily="2" charset="77"/>
              </a:rPr>
              <a:t>MAM 2021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074DF0-1688-07FD-0E54-B3E12CD548DC}"/>
              </a:ext>
            </a:extLst>
          </p:cNvPr>
          <p:cNvSpPr txBox="1"/>
          <p:nvPr/>
        </p:nvSpPr>
        <p:spPr>
          <a:xfrm>
            <a:off x="4915831" y="851696"/>
            <a:ext cx="1006847" cy="386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932" dirty="0">
                <a:latin typeface="PannoTextNormal" panose="02000506040000040003" pitchFamily="2" charset="77"/>
              </a:rPr>
              <a:t>OND 2021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60DC01-E61E-26FB-3EB3-8BD3CCAEB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189" y="1202533"/>
            <a:ext cx="1521370" cy="193645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F26320C-9F99-344E-6758-4568A86FF821}"/>
              </a:ext>
            </a:extLst>
          </p:cNvPr>
          <p:cNvSpPr/>
          <p:nvPr/>
        </p:nvSpPr>
        <p:spPr>
          <a:xfrm>
            <a:off x="2231852" y="2495013"/>
            <a:ext cx="578481" cy="31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39" u="sng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A6AFB8-9B9F-DEB5-3AE8-6C2A48ECA51D}"/>
              </a:ext>
            </a:extLst>
          </p:cNvPr>
          <p:cNvSpPr txBox="1"/>
          <p:nvPr/>
        </p:nvSpPr>
        <p:spPr>
          <a:xfrm>
            <a:off x="1630135" y="852142"/>
            <a:ext cx="1057948" cy="386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932" dirty="0">
                <a:latin typeface="PannoTextNormal" panose="02000506040000040003" pitchFamily="2" charset="77"/>
              </a:rPr>
              <a:t>OND 2020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A67F7B2-52A6-7382-AA57-BCAA7C248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846" y="1198331"/>
            <a:ext cx="1500925" cy="19379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65F4137-82CA-9ED9-7EF3-3E2E730D4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885" y="1200364"/>
            <a:ext cx="1499149" cy="19379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836978-02F8-6E1D-4F1A-01237DCA77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90" t="43814" r="14898" b="32358"/>
          <a:stretch/>
        </p:blipFill>
        <p:spPr>
          <a:xfrm rot="16200000">
            <a:off x="7426954" y="3871121"/>
            <a:ext cx="555931" cy="198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196" name="Picture 4" descr="University of California, Santa Barbara - Wikipedia">
            <a:extLst>
              <a:ext uri="{FF2B5EF4-FFF2-40B4-BE49-F238E27FC236}">
                <a16:creationId xmlns:a16="http://schemas.microsoft.com/office/drawing/2014/main" id="{10B0DF7D-8A8B-F199-9171-36B242F81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854" y="2502111"/>
            <a:ext cx="633505" cy="61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0954EB0-DEAA-B05B-6F80-9A2540E2FD63}"/>
              </a:ext>
            </a:extLst>
          </p:cNvPr>
          <p:cNvSpPr txBox="1"/>
          <p:nvPr/>
        </p:nvSpPr>
        <p:spPr>
          <a:xfrm>
            <a:off x="7494282" y="3445518"/>
            <a:ext cx="426152" cy="1055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56" dirty="0">
                <a:latin typeface="PannoTextNormal" panose="02000506040000040003" pitchFamily="2" charset="77"/>
              </a:rPr>
              <a:t>high</a:t>
            </a:r>
          </a:p>
          <a:p>
            <a:pPr algn="ctr"/>
            <a:endParaRPr lang="en-GB" sz="1256" dirty="0">
              <a:latin typeface="PannoTextNormal" panose="02000506040000040003" pitchFamily="2" charset="77"/>
            </a:endParaRPr>
          </a:p>
          <a:p>
            <a:pPr algn="ctr"/>
            <a:endParaRPr lang="en-GB" sz="1256" dirty="0">
              <a:latin typeface="PannoTextNormal" panose="02000506040000040003" pitchFamily="2" charset="77"/>
            </a:endParaRPr>
          </a:p>
          <a:p>
            <a:pPr algn="ctr"/>
            <a:endParaRPr lang="en-GB" sz="1256" dirty="0">
              <a:latin typeface="PannoTextNormal" panose="02000506040000040003" pitchFamily="2" charset="77"/>
            </a:endParaRPr>
          </a:p>
          <a:p>
            <a:pPr algn="ctr"/>
            <a:r>
              <a:rPr lang="en-GB" sz="1256" dirty="0">
                <a:latin typeface="PannoTextNormal" panose="02000506040000040003" pitchFamily="2" charset="77"/>
              </a:rPr>
              <a:t>low</a:t>
            </a:r>
          </a:p>
        </p:txBody>
      </p:sp>
      <p:pic>
        <p:nvPicPr>
          <p:cNvPr id="72" name="Picture 4" descr="University of California, Santa Barbara - Wikipedia">
            <a:extLst>
              <a:ext uri="{FF2B5EF4-FFF2-40B4-BE49-F238E27FC236}">
                <a16:creationId xmlns:a16="http://schemas.microsoft.com/office/drawing/2014/main" id="{0696CFA9-13AE-5374-690A-0F8ACABDC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20" y="3599073"/>
            <a:ext cx="754462" cy="75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71AA015-7295-CAB5-462A-0EE27A98B1E7}"/>
              </a:ext>
            </a:extLst>
          </p:cNvPr>
          <p:cNvSpPr txBox="1"/>
          <p:nvPr/>
        </p:nvSpPr>
        <p:spPr>
          <a:xfrm>
            <a:off x="3015751" y="555351"/>
            <a:ext cx="1582484" cy="404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29" u="sng" dirty="0">
                <a:latin typeface="PannoTextNormal" panose="02000506040000040003" pitchFamily="2" charset="77"/>
              </a:rPr>
              <a:t>RAIN ANOMALY</a:t>
            </a:r>
            <a:r>
              <a:rPr lang="en-GB" sz="2029" dirty="0">
                <a:latin typeface="PannoTextNormal" panose="02000506040000040003" pitchFamily="2" charset="77"/>
              </a:rPr>
              <a:t>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469B83B-3559-48A5-836E-C883F45108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524" t="11393" r="2085"/>
          <a:stretch/>
        </p:blipFill>
        <p:spPr>
          <a:xfrm>
            <a:off x="6560348" y="2033149"/>
            <a:ext cx="4355392" cy="436914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B15073B-63C4-08B1-0052-2B0D2E4871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2602" y="2033149"/>
            <a:ext cx="2017682" cy="355977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49005F5-D2CD-5076-9EE4-78239842CC57}"/>
              </a:ext>
            </a:extLst>
          </p:cNvPr>
          <p:cNvSpPr txBox="1"/>
          <p:nvPr/>
        </p:nvSpPr>
        <p:spPr>
          <a:xfrm>
            <a:off x="6547740" y="5937019"/>
            <a:ext cx="2462534" cy="495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46"/>
              </a:lnSpc>
            </a:pPr>
            <a:r>
              <a:rPr lang="en-GB" sz="1739" b="1" dirty="0">
                <a:latin typeface="PannoTextNormal" panose="02000506040000040003" pitchFamily="2" charset="77"/>
              </a:rPr>
              <a:t>Projected Food Security </a:t>
            </a:r>
            <a:br>
              <a:rPr lang="en-GB" sz="1739" b="1" dirty="0">
                <a:latin typeface="PannoTextNormal" panose="02000506040000040003" pitchFamily="2" charset="77"/>
              </a:rPr>
            </a:br>
            <a:r>
              <a:rPr lang="en-GB" sz="1739" b="1" dirty="0">
                <a:latin typeface="PannoTextNormal" panose="02000506040000040003" pitchFamily="2" charset="77"/>
              </a:rPr>
              <a:t>	</a:t>
            </a:r>
            <a:r>
              <a:rPr lang="en-GB" sz="869" b="1" dirty="0">
                <a:latin typeface="PannoTextNormal" panose="02000506040000040003" pitchFamily="2" charset="77"/>
              </a:rPr>
              <a:t>                         </a:t>
            </a:r>
            <a:r>
              <a:rPr lang="en-GB" sz="1739" u="sng" dirty="0">
                <a:latin typeface="PannoTextNormal" panose="02000506040000040003" pitchFamily="2" charset="77"/>
              </a:rPr>
              <a:t>May 2022</a:t>
            </a:r>
            <a:r>
              <a:rPr lang="en-GB" sz="1739" dirty="0">
                <a:latin typeface="PannoTextNormal" panose="02000506040000040003" pitchFamily="2" charset="77"/>
              </a:rPr>
              <a:t> 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AE33BF5-38D9-205B-4BA4-B573B27B59D7}"/>
              </a:ext>
            </a:extLst>
          </p:cNvPr>
          <p:cNvCxnSpPr>
            <a:cxnSpLocks/>
          </p:cNvCxnSpPr>
          <p:nvPr/>
        </p:nvCxnSpPr>
        <p:spPr>
          <a:xfrm>
            <a:off x="8888022" y="2033149"/>
            <a:ext cx="0" cy="436914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DCC98E1-FF73-0339-1B82-166747A0FF2B}"/>
              </a:ext>
            </a:extLst>
          </p:cNvPr>
          <p:cNvCxnSpPr>
            <a:cxnSpLocks/>
          </p:cNvCxnSpPr>
          <p:nvPr/>
        </p:nvCxnSpPr>
        <p:spPr>
          <a:xfrm flipH="1">
            <a:off x="11030696" y="5603077"/>
            <a:ext cx="15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D5344A45-05BA-028B-1057-0EDEA63B64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3383" y="5372672"/>
            <a:ext cx="1007690" cy="17237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7C3D8935-6F1E-3D14-DDE8-6FA95E4243A9}"/>
              </a:ext>
            </a:extLst>
          </p:cNvPr>
          <p:cNvSpPr/>
          <p:nvPr/>
        </p:nvSpPr>
        <p:spPr>
          <a:xfrm>
            <a:off x="3873184" y="2495013"/>
            <a:ext cx="578481" cy="31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39" u="sng"/>
          </a:p>
        </p:txBody>
      </p:sp>
      <p:pic>
        <p:nvPicPr>
          <p:cNvPr id="52" name="Picture 4" descr="University of California, Santa Barbara - Wikipedia">
            <a:extLst>
              <a:ext uri="{FF2B5EF4-FFF2-40B4-BE49-F238E27FC236}">
                <a16:creationId xmlns:a16="http://schemas.microsoft.com/office/drawing/2014/main" id="{72E081B9-5E9E-CDDA-5C00-BAC580D22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86" y="2502111"/>
            <a:ext cx="633505" cy="61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F9508AAF-2478-A7F3-7BE0-A9E038B921BB}"/>
              </a:ext>
            </a:extLst>
          </p:cNvPr>
          <p:cNvSpPr/>
          <p:nvPr/>
        </p:nvSpPr>
        <p:spPr>
          <a:xfrm>
            <a:off x="5532462" y="2495013"/>
            <a:ext cx="578481" cy="31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39" u="sng"/>
          </a:p>
        </p:txBody>
      </p:sp>
      <p:pic>
        <p:nvPicPr>
          <p:cNvPr id="69" name="Picture 4" descr="University of California, Santa Barbara - Wikipedia">
            <a:extLst>
              <a:ext uri="{FF2B5EF4-FFF2-40B4-BE49-F238E27FC236}">
                <a16:creationId xmlns:a16="http://schemas.microsoft.com/office/drawing/2014/main" id="{7D843ADB-7FA6-9A82-EB32-1683C8809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64" y="2502111"/>
            <a:ext cx="633505" cy="61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C8EA3F3B-BDBF-902D-4808-0908B6BAFFC9}"/>
              </a:ext>
            </a:extLst>
          </p:cNvPr>
          <p:cNvSpPr txBox="1"/>
          <p:nvPr/>
        </p:nvSpPr>
        <p:spPr>
          <a:xfrm>
            <a:off x="6552390" y="1035651"/>
            <a:ext cx="4373067" cy="89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39" dirty="0">
                <a:latin typeface="PannoTextNormal" panose="02000506040000040003" pitchFamily="2" charset="77"/>
              </a:rPr>
              <a:t>'</a:t>
            </a:r>
            <a:r>
              <a:rPr lang="en-GB" sz="1739" i="1" dirty="0">
                <a:latin typeface="PannoTextNormal" panose="02000506040000040003" pitchFamily="2" charset="77"/>
              </a:rPr>
              <a:t>Communities in the Horn of Africa are </a:t>
            </a:r>
            <a:br>
              <a:rPr lang="en-GB" sz="1739" i="1" dirty="0">
                <a:latin typeface="PannoTextNormal" panose="02000506040000040003" pitchFamily="2" charset="77"/>
              </a:rPr>
            </a:br>
            <a:r>
              <a:rPr lang="en-GB" sz="1739" i="1" dirty="0">
                <a:latin typeface="PannoTextNormal" panose="02000506040000040003" pitchFamily="2" charset="77"/>
              </a:rPr>
              <a:t>experiencing one of the most severe droughts in their memory following three poor rainy seasons </a:t>
            </a:r>
            <a:r>
              <a:rPr lang="en-GB" sz="1739" dirty="0">
                <a:latin typeface="PannoTextNormal" panose="02000506040000040003" pitchFamily="2" charset="77"/>
              </a:rPr>
              <a:t>'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1113F437-90DE-88C3-0A59-D2F0BFA56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1809" y="734464"/>
            <a:ext cx="1244622" cy="480261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CC174BA8-B4AD-272B-7A8E-8F48209BC95F}"/>
              </a:ext>
            </a:extLst>
          </p:cNvPr>
          <p:cNvSpPr txBox="1"/>
          <p:nvPr/>
        </p:nvSpPr>
        <p:spPr>
          <a:xfrm>
            <a:off x="6571680" y="704461"/>
            <a:ext cx="1916206" cy="895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39" u="sng" dirty="0">
                <a:latin typeface="PannoTextNormal" panose="02000506040000040003" pitchFamily="2" charset="77"/>
              </a:rPr>
              <a:t>April 2022</a:t>
            </a:r>
          </a:p>
          <a:p>
            <a:endParaRPr lang="en-GB" sz="1739" u="sng" dirty="0">
              <a:latin typeface="PannoTextNormal" panose="02000506040000040003" pitchFamily="2" charset="77"/>
            </a:endParaRPr>
          </a:p>
          <a:p>
            <a:endParaRPr lang="en-GB" sz="1739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F3B385-6897-2FFB-B838-278DC85CD7D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4642"/>
          <a:stretch/>
        </p:blipFill>
        <p:spPr>
          <a:xfrm>
            <a:off x="1036471" y="3314247"/>
            <a:ext cx="5390642" cy="26742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D67EB70-AB91-6928-4054-1B282DDB18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90" t="43814" r="14898" b="32358"/>
          <a:stretch/>
        </p:blipFill>
        <p:spPr>
          <a:xfrm rot="16200000">
            <a:off x="2472055" y="1588078"/>
            <a:ext cx="555931" cy="1982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E65F07F-52CB-EDAC-A965-515B85F83DCB}"/>
              </a:ext>
            </a:extLst>
          </p:cNvPr>
          <p:cNvSpPr txBox="1"/>
          <p:nvPr/>
        </p:nvSpPr>
        <p:spPr>
          <a:xfrm>
            <a:off x="2539383" y="1162476"/>
            <a:ext cx="426152" cy="1055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56" dirty="0">
                <a:latin typeface="PannoTextNormal" panose="02000506040000040003" pitchFamily="2" charset="77"/>
              </a:rPr>
              <a:t>high</a:t>
            </a:r>
          </a:p>
          <a:p>
            <a:pPr algn="ctr"/>
            <a:endParaRPr lang="en-GB" sz="1256" dirty="0">
              <a:latin typeface="PannoTextNormal" panose="02000506040000040003" pitchFamily="2" charset="77"/>
            </a:endParaRPr>
          </a:p>
          <a:p>
            <a:pPr algn="ctr"/>
            <a:endParaRPr lang="en-GB" sz="1256" dirty="0">
              <a:latin typeface="PannoTextNormal" panose="02000506040000040003" pitchFamily="2" charset="77"/>
            </a:endParaRPr>
          </a:p>
          <a:p>
            <a:pPr algn="ctr"/>
            <a:endParaRPr lang="en-GB" sz="1256" dirty="0">
              <a:latin typeface="PannoTextNormal" panose="02000506040000040003" pitchFamily="2" charset="77"/>
            </a:endParaRPr>
          </a:p>
          <a:p>
            <a:pPr algn="ctr"/>
            <a:r>
              <a:rPr lang="en-GB" sz="1256" dirty="0">
                <a:latin typeface="PannoTextNormal" panose="02000506040000040003" pitchFamily="2" charset="77"/>
              </a:rPr>
              <a:t>low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CAD2A0AF-1845-B3BF-AEAE-992CC799EE86}"/>
              </a:ext>
            </a:extLst>
          </p:cNvPr>
          <p:cNvSpPr txBox="1">
            <a:spLocks/>
          </p:cNvSpPr>
          <p:nvPr/>
        </p:nvSpPr>
        <p:spPr>
          <a:xfrm>
            <a:off x="25803" y="-6519"/>
            <a:ext cx="11042776" cy="607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42" dirty="0">
                <a:solidFill>
                  <a:schemeClr val="accent1"/>
                </a:solidFill>
                <a:latin typeface="Calibri (headings)"/>
                <a:cs typeface="Trebuchet MS"/>
              </a:rPr>
              <a:t>BACKGROUND </a:t>
            </a:r>
            <a:endParaRPr lang="en-US" sz="3600" dirty="0">
              <a:solidFill>
                <a:schemeClr val="accent1"/>
              </a:solidFill>
              <a:latin typeface="Calibri (headings)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103D98-FADA-EF52-6152-3E413157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7246" y="6330026"/>
            <a:ext cx="2743200" cy="365125"/>
          </a:xfrm>
        </p:spPr>
        <p:txBody>
          <a:bodyPr/>
          <a:lstStyle/>
          <a:p>
            <a:fld id="{3C3507CA-B421-4007-85E2-6267340A5A9C}" type="slidenum">
              <a:rPr lang="en-US" sz="1600" smtClean="0">
                <a:solidFill>
                  <a:srgbClr val="0070C0"/>
                </a:solidFill>
              </a:rPr>
              <a:t>3</a:t>
            </a:fld>
            <a:endParaRPr lang="en-US" sz="1600">
              <a:solidFill>
                <a:srgbClr val="0070C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55DF48-607B-2623-B553-E587476E91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235" y="6134002"/>
            <a:ext cx="1927506" cy="610059"/>
          </a:xfrm>
          <a:prstGeom prst="rect">
            <a:avLst/>
          </a:prstGeom>
        </p:spPr>
      </p:pic>
      <p:pic>
        <p:nvPicPr>
          <p:cNvPr id="35" name="Picture 34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670D18A6-BCFD-A4F7-865E-FA8FB5F3D7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164" y="6084761"/>
            <a:ext cx="732533" cy="70854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0A05D13-9710-8367-0DC1-1E4947D856F2}"/>
              </a:ext>
            </a:extLst>
          </p:cNvPr>
          <p:cNvCxnSpPr>
            <a:cxnSpLocks/>
          </p:cNvCxnSpPr>
          <p:nvPr/>
        </p:nvCxnSpPr>
        <p:spPr>
          <a:xfrm flipH="1">
            <a:off x="16625" y="600765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36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F6EF296-F859-5BC5-CD45-E3969888B13C}"/>
              </a:ext>
            </a:extLst>
          </p:cNvPr>
          <p:cNvSpPr txBox="1"/>
          <p:nvPr/>
        </p:nvSpPr>
        <p:spPr>
          <a:xfrm>
            <a:off x="6749146" y="2125773"/>
            <a:ext cx="4996543" cy="32958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108000" tIns="108000" rIns="108000" bIns="108000" rtlCol="0">
            <a:spAutoFit/>
          </a:bodyPr>
          <a:lstStyle/>
          <a:p>
            <a:pPr marL="457200" indent="-457200">
              <a:buClr>
                <a:srgbClr val="0070C0"/>
              </a:buClr>
              <a:buSzPct val="110000"/>
              <a:buFont typeface="+mj-lt"/>
              <a:buAutoNum type="arabicPeriod"/>
            </a:pPr>
            <a:r>
              <a:rPr lang="da-DK" sz="2000" dirty="0"/>
              <a:t>To </a:t>
            </a:r>
            <a:r>
              <a:rPr lang="da-DK" sz="2000" dirty="0" err="1"/>
              <a:t>evaluate</a:t>
            </a:r>
            <a:r>
              <a:rPr lang="da-DK" sz="2000" dirty="0"/>
              <a:t> </a:t>
            </a:r>
            <a:r>
              <a:rPr lang="da-DK" sz="2000" b="1" dirty="0"/>
              <a:t>land </a:t>
            </a:r>
            <a:r>
              <a:rPr lang="da-DK" sz="2000" b="1" dirty="0" err="1"/>
              <a:t>use</a:t>
            </a:r>
            <a:r>
              <a:rPr lang="da-DK" sz="2000" b="1" dirty="0"/>
              <a:t> and land cover trends</a:t>
            </a:r>
          </a:p>
          <a:p>
            <a:pPr marL="457200" indent="-457200">
              <a:buClr>
                <a:srgbClr val="0070C0"/>
              </a:buClr>
              <a:buSzPct val="110000"/>
              <a:buFont typeface="+mj-lt"/>
              <a:buAutoNum type="arabicPeriod"/>
            </a:pPr>
            <a:r>
              <a:rPr lang="da-DK" sz="2000" dirty="0"/>
              <a:t>To analyse the </a:t>
            </a:r>
            <a:r>
              <a:rPr lang="da-DK" sz="2000" dirty="0" err="1"/>
              <a:t>main</a:t>
            </a:r>
            <a:r>
              <a:rPr lang="da-DK" sz="2000" dirty="0"/>
              <a:t> </a:t>
            </a:r>
            <a:r>
              <a:rPr lang="da-DK" sz="2000" b="1" dirty="0" err="1"/>
              <a:t>climate</a:t>
            </a:r>
            <a:r>
              <a:rPr lang="da-DK" sz="2000" b="1" dirty="0"/>
              <a:t> drivers</a:t>
            </a:r>
            <a:r>
              <a:rPr lang="da-DK" sz="2000" dirty="0"/>
              <a:t> of </a:t>
            </a:r>
            <a:r>
              <a:rPr lang="da-DK" sz="2000" dirty="0" err="1"/>
              <a:t>those</a:t>
            </a:r>
            <a:r>
              <a:rPr lang="da-DK" sz="2000" dirty="0"/>
              <a:t> </a:t>
            </a:r>
            <a:r>
              <a:rPr lang="da-DK" sz="2000" dirty="0" err="1"/>
              <a:t>changes</a:t>
            </a:r>
            <a:endParaRPr lang="da-DK" sz="2000" dirty="0"/>
          </a:p>
          <a:p>
            <a:pPr marL="457200" indent="-457200">
              <a:buClr>
                <a:srgbClr val="0070C0"/>
              </a:buClr>
              <a:buSzPct val="110000"/>
              <a:buFont typeface="+mj-lt"/>
              <a:buAutoNum type="arabicPeriod"/>
            </a:pPr>
            <a:r>
              <a:rPr lang="en-US" sz="2000" dirty="0"/>
              <a:t>To identify </a:t>
            </a:r>
            <a:r>
              <a:rPr lang="en-US" sz="2000" b="1" dirty="0"/>
              <a:t>trends in the two main food crops</a:t>
            </a:r>
            <a:r>
              <a:rPr lang="en-US" sz="2000" dirty="0"/>
              <a:t> (maize and wheat) and relation to climate</a:t>
            </a:r>
          </a:p>
          <a:p>
            <a:pPr marL="457200" indent="-457200">
              <a:buClr>
                <a:srgbClr val="0070C0"/>
              </a:buClr>
              <a:buSzPct val="110000"/>
              <a:buFont typeface="+mj-lt"/>
              <a:buAutoNum type="arabicPeriod"/>
            </a:pPr>
            <a:r>
              <a:rPr lang="en-US" sz="2000" dirty="0"/>
              <a:t>To explore if frequently-used </a:t>
            </a:r>
            <a:r>
              <a:rPr lang="en-US" sz="2000" b="1" dirty="0"/>
              <a:t>drought indices</a:t>
            </a:r>
            <a:r>
              <a:rPr lang="en-US" sz="2000" dirty="0"/>
              <a:t> can explain the interannual variability in yield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2A1BE30-7665-B838-1A85-45069005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1" y="42454"/>
            <a:ext cx="11042776" cy="607284"/>
          </a:xfrm>
        </p:spPr>
        <p:txBody>
          <a:bodyPr>
            <a:normAutofit/>
          </a:bodyPr>
          <a:lstStyle/>
          <a:p>
            <a:r>
              <a:rPr lang="en-US" sz="3600" b="1" spc="42" dirty="0">
                <a:solidFill>
                  <a:schemeClr val="accent1"/>
                </a:solidFill>
                <a:latin typeface="Calibri (headings)"/>
                <a:cs typeface="Trebuchet MS"/>
              </a:rPr>
              <a:t>OBJECTIVE</a:t>
            </a:r>
            <a:endParaRPr lang="en-US" sz="3600" dirty="0">
              <a:solidFill>
                <a:schemeClr val="accent1"/>
              </a:solidFill>
              <a:latin typeface="Calibri (headings)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BEB4F-9462-BAD1-93F5-80B6E20055A4}"/>
              </a:ext>
            </a:extLst>
          </p:cNvPr>
          <p:cNvSpPr txBox="1"/>
          <p:nvPr/>
        </p:nvSpPr>
        <p:spPr>
          <a:xfrm>
            <a:off x="584048" y="687919"/>
            <a:ext cx="10378409" cy="556664"/>
          </a:xfrm>
          <a:prstGeom prst="rect">
            <a:avLst/>
          </a:prstGeom>
          <a:noFill/>
          <a:ln w="25400">
            <a:noFill/>
          </a:ln>
        </p:spPr>
        <p:txBody>
          <a:bodyPr wrap="square" lIns="108000" tIns="108000" rIns="108000" bIns="108000" rtlCol="0">
            <a:spAutoFit/>
          </a:bodyPr>
          <a:lstStyle>
            <a:defPPr>
              <a:defRPr lang="en-US"/>
            </a:defPPr>
            <a:lvl1pPr algn="just">
              <a:spcAft>
                <a:spcPts val="600"/>
              </a:spcAft>
              <a:defRPr b="1"/>
            </a:lvl1pPr>
            <a:lvl2pPr marL="742950" lvl="1" indent="-285750" algn="just">
              <a:buFont typeface="Wingdings" pitchFamily="2" charset="2"/>
              <a:buChar char="v"/>
            </a:lvl2pPr>
          </a:lstStyle>
          <a:p>
            <a:pPr marL="342900" indent="-342900">
              <a:buFont typeface="Wingdings" pitchFamily="2" charset="2"/>
              <a:buChar char="v"/>
            </a:pPr>
            <a:r>
              <a:rPr lang="en-GB" sz="2200" dirty="0"/>
              <a:t>To analyse changes in land use and their relation to climate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F87A89-0CD6-63AC-21EB-A469398F99ED}"/>
              </a:ext>
            </a:extLst>
          </p:cNvPr>
          <p:cNvSpPr txBox="1"/>
          <p:nvPr/>
        </p:nvSpPr>
        <p:spPr>
          <a:xfrm>
            <a:off x="529076" y="2125773"/>
            <a:ext cx="5937041" cy="32958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108000" tIns="108000" rIns="108000" bIns="108000" rtlCol="0">
            <a:spAutoFit/>
          </a:bodyPr>
          <a:lstStyle>
            <a:defPPr>
              <a:defRPr lang="en-US"/>
            </a:defPPr>
            <a:lvl1pPr algn="just">
              <a:spcAft>
                <a:spcPts val="600"/>
              </a:spcAft>
              <a:defRPr sz="2000" b="1"/>
            </a:lvl1pPr>
            <a:lvl2pPr marL="742950" lvl="1" indent="-285750" algn="just">
              <a:buFont typeface="Wingdings" pitchFamily="2" charset="2"/>
              <a:buChar char="v"/>
              <a:defRPr sz="2000"/>
            </a:lvl2pPr>
          </a:lstStyle>
          <a:p>
            <a:pPr marL="342900" indent="-342900">
              <a:buFont typeface="Wingdings" pitchFamily="2" charset="2"/>
              <a:buChar char="v"/>
            </a:pPr>
            <a:r>
              <a:rPr lang="en-GB" dirty="0"/>
              <a:t>MODIS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b="0" dirty="0">
                <a:effectLst/>
                <a:ea typeface="ArialMT"/>
                <a:cs typeface="Calibri" panose="020F0502020204030204" pitchFamily="34" charset="0"/>
              </a:rPr>
              <a:t>Global Dataset of Historical Yield (</a:t>
            </a:r>
            <a:r>
              <a:rPr lang="en-US" dirty="0">
                <a:effectLst/>
                <a:ea typeface="ArialMT"/>
                <a:cs typeface="Calibri" panose="020F0502020204030204" pitchFamily="34" charset="0"/>
              </a:rPr>
              <a:t>GDHY</a:t>
            </a:r>
            <a:r>
              <a:rPr lang="en-US" b="0" dirty="0">
                <a:effectLst/>
                <a:ea typeface="ArialMT"/>
                <a:cs typeface="Calibri" panose="020F0502020204030204" pitchFamily="34" charset="0"/>
              </a:rPr>
              <a:t>, </a:t>
            </a:r>
            <a:r>
              <a:rPr lang="en-US" b="0" dirty="0" err="1">
                <a:effectLst/>
                <a:ea typeface="ArialMT"/>
                <a:cs typeface="Calibri" panose="020F0502020204030204" pitchFamily="34" charset="0"/>
              </a:rPr>
              <a:t>Iizumi</a:t>
            </a:r>
            <a:r>
              <a:rPr lang="en-US" b="0" dirty="0">
                <a:effectLst/>
                <a:ea typeface="ArialMT"/>
                <a:cs typeface="Calibri" panose="020F0502020204030204" pitchFamily="34" charset="0"/>
              </a:rPr>
              <a:t> and Sakai, 2020)</a:t>
            </a:r>
            <a:endParaRPr lang="en-US" b="0" dirty="0">
              <a:ea typeface="ArialMT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b="0" dirty="0">
                <a:effectLst/>
                <a:ea typeface="ArialMT"/>
                <a:cs typeface="Calibri" panose="020F0502020204030204" pitchFamily="34" charset="0"/>
              </a:rPr>
              <a:t>Standardized Precipitation Evapotranspiration Index (</a:t>
            </a:r>
            <a:r>
              <a:rPr lang="en-US" dirty="0">
                <a:effectLst/>
                <a:ea typeface="ArialMT"/>
                <a:cs typeface="Calibri" panose="020F0502020204030204" pitchFamily="34" charset="0"/>
              </a:rPr>
              <a:t>SPEI</a:t>
            </a:r>
            <a:r>
              <a:rPr lang="en-US" b="0" dirty="0">
                <a:effectLst/>
                <a:ea typeface="ArialMT"/>
                <a:cs typeface="Calibri" panose="020F0502020204030204" pitchFamily="34" charset="0"/>
              </a:rPr>
              <a:t>)</a:t>
            </a:r>
            <a:r>
              <a:rPr lang="en-US" b="0" dirty="0">
                <a:ea typeface="ArialMT"/>
                <a:cs typeface="Arial" panose="020B0604020202020204" pitchFamily="34" charset="0"/>
              </a:rPr>
              <a:t> </a:t>
            </a:r>
            <a:r>
              <a:rPr lang="en-US" b="0" dirty="0">
                <a:effectLst/>
                <a:ea typeface="ArialMT"/>
                <a:cs typeface="Calibri" panose="020F0502020204030204" pitchFamily="34" charset="0"/>
              </a:rPr>
              <a:t>(Vicente-Serrano et al., 2010)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b="0" dirty="0">
                <a:effectLst/>
                <a:ea typeface="ArialMT"/>
                <a:cs typeface="Calibri" panose="020F0502020204030204" pitchFamily="34" charset="0"/>
              </a:rPr>
              <a:t>self-calibrating Palmer Drought Severity Index (</a:t>
            </a:r>
            <a:r>
              <a:rPr lang="en-US" dirty="0">
                <a:effectLst/>
                <a:ea typeface="ArialMT"/>
                <a:cs typeface="Calibri" panose="020F0502020204030204" pitchFamily="34" charset="0"/>
              </a:rPr>
              <a:t>PDSI</a:t>
            </a:r>
            <a:r>
              <a:rPr lang="en-US" b="0" dirty="0">
                <a:effectLst/>
                <a:ea typeface="ArialMT"/>
                <a:cs typeface="Calibri" panose="020F0502020204030204" pitchFamily="34" charset="0"/>
              </a:rPr>
              <a:t>) (Alley, 1984)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b="0" dirty="0">
                <a:effectLst/>
                <a:ea typeface="ArialMT"/>
                <a:cs typeface="Calibri" panose="020F0502020204030204" pitchFamily="34" charset="0"/>
              </a:rPr>
              <a:t>Standard Evapotranspiration Deficit Index (</a:t>
            </a:r>
            <a:r>
              <a:rPr lang="en-US" dirty="0">
                <a:effectLst/>
                <a:ea typeface="ArialMT"/>
                <a:cs typeface="Calibri" panose="020F0502020204030204" pitchFamily="34" charset="0"/>
              </a:rPr>
              <a:t>SEDI</a:t>
            </a:r>
            <a:r>
              <a:rPr lang="en-US" b="0" dirty="0">
                <a:effectLst/>
                <a:ea typeface="ArialMT"/>
                <a:cs typeface="Calibri" panose="020F0502020204030204" pitchFamily="34" charset="0"/>
              </a:rPr>
              <a:t>) (Vicente-Serrano et al.,2018)</a:t>
            </a:r>
            <a:endParaRPr lang="en-US" b="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AD4DFFF-6932-F75D-DF4A-283131FAAF39}"/>
              </a:ext>
            </a:extLst>
          </p:cNvPr>
          <p:cNvSpPr txBox="1">
            <a:spLocks/>
          </p:cNvSpPr>
          <p:nvPr/>
        </p:nvSpPr>
        <p:spPr>
          <a:xfrm>
            <a:off x="442537" y="1520146"/>
            <a:ext cx="11693295" cy="607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42" dirty="0">
                <a:solidFill>
                  <a:schemeClr val="accent1"/>
                </a:solidFill>
                <a:latin typeface="Calibri (headings)"/>
                <a:cs typeface="Trebuchet MS"/>
              </a:rPr>
              <a:t>DATA								        APPROACH</a:t>
            </a:r>
            <a:endParaRPr lang="en-US" sz="3600" dirty="0">
              <a:solidFill>
                <a:schemeClr val="accent1"/>
              </a:solidFill>
              <a:latin typeface="Calibri (headings)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C540243-B1A6-5954-A952-97989A8A4586}"/>
              </a:ext>
            </a:extLst>
          </p:cNvPr>
          <p:cNvSpPr txBox="1">
            <a:spLocks/>
          </p:cNvSpPr>
          <p:nvPr/>
        </p:nvSpPr>
        <p:spPr>
          <a:xfrm>
            <a:off x="3307246" y="633002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3507CA-B421-4007-85E2-6267340A5A9C}" type="slidenum">
              <a:rPr lang="en-US" sz="1600" smtClean="0">
                <a:solidFill>
                  <a:srgbClr val="0070C0"/>
                </a:solidFill>
              </a:rPr>
              <a:pPr algn="r"/>
              <a:t>4</a:t>
            </a:fld>
            <a:endParaRPr lang="en-US" sz="160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19F1C1-8CBA-C4C0-4E86-0EA2D5375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35" y="6134002"/>
            <a:ext cx="1927506" cy="610059"/>
          </a:xfrm>
          <a:prstGeom prst="rect">
            <a:avLst/>
          </a:prstGeom>
        </p:spPr>
      </p:pic>
      <p:pic>
        <p:nvPicPr>
          <p:cNvPr id="13" name="Picture 12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E307F287-05F1-2033-7927-1460E2552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164" y="6084761"/>
            <a:ext cx="732533" cy="70854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174D15-F32E-F528-5227-3381F7E5F185}"/>
              </a:ext>
            </a:extLst>
          </p:cNvPr>
          <p:cNvCxnSpPr>
            <a:cxnSpLocks/>
          </p:cNvCxnSpPr>
          <p:nvPr/>
        </p:nvCxnSpPr>
        <p:spPr>
          <a:xfrm flipH="1">
            <a:off x="16625" y="600765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824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4F166C4-3022-3C6F-8076-071005B4775C}"/>
              </a:ext>
            </a:extLst>
          </p:cNvPr>
          <p:cNvSpPr txBox="1"/>
          <p:nvPr/>
        </p:nvSpPr>
        <p:spPr>
          <a:xfrm>
            <a:off x="7563302" y="3967422"/>
            <a:ext cx="4116160" cy="152616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108000" tIns="108000" rIns="108000" bIns="108000" rtlCol="0">
            <a:spAutoFit/>
          </a:bodyPr>
          <a:lstStyle>
            <a:defPPr>
              <a:defRPr lang="en-US"/>
            </a:defPPr>
            <a:lvl1pPr algn="just">
              <a:spcAft>
                <a:spcPts val="600"/>
              </a:spcAft>
              <a:defRPr sz="2000" b="1"/>
            </a:lvl1pPr>
            <a:lvl2pPr marL="742950" lvl="1" indent="-285750" algn="just">
              <a:buFont typeface="Wingdings" pitchFamily="2" charset="2"/>
              <a:buChar char="v"/>
              <a:defRPr sz="2000"/>
            </a:lvl2pPr>
          </a:lstStyle>
          <a:p>
            <a:pPr marL="342900" indent="-342900">
              <a:buFont typeface="Wingdings" pitchFamily="2" charset="2"/>
              <a:buChar char="v"/>
            </a:pPr>
            <a:r>
              <a:rPr lang="en-GB" dirty="0"/>
              <a:t>Increase </a:t>
            </a:r>
            <a:r>
              <a:rPr lang="en-GB" b="0" dirty="0"/>
              <a:t>in grasslands, </a:t>
            </a:r>
            <a:r>
              <a:rPr lang="en-GB" dirty="0"/>
              <a:t>decrease</a:t>
            </a:r>
            <a:r>
              <a:rPr lang="en-GB" b="0" dirty="0"/>
              <a:t> in shrublands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GB" dirty="0"/>
              <a:t>Croplands</a:t>
            </a:r>
            <a:r>
              <a:rPr lang="en-GB" b="0" dirty="0"/>
              <a:t> widespread throughout the landscape</a:t>
            </a:r>
            <a:endParaRPr lang="en-GB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0721649-8522-1683-D8AA-752003ED97FD}"/>
              </a:ext>
            </a:extLst>
          </p:cNvPr>
          <p:cNvSpPr txBox="1">
            <a:spLocks/>
          </p:cNvSpPr>
          <p:nvPr/>
        </p:nvSpPr>
        <p:spPr>
          <a:xfrm>
            <a:off x="59688" y="37779"/>
            <a:ext cx="11042776" cy="607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spc="42" dirty="0">
                <a:solidFill>
                  <a:schemeClr val="accent1"/>
                </a:solidFill>
                <a:latin typeface="Calibri (headings)"/>
              </a:rPr>
              <a:t>R</a:t>
            </a:r>
            <a:r>
              <a:rPr lang="en-US" sz="3600" b="1" spc="42" dirty="0">
                <a:solidFill>
                  <a:schemeClr val="accent1"/>
                </a:solidFill>
                <a:latin typeface="Calibri (headings)"/>
              </a:rPr>
              <a:t>ESULTS</a:t>
            </a:r>
            <a:endParaRPr lang="en-US" sz="3600" dirty="0">
              <a:solidFill>
                <a:schemeClr val="accent1"/>
              </a:solidFill>
              <a:latin typeface="Calibri (headings)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E1068-3891-52CB-A44C-3D4D321155CA}"/>
              </a:ext>
            </a:extLst>
          </p:cNvPr>
          <p:cNvSpPr txBox="1"/>
          <p:nvPr/>
        </p:nvSpPr>
        <p:spPr>
          <a:xfrm>
            <a:off x="7949184" y="784833"/>
            <a:ext cx="3936167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400" b="1" dirty="0"/>
              <a:t>1. </a:t>
            </a:r>
            <a:r>
              <a:rPr lang="da-DK" sz="2400" b="1" u="sng" dirty="0"/>
              <a:t>Land cover trends</a:t>
            </a:r>
            <a:endParaRPr lang="en-US" sz="2400" b="1" u="sng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AAB1735-3960-6CAE-1E69-648AC0C54206}"/>
              </a:ext>
            </a:extLst>
          </p:cNvPr>
          <p:cNvGrpSpPr/>
          <p:nvPr/>
        </p:nvGrpSpPr>
        <p:grpSpPr>
          <a:xfrm>
            <a:off x="771926" y="1075922"/>
            <a:ext cx="7696825" cy="4862425"/>
            <a:chOff x="49550" y="42650"/>
            <a:chExt cx="7696825" cy="486242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779E409-2375-8254-52AA-6A722BDDBE3C}"/>
                </a:ext>
              </a:extLst>
            </p:cNvPr>
            <p:cNvGrpSpPr/>
            <p:nvPr/>
          </p:nvGrpSpPr>
          <p:grpSpPr>
            <a:xfrm>
              <a:off x="49550" y="42650"/>
              <a:ext cx="7696825" cy="4862425"/>
              <a:chOff x="49550" y="42650"/>
              <a:chExt cx="7696825" cy="4862425"/>
            </a:xfrm>
          </p:grpSpPr>
          <p:pic>
            <p:nvPicPr>
              <p:cNvPr id="74" name="Google Shape;54;p13">
                <a:extLst>
                  <a:ext uri="{FF2B5EF4-FFF2-40B4-BE49-F238E27FC236}">
                    <a16:creationId xmlns:a16="http://schemas.microsoft.com/office/drawing/2014/main" id="{FB8538DE-2AAE-AE62-4855-34A61844824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3843" t="8840" r="7996" b="5907"/>
              <a:stretch/>
            </p:blipFill>
            <p:spPr>
              <a:xfrm>
                <a:off x="2970775" y="42650"/>
                <a:ext cx="2960625" cy="2862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" name="Google Shape;55;p13">
                <a:extLst>
                  <a:ext uri="{FF2B5EF4-FFF2-40B4-BE49-F238E27FC236}">
                    <a16:creationId xmlns:a16="http://schemas.microsoft.com/office/drawing/2014/main" id="{3926F3EF-55CD-C0C8-EB65-2E7BBD42BD7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4413" t="4550" r="4203" b="4449"/>
              <a:stretch/>
            </p:blipFill>
            <p:spPr>
              <a:xfrm>
                <a:off x="5906700" y="580563"/>
                <a:ext cx="1839675" cy="17871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6" name="Google Shape;56;p13">
                <a:extLst>
                  <a:ext uri="{FF2B5EF4-FFF2-40B4-BE49-F238E27FC236}">
                    <a16:creationId xmlns:a16="http://schemas.microsoft.com/office/drawing/2014/main" id="{2AAF5D99-7009-5FFE-0342-9078DD4821F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4334" t="8788" r="7567" b="6787"/>
              <a:stretch/>
            </p:blipFill>
            <p:spPr>
              <a:xfrm>
                <a:off x="49550" y="42650"/>
                <a:ext cx="2960625" cy="28372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57;p13">
                <a:extLst>
                  <a:ext uri="{FF2B5EF4-FFF2-40B4-BE49-F238E27FC236}">
                    <a16:creationId xmlns:a16="http://schemas.microsoft.com/office/drawing/2014/main" id="{7D166322-D882-4D9E-5E30-676054004E4D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 l="32130" t="18274" r="30364" b="17827"/>
              <a:stretch/>
            </p:blipFill>
            <p:spPr>
              <a:xfrm>
                <a:off x="1699425" y="1516975"/>
                <a:ext cx="1193001" cy="11611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" name="Google Shape;58;p13">
                <a:extLst>
                  <a:ext uri="{FF2B5EF4-FFF2-40B4-BE49-F238E27FC236}">
                    <a16:creationId xmlns:a16="http://schemas.microsoft.com/office/drawing/2014/main" id="{5841CDD6-CAE6-0D1A-D453-6F5893DD96CE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32889" t="18812" r="30502" b="18812"/>
              <a:stretch/>
            </p:blipFill>
            <p:spPr>
              <a:xfrm>
                <a:off x="4631825" y="1467425"/>
                <a:ext cx="1193001" cy="11611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" name="Google Shape;59;p13">
                <a:extLst>
                  <a:ext uri="{FF2B5EF4-FFF2-40B4-BE49-F238E27FC236}">
                    <a16:creationId xmlns:a16="http://schemas.microsoft.com/office/drawing/2014/main" id="{93308964-829C-BC27-335B-254A3348D8E2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l="5236" t="8905" r="8347" b="1680"/>
              <a:stretch/>
            </p:blipFill>
            <p:spPr>
              <a:xfrm>
                <a:off x="49550" y="2973475"/>
                <a:ext cx="5973524" cy="1931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1" name="Google Shape;60;p13">
              <a:extLst>
                <a:ext uri="{FF2B5EF4-FFF2-40B4-BE49-F238E27FC236}">
                  <a16:creationId xmlns:a16="http://schemas.microsoft.com/office/drawing/2014/main" id="{C7FBCEF7-320E-ED3B-96F9-21FE07DAB095}"/>
                </a:ext>
              </a:extLst>
            </p:cNvPr>
            <p:cNvSpPr txBox="1"/>
            <p:nvPr/>
          </p:nvSpPr>
          <p:spPr>
            <a:xfrm>
              <a:off x="49550" y="80025"/>
              <a:ext cx="375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a</a:t>
              </a:r>
              <a:endParaRPr b="1"/>
            </a:p>
          </p:txBody>
        </p:sp>
        <p:sp>
          <p:nvSpPr>
            <p:cNvPr id="72" name="Google Shape;61;p13">
              <a:extLst>
                <a:ext uri="{FF2B5EF4-FFF2-40B4-BE49-F238E27FC236}">
                  <a16:creationId xmlns:a16="http://schemas.microsoft.com/office/drawing/2014/main" id="{4EDD43AA-EF4C-3AC8-EE61-A58845765B71}"/>
                </a:ext>
              </a:extLst>
            </p:cNvPr>
            <p:cNvSpPr txBox="1"/>
            <p:nvPr/>
          </p:nvSpPr>
          <p:spPr>
            <a:xfrm>
              <a:off x="3010175" y="80025"/>
              <a:ext cx="375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b</a:t>
              </a:r>
              <a:endParaRPr b="1"/>
            </a:p>
          </p:txBody>
        </p:sp>
        <p:sp>
          <p:nvSpPr>
            <p:cNvPr id="73" name="Google Shape;62;p13">
              <a:extLst>
                <a:ext uri="{FF2B5EF4-FFF2-40B4-BE49-F238E27FC236}">
                  <a16:creationId xmlns:a16="http://schemas.microsoft.com/office/drawing/2014/main" id="{D9612FE7-30E1-614C-A2E3-C6F2DCBCC076}"/>
                </a:ext>
              </a:extLst>
            </p:cNvPr>
            <p:cNvSpPr txBox="1"/>
            <p:nvPr/>
          </p:nvSpPr>
          <p:spPr>
            <a:xfrm>
              <a:off x="49550" y="2830550"/>
              <a:ext cx="375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</a:t>
              </a:r>
              <a:endParaRPr b="1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50B3B5C-E27B-F5C1-9448-66631ED5F3BD}"/>
              </a:ext>
            </a:extLst>
          </p:cNvPr>
          <p:cNvSpPr/>
          <p:nvPr/>
        </p:nvSpPr>
        <p:spPr>
          <a:xfrm>
            <a:off x="3960000" y="972000"/>
            <a:ext cx="2767809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da-DK" sz="1400" dirty="0">
                <a:solidFill>
                  <a:schemeClr val="tx1"/>
                </a:solidFill>
              </a:rPr>
              <a:t>Dominant Land Cover (2015-2019)</a:t>
            </a:r>
            <a:r>
              <a:rPr lang="da-DK" sz="1400" dirty="0"/>
              <a:t>)</a:t>
            </a:r>
            <a:endParaRPr lang="en-US" sz="1400" dirty="0"/>
          </a:p>
          <a:p>
            <a:pPr algn="ctr"/>
            <a:endParaRPr lang="en-US" sz="140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E1AA5CE-2BA4-5008-2729-161FE2623836}"/>
              </a:ext>
            </a:extLst>
          </p:cNvPr>
          <p:cNvSpPr/>
          <p:nvPr/>
        </p:nvSpPr>
        <p:spPr>
          <a:xfrm>
            <a:off x="1053238" y="958593"/>
            <a:ext cx="2767809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da-DK" sz="1400" dirty="0">
                <a:solidFill>
                  <a:schemeClr val="tx1"/>
                </a:solidFill>
              </a:rPr>
              <a:t>Dominant Land Cover (2001-2005)</a:t>
            </a:r>
            <a:r>
              <a:rPr lang="da-DK" sz="1400" dirty="0"/>
              <a:t>)</a:t>
            </a:r>
            <a:endParaRPr lang="en-US" sz="1400" dirty="0"/>
          </a:p>
          <a:p>
            <a:pPr algn="ctr"/>
            <a:endParaRPr lang="en-U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B3C53A-FB0F-1F22-18C8-96C41F633B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235" y="6134002"/>
            <a:ext cx="1927506" cy="610059"/>
          </a:xfrm>
          <a:prstGeom prst="rect">
            <a:avLst/>
          </a:prstGeom>
        </p:spPr>
      </p:pic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AE7B168B-E12C-AD0A-2AF6-FFB1CE358B7B}"/>
              </a:ext>
            </a:extLst>
          </p:cNvPr>
          <p:cNvSpPr txBox="1">
            <a:spLocks/>
          </p:cNvSpPr>
          <p:nvPr/>
        </p:nvSpPr>
        <p:spPr>
          <a:xfrm>
            <a:off x="3307246" y="633002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3507CA-B421-4007-85E2-6267340A5A9C}" type="slidenum">
              <a:rPr lang="en-US" sz="1600" smtClean="0">
                <a:solidFill>
                  <a:srgbClr val="0070C0"/>
                </a:solidFill>
              </a:rPr>
              <a:pPr algn="r"/>
              <a:t>5</a:t>
            </a:fld>
            <a:endParaRPr lang="en-US" sz="1600">
              <a:solidFill>
                <a:srgbClr val="0070C0"/>
              </a:solidFill>
            </a:endParaRPr>
          </a:p>
        </p:txBody>
      </p:sp>
      <p:pic>
        <p:nvPicPr>
          <p:cNvPr id="21" name="Picture 20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FBF469B3-9595-4A6C-7743-A59935FE61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164" y="6084761"/>
            <a:ext cx="732533" cy="70854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F9E173-0E7C-DFB1-9577-80AD44449B25}"/>
              </a:ext>
            </a:extLst>
          </p:cNvPr>
          <p:cNvCxnSpPr>
            <a:cxnSpLocks/>
          </p:cNvCxnSpPr>
          <p:nvPr/>
        </p:nvCxnSpPr>
        <p:spPr>
          <a:xfrm flipH="1">
            <a:off x="16625" y="600765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770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408B00-8F5F-79B9-89DD-0056CB912861}"/>
              </a:ext>
            </a:extLst>
          </p:cNvPr>
          <p:cNvSpPr txBox="1"/>
          <p:nvPr/>
        </p:nvSpPr>
        <p:spPr>
          <a:xfrm>
            <a:off x="7949184" y="784833"/>
            <a:ext cx="3936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400" b="1" dirty="0"/>
              <a:t>2. </a:t>
            </a:r>
            <a:r>
              <a:rPr lang="da-DK" sz="2400" b="1" u="sng" dirty="0"/>
              <a:t>Main </a:t>
            </a:r>
            <a:r>
              <a:rPr lang="da-DK" sz="2400" b="1" u="sng" dirty="0" err="1"/>
              <a:t>climate</a:t>
            </a:r>
            <a:r>
              <a:rPr lang="da-DK" sz="2400" b="1" u="sng" dirty="0"/>
              <a:t> drivers</a:t>
            </a:r>
            <a:endParaRPr lang="en-US" sz="2400" b="1" u="sn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3402B-BB95-220E-49B2-4F630039EED3}"/>
              </a:ext>
            </a:extLst>
          </p:cNvPr>
          <p:cNvSpPr txBox="1"/>
          <p:nvPr/>
        </p:nvSpPr>
        <p:spPr>
          <a:xfrm>
            <a:off x="8550162" y="1357271"/>
            <a:ext cx="3476707" cy="391142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108000" tIns="108000" rIns="108000" bIns="108000" rtlCol="0">
            <a:spAutoFit/>
          </a:bodyPr>
          <a:lstStyle>
            <a:defPPr>
              <a:defRPr lang="en-US"/>
            </a:defPPr>
            <a:lvl1pPr algn="just">
              <a:spcAft>
                <a:spcPts val="600"/>
              </a:spcAft>
              <a:defRPr sz="2000" b="1"/>
            </a:lvl1pPr>
            <a:lvl2pPr marL="742950" lvl="1" indent="-285750" algn="just">
              <a:buFont typeface="Wingdings" pitchFamily="2" charset="2"/>
              <a:buChar char="v"/>
              <a:defRPr sz="2000"/>
            </a:lvl2pPr>
          </a:lstStyle>
          <a:p>
            <a:pPr marL="342900" indent="-342900" algn="l">
              <a:buFont typeface="Wingdings" pitchFamily="2" charset="2"/>
              <a:buChar char="v"/>
            </a:pPr>
            <a:r>
              <a:rPr lang="en-US" i="0" u="none" strike="noStrike" baseline="0" dirty="0"/>
              <a:t>Fractional Vegetation Cover (FVC) </a:t>
            </a:r>
            <a:r>
              <a:rPr lang="en-US" b="0" i="0" u="none" strike="noStrike" baseline="0" dirty="0"/>
              <a:t>as target variable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GB" b="0" dirty="0"/>
              <a:t>Based on Conditional Spectral Granger Causality (Claessen et al., 2019)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GB" b="0" dirty="0"/>
              <a:t>Signs of </a:t>
            </a:r>
            <a:r>
              <a:rPr lang="en-GB" dirty="0"/>
              <a:t>deforestation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GB" dirty="0"/>
              <a:t>Water</a:t>
            </a:r>
            <a:r>
              <a:rPr lang="en-GB" b="0" dirty="0"/>
              <a:t> </a:t>
            </a:r>
            <a:r>
              <a:rPr lang="en-GB" dirty="0"/>
              <a:t>availability</a:t>
            </a:r>
            <a:r>
              <a:rPr lang="en-GB" b="0" dirty="0"/>
              <a:t> determining vegetation dynamics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GB" b="0" dirty="0"/>
              <a:t>Increasing influence of </a:t>
            </a:r>
            <a:r>
              <a:rPr lang="en-GB" dirty="0"/>
              <a:t>temperature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E99ECF-85D4-5A4A-D61D-6BCD3A89A31D}"/>
              </a:ext>
            </a:extLst>
          </p:cNvPr>
          <p:cNvGrpSpPr/>
          <p:nvPr/>
        </p:nvGrpSpPr>
        <p:grpSpPr>
          <a:xfrm>
            <a:off x="984174" y="761835"/>
            <a:ext cx="7181625" cy="3025166"/>
            <a:chOff x="1133036" y="980778"/>
            <a:chExt cx="7181625" cy="3025166"/>
          </a:xfrm>
        </p:grpSpPr>
        <p:pic>
          <p:nvPicPr>
            <p:cNvPr id="10" name="image7.jpg">
              <a:extLst>
                <a:ext uri="{FF2B5EF4-FFF2-40B4-BE49-F238E27FC236}">
                  <a16:creationId xmlns:a16="http://schemas.microsoft.com/office/drawing/2014/main" id="{4497CD43-5EA7-D175-649F-24D5389B02F3}"/>
                </a:ext>
              </a:extLst>
            </p:cNvPr>
            <p:cNvPicPr/>
            <p:nvPr/>
          </p:nvPicPr>
          <p:blipFill>
            <a:blip r:embed="rId3"/>
            <a:srcRect l="6906" r="3846" b="39506"/>
            <a:stretch>
              <a:fillRect/>
            </a:stretch>
          </p:blipFill>
          <p:spPr>
            <a:xfrm>
              <a:off x="1133036" y="980779"/>
              <a:ext cx="7031261" cy="3025165"/>
            </a:xfrm>
            <a:prstGeom prst="rect">
              <a:avLst/>
            </a:prstGeom>
            <a:ln/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4480530-D82B-4862-ECB3-E29DE255DB90}"/>
                </a:ext>
              </a:extLst>
            </p:cNvPr>
            <p:cNvSpPr/>
            <p:nvPr/>
          </p:nvSpPr>
          <p:spPr>
            <a:xfrm rot="10800000" flipV="1">
              <a:off x="1824152" y="980778"/>
              <a:ext cx="2971132" cy="185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da-DK" sz="1400" dirty="0">
                  <a:solidFill>
                    <a:schemeClr val="tx1"/>
                  </a:solidFill>
                </a:rPr>
                <a:t>Mean FVC 2001-2016</a:t>
              </a:r>
              <a:r>
                <a:rPr lang="da-DK" sz="1400" dirty="0"/>
                <a:t>)</a:t>
              </a:r>
              <a:endParaRPr lang="en-US" sz="1400" dirty="0"/>
            </a:p>
            <a:p>
              <a:pPr algn="ctr"/>
              <a:endParaRPr lang="en-US" sz="14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2C367FF-88EA-D244-CD42-1C07F368DCB5}"/>
                </a:ext>
              </a:extLst>
            </p:cNvPr>
            <p:cNvSpPr/>
            <p:nvPr/>
          </p:nvSpPr>
          <p:spPr>
            <a:xfrm rot="10800000" flipV="1">
              <a:off x="5107761" y="986861"/>
              <a:ext cx="3206900" cy="1855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da-DK" sz="1400" dirty="0">
                  <a:solidFill>
                    <a:schemeClr val="tx1"/>
                  </a:solidFill>
                </a:rPr>
                <a:t>Change in FVC 2001-2016</a:t>
              </a:r>
              <a:r>
                <a:rPr lang="da-DK" sz="1400" dirty="0"/>
                <a:t>)</a:t>
              </a:r>
              <a:endParaRPr lang="en-US" sz="1400" dirty="0"/>
            </a:p>
            <a:p>
              <a:pPr algn="ctr"/>
              <a:endParaRPr lang="en-US" sz="14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C280C02-E8D9-F588-32DC-7ABDF0D477C5}"/>
              </a:ext>
            </a:extLst>
          </p:cNvPr>
          <p:cNvGrpSpPr/>
          <p:nvPr/>
        </p:nvGrpSpPr>
        <p:grpSpPr>
          <a:xfrm>
            <a:off x="767219" y="3939444"/>
            <a:ext cx="7985265" cy="2192288"/>
            <a:chOff x="1001141" y="4158387"/>
            <a:chExt cx="7985265" cy="2192288"/>
          </a:xfrm>
        </p:grpSpPr>
        <p:pic>
          <p:nvPicPr>
            <p:cNvPr id="6" name="image6.jpg">
              <a:extLst>
                <a:ext uri="{FF2B5EF4-FFF2-40B4-BE49-F238E27FC236}">
                  <a16:creationId xmlns:a16="http://schemas.microsoft.com/office/drawing/2014/main" id="{5F30F9A3-DBD2-66AE-B994-B8170A88B934}"/>
                </a:ext>
              </a:extLst>
            </p:cNvPr>
            <p:cNvPicPr/>
            <p:nvPr/>
          </p:nvPicPr>
          <p:blipFill rotWithShape="1">
            <a:blip r:embed="rId4"/>
            <a:srcRect l="1" t="59144" r="-4933"/>
            <a:stretch/>
          </p:blipFill>
          <p:spPr>
            <a:xfrm>
              <a:off x="1001141" y="4262735"/>
              <a:ext cx="7985265" cy="2087940"/>
            </a:xfrm>
            <a:prstGeom prst="rect">
              <a:avLst/>
            </a:prstGeom>
            <a:ln/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BC99FCE-B191-83A4-DE4C-93BE2EAA61EB}"/>
                </a:ext>
              </a:extLst>
            </p:cNvPr>
            <p:cNvSpPr/>
            <p:nvPr/>
          </p:nvSpPr>
          <p:spPr>
            <a:xfrm rot="10800000" flipV="1">
              <a:off x="1409485" y="4171916"/>
              <a:ext cx="1982299" cy="272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da-DK" sz="1400" dirty="0">
                  <a:solidFill>
                    <a:schemeClr val="tx1"/>
                  </a:solidFill>
                </a:rPr>
                <a:t>Variance FVC explained by Tmax 2001-2016</a:t>
              </a:r>
              <a:r>
                <a:rPr lang="da-DK" sz="1400" dirty="0"/>
                <a:t>)</a:t>
              </a:r>
              <a:endParaRPr lang="en-US" sz="1400" dirty="0"/>
            </a:p>
            <a:p>
              <a:pPr algn="ctr"/>
              <a:endParaRPr lang="en-US" sz="1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0D5BB5-4995-2E80-12AC-87B20033596D}"/>
                </a:ext>
              </a:extLst>
            </p:cNvPr>
            <p:cNvSpPr/>
            <p:nvPr/>
          </p:nvSpPr>
          <p:spPr>
            <a:xfrm rot="10800000" flipV="1">
              <a:off x="3800127" y="4158387"/>
              <a:ext cx="1982299" cy="272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da-DK" sz="1400" dirty="0">
                  <a:solidFill>
                    <a:schemeClr val="tx1"/>
                  </a:solidFill>
                </a:rPr>
                <a:t>Variance FVC explained by RSD 2001-2016</a:t>
              </a:r>
              <a:r>
                <a:rPr lang="da-DK" sz="1400" dirty="0"/>
                <a:t>)</a:t>
              </a:r>
              <a:endParaRPr lang="en-US" sz="1400" dirty="0"/>
            </a:p>
            <a:p>
              <a:pPr algn="ctr"/>
              <a:endParaRPr lang="en-US" sz="14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2A60F88-3ACF-7493-35ED-BF9382E48171}"/>
                </a:ext>
              </a:extLst>
            </p:cNvPr>
            <p:cNvSpPr/>
            <p:nvPr/>
          </p:nvSpPr>
          <p:spPr>
            <a:xfrm rot="10800000" flipV="1">
              <a:off x="6409576" y="4166490"/>
              <a:ext cx="1982299" cy="272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da-DK" sz="1400" dirty="0">
                  <a:solidFill>
                    <a:schemeClr val="tx1"/>
                  </a:solidFill>
                </a:rPr>
                <a:t>Variance FVC explained by P 2001-2016</a:t>
              </a:r>
              <a:r>
                <a:rPr lang="da-DK" sz="1400" dirty="0"/>
                <a:t>)</a:t>
              </a:r>
              <a:endParaRPr lang="en-US" sz="1400" dirty="0"/>
            </a:p>
            <a:p>
              <a:pPr algn="ctr"/>
              <a:endParaRPr lang="en-US" sz="1400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C123DFFC-E6DD-FD2B-E80C-ABC1B6928117}"/>
              </a:ext>
            </a:extLst>
          </p:cNvPr>
          <p:cNvSpPr txBox="1">
            <a:spLocks/>
          </p:cNvSpPr>
          <p:nvPr/>
        </p:nvSpPr>
        <p:spPr>
          <a:xfrm>
            <a:off x="59688" y="37779"/>
            <a:ext cx="11042776" cy="607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spc="42" dirty="0">
                <a:solidFill>
                  <a:schemeClr val="accent1"/>
                </a:solidFill>
                <a:latin typeface="Calibri (headings)"/>
              </a:rPr>
              <a:t>R</a:t>
            </a:r>
            <a:r>
              <a:rPr lang="en-US" sz="3600" b="1" spc="42" dirty="0">
                <a:solidFill>
                  <a:schemeClr val="accent1"/>
                </a:solidFill>
                <a:latin typeface="Calibri (headings)"/>
              </a:rPr>
              <a:t>ESULTS</a:t>
            </a:r>
            <a:endParaRPr lang="en-US" sz="3600" dirty="0">
              <a:solidFill>
                <a:schemeClr val="accent1"/>
              </a:solidFill>
              <a:latin typeface="Calibri (headings)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FED891-897D-BB70-31B7-E4609D53A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35" y="6134002"/>
            <a:ext cx="1927506" cy="610059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935E5F9C-7F89-F1ED-3F71-B9C8D864A665}"/>
              </a:ext>
            </a:extLst>
          </p:cNvPr>
          <p:cNvSpPr txBox="1">
            <a:spLocks/>
          </p:cNvSpPr>
          <p:nvPr/>
        </p:nvSpPr>
        <p:spPr>
          <a:xfrm>
            <a:off x="3307246" y="633002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3507CA-B421-4007-85E2-6267340A5A9C}" type="slidenum">
              <a:rPr lang="en-US" sz="1600" smtClean="0">
                <a:solidFill>
                  <a:srgbClr val="0070C0"/>
                </a:solidFill>
              </a:rPr>
              <a:pPr algn="r"/>
              <a:t>6</a:t>
            </a:fld>
            <a:endParaRPr lang="en-US" sz="1600">
              <a:solidFill>
                <a:srgbClr val="0070C0"/>
              </a:solidFill>
            </a:endParaRPr>
          </a:p>
        </p:txBody>
      </p:sp>
      <p:pic>
        <p:nvPicPr>
          <p:cNvPr id="24" name="Picture 2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C3BB346D-76A6-B4A5-792E-3AB6A774D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164" y="6084761"/>
            <a:ext cx="732533" cy="70854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3A4894-B86D-58E7-EB3C-F8B8C9ED7ACC}"/>
              </a:ext>
            </a:extLst>
          </p:cNvPr>
          <p:cNvCxnSpPr>
            <a:cxnSpLocks/>
          </p:cNvCxnSpPr>
          <p:nvPr/>
        </p:nvCxnSpPr>
        <p:spPr>
          <a:xfrm flipH="1">
            <a:off x="16625" y="600765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568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D90DC-207F-5E9F-F7FC-3084941D44D7}"/>
              </a:ext>
            </a:extLst>
          </p:cNvPr>
          <p:cNvSpPr txBox="1"/>
          <p:nvPr/>
        </p:nvSpPr>
        <p:spPr>
          <a:xfrm>
            <a:off x="-66500" y="1350240"/>
            <a:ext cx="3936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400" b="1" dirty="0"/>
              <a:t>3. </a:t>
            </a:r>
            <a:r>
              <a:rPr lang="da-DK" sz="2400" b="1" u="sng" dirty="0"/>
              <a:t>Trends in </a:t>
            </a:r>
            <a:r>
              <a:rPr lang="da-DK" sz="2400" b="1" u="sng" dirty="0" err="1"/>
              <a:t>crop</a:t>
            </a:r>
            <a:r>
              <a:rPr lang="da-DK" sz="2400" b="1" u="sng" dirty="0"/>
              <a:t> </a:t>
            </a:r>
            <a:r>
              <a:rPr lang="da-DK" sz="2400" b="1" u="sng" dirty="0" err="1"/>
              <a:t>yield</a:t>
            </a:r>
            <a:endParaRPr lang="en-US" sz="2400" b="1" u="sn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5692D9-833C-98D6-6FFD-72434FB3697E}"/>
              </a:ext>
            </a:extLst>
          </p:cNvPr>
          <p:cNvSpPr txBox="1"/>
          <p:nvPr/>
        </p:nvSpPr>
        <p:spPr>
          <a:xfrm>
            <a:off x="889828" y="2131835"/>
            <a:ext cx="3211032" cy="114143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108000" tIns="108000" rIns="108000" bIns="108000" rtlCol="0">
            <a:spAutoFit/>
          </a:bodyPr>
          <a:lstStyle>
            <a:defPPr>
              <a:defRPr lang="en-US"/>
            </a:defPPr>
            <a:lvl1pPr algn="just">
              <a:spcAft>
                <a:spcPts val="600"/>
              </a:spcAft>
              <a:defRPr sz="2000" b="1"/>
            </a:lvl1pPr>
            <a:lvl2pPr marL="742950" lvl="1" indent="-285750" algn="just">
              <a:buFont typeface="Wingdings" pitchFamily="2" charset="2"/>
              <a:buChar char="v"/>
              <a:defRPr sz="2000"/>
            </a:lvl2pPr>
          </a:lstStyle>
          <a:p>
            <a:pPr marL="342900" indent="-342900">
              <a:buFont typeface="Wingdings" pitchFamily="2" charset="2"/>
              <a:buChar char="v"/>
            </a:pPr>
            <a:r>
              <a:rPr lang="en-GB" dirty="0"/>
              <a:t>Increase </a:t>
            </a:r>
            <a:r>
              <a:rPr lang="en-GB" b="0" dirty="0"/>
              <a:t>of Maize yield in Ethiopia  and decrease in wheat production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A7B5670-8DAF-B9B1-CDA3-5D5289FEE18F}"/>
              </a:ext>
            </a:extLst>
          </p:cNvPr>
          <p:cNvSpPr txBox="1">
            <a:spLocks/>
          </p:cNvSpPr>
          <p:nvPr/>
        </p:nvSpPr>
        <p:spPr>
          <a:xfrm>
            <a:off x="59688" y="37779"/>
            <a:ext cx="11042776" cy="607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spc="42" dirty="0">
                <a:solidFill>
                  <a:schemeClr val="accent1"/>
                </a:solidFill>
                <a:latin typeface="Calibri (headings)"/>
              </a:rPr>
              <a:t>R</a:t>
            </a:r>
            <a:r>
              <a:rPr lang="en-US" sz="3600" b="1" spc="42" dirty="0">
                <a:solidFill>
                  <a:schemeClr val="accent1"/>
                </a:solidFill>
                <a:latin typeface="Calibri (headings)"/>
              </a:rPr>
              <a:t>ESULTS</a:t>
            </a:r>
            <a:endParaRPr lang="en-US" sz="3600" dirty="0">
              <a:solidFill>
                <a:schemeClr val="accent1"/>
              </a:solidFill>
              <a:latin typeface="Calibri (headings)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474C80-4EB3-5FF4-A14E-B1226095E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35" y="6134002"/>
            <a:ext cx="1927506" cy="6100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5ECF00-D163-334F-D313-865A3EB5F94C}"/>
              </a:ext>
            </a:extLst>
          </p:cNvPr>
          <p:cNvGrpSpPr/>
          <p:nvPr/>
        </p:nvGrpSpPr>
        <p:grpSpPr>
          <a:xfrm>
            <a:off x="4117888" y="795155"/>
            <a:ext cx="7491542" cy="5585747"/>
            <a:chOff x="943379" y="1076369"/>
            <a:chExt cx="6949985" cy="52925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B400E04-8E50-D848-A423-EA8C0F8E5140}"/>
                </a:ext>
              </a:extLst>
            </p:cNvPr>
            <p:cNvGrpSpPr/>
            <p:nvPr/>
          </p:nvGrpSpPr>
          <p:grpSpPr>
            <a:xfrm>
              <a:off x="943379" y="1076369"/>
              <a:ext cx="6949985" cy="5292534"/>
              <a:chOff x="943379" y="1076369"/>
              <a:chExt cx="6949985" cy="5292534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9FB1D54-2E72-C99E-AA04-53EE8349978B}"/>
                  </a:ext>
                </a:extLst>
              </p:cNvPr>
              <p:cNvGrpSpPr/>
              <p:nvPr/>
            </p:nvGrpSpPr>
            <p:grpSpPr>
              <a:xfrm>
                <a:off x="943379" y="1076369"/>
                <a:ext cx="6745030" cy="5292534"/>
                <a:chOff x="1412037" y="1069310"/>
                <a:chExt cx="7220233" cy="5712274"/>
              </a:xfrm>
            </p:grpSpPr>
            <p:pic>
              <p:nvPicPr>
                <p:cNvPr id="28" name="image8.jpg">
                  <a:extLst>
                    <a:ext uri="{FF2B5EF4-FFF2-40B4-BE49-F238E27FC236}">
                      <a16:creationId xmlns:a16="http://schemas.microsoft.com/office/drawing/2014/main" id="{4E52E76D-2382-18AF-4FE9-162749CFAF90}"/>
                    </a:ext>
                  </a:extLst>
                </p:cNvPr>
                <p:cNvPicPr/>
                <p:nvPr/>
              </p:nvPicPr>
              <p:blipFill rotWithShape="1">
                <a:blip r:embed="rId4"/>
                <a:srcRect l="2588" t="2466" r="1929" b="1892"/>
                <a:stretch/>
              </p:blipFill>
              <p:spPr>
                <a:xfrm>
                  <a:off x="1412037" y="1085088"/>
                  <a:ext cx="7220233" cy="5696496"/>
                </a:xfrm>
                <a:prstGeom prst="rect">
                  <a:avLst/>
                </a:prstGeom>
                <a:ln/>
              </p:spPr>
            </p:pic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AFF036-1FF1-F719-D2B3-9F5C861B8C46}"/>
                    </a:ext>
                  </a:extLst>
                </p:cNvPr>
                <p:cNvSpPr/>
                <p:nvPr/>
              </p:nvSpPr>
              <p:spPr>
                <a:xfrm rot="10800000" flipV="1">
                  <a:off x="1600863" y="1090286"/>
                  <a:ext cx="3206442" cy="905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da-DK" sz="1400" dirty="0">
                      <a:solidFill>
                        <a:schemeClr val="tx1"/>
                      </a:solidFill>
                    </a:rPr>
                    <a:t>Mean Annual Yield Wheat 1982-2016</a:t>
                  </a:r>
                  <a:r>
                    <a:rPr lang="da-DK" sz="1400" b="1" dirty="0"/>
                    <a:t>)</a:t>
                  </a:r>
                  <a:endParaRPr lang="en-US" sz="1400" b="1" dirty="0"/>
                </a:p>
                <a:p>
                  <a:pPr algn="ctr"/>
                  <a:endParaRPr lang="en-US" sz="1400" b="1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0664A660-B95E-9E92-6498-0224F14BA905}"/>
                    </a:ext>
                  </a:extLst>
                </p:cNvPr>
                <p:cNvSpPr/>
                <p:nvPr/>
              </p:nvSpPr>
              <p:spPr>
                <a:xfrm rot="10800000" flipV="1">
                  <a:off x="5290359" y="1069310"/>
                  <a:ext cx="3206440" cy="1091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da-DK" sz="1400" dirty="0">
                      <a:solidFill>
                        <a:schemeClr val="tx1"/>
                      </a:solidFill>
                    </a:rPr>
                    <a:t>Mean Annual Yield Maize 1982-2016</a:t>
                  </a:r>
                  <a:r>
                    <a:rPr lang="da-DK" sz="1400" b="1" dirty="0"/>
                    <a:t>)</a:t>
                  </a:r>
                  <a:endParaRPr lang="en-US" sz="1400" b="1" dirty="0"/>
                </a:p>
                <a:p>
                  <a:pPr algn="ctr"/>
                  <a:endParaRPr lang="en-US" sz="1400" b="1" dirty="0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45FCAF3-02EF-C020-E97A-71BADB3C6766}"/>
                    </a:ext>
                  </a:extLst>
                </p:cNvPr>
                <p:cNvSpPr/>
                <p:nvPr/>
              </p:nvSpPr>
              <p:spPr>
                <a:xfrm rot="10800000" flipV="1">
                  <a:off x="1846801" y="3806456"/>
                  <a:ext cx="2960504" cy="2486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80000" bIns="0" rtlCol="0" anchor="ctr"/>
                <a:lstStyle/>
                <a:p>
                  <a:pPr algn="just"/>
                  <a:r>
                    <a:rPr lang="da-DK" sz="1400" dirty="0">
                      <a:solidFill>
                        <a:schemeClr val="tx1"/>
                      </a:solidFill>
                    </a:rPr>
                    <a:t>Change Wheat Yield 1982-2016</a:t>
                  </a:r>
                  <a:r>
                    <a:rPr lang="da-DK" sz="1400" b="1" dirty="0"/>
                    <a:t>)</a:t>
                  </a:r>
                  <a:endParaRPr lang="en-US" sz="1400" b="1" dirty="0"/>
                </a:p>
                <a:p>
                  <a:pPr algn="ctr"/>
                  <a:endParaRPr lang="en-US" sz="1400" b="1" dirty="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D9CB29C-FEC0-80C4-1998-4648D727A73C}"/>
                    </a:ext>
                  </a:extLst>
                </p:cNvPr>
                <p:cNvSpPr/>
                <p:nvPr/>
              </p:nvSpPr>
              <p:spPr>
                <a:xfrm rot="10800000" flipV="1">
                  <a:off x="5448005" y="3806457"/>
                  <a:ext cx="2994246" cy="2379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80000" bIns="0" rtlCol="0" anchor="ctr"/>
                <a:lstStyle/>
                <a:p>
                  <a:pPr algn="just"/>
                  <a:r>
                    <a:rPr lang="da-DK" sz="1400" dirty="0">
                      <a:solidFill>
                        <a:schemeClr val="tx1"/>
                      </a:solidFill>
                    </a:rPr>
                    <a:t>Change Maize Yield 1982-2016</a:t>
                  </a:r>
                  <a:r>
                    <a:rPr lang="da-DK" sz="1400" b="1" dirty="0"/>
                    <a:t>)</a:t>
                  </a:r>
                  <a:endParaRPr lang="en-US" sz="1400" b="1" dirty="0"/>
                </a:p>
                <a:p>
                  <a:pPr algn="ctr"/>
                  <a:endParaRPr lang="en-US" sz="1400" b="1" dirty="0"/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569059D-4E5C-931C-78A6-3EEE5BA290EF}"/>
                  </a:ext>
                </a:extLst>
              </p:cNvPr>
              <p:cNvSpPr/>
              <p:nvPr/>
            </p:nvSpPr>
            <p:spPr>
              <a:xfrm rot="5400000">
                <a:off x="3456673" y="2274471"/>
                <a:ext cx="1477748" cy="2061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400" dirty="0">
                    <a:solidFill>
                      <a:schemeClr val="tx1"/>
                    </a:solidFill>
                  </a:rPr>
                  <a:t>Yield (ton/ha)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0DF96FE-F2E7-6C33-55F4-D58BF2DA62E6}"/>
                  </a:ext>
                </a:extLst>
              </p:cNvPr>
              <p:cNvSpPr/>
              <p:nvPr/>
            </p:nvSpPr>
            <p:spPr>
              <a:xfrm rot="5400000">
                <a:off x="6866782" y="2265261"/>
                <a:ext cx="1721652" cy="3315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400" dirty="0">
                    <a:solidFill>
                      <a:schemeClr val="tx1"/>
                    </a:solidFill>
                  </a:rPr>
                  <a:t>Yield (ton/ha)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3832955-9A18-4D36-04DD-927CADD34091}"/>
                    </a:ext>
                  </a:extLst>
                </p:cNvPr>
                <p:cNvSpPr txBox="1"/>
                <p:nvPr/>
              </p:nvSpPr>
              <p:spPr>
                <a:xfrm rot="5400000">
                  <a:off x="3265106" y="5010728"/>
                  <a:ext cx="1906336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nor/>
                        </m:rPr>
                        <a:rPr lang="da-DK" sz="1400" dirty="0"/>
                        <m:t>Yield</m:t>
                      </m:r>
                      <m:r>
                        <m:rPr>
                          <m:nor/>
                        </m:rPr>
                        <a:rPr lang="da-DK" sz="1400" dirty="0"/>
                        <m:t> (</m:t>
                      </m:r>
                      <m:r>
                        <m:rPr>
                          <m:nor/>
                        </m:rPr>
                        <a:rPr lang="da-DK" sz="1400" dirty="0"/>
                        <m:t>ton</m:t>
                      </m:r>
                      <m:r>
                        <m:rPr>
                          <m:nor/>
                        </m:rPr>
                        <a:rPr lang="da-DK" sz="1400" dirty="0"/>
                        <m:t>/</m:t>
                      </m:r>
                      <m:r>
                        <m:rPr>
                          <m:nor/>
                        </m:rPr>
                        <a:rPr lang="da-DK" sz="1400" dirty="0"/>
                        <m:t>ha</m:t>
                      </m:r>
                      <m:r>
                        <m:rPr>
                          <m:nor/>
                        </m:rPr>
                        <a:rPr lang="da-DK" sz="1400" dirty="0"/>
                        <m:t>)</m:t>
                      </m:r>
                    </m:oMath>
                  </a14:m>
                  <a:r>
                    <a:rPr lang="en-US" sz="1400" dirty="0"/>
                    <a:t>/</a:t>
                  </a:r>
                  <a:r>
                    <a:rPr lang="en-US" sz="1400" dirty="0" err="1"/>
                    <a:t>yr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161CB7-D2BC-5CF8-742F-6B5FF33DC7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265106" y="5010728"/>
                  <a:ext cx="1906336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47222" t="-3195" r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63BC87E-4232-EFDB-623B-892777FC8C60}"/>
                    </a:ext>
                  </a:extLst>
                </p:cNvPr>
                <p:cNvSpPr txBox="1"/>
                <p:nvPr/>
              </p:nvSpPr>
              <p:spPr>
                <a:xfrm rot="5400000">
                  <a:off x="6703221" y="5044097"/>
                  <a:ext cx="1946968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nor/>
                        </m:rPr>
                        <a:rPr lang="da-DK" sz="1400" dirty="0"/>
                        <m:t>Yield</m:t>
                      </m:r>
                      <m:r>
                        <m:rPr>
                          <m:nor/>
                        </m:rPr>
                        <a:rPr lang="da-DK" sz="1400" dirty="0"/>
                        <m:t> (</m:t>
                      </m:r>
                      <m:r>
                        <m:rPr>
                          <m:nor/>
                        </m:rPr>
                        <a:rPr lang="da-DK" sz="1400" dirty="0"/>
                        <m:t>ton</m:t>
                      </m:r>
                      <m:r>
                        <m:rPr>
                          <m:nor/>
                        </m:rPr>
                        <a:rPr lang="da-DK" sz="1400" dirty="0"/>
                        <m:t>/</m:t>
                      </m:r>
                      <m:r>
                        <m:rPr>
                          <m:nor/>
                        </m:rPr>
                        <a:rPr lang="da-DK" sz="1400" dirty="0"/>
                        <m:t>ha</m:t>
                      </m:r>
                      <m:r>
                        <m:rPr>
                          <m:nor/>
                        </m:rPr>
                        <a:rPr lang="da-DK" sz="1400" dirty="0"/>
                        <m:t>)</m:t>
                      </m:r>
                    </m:oMath>
                  </a14:m>
                  <a:r>
                    <a:rPr lang="en-US" sz="1400" dirty="0"/>
                    <a:t>/</a:t>
                  </a:r>
                  <a:r>
                    <a:rPr lang="en-US" sz="1400" dirty="0" err="1"/>
                    <a:t>yr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66774F6-57E3-A682-7F88-0595D7D259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6703221" y="5044097"/>
                  <a:ext cx="1946968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51429" t="-3125" r="-2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466BF887-45B7-B981-4670-E6B070C787E5}"/>
              </a:ext>
            </a:extLst>
          </p:cNvPr>
          <p:cNvSpPr txBox="1">
            <a:spLocks/>
          </p:cNvSpPr>
          <p:nvPr/>
        </p:nvSpPr>
        <p:spPr>
          <a:xfrm>
            <a:off x="3307246" y="633002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3507CA-B421-4007-85E2-6267340A5A9C}" type="slidenum">
              <a:rPr lang="en-US" sz="1600" smtClean="0">
                <a:solidFill>
                  <a:srgbClr val="0070C0"/>
                </a:solidFill>
              </a:rPr>
              <a:pPr algn="r"/>
              <a:t>7</a:t>
            </a:fld>
            <a:endParaRPr lang="en-US" sz="1600">
              <a:solidFill>
                <a:srgbClr val="0070C0"/>
              </a:solidFill>
            </a:endParaRPr>
          </a:p>
        </p:txBody>
      </p:sp>
      <p:pic>
        <p:nvPicPr>
          <p:cNvPr id="34" name="Picture 3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ADA1BF17-648E-20FD-5850-065503CE9A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164" y="6084761"/>
            <a:ext cx="732533" cy="70854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E8DEA4A-818D-D951-832A-75D01D258D8B}"/>
              </a:ext>
            </a:extLst>
          </p:cNvPr>
          <p:cNvCxnSpPr>
            <a:cxnSpLocks/>
          </p:cNvCxnSpPr>
          <p:nvPr/>
        </p:nvCxnSpPr>
        <p:spPr>
          <a:xfrm flipH="1">
            <a:off x="16625" y="600765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634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4D90DC-207F-5E9F-F7FC-3084941D44D7}"/>
              </a:ext>
            </a:extLst>
          </p:cNvPr>
          <p:cNvSpPr txBox="1"/>
          <p:nvPr/>
        </p:nvSpPr>
        <p:spPr>
          <a:xfrm>
            <a:off x="-1082249" y="1187383"/>
            <a:ext cx="3936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400" b="1" dirty="0"/>
              <a:t>4. </a:t>
            </a:r>
            <a:r>
              <a:rPr lang="da-DK" sz="2400" b="1" u="sng" dirty="0" err="1"/>
              <a:t>Drought</a:t>
            </a:r>
            <a:r>
              <a:rPr lang="da-DK" sz="2400" b="1" u="sng" dirty="0"/>
              <a:t> and </a:t>
            </a:r>
            <a:r>
              <a:rPr lang="da-DK" sz="2400" b="1" u="sng" dirty="0" err="1"/>
              <a:t>yield</a:t>
            </a:r>
            <a:endParaRPr lang="en-US" sz="2400" b="1" u="sng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465264-6349-2A39-AED1-145C8478D8C5}"/>
              </a:ext>
            </a:extLst>
          </p:cNvPr>
          <p:cNvSpPr txBox="1"/>
          <p:nvPr/>
        </p:nvSpPr>
        <p:spPr>
          <a:xfrm>
            <a:off x="339271" y="1727009"/>
            <a:ext cx="2464772" cy="275726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108000" tIns="108000" rIns="108000" bIns="108000" rtlCol="0">
            <a:spAutoFit/>
          </a:bodyPr>
          <a:lstStyle>
            <a:defPPr>
              <a:defRPr lang="en-US"/>
            </a:defPPr>
            <a:lvl1pPr algn="just">
              <a:spcAft>
                <a:spcPts val="600"/>
              </a:spcAft>
              <a:defRPr sz="2000" b="1"/>
            </a:lvl1pPr>
            <a:lvl2pPr marL="742950" lvl="1" indent="-285750" algn="just">
              <a:buFont typeface="Wingdings" pitchFamily="2" charset="2"/>
              <a:buChar char="v"/>
              <a:defRPr sz="2000"/>
            </a:lvl2pPr>
          </a:lstStyle>
          <a:p>
            <a:pPr marL="342900" indent="-342900" algn="l">
              <a:buFont typeface="Wingdings" pitchFamily="2" charset="2"/>
              <a:buChar char="v"/>
            </a:pPr>
            <a:r>
              <a:rPr lang="en-GB" dirty="0"/>
              <a:t>SPEI12 </a:t>
            </a:r>
            <a:r>
              <a:rPr lang="en-GB" b="0" dirty="0"/>
              <a:t>seems the drought index that can better predict the inter-annual variance in yield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GB" dirty="0"/>
              <a:t>Kenya </a:t>
            </a:r>
            <a:r>
              <a:rPr lang="en-GB" b="0" dirty="0"/>
              <a:t>shows higher correlation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B0E876-0110-F79D-C45A-CAE208070F51}"/>
              </a:ext>
            </a:extLst>
          </p:cNvPr>
          <p:cNvGrpSpPr/>
          <p:nvPr/>
        </p:nvGrpSpPr>
        <p:grpSpPr>
          <a:xfrm>
            <a:off x="3307246" y="683700"/>
            <a:ext cx="8679706" cy="5960230"/>
            <a:chOff x="871870" y="1204982"/>
            <a:chExt cx="7833219" cy="51107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E84BFAA-284C-95D1-423F-7379E54AA70B}"/>
                </a:ext>
              </a:extLst>
            </p:cNvPr>
            <p:cNvGrpSpPr/>
            <p:nvPr/>
          </p:nvGrpSpPr>
          <p:grpSpPr>
            <a:xfrm>
              <a:off x="871870" y="1204982"/>
              <a:ext cx="7833219" cy="5110759"/>
              <a:chOff x="871870" y="1204982"/>
              <a:chExt cx="7833219" cy="5110759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2618B55-83FC-DF56-E020-8E0B6A139199}"/>
                  </a:ext>
                </a:extLst>
              </p:cNvPr>
              <p:cNvGrpSpPr/>
              <p:nvPr/>
            </p:nvGrpSpPr>
            <p:grpSpPr>
              <a:xfrm>
                <a:off x="871870" y="1204982"/>
                <a:ext cx="7833219" cy="5110759"/>
                <a:chOff x="865632" y="1205416"/>
                <a:chExt cx="7839456" cy="5314326"/>
              </a:xfrm>
            </p:grpSpPr>
            <p:pic>
              <p:nvPicPr>
                <p:cNvPr id="27" name="image1.jpg">
                  <a:extLst>
                    <a:ext uri="{FF2B5EF4-FFF2-40B4-BE49-F238E27FC236}">
                      <a16:creationId xmlns:a16="http://schemas.microsoft.com/office/drawing/2014/main" id="{B0473F9E-05FF-9A42-62B2-208AFC569302}"/>
                    </a:ext>
                  </a:extLst>
                </p:cNvPr>
                <p:cNvPicPr/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>
                <a:xfrm>
                  <a:off x="865632" y="1231408"/>
                  <a:ext cx="7839456" cy="5288334"/>
                </a:xfrm>
                <a:prstGeom prst="rect">
                  <a:avLst/>
                </a:prstGeom>
                <a:ln/>
              </p:spPr>
            </p:pic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9198AA9-6CFD-986C-E372-4964C587D05C}"/>
                    </a:ext>
                  </a:extLst>
                </p:cNvPr>
                <p:cNvSpPr/>
                <p:nvPr/>
              </p:nvSpPr>
              <p:spPr>
                <a:xfrm rot="10800000" flipV="1">
                  <a:off x="6194385" y="1205416"/>
                  <a:ext cx="2429417" cy="1990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da-DK" sz="1200" dirty="0">
                      <a:solidFill>
                        <a:schemeClr val="tx1"/>
                      </a:solidFill>
                    </a:rPr>
                    <a:t>Correlation SEDI Wheat 1982-2016</a:t>
                  </a:r>
                  <a:r>
                    <a:rPr lang="da-DK" sz="1200" b="1" dirty="0"/>
                    <a:t>)</a:t>
                  </a:r>
                  <a:endParaRPr lang="en-US" sz="1200" b="1" dirty="0"/>
                </a:p>
                <a:p>
                  <a:pPr algn="ctr"/>
                  <a:endParaRPr lang="en-US" sz="1400" b="1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3A3A2B7-FA7C-337C-89A0-30901264E1AA}"/>
                    </a:ext>
                  </a:extLst>
                </p:cNvPr>
                <p:cNvSpPr/>
                <p:nvPr/>
              </p:nvSpPr>
              <p:spPr>
                <a:xfrm rot="10800000" flipV="1">
                  <a:off x="1140423" y="1264373"/>
                  <a:ext cx="2536161" cy="1397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da-DK" sz="1200" dirty="0">
                      <a:solidFill>
                        <a:schemeClr val="tx1"/>
                      </a:solidFill>
                    </a:rPr>
                    <a:t>Correlation SPEI12 Wheat 1982-2016</a:t>
                  </a:r>
                  <a:r>
                    <a:rPr lang="da-DK" sz="1200" b="1" dirty="0"/>
                    <a:t>)</a:t>
                  </a:r>
                  <a:endParaRPr lang="en-US" sz="1200" b="1" dirty="0"/>
                </a:p>
                <a:p>
                  <a:pPr algn="ctr"/>
                  <a:endParaRPr lang="en-US" sz="1200" b="1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39AE171-61BE-0951-EA32-4FB328256CCE}"/>
                    </a:ext>
                  </a:extLst>
                </p:cNvPr>
                <p:cNvSpPr/>
                <p:nvPr/>
              </p:nvSpPr>
              <p:spPr>
                <a:xfrm rot="10800000" flipV="1">
                  <a:off x="3666582" y="1216188"/>
                  <a:ext cx="2429418" cy="1990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r>
                    <a:rPr lang="da-DK" sz="1200" dirty="0">
                      <a:solidFill>
                        <a:schemeClr val="tx1"/>
                      </a:solidFill>
                    </a:rPr>
                    <a:t>Correlation PDSI Wheat 1982-2016</a:t>
                  </a:r>
                  <a:r>
                    <a:rPr lang="da-DK" sz="1400" b="1" dirty="0"/>
                    <a:t>)</a:t>
                  </a:r>
                  <a:endParaRPr lang="en-US" sz="1400" b="1" dirty="0"/>
                </a:p>
                <a:p>
                  <a:pPr algn="ctr"/>
                  <a:endParaRPr lang="en-US" sz="1400" b="1" dirty="0"/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9DDF952-E775-E07F-25CE-9EBA899C1435}"/>
                  </a:ext>
                </a:extLst>
              </p:cNvPr>
              <p:cNvSpPr/>
              <p:nvPr/>
            </p:nvSpPr>
            <p:spPr>
              <a:xfrm>
                <a:off x="1710514" y="3379028"/>
                <a:ext cx="6238670" cy="191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3B90209-C6B9-C705-07E8-3D32756F42F4}"/>
                </a:ext>
              </a:extLst>
            </p:cNvPr>
            <p:cNvSpPr/>
            <p:nvPr/>
          </p:nvSpPr>
          <p:spPr>
            <a:xfrm>
              <a:off x="3668784" y="3365276"/>
              <a:ext cx="2376213" cy="191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da-DK" sz="1200" dirty="0">
                  <a:solidFill>
                    <a:schemeClr val="tx1"/>
                  </a:solidFill>
                </a:rPr>
                <a:t>Correlation PDSI Maize 1982-2016</a:t>
              </a:r>
              <a:r>
                <a:rPr lang="da-DK" sz="1200" b="1" dirty="0"/>
                <a:t>)</a:t>
              </a:r>
              <a:endParaRPr lang="en-US" sz="12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7795D0-2A88-39BF-3C67-2282EFE40855}"/>
                </a:ext>
              </a:extLst>
            </p:cNvPr>
            <p:cNvSpPr txBox="1"/>
            <p:nvPr/>
          </p:nvSpPr>
          <p:spPr>
            <a:xfrm>
              <a:off x="6133556" y="3312602"/>
              <a:ext cx="242748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da-DK" sz="1200" dirty="0">
                  <a:solidFill>
                    <a:schemeClr val="tx1"/>
                  </a:solidFill>
                </a:rPr>
                <a:t>Correlation SEDI Maize 1982-2016</a:t>
              </a:r>
              <a:endParaRPr lang="en-US" sz="1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53029A-50C7-D421-483A-E71593BC0FFC}"/>
                </a:ext>
              </a:extLst>
            </p:cNvPr>
            <p:cNvSpPr txBox="1"/>
            <p:nvPr/>
          </p:nvSpPr>
          <p:spPr>
            <a:xfrm>
              <a:off x="1127736" y="3331848"/>
              <a:ext cx="245249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da-DK" sz="1200" dirty="0">
                  <a:solidFill>
                    <a:schemeClr val="tx1"/>
                  </a:solidFill>
                </a:rPr>
                <a:t>Correlation SPEI12 Maize 1982-2016</a:t>
              </a:r>
              <a:endParaRPr lang="en-US" sz="1200" b="1" dirty="0"/>
            </a:p>
          </p:txBody>
        </p:sp>
      </p:grp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88CC2506-6470-7B83-EB64-B2BC3B28CDB1}"/>
              </a:ext>
            </a:extLst>
          </p:cNvPr>
          <p:cNvSpPr txBox="1">
            <a:spLocks/>
          </p:cNvSpPr>
          <p:nvPr/>
        </p:nvSpPr>
        <p:spPr>
          <a:xfrm>
            <a:off x="3307246" y="633002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3507CA-B421-4007-85E2-6267340A5A9C}" type="slidenum">
              <a:rPr lang="en-US" sz="1600" smtClean="0">
                <a:solidFill>
                  <a:srgbClr val="0070C0"/>
                </a:solidFill>
              </a:rPr>
              <a:pPr algn="r"/>
              <a:t>8</a:t>
            </a:fld>
            <a:endParaRPr lang="en-US" sz="1600">
              <a:solidFill>
                <a:srgbClr val="0070C0"/>
              </a:solidFill>
            </a:endParaRPr>
          </a:p>
        </p:txBody>
      </p:sp>
      <p:pic>
        <p:nvPicPr>
          <p:cNvPr id="32" name="Picture 3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AA09353C-7AC2-3F72-0FEA-34FC41496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164" y="6084761"/>
            <a:ext cx="732533" cy="70854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28C80E-4BE9-8199-2A4E-94DCA8B6F7D0}"/>
              </a:ext>
            </a:extLst>
          </p:cNvPr>
          <p:cNvCxnSpPr>
            <a:cxnSpLocks/>
          </p:cNvCxnSpPr>
          <p:nvPr/>
        </p:nvCxnSpPr>
        <p:spPr>
          <a:xfrm flipH="1">
            <a:off x="16625" y="600765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3393530A-D8BB-1783-97E2-0E9234DB0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35" y="6134002"/>
            <a:ext cx="1927506" cy="610059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8353CC99-8067-C8C6-4D1C-DE525A400CA4}"/>
              </a:ext>
            </a:extLst>
          </p:cNvPr>
          <p:cNvSpPr txBox="1">
            <a:spLocks/>
          </p:cNvSpPr>
          <p:nvPr/>
        </p:nvSpPr>
        <p:spPr>
          <a:xfrm>
            <a:off x="59688" y="37779"/>
            <a:ext cx="11042776" cy="607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spc="42" dirty="0">
                <a:solidFill>
                  <a:schemeClr val="accent1"/>
                </a:solidFill>
                <a:latin typeface="Calibri (headings)"/>
              </a:rPr>
              <a:t>R</a:t>
            </a:r>
            <a:r>
              <a:rPr lang="en-US" sz="3600" b="1" spc="42" dirty="0">
                <a:solidFill>
                  <a:schemeClr val="accent1"/>
                </a:solidFill>
                <a:latin typeface="Calibri (headings)"/>
              </a:rPr>
              <a:t>ESULTS</a:t>
            </a:r>
            <a:endParaRPr lang="en-US" sz="3600" dirty="0">
              <a:solidFill>
                <a:schemeClr val="accent1"/>
              </a:solidFill>
              <a:latin typeface="Calibri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422151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6FA1FA8-03DC-3E68-7B9F-849B502B94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806" y="151342"/>
            <a:ext cx="6687185" cy="389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spc="42" dirty="0">
                <a:solidFill>
                  <a:schemeClr val="accent1"/>
                </a:solidFill>
                <a:latin typeface="Calibri (headings)"/>
              </a:rPr>
              <a:t>CONCLUSIONS</a:t>
            </a:r>
            <a:endParaRPr lang="en-US" sz="4000" dirty="0">
              <a:solidFill>
                <a:schemeClr val="accent1"/>
              </a:solidFill>
              <a:latin typeface="Calibri (headings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8566C8-D438-C6C0-2052-59933B260970}"/>
              </a:ext>
            </a:extLst>
          </p:cNvPr>
          <p:cNvSpPr txBox="1"/>
          <p:nvPr/>
        </p:nvSpPr>
        <p:spPr>
          <a:xfrm>
            <a:off x="631768" y="1672221"/>
            <a:ext cx="7448203" cy="291515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lIns="180000" tIns="288000" rIns="216000" bIns="251999" rtlCol="0">
            <a:spAutoFit/>
          </a:bodyPr>
          <a:lstStyle>
            <a:defPPr>
              <a:defRPr lang="en-US"/>
            </a:defPPr>
            <a:lvl1pPr algn="just">
              <a:spcAft>
                <a:spcPts val="600"/>
              </a:spcAft>
              <a:defRPr sz="2000" b="1"/>
            </a:lvl1pPr>
            <a:lvl2pPr marL="742950" lvl="1" indent="-285750" algn="just">
              <a:buFont typeface="Wingdings" pitchFamily="2" charset="2"/>
              <a:buChar char="v"/>
              <a:defRPr sz="2000"/>
            </a:lvl2pPr>
          </a:lstStyle>
          <a:p>
            <a:pPr marL="342900" indent="-342900" algn="l">
              <a:buFont typeface="Wingdings" pitchFamily="2" charset="2"/>
              <a:buChar char="v"/>
            </a:pPr>
            <a:r>
              <a:rPr lang="da-DK" sz="2400" dirty="0"/>
              <a:t>Steady expansion of grasslands and evidence of </a:t>
            </a:r>
            <a:r>
              <a:rPr lang="da-DK" sz="2400" dirty="0" err="1"/>
              <a:t>deforestation</a:t>
            </a:r>
            <a:endParaRPr lang="da-DK" sz="2400" dirty="0"/>
          </a:p>
          <a:p>
            <a:pPr marL="342900" indent="-342900" algn="l">
              <a:buFont typeface="Wingdings" pitchFamily="2" charset="2"/>
              <a:buChar char="v"/>
            </a:pPr>
            <a:r>
              <a:rPr lang="en-GB" sz="2400" dirty="0"/>
              <a:t>Rainfall and temperature playing vital role in vegetation dynamics</a:t>
            </a:r>
          </a:p>
          <a:p>
            <a:pPr marL="342900" indent="-342900" algn="l">
              <a:buFont typeface="Wingdings" pitchFamily="2" charset="2"/>
              <a:buChar char="v"/>
            </a:pPr>
            <a:r>
              <a:rPr lang="en-GB" sz="2400" dirty="0"/>
              <a:t>SPEI12 is the drought index that can better predict the inter-annual variance in yield in the region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1A17CBB-9834-1134-C74B-659F2299BDF3}"/>
              </a:ext>
            </a:extLst>
          </p:cNvPr>
          <p:cNvSpPr txBox="1">
            <a:spLocks/>
          </p:cNvSpPr>
          <p:nvPr/>
        </p:nvSpPr>
        <p:spPr>
          <a:xfrm>
            <a:off x="3307246" y="633002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3507CA-B421-4007-85E2-6267340A5A9C}" type="slidenum">
              <a:rPr lang="en-US" sz="1600" smtClean="0">
                <a:solidFill>
                  <a:srgbClr val="0070C0"/>
                </a:solidFill>
              </a:rPr>
              <a:pPr algn="r"/>
              <a:t>9</a:t>
            </a:fld>
            <a:endParaRPr lang="en-US" sz="1600">
              <a:solidFill>
                <a:srgbClr val="0070C0"/>
              </a:solidFill>
            </a:endParaRPr>
          </a:p>
        </p:txBody>
      </p:sp>
      <p:pic>
        <p:nvPicPr>
          <p:cNvPr id="7" name="Picture 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3B00A776-E7C1-B5DF-8045-8B7FD44A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164" y="6084761"/>
            <a:ext cx="732533" cy="7085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F2F420-C1AF-F970-6055-47620E2C48D4}"/>
              </a:ext>
            </a:extLst>
          </p:cNvPr>
          <p:cNvCxnSpPr>
            <a:cxnSpLocks/>
          </p:cNvCxnSpPr>
          <p:nvPr/>
        </p:nvCxnSpPr>
        <p:spPr>
          <a:xfrm flipH="1">
            <a:off x="16625" y="600765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2F05FE6-D270-809D-020C-3D08607A4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35" y="6134002"/>
            <a:ext cx="1927506" cy="6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60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755</Words>
  <Application>Microsoft Office PowerPoint</Application>
  <PresentationFormat>Widescreen</PresentationFormat>
  <Paragraphs>112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(headings)</vt:lpstr>
      <vt:lpstr>Calibri Light</vt:lpstr>
      <vt:lpstr>Cambria Math</vt:lpstr>
      <vt:lpstr>PannoTextNormal</vt:lpstr>
      <vt:lpstr>Wingdings</vt:lpstr>
      <vt:lpstr>Office Theme</vt:lpstr>
      <vt:lpstr> LINKS BETWEEN LAND USE AND CLIMATE IN THE HORN OF AFRICA</vt:lpstr>
      <vt:lpstr>PowerPoint Presentation</vt:lpstr>
      <vt:lpstr>PowerPoint Presentation</vt:lpstr>
      <vt:lpstr>OBJECTIVE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THESIS LINKS BETWEEN LAND COVER CHANGE AND CLIMATE IN THE HORN OF AFRICA</dc:title>
  <dc:creator>Md Muktadir</dc:creator>
  <cp:lastModifiedBy>Md Muktadir</cp:lastModifiedBy>
  <cp:revision>44</cp:revision>
  <dcterms:created xsi:type="dcterms:W3CDTF">2022-05-16T09:24:44Z</dcterms:created>
  <dcterms:modified xsi:type="dcterms:W3CDTF">2022-05-22T20:58:03Z</dcterms:modified>
</cp:coreProperties>
</file>