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
  </p:notesMasterIdLst>
  <p:sldIdLst>
    <p:sldId id="256" r:id="rId2"/>
    <p:sldId id="257" r:id="rId3"/>
    <p:sldId id="267" r:id="rId4"/>
    <p:sldId id="263" r:id="rId5"/>
    <p:sldId id="264" r:id="rId6"/>
    <p:sldId id="269"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54B"/>
    <a:srgbClr val="41BA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p:scale>
          <a:sx n="60" d="100"/>
          <a:sy n="60" d="100"/>
        </p:scale>
        <p:origin x="9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1854D-40A4-48B2-942D-E2012DD6073A}" type="datetimeFigureOut">
              <a:rPr lang="en-US" smtClean="0"/>
              <a:t>2022-05-25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E82FA-7C91-4F91-97BA-E1FD9DCAA3AC}" type="slidenum">
              <a:rPr lang="en-US" smtClean="0"/>
              <a:t>‹#›</a:t>
            </a:fld>
            <a:endParaRPr lang="en-US"/>
          </a:p>
        </p:txBody>
      </p:sp>
    </p:spTree>
    <p:extLst>
      <p:ext uri="{BB962C8B-B14F-4D97-AF65-F5344CB8AC3E}">
        <p14:creationId xmlns:p14="http://schemas.microsoft.com/office/powerpoint/2010/main" val="176330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of Sight motion in mm/</a:t>
            </a:r>
            <a:r>
              <a:rPr lang="en-US" dirty="0" err="1"/>
              <a:t>yr</a:t>
            </a:r>
            <a:r>
              <a:rPr lang="en-US" dirty="0"/>
              <a:t> from April 2015 – April 2022 in Lagos, Nigeria. Motion was calculated using Sentinel 1A, Path 1, Tracks 16 and 1200. The map’s reference point is displayed by the green diamond. Pumping station locations are from Balogun et al. 2016, displayed in purple triangles.</a:t>
            </a:r>
          </a:p>
        </p:txBody>
      </p:sp>
      <p:sp>
        <p:nvSpPr>
          <p:cNvPr id="4" name="Slide Number Placeholder 3"/>
          <p:cNvSpPr>
            <a:spLocks noGrp="1"/>
          </p:cNvSpPr>
          <p:nvPr>
            <p:ph type="sldNum" sz="quarter" idx="5"/>
          </p:nvPr>
        </p:nvSpPr>
        <p:spPr/>
        <p:txBody>
          <a:bodyPr/>
          <a:lstStyle/>
          <a:p>
            <a:fld id="{968E82FA-7C91-4F91-97BA-E1FD9DCAA3AC}" type="slidenum">
              <a:rPr lang="en-US" smtClean="0"/>
              <a:t>2</a:t>
            </a:fld>
            <a:endParaRPr lang="en-US"/>
          </a:p>
        </p:txBody>
      </p:sp>
    </p:spTree>
    <p:extLst>
      <p:ext uri="{BB962C8B-B14F-4D97-AF65-F5344CB8AC3E}">
        <p14:creationId xmlns:p14="http://schemas.microsoft.com/office/powerpoint/2010/main" val="326101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subsidence rates are projected forward in time and resampled on a high-resolution topographic model. We then model the inundated area due to increasing sea levels, various storm surge heights, and land subsidence</a:t>
            </a:r>
          </a:p>
        </p:txBody>
      </p:sp>
      <p:sp>
        <p:nvSpPr>
          <p:cNvPr id="4" name="Slide Number Placeholder 3"/>
          <p:cNvSpPr>
            <a:spLocks noGrp="1"/>
          </p:cNvSpPr>
          <p:nvPr>
            <p:ph type="sldNum" sz="quarter" idx="5"/>
          </p:nvPr>
        </p:nvSpPr>
        <p:spPr/>
        <p:txBody>
          <a:bodyPr/>
          <a:lstStyle/>
          <a:p>
            <a:fld id="{968E82FA-7C91-4F91-97BA-E1FD9DCAA3AC}" type="slidenum">
              <a:rPr lang="en-US" smtClean="0"/>
              <a:t>3</a:t>
            </a:fld>
            <a:endParaRPr lang="en-US"/>
          </a:p>
        </p:txBody>
      </p:sp>
    </p:spTree>
    <p:extLst>
      <p:ext uri="{BB962C8B-B14F-4D97-AF65-F5344CB8AC3E}">
        <p14:creationId xmlns:p14="http://schemas.microsoft.com/office/powerpoint/2010/main" val="3438314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760B234-1630-43B1-85AE-86C8A2878EA8}" type="datetimeFigureOut">
              <a:rPr lang="en-US" smtClean="0"/>
              <a:t>2022-05-25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18977659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60B234-1630-43B1-85AE-86C8A2878EA8}" type="datetimeFigureOut">
              <a:rPr lang="en-US" smtClean="0"/>
              <a:t>2022-05-25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227974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60B234-1630-43B1-85AE-86C8A2878EA8}" type="datetimeFigureOut">
              <a:rPr lang="en-US" smtClean="0"/>
              <a:t>2022-05-25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13960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60B234-1630-43B1-85AE-86C8A2878EA8}" type="datetimeFigureOut">
              <a:rPr lang="en-US" smtClean="0"/>
              <a:t>2022-05-25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216386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2760B234-1630-43B1-85AE-86C8A2878EA8}" type="datetimeFigureOut">
              <a:rPr lang="en-US" smtClean="0"/>
              <a:t>2022-05-25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14778047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760B234-1630-43B1-85AE-86C8A2878EA8}" type="datetimeFigureOut">
              <a:rPr lang="en-US" smtClean="0"/>
              <a:t>2022-05-25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302296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2760B234-1630-43B1-85AE-86C8A2878EA8}" type="datetimeFigureOut">
              <a:rPr lang="en-US" smtClean="0"/>
              <a:t>2022-05-25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02C0BE-9C78-4A89-AB0D-06933408D39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0438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60B234-1630-43B1-85AE-86C8A2878EA8}" type="datetimeFigureOut">
              <a:rPr lang="en-US" smtClean="0"/>
              <a:t>2022-05-25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395750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0B234-1630-43B1-85AE-86C8A2878EA8}" type="datetimeFigureOut">
              <a:rPr lang="en-US" smtClean="0"/>
              <a:t>2022-05-25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178188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2760B234-1630-43B1-85AE-86C8A2878EA8}" type="datetimeFigureOut">
              <a:rPr lang="en-US" smtClean="0"/>
              <a:t>2022-05-25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2824555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760B234-1630-43B1-85AE-86C8A2878EA8}" type="datetimeFigureOut">
              <a:rPr lang="en-US" smtClean="0"/>
              <a:t>2022-05-25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602C0BE-9C78-4A89-AB0D-06933408D39A}" type="slidenum">
              <a:rPr lang="en-US" smtClean="0"/>
              <a:t>‹#›</a:t>
            </a:fld>
            <a:endParaRPr lang="en-US"/>
          </a:p>
        </p:txBody>
      </p:sp>
    </p:spTree>
    <p:extLst>
      <p:ext uri="{BB962C8B-B14F-4D97-AF65-F5344CB8AC3E}">
        <p14:creationId xmlns:p14="http://schemas.microsoft.com/office/powerpoint/2010/main" val="102159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760B234-1630-43B1-85AE-86C8A2878EA8}" type="datetimeFigureOut">
              <a:rPr lang="en-US" smtClean="0"/>
              <a:t>2022-05-25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602C0BE-9C78-4A89-AB0D-06933408D39A}" type="slidenum">
              <a:rPr lang="en-US" smtClean="0"/>
              <a:t>‹#›</a:t>
            </a:fld>
            <a:endParaRPr lang="en-US"/>
          </a:p>
        </p:txBody>
      </p:sp>
    </p:spTree>
    <p:extLst>
      <p:ext uri="{BB962C8B-B14F-4D97-AF65-F5344CB8AC3E}">
        <p14:creationId xmlns:p14="http://schemas.microsoft.com/office/powerpoint/2010/main" val="5090388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joel.johnson@colorado.edu"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13FCF-39CD-BB38-9AF2-EAF240E2D5E4}"/>
              </a:ext>
            </a:extLst>
          </p:cNvPr>
          <p:cNvSpPr>
            <a:spLocks noGrp="1"/>
          </p:cNvSpPr>
          <p:nvPr>
            <p:ph type="ctrTitle"/>
          </p:nvPr>
        </p:nvSpPr>
        <p:spPr/>
        <p:txBody>
          <a:bodyPr>
            <a:normAutofit fontScale="90000"/>
          </a:bodyPr>
          <a:lstStyle/>
          <a:p>
            <a:r>
              <a:rPr lang="en-US" b="0" i="0" dirty="0">
                <a:solidFill>
                  <a:srgbClr val="222222"/>
                </a:solidFill>
                <a:effectLst/>
                <a:latin typeface="Arial" panose="020B0604020202020204" pitchFamily="34" charset="0"/>
              </a:rPr>
              <a:t>Mapping subsidence in Lagos, Nigeria with Sentinel-1A/B Satellite Radar</a:t>
            </a:r>
            <a:endParaRPr lang="en-US" dirty="0"/>
          </a:p>
        </p:txBody>
      </p:sp>
      <p:sp>
        <p:nvSpPr>
          <p:cNvPr id="3" name="Subtitle 2">
            <a:extLst>
              <a:ext uri="{FF2B5EF4-FFF2-40B4-BE49-F238E27FC236}">
                <a16:creationId xmlns:a16="http://schemas.microsoft.com/office/drawing/2014/main" id="{EF0C4D01-4510-AC40-38C4-C92014E276DB}"/>
              </a:ext>
            </a:extLst>
          </p:cNvPr>
          <p:cNvSpPr>
            <a:spLocks noGrp="1"/>
          </p:cNvSpPr>
          <p:nvPr>
            <p:ph type="subTitle" idx="1"/>
          </p:nvPr>
        </p:nvSpPr>
        <p:spPr/>
        <p:txBody>
          <a:bodyPr>
            <a:normAutofit fontScale="92500" lnSpcReduction="20000"/>
          </a:bodyPr>
          <a:lstStyle/>
          <a:p>
            <a:r>
              <a:rPr lang="en-US" dirty="0">
                <a:solidFill>
                  <a:schemeClr val="bg2"/>
                </a:solidFill>
              </a:rPr>
              <a:t>Joel Johnson, Kristy </a:t>
            </a:r>
            <a:r>
              <a:rPr lang="en-US" dirty="0" err="1">
                <a:solidFill>
                  <a:schemeClr val="bg2"/>
                </a:solidFill>
              </a:rPr>
              <a:t>Tiampo</a:t>
            </a:r>
            <a:r>
              <a:rPr lang="en-US" dirty="0">
                <a:solidFill>
                  <a:schemeClr val="bg2"/>
                </a:solidFill>
              </a:rPr>
              <a:t>, Mike Willis, Eduard </a:t>
            </a:r>
            <a:r>
              <a:rPr lang="en-US" dirty="0" err="1">
                <a:solidFill>
                  <a:schemeClr val="bg2"/>
                </a:solidFill>
              </a:rPr>
              <a:t>Heijkoop</a:t>
            </a:r>
            <a:r>
              <a:rPr lang="en-US" dirty="0">
                <a:solidFill>
                  <a:schemeClr val="bg2"/>
                </a:solidFill>
              </a:rPr>
              <a:t>, Steve Nerem</a:t>
            </a:r>
          </a:p>
          <a:p>
            <a:r>
              <a:rPr lang="en-US" b="0" i="0" dirty="0">
                <a:solidFill>
                  <a:srgbClr val="555555"/>
                </a:solidFill>
                <a:effectLst/>
                <a:latin typeface="Helvetica Neue"/>
              </a:rPr>
              <a:t>Cooperative Institute for Research in Environmental Sciences at the University of Colorado Boulder</a:t>
            </a:r>
            <a:endParaRPr lang="en-US" dirty="0"/>
          </a:p>
        </p:txBody>
      </p:sp>
    </p:spTree>
    <p:extLst>
      <p:ext uri="{BB962C8B-B14F-4D97-AF65-F5344CB8AC3E}">
        <p14:creationId xmlns:p14="http://schemas.microsoft.com/office/powerpoint/2010/main" val="2834840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6A8400-5031-13CE-9A82-A49E7E9A91A2}"/>
              </a:ext>
            </a:extLst>
          </p:cNvPr>
          <p:cNvSpPr>
            <a:spLocks noGrp="1"/>
          </p:cNvSpPr>
          <p:nvPr>
            <p:ph type="title"/>
          </p:nvPr>
        </p:nvSpPr>
        <p:spPr>
          <a:xfrm>
            <a:off x="838200" y="333228"/>
            <a:ext cx="10515600" cy="836354"/>
          </a:xfrm>
        </p:spPr>
        <p:txBody>
          <a:bodyPr>
            <a:normAutofit/>
          </a:bodyPr>
          <a:lstStyle/>
          <a:p>
            <a:r>
              <a:rPr lang="en-US" dirty="0"/>
              <a:t>Methodology and initial velocity results:</a:t>
            </a:r>
          </a:p>
        </p:txBody>
      </p:sp>
      <p:pic>
        <p:nvPicPr>
          <p:cNvPr id="4" name="image12.png">
            <a:extLst>
              <a:ext uri="{FF2B5EF4-FFF2-40B4-BE49-F238E27FC236}">
                <a16:creationId xmlns:a16="http://schemas.microsoft.com/office/drawing/2014/main" id="{9E89F71D-DD21-FB45-7F6B-43B7FE319C72}"/>
              </a:ext>
            </a:extLst>
          </p:cNvPr>
          <p:cNvPicPr>
            <a:picLocks noGrp="1"/>
          </p:cNvPicPr>
          <p:nvPr>
            <p:ph idx="1"/>
          </p:nvPr>
        </p:nvPicPr>
        <p:blipFill>
          <a:blip r:embed="rId3"/>
          <a:srcRect/>
          <a:stretch>
            <a:fillRect/>
          </a:stretch>
        </p:blipFill>
        <p:spPr>
          <a:xfrm>
            <a:off x="1465061" y="1504805"/>
            <a:ext cx="6425076" cy="5019967"/>
          </a:xfrm>
          <a:prstGeom prst="rect">
            <a:avLst/>
          </a:prstGeom>
          <a:ln/>
        </p:spPr>
      </p:pic>
      <p:sp>
        <p:nvSpPr>
          <p:cNvPr id="8" name="TextBox 7">
            <a:extLst>
              <a:ext uri="{FF2B5EF4-FFF2-40B4-BE49-F238E27FC236}">
                <a16:creationId xmlns:a16="http://schemas.microsoft.com/office/drawing/2014/main" id="{DFD34C72-4D58-89E0-882C-C509E017E17C}"/>
              </a:ext>
            </a:extLst>
          </p:cNvPr>
          <p:cNvSpPr txBox="1"/>
          <p:nvPr/>
        </p:nvSpPr>
        <p:spPr>
          <a:xfrm>
            <a:off x="8651666" y="1871761"/>
            <a:ext cx="2230757" cy="4247317"/>
          </a:xfrm>
          <a:prstGeom prst="rect">
            <a:avLst/>
          </a:prstGeom>
          <a:noFill/>
        </p:spPr>
        <p:txBody>
          <a:bodyPr wrap="square">
            <a:spAutoFit/>
          </a:bodyPr>
          <a:lstStyle/>
          <a:p>
            <a:pPr marL="285750" indent="-285750">
              <a:buFont typeface="Arial" panose="020B0604020202020204" pitchFamily="34" charset="0"/>
              <a:buChar char="•"/>
            </a:pPr>
            <a:r>
              <a:rPr lang="en-US" dirty="0"/>
              <a:t>ISCE topsStack Processor and MintPy software.</a:t>
            </a:r>
          </a:p>
          <a:p>
            <a:pPr marL="285750" indent="-285750">
              <a:buFont typeface="Arial" panose="020B0604020202020204" pitchFamily="34" charset="0"/>
              <a:buChar char="•"/>
            </a:pPr>
            <a:r>
              <a:rPr lang="en-US" dirty="0"/>
              <a:t>Processed with 9 by 3 </a:t>
            </a:r>
            <a:r>
              <a:rPr lang="en-US" dirty="0" err="1"/>
              <a:t>multilooks</a:t>
            </a:r>
            <a:r>
              <a:rPr lang="en-US" dirty="0"/>
              <a:t> in range and azimuth. </a:t>
            </a:r>
          </a:p>
          <a:p>
            <a:pPr marL="285750" indent="-285750">
              <a:buFont typeface="Arial" panose="020B0604020202020204" pitchFamily="34" charset="0"/>
              <a:buChar char="•"/>
            </a:pPr>
            <a:r>
              <a:rPr lang="en-US" dirty="0"/>
              <a:t>Maximum scene LOS value is 1.7 mm/</a:t>
            </a:r>
            <a:r>
              <a:rPr lang="en-US" dirty="0" err="1"/>
              <a:t>yr</a:t>
            </a:r>
            <a:endParaRPr lang="en-US" dirty="0"/>
          </a:p>
          <a:p>
            <a:pPr marL="285750" indent="-285750">
              <a:buFont typeface="Arial" panose="020B0604020202020204" pitchFamily="34" charset="0"/>
              <a:buChar char="•"/>
            </a:pPr>
            <a:r>
              <a:rPr lang="en-US" dirty="0"/>
              <a:t>Minimum is -10.2 mm/yr.  </a:t>
            </a:r>
          </a:p>
          <a:p>
            <a:pPr marL="285750" indent="-285750">
              <a:buFont typeface="Arial" panose="020B0604020202020204" pitchFamily="34" charset="0"/>
              <a:buChar char="•"/>
            </a:pPr>
            <a:r>
              <a:rPr lang="en-US" dirty="0"/>
              <a:t>Current pixel spacing 40x49 meters</a:t>
            </a:r>
          </a:p>
        </p:txBody>
      </p:sp>
    </p:spTree>
    <p:extLst>
      <p:ext uri="{BB962C8B-B14F-4D97-AF65-F5344CB8AC3E}">
        <p14:creationId xmlns:p14="http://schemas.microsoft.com/office/powerpoint/2010/main" val="40705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9915-4FC3-596B-6669-AC4F213F5C73}"/>
              </a:ext>
            </a:extLst>
          </p:cNvPr>
          <p:cNvSpPr>
            <a:spLocks noGrp="1"/>
          </p:cNvSpPr>
          <p:nvPr>
            <p:ph type="title"/>
          </p:nvPr>
        </p:nvSpPr>
        <p:spPr>
          <a:xfrm>
            <a:off x="1842849" y="964692"/>
            <a:ext cx="8226184" cy="631719"/>
          </a:xfrm>
        </p:spPr>
        <p:txBody>
          <a:bodyPr>
            <a:normAutofit fontScale="90000"/>
          </a:bodyPr>
          <a:lstStyle/>
          <a:p>
            <a:pPr algn="ctr"/>
            <a:r>
              <a:rPr lang="en-US" dirty="0"/>
              <a:t>Initial Subsidence Inundation estimates  </a:t>
            </a:r>
          </a:p>
        </p:txBody>
      </p:sp>
      <p:grpSp>
        <p:nvGrpSpPr>
          <p:cNvPr id="6" name="Group 5">
            <a:extLst>
              <a:ext uri="{FF2B5EF4-FFF2-40B4-BE49-F238E27FC236}">
                <a16:creationId xmlns:a16="http://schemas.microsoft.com/office/drawing/2014/main" id="{CAE589C4-DD87-F67C-C61B-73D321D790F5}"/>
              </a:ext>
            </a:extLst>
          </p:cNvPr>
          <p:cNvGrpSpPr/>
          <p:nvPr/>
        </p:nvGrpSpPr>
        <p:grpSpPr>
          <a:xfrm>
            <a:off x="1469985" y="1701321"/>
            <a:ext cx="6774644" cy="4952605"/>
            <a:chOff x="129820" y="859866"/>
            <a:chExt cx="6389206" cy="5530301"/>
          </a:xfrm>
        </p:grpSpPr>
        <p:pic>
          <p:nvPicPr>
            <p:cNvPr id="14" name="Picture 13">
              <a:extLst>
                <a:ext uri="{FF2B5EF4-FFF2-40B4-BE49-F238E27FC236}">
                  <a16:creationId xmlns:a16="http://schemas.microsoft.com/office/drawing/2014/main" id="{BA203496-3049-9B3A-79B3-2AB2B7EA8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0" y="859866"/>
              <a:ext cx="6389206" cy="5530301"/>
            </a:xfrm>
            <a:prstGeom prst="rect">
              <a:avLst/>
            </a:prstGeom>
          </p:spPr>
        </p:pic>
        <p:sp>
          <p:nvSpPr>
            <p:cNvPr id="3" name="Rectangle 2">
              <a:extLst>
                <a:ext uri="{FF2B5EF4-FFF2-40B4-BE49-F238E27FC236}">
                  <a16:creationId xmlns:a16="http://schemas.microsoft.com/office/drawing/2014/main" id="{05F41732-0D91-7464-FD97-CAEB1EE78C68}"/>
                </a:ext>
              </a:extLst>
            </p:cNvPr>
            <p:cNvSpPr/>
            <p:nvPr/>
          </p:nvSpPr>
          <p:spPr>
            <a:xfrm>
              <a:off x="481470" y="1764143"/>
              <a:ext cx="1586453"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         </a:t>
              </a:r>
              <a:r>
                <a:rPr lang="en-US" sz="1000" b="1" dirty="0">
                  <a:solidFill>
                    <a:schemeClr val="bg1"/>
                  </a:solidFill>
                </a:rPr>
                <a:t>Year 2055	</a:t>
              </a:r>
            </a:p>
          </p:txBody>
        </p:sp>
        <p:sp>
          <p:nvSpPr>
            <p:cNvPr id="13" name="Rectangle 12">
              <a:extLst>
                <a:ext uri="{FF2B5EF4-FFF2-40B4-BE49-F238E27FC236}">
                  <a16:creationId xmlns:a16="http://schemas.microsoft.com/office/drawing/2014/main" id="{A8F65B36-C708-CCB7-90A0-321544115A2F}"/>
                </a:ext>
              </a:extLst>
            </p:cNvPr>
            <p:cNvSpPr/>
            <p:nvPr/>
          </p:nvSpPr>
          <p:spPr>
            <a:xfrm>
              <a:off x="481469" y="2006636"/>
              <a:ext cx="1586453"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         </a:t>
              </a:r>
              <a:r>
                <a:rPr lang="en-US" sz="1000" b="1" dirty="0">
                  <a:solidFill>
                    <a:schemeClr val="bg1"/>
                  </a:solidFill>
                </a:rPr>
                <a:t>Year 2090</a:t>
              </a:r>
            </a:p>
          </p:txBody>
        </p:sp>
        <p:sp>
          <p:nvSpPr>
            <p:cNvPr id="4" name="Rectangle 3">
              <a:extLst>
                <a:ext uri="{FF2B5EF4-FFF2-40B4-BE49-F238E27FC236}">
                  <a16:creationId xmlns:a16="http://schemas.microsoft.com/office/drawing/2014/main" id="{F7988968-791D-C3D8-160A-1903D522C794}"/>
                </a:ext>
              </a:extLst>
            </p:cNvPr>
            <p:cNvSpPr/>
            <p:nvPr/>
          </p:nvSpPr>
          <p:spPr>
            <a:xfrm>
              <a:off x="485449" y="2021418"/>
              <a:ext cx="291182" cy="198509"/>
            </a:xfrm>
            <a:prstGeom prst="rect">
              <a:avLst/>
            </a:prstGeom>
            <a:solidFill>
              <a:srgbClr val="CDD54B"/>
            </a:solidFill>
            <a:ln>
              <a:solidFill>
                <a:srgbClr val="CDD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D0CA1F-C994-8ADC-CD46-71A761964017}"/>
                </a:ext>
              </a:extLst>
            </p:cNvPr>
            <p:cNvSpPr/>
            <p:nvPr/>
          </p:nvSpPr>
          <p:spPr>
            <a:xfrm>
              <a:off x="485449" y="1769552"/>
              <a:ext cx="291182" cy="198509"/>
            </a:xfrm>
            <a:prstGeom prst="rect">
              <a:avLst/>
            </a:prstGeom>
            <a:solidFill>
              <a:srgbClr val="41BAD0"/>
            </a:solidFill>
            <a:ln>
              <a:solidFill>
                <a:srgbClr val="41B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AAE1569-46B3-0847-AF2D-2C123A06D5EA}"/>
                </a:ext>
              </a:extLst>
            </p:cNvPr>
            <p:cNvSpPr/>
            <p:nvPr/>
          </p:nvSpPr>
          <p:spPr>
            <a:xfrm>
              <a:off x="481469" y="1521650"/>
              <a:ext cx="1586454"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Subsidence Inundation</a:t>
              </a:r>
            </a:p>
          </p:txBody>
        </p:sp>
      </p:grpSp>
      <p:sp>
        <p:nvSpPr>
          <p:cNvPr id="12" name="TextBox 11">
            <a:extLst>
              <a:ext uri="{FF2B5EF4-FFF2-40B4-BE49-F238E27FC236}">
                <a16:creationId xmlns:a16="http://schemas.microsoft.com/office/drawing/2014/main" id="{4E19D643-CBEE-B5ED-DE4C-9E04AE78661D}"/>
              </a:ext>
            </a:extLst>
          </p:cNvPr>
          <p:cNvSpPr txBox="1"/>
          <p:nvPr/>
        </p:nvSpPr>
        <p:spPr>
          <a:xfrm>
            <a:off x="8651066" y="2293975"/>
            <a:ext cx="2619596" cy="1754326"/>
          </a:xfrm>
          <a:prstGeom prst="rect">
            <a:avLst/>
          </a:prstGeom>
          <a:noFill/>
        </p:spPr>
        <p:txBody>
          <a:bodyPr wrap="square">
            <a:spAutoFit/>
          </a:bodyPr>
          <a:lstStyle/>
          <a:p>
            <a:r>
              <a:rPr lang="en-US" dirty="0"/>
              <a:t>Does NOT include</a:t>
            </a:r>
          </a:p>
          <a:p>
            <a:r>
              <a:rPr lang="en-US" dirty="0"/>
              <a:t>IPCC SLR change rates:</a:t>
            </a:r>
          </a:p>
          <a:p>
            <a:r>
              <a:rPr lang="en-US" dirty="0"/>
              <a:t>Year 2055 </a:t>
            </a:r>
          </a:p>
          <a:p>
            <a:r>
              <a:rPr lang="en-US" dirty="0"/>
              <a:t>RCP 2.6: 0.26(0.18-0.34)</a:t>
            </a:r>
          </a:p>
          <a:p>
            <a:r>
              <a:rPr lang="en-US" dirty="0"/>
              <a:t>RCP 4.5: 0.27 (0.19-0.36)</a:t>
            </a:r>
          </a:p>
          <a:p>
            <a:r>
              <a:rPr lang="en-US" dirty="0"/>
              <a:t>RCP 8.5: 0.33 (0.24-0.43)</a:t>
            </a:r>
          </a:p>
        </p:txBody>
      </p:sp>
    </p:spTree>
    <p:extLst>
      <p:ext uri="{BB962C8B-B14F-4D97-AF65-F5344CB8AC3E}">
        <p14:creationId xmlns:p14="http://schemas.microsoft.com/office/powerpoint/2010/main" val="86000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72B27FB-7F24-94EF-617C-B728C6B9D3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40" y="2421048"/>
            <a:ext cx="5027139" cy="4351338"/>
          </a:xfrm>
          <a:prstGeom prst="rect">
            <a:avLst/>
          </a:prstGeom>
        </p:spPr>
      </p:pic>
      <p:grpSp>
        <p:nvGrpSpPr>
          <p:cNvPr id="4" name="Group 3">
            <a:extLst>
              <a:ext uri="{FF2B5EF4-FFF2-40B4-BE49-F238E27FC236}">
                <a16:creationId xmlns:a16="http://schemas.microsoft.com/office/drawing/2014/main" id="{E17F6F3E-5CAB-ADE7-E70B-2B00849F5D1D}"/>
              </a:ext>
            </a:extLst>
          </p:cNvPr>
          <p:cNvGrpSpPr/>
          <p:nvPr/>
        </p:nvGrpSpPr>
        <p:grpSpPr>
          <a:xfrm>
            <a:off x="5449187" y="1825624"/>
            <a:ext cx="6597502" cy="4080761"/>
            <a:chOff x="6972298" y="225839"/>
            <a:chExt cx="4172779" cy="2929697"/>
          </a:xfrm>
        </p:grpSpPr>
        <p:pic>
          <p:nvPicPr>
            <p:cNvPr id="5" name="image24.png">
              <a:extLst>
                <a:ext uri="{FF2B5EF4-FFF2-40B4-BE49-F238E27FC236}">
                  <a16:creationId xmlns:a16="http://schemas.microsoft.com/office/drawing/2014/main" id="{722D687E-1C3F-BA38-A703-8A655A011599}"/>
                </a:ext>
              </a:extLst>
            </p:cNvPr>
            <p:cNvPicPr/>
            <p:nvPr/>
          </p:nvPicPr>
          <p:blipFill>
            <a:blip r:embed="rId3"/>
            <a:srcRect/>
            <a:stretch>
              <a:fillRect/>
            </a:stretch>
          </p:blipFill>
          <p:spPr>
            <a:xfrm>
              <a:off x="6972298" y="225839"/>
              <a:ext cx="4172779" cy="2929697"/>
            </a:xfrm>
            <a:prstGeom prst="rect">
              <a:avLst/>
            </a:prstGeom>
            <a:ln/>
          </p:spPr>
        </p:pic>
        <p:sp>
          <p:nvSpPr>
            <p:cNvPr id="6" name="Rectangle: Rounded Corners 5">
              <a:extLst>
                <a:ext uri="{FF2B5EF4-FFF2-40B4-BE49-F238E27FC236}">
                  <a16:creationId xmlns:a16="http://schemas.microsoft.com/office/drawing/2014/main" id="{BA606E5D-395C-5931-35B4-21C678231AF7}"/>
                </a:ext>
              </a:extLst>
            </p:cNvPr>
            <p:cNvSpPr/>
            <p:nvPr/>
          </p:nvSpPr>
          <p:spPr>
            <a:xfrm>
              <a:off x="7079976" y="296517"/>
              <a:ext cx="198782" cy="288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grpSp>
      <p:grpSp>
        <p:nvGrpSpPr>
          <p:cNvPr id="8" name="Group 7">
            <a:extLst>
              <a:ext uri="{FF2B5EF4-FFF2-40B4-BE49-F238E27FC236}">
                <a16:creationId xmlns:a16="http://schemas.microsoft.com/office/drawing/2014/main" id="{0837BB15-0D13-B8DB-1E20-1257CC835498}"/>
              </a:ext>
            </a:extLst>
          </p:cNvPr>
          <p:cNvGrpSpPr/>
          <p:nvPr/>
        </p:nvGrpSpPr>
        <p:grpSpPr>
          <a:xfrm>
            <a:off x="10061547" y="4495101"/>
            <a:ext cx="1586454" cy="727479"/>
            <a:chOff x="481469" y="1521650"/>
            <a:chExt cx="1586454" cy="727479"/>
          </a:xfrm>
        </p:grpSpPr>
        <p:sp>
          <p:nvSpPr>
            <p:cNvPr id="9" name="Rectangle 8">
              <a:extLst>
                <a:ext uri="{FF2B5EF4-FFF2-40B4-BE49-F238E27FC236}">
                  <a16:creationId xmlns:a16="http://schemas.microsoft.com/office/drawing/2014/main" id="{EBA41499-3D35-59C2-339E-7B03F4D5CF85}"/>
                </a:ext>
              </a:extLst>
            </p:cNvPr>
            <p:cNvSpPr/>
            <p:nvPr/>
          </p:nvSpPr>
          <p:spPr>
            <a:xfrm>
              <a:off x="481470" y="1764143"/>
              <a:ext cx="1586453"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         </a:t>
              </a:r>
              <a:r>
                <a:rPr lang="en-US" sz="1000" b="1" dirty="0">
                  <a:solidFill>
                    <a:schemeClr val="bg1"/>
                  </a:solidFill>
                </a:rPr>
                <a:t>Year 2055	</a:t>
              </a:r>
            </a:p>
          </p:txBody>
        </p:sp>
        <p:sp>
          <p:nvSpPr>
            <p:cNvPr id="10" name="Rectangle 9">
              <a:extLst>
                <a:ext uri="{FF2B5EF4-FFF2-40B4-BE49-F238E27FC236}">
                  <a16:creationId xmlns:a16="http://schemas.microsoft.com/office/drawing/2014/main" id="{4012A0A4-A305-1E05-353E-3C3731E85EFB}"/>
                </a:ext>
              </a:extLst>
            </p:cNvPr>
            <p:cNvSpPr/>
            <p:nvPr/>
          </p:nvSpPr>
          <p:spPr>
            <a:xfrm>
              <a:off x="481469" y="2006636"/>
              <a:ext cx="1586453"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         </a:t>
              </a:r>
              <a:r>
                <a:rPr lang="en-US" sz="1000" b="1" dirty="0">
                  <a:solidFill>
                    <a:schemeClr val="bg1"/>
                  </a:solidFill>
                </a:rPr>
                <a:t>Year 2090</a:t>
              </a:r>
            </a:p>
          </p:txBody>
        </p:sp>
        <p:sp>
          <p:nvSpPr>
            <p:cNvPr id="11" name="Rectangle 10">
              <a:extLst>
                <a:ext uri="{FF2B5EF4-FFF2-40B4-BE49-F238E27FC236}">
                  <a16:creationId xmlns:a16="http://schemas.microsoft.com/office/drawing/2014/main" id="{50EA69D2-9CF6-8075-3930-0044EE4C19B0}"/>
                </a:ext>
              </a:extLst>
            </p:cNvPr>
            <p:cNvSpPr/>
            <p:nvPr/>
          </p:nvSpPr>
          <p:spPr>
            <a:xfrm>
              <a:off x="485449" y="2021418"/>
              <a:ext cx="291182" cy="198509"/>
            </a:xfrm>
            <a:prstGeom prst="rect">
              <a:avLst/>
            </a:prstGeom>
            <a:solidFill>
              <a:srgbClr val="CDD54B"/>
            </a:solidFill>
            <a:ln>
              <a:solidFill>
                <a:srgbClr val="CDD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252357-B238-6B8A-837B-2EA001680A2B}"/>
                </a:ext>
              </a:extLst>
            </p:cNvPr>
            <p:cNvSpPr/>
            <p:nvPr/>
          </p:nvSpPr>
          <p:spPr>
            <a:xfrm>
              <a:off x="485449" y="1769552"/>
              <a:ext cx="291182" cy="198509"/>
            </a:xfrm>
            <a:prstGeom prst="rect">
              <a:avLst/>
            </a:prstGeom>
            <a:solidFill>
              <a:srgbClr val="41BAD0"/>
            </a:solidFill>
            <a:ln>
              <a:solidFill>
                <a:srgbClr val="41B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D9A332-A918-7882-0176-699191BD9BBD}"/>
                </a:ext>
              </a:extLst>
            </p:cNvPr>
            <p:cNvSpPr/>
            <p:nvPr/>
          </p:nvSpPr>
          <p:spPr>
            <a:xfrm>
              <a:off x="481469" y="1521650"/>
              <a:ext cx="1586454"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Subsidence Inundation</a:t>
              </a:r>
            </a:p>
          </p:txBody>
        </p:sp>
      </p:grpSp>
      <p:sp>
        <p:nvSpPr>
          <p:cNvPr id="16" name="Title 1">
            <a:extLst>
              <a:ext uri="{FF2B5EF4-FFF2-40B4-BE49-F238E27FC236}">
                <a16:creationId xmlns:a16="http://schemas.microsoft.com/office/drawing/2014/main" id="{4AC648B2-7E42-E3D8-B4A8-FF777F5A962A}"/>
              </a:ext>
            </a:extLst>
          </p:cNvPr>
          <p:cNvSpPr>
            <a:spLocks noGrp="1"/>
          </p:cNvSpPr>
          <p:nvPr>
            <p:ph type="title"/>
          </p:nvPr>
        </p:nvSpPr>
        <p:spPr>
          <a:xfrm>
            <a:off x="1871330" y="964692"/>
            <a:ext cx="8089534" cy="631719"/>
          </a:xfrm>
        </p:spPr>
        <p:txBody>
          <a:bodyPr>
            <a:normAutofit fontScale="90000"/>
          </a:bodyPr>
          <a:lstStyle/>
          <a:p>
            <a:pPr algn="ctr"/>
            <a:r>
              <a:rPr lang="en-US" dirty="0"/>
              <a:t>Initial Subsidence Inundation estimates </a:t>
            </a:r>
          </a:p>
        </p:txBody>
      </p:sp>
    </p:spTree>
    <p:extLst>
      <p:ext uri="{BB962C8B-B14F-4D97-AF65-F5344CB8AC3E}">
        <p14:creationId xmlns:p14="http://schemas.microsoft.com/office/powerpoint/2010/main" val="366844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26B0B0C-E0F2-1086-34E1-F78D8604892C}"/>
              </a:ext>
            </a:extLst>
          </p:cNvPr>
          <p:cNvGrpSpPr/>
          <p:nvPr/>
        </p:nvGrpSpPr>
        <p:grpSpPr>
          <a:xfrm>
            <a:off x="4688959" y="1972341"/>
            <a:ext cx="7070688" cy="4373734"/>
            <a:chOff x="6872907" y="3429000"/>
            <a:chExt cx="4886739" cy="2885178"/>
          </a:xfrm>
        </p:grpSpPr>
        <p:pic>
          <p:nvPicPr>
            <p:cNvPr id="8" name="image18.png">
              <a:extLst>
                <a:ext uri="{FF2B5EF4-FFF2-40B4-BE49-F238E27FC236}">
                  <a16:creationId xmlns:a16="http://schemas.microsoft.com/office/drawing/2014/main" id="{381769D3-7C94-E319-9C9C-EADA2F3AACB7}"/>
                </a:ext>
              </a:extLst>
            </p:cNvPr>
            <p:cNvPicPr/>
            <p:nvPr/>
          </p:nvPicPr>
          <p:blipFill>
            <a:blip r:embed="rId2"/>
            <a:srcRect/>
            <a:stretch>
              <a:fillRect/>
            </a:stretch>
          </p:blipFill>
          <p:spPr>
            <a:xfrm>
              <a:off x="6872907" y="3429000"/>
              <a:ext cx="4886739" cy="2885178"/>
            </a:xfrm>
            <a:prstGeom prst="rect">
              <a:avLst/>
            </a:prstGeom>
            <a:ln/>
          </p:spPr>
        </p:pic>
        <p:sp>
          <p:nvSpPr>
            <p:cNvPr id="12" name="Rectangle: Rounded Corners 11">
              <a:extLst>
                <a:ext uri="{FF2B5EF4-FFF2-40B4-BE49-F238E27FC236}">
                  <a16:creationId xmlns:a16="http://schemas.microsoft.com/office/drawing/2014/main" id="{6C9A9862-D5FB-6341-C2AA-EFFFBE0B9FFA}"/>
                </a:ext>
              </a:extLst>
            </p:cNvPr>
            <p:cNvSpPr/>
            <p:nvPr/>
          </p:nvSpPr>
          <p:spPr>
            <a:xfrm>
              <a:off x="6980968" y="3542576"/>
              <a:ext cx="198782" cy="288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grpSp>
      <p:pic>
        <p:nvPicPr>
          <p:cNvPr id="14" name="Picture 13">
            <a:extLst>
              <a:ext uri="{FF2B5EF4-FFF2-40B4-BE49-F238E27FC236}">
                <a16:creationId xmlns:a16="http://schemas.microsoft.com/office/drawing/2014/main" id="{BA203496-3049-9B3A-79B3-2AB2B7EA8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0" y="2503737"/>
            <a:ext cx="4490027" cy="3886430"/>
          </a:xfrm>
          <a:prstGeom prst="rect">
            <a:avLst/>
          </a:prstGeom>
        </p:spPr>
      </p:pic>
      <p:grpSp>
        <p:nvGrpSpPr>
          <p:cNvPr id="13" name="Group 12">
            <a:extLst>
              <a:ext uri="{FF2B5EF4-FFF2-40B4-BE49-F238E27FC236}">
                <a16:creationId xmlns:a16="http://schemas.microsoft.com/office/drawing/2014/main" id="{AD5FFD58-31E9-2F41-C9CD-3BF0EE9E2517}"/>
              </a:ext>
            </a:extLst>
          </p:cNvPr>
          <p:cNvGrpSpPr/>
          <p:nvPr/>
        </p:nvGrpSpPr>
        <p:grpSpPr>
          <a:xfrm>
            <a:off x="7015230" y="2139997"/>
            <a:ext cx="1586454" cy="727479"/>
            <a:chOff x="481469" y="1521650"/>
            <a:chExt cx="1586454" cy="727479"/>
          </a:xfrm>
        </p:grpSpPr>
        <p:sp>
          <p:nvSpPr>
            <p:cNvPr id="18" name="Rectangle 17">
              <a:extLst>
                <a:ext uri="{FF2B5EF4-FFF2-40B4-BE49-F238E27FC236}">
                  <a16:creationId xmlns:a16="http://schemas.microsoft.com/office/drawing/2014/main" id="{8D4248F3-D7F3-A352-2EFD-43C61DB4EB03}"/>
                </a:ext>
              </a:extLst>
            </p:cNvPr>
            <p:cNvSpPr/>
            <p:nvPr/>
          </p:nvSpPr>
          <p:spPr>
            <a:xfrm>
              <a:off x="481470" y="1764143"/>
              <a:ext cx="1586453"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         </a:t>
              </a:r>
              <a:r>
                <a:rPr lang="en-US" sz="1000" b="1" dirty="0">
                  <a:solidFill>
                    <a:schemeClr val="bg1"/>
                  </a:solidFill>
                </a:rPr>
                <a:t>Year 2055</a:t>
              </a:r>
            </a:p>
          </p:txBody>
        </p:sp>
        <p:sp>
          <p:nvSpPr>
            <p:cNvPr id="19" name="Rectangle 18">
              <a:extLst>
                <a:ext uri="{FF2B5EF4-FFF2-40B4-BE49-F238E27FC236}">
                  <a16:creationId xmlns:a16="http://schemas.microsoft.com/office/drawing/2014/main" id="{52EF714D-342A-ECE5-C843-891DED91537E}"/>
                </a:ext>
              </a:extLst>
            </p:cNvPr>
            <p:cNvSpPr/>
            <p:nvPr/>
          </p:nvSpPr>
          <p:spPr>
            <a:xfrm>
              <a:off x="481469" y="2006636"/>
              <a:ext cx="1586453"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         </a:t>
              </a:r>
              <a:r>
                <a:rPr lang="en-US" sz="1000" b="1" dirty="0">
                  <a:solidFill>
                    <a:schemeClr val="bg1"/>
                  </a:solidFill>
                </a:rPr>
                <a:t>Year 2090</a:t>
              </a:r>
            </a:p>
          </p:txBody>
        </p:sp>
        <p:sp>
          <p:nvSpPr>
            <p:cNvPr id="20" name="Rectangle 19">
              <a:extLst>
                <a:ext uri="{FF2B5EF4-FFF2-40B4-BE49-F238E27FC236}">
                  <a16:creationId xmlns:a16="http://schemas.microsoft.com/office/drawing/2014/main" id="{88DB2EF1-47C9-0F92-690F-F30E6AFD22BB}"/>
                </a:ext>
              </a:extLst>
            </p:cNvPr>
            <p:cNvSpPr/>
            <p:nvPr/>
          </p:nvSpPr>
          <p:spPr>
            <a:xfrm>
              <a:off x="485449" y="2021418"/>
              <a:ext cx="291182" cy="198509"/>
            </a:xfrm>
            <a:prstGeom prst="rect">
              <a:avLst/>
            </a:prstGeom>
            <a:solidFill>
              <a:srgbClr val="CDD54B"/>
            </a:solidFill>
            <a:ln>
              <a:solidFill>
                <a:srgbClr val="CDD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362645-07B5-3E7E-DDAB-F1B096843EC4}"/>
                </a:ext>
              </a:extLst>
            </p:cNvPr>
            <p:cNvSpPr/>
            <p:nvPr/>
          </p:nvSpPr>
          <p:spPr>
            <a:xfrm>
              <a:off x="485449" y="1769552"/>
              <a:ext cx="291182" cy="198509"/>
            </a:xfrm>
            <a:prstGeom prst="rect">
              <a:avLst/>
            </a:prstGeom>
            <a:solidFill>
              <a:srgbClr val="41BAD0"/>
            </a:solidFill>
            <a:ln>
              <a:solidFill>
                <a:srgbClr val="41B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22DD00A-A50B-699C-9E3C-5F4E8D252567}"/>
                </a:ext>
              </a:extLst>
            </p:cNvPr>
            <p:cNvSpPr/>
            <p:nvPr/>
          </p:nvSpPr>
          <p:spPr>
            <a:xfrm>
              <a:off x="481469" y="1521650"/>
              <a:ext cx="1586454" cy="242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rPr>
                <a:t>Subsidence Inundation</a:t>
              </a:r>
            </a:p>
          </p:txBody>
        </p:sp>
      </p:grpSp>
      <p:sp>
        <p:nvSpPr>
          <p:cNvPr id="23" name="Title 1">
            <a:extLst>
              <a:ext uri="{FF2B5EF4-FFF2-40B4-BE49-F238E27FC236}">
                <a16:creationId xmlns:a16="http://schemas.microsoft.com/office/drawing/2014/main" id="{5264C3A9-97C6-3887-CE09-4D6C6AD58493}"/>
              </a:ext>
            </a:extLst>
          </p:cNvPr>
          <p:cNvSpPr>
            <a:spLocks noGrp="1"/>
          </p:cNvSpPr>
          <p:nvPr>
            <p:ph type="title"/>
          </p:nvPr>
        </p:nvSpPr>
        <p:spPr>
          <a:xfrm>
            <a:off x="1988288" y="964692"/>
            <a:ext cx="7972576" cy="631719"/>
          </a:xfrm>
        </p:spPr>
        <p:txBody>
          <a:bodyPr>
            <a:normAutofit fontScale="90000"/>
          </a:bodyPr>
          <a:lstStyle/>
          <a:p>
            <a:pPr algn="ctr"/>
            <a:r>
              <a:rPr lang="en-US" dirty="0"/>
              <a:t>Initial Subsidence Inundation estimates </a:t>
            </a:r>
          </a:p>
        </p:txBody>
      </p:sp>
    </p:spTree>
    <p:extLst>
      <p:ext uri="{BB962C8B-B14F-4D97-AF65-F5344CB8AC3E}">
        <p14:creationId xmlns:p14="http://schemas.microsoft.com/office/powerpoint/2010/main" val="238397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1F2F-3A7E-4DC1-6362-EA89A7181D5C}"/>
              </a:ext>
            </a:extLst>
          </p:cNvPr>
          <p:cNvSpPr>
            <a:spLocks noGrp="1"/>
          </p:cNvSpPr>
          <p:nvPr>
            <p:ph type="ctrTitle"/>
          </p:nvPr>
        </p:nvSpPr>
        <p:spPr>
          <a:xfrm>
            <a:off x="1600200" y="2386743"/>
            <a:ext cx="8991600" cy="2052349"/>
          </a:xfrm>
        </p:spPr>
        <p:txBody>
          <a:bodyPr>
            <a:normAutofit fontScale="90000"/>
          </a:bodyPr>
          <a:lstStyle/>
          <a:p>
            <a:r>
              <a:rPr lang="en-US" dirty="0"/>
              <a:t>For questions: email </a:t>
            </a:r>
            <a:r>
              <a:rPr lang="en-US" dirty="0">
                <a:hlinkClick r:id="rId2"/>
              </a:rPr>
              <a:t>joel.johnson@colorado.edu</a:t>
            </a:r>
            <a:br>
              <a:rPr lang="en-US" dirty="0"/>
            </a:br>
            <a:br>
              <a:rPr lang="en-US" dirty="0"/>
            </a:br>
            <a:r>
              <a:rPr lang="en-US" dirty="0"/>
              <a:t>Thank you!</a:t>
            </a:r>
          </a:p>
        </p:txBody>
      </p:sp>
    </p:spTree>
    <p:extLst>
      <p:ext uri="{BB962C8B-B14F-4D97-AF65-F5344CB8AC3E}">
        <p14:creationId xmlns:p14="http://schemas.microsoft.com/office/powerpoint/2010/main" val="167578291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106</TotalTime>
  <Words>269</Words>
  <Application>Microsoft Office PowerPoint</Application>
  <PresentationFormat>Widescreen</PresentationFormat>
  <Paragraphs>34</Paragraphs>
  <Slides>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Helvetica Neue</vt:lpstr>
      <vt:lpstr>Arial</vt:lpstr>
      <vt:lpstr>Calibri</vt:lpstr>
      <vt:lpstr>Gill Sans MT</vt:lpstr>
      <vt:lpstr>Parcel</vt:lpstr>
      <vt:lpstr>Mapping subsidence in Lagos, Nigeria with Sentinel-1A/B Satellite Radar</vt:lpstr>
      <vt:lpstr>Methodology and initial velocity results:</vt:lpstr>
      <vt:lpstr>Initial Subsidence Inundation estimates  </vt:lpstr>
      <vt:lpstr>Initial Subsidence Inundation estimates </vt:lpstr>
      <vt:lpstr>Initial Subsidence Inundation estimates </vt:lpstr>
      <vt:lpstr>For questions: email joel.johnson@colorado.edu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J</cp:lastModifiedBy>
  <cp:revision>2</cp:revision>
  <dcterms:created xsi:type="dcterms:W3CDTF">2022-05-20T19:58:47Z</dcterms:created>
  <dcterms:modified xsi:type="dcterms:W3CDTF">2022-05-25T18:18:56Z</dcterms:modified>
</cp:coreProperties>
</file>