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307" r:id="rId6"/>
    <p:sldId id="306" r:id="rId7"/>
    <p:sldId id="299" r:id="rId8"/>
    <p:sldId id="301" r:id="rId9"/>
    <p:sldId id="295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4AD8-1760-4323-9AF1-2F8C4D19B1BC}" type="datetimeFigureOut">
              <a:rPr lang="en-CA" smtClean="0"/>
              <a:t>2022-05-21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7145-9F48-4032-8FFA-2074B0C266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71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A8CA-7C78-7C36-530F-C97BB652E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2EECC-F54E-1FFB-E89C-94E4EB3B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ABC0-A7D4-0A63-AB52-75D6E71D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F8E7-EFAE-43F4-8ACB-9258967707BD}" type="datetime1">
              <a:rPr lang="en-CA" smtClean="0"/>
              <a:t>2022-05-21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A4B7-1FE4-8812-E2CE-11A71992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DC6B-36C2-95C1-9093-CE1D2581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76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94A4-C749-1AB3-0D89-F65E1249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3934E-0D80-B6A3-CF5E-D9BA67956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BB1E9-1629-01E2-A989-257CB4BA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D97-1665-4110-89A8-07A353783ABB}" type="datetime1">
              <a:rPr lang="en-CA" smtClean="0"/>
              <a:t>2022-05-21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53FA7-3610-EE24-41E5-5FA9B66E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E1212-E269-BE81-55BB-8F32AC6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1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9766F-DDA0-5678-E67E-9337630CF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6551E-47C9-4804-96A5-DB79DA3BB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8107-706F-D965-D8FE-7E989D99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1B36-28C0-4BAD-8009-35145F30F660}" type="datetime1">
              <a:rPr lang="en-CA" smtClean="0"/>
              <a:t>2022-05-21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72B9B-C5F1-674B-7E72-570C3C30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B921-972D-AB67-6646-7038CCB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2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79ED-3566-D395-54C1-37309451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5D26-E50E-6436-60A7-47F756B8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AC835-BA4A-A58C-E0E8-46E71F0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6898-02B7-4197-B76C-72CC36681823}" type="datetime1">
              <a:rPr lang="en-CA" smtClean="0"/>
              <a:t>2022-05-21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B351-FCEF-65EC-987D-D1D55F72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B9091-761B-A84E-E9CA-2767C28C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07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CD2D-7FAE-B226-EEBB-2FA2A028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F4F1-1BDD-744A-4F69-5E4EE4509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355D-D9D2-1F9B-C755-B7C7124F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53B9-0FD3-4C4A-B02B-10C173F9DE63}" type="datetime1">
              <a:rPr lang="en-CA" smtClean="0"/>
              <a:t>2022-05-21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056D7-B589-9295-0792-5058392E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FDE42-0036-7D34-ADDD-854651CD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9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2044-4944-34AD-0529-6B2BAC1B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82F2-A918-5FF0-49A3-8A25132FF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D81AC-6997-4DF7-56B6-C7E31DA3B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0A36A-90B6-0630-5948-B024A524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6430-C4CF-4887-AFF7-12F8A31D23BB}" type="datetime1">
              <a:rPr lang="en-CA" smtClean="0"/>
              <a:t>2022-05-21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9CCD3-E912-A1FA-8ED9-53BD1B64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86A2-7785-B81C-BA84-E3469228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7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3B4D-594D-4295-070A-7AD53D1A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F81D-3BED-7D01-022B-B4D3471B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0F5A8-93FE-A569-93CD-FB6917048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13E46-B3E8-68CB-F5A6-FF21D125E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05C48-79BA-9467-4BDC-E58AB6658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BCA46-2EF8-8F10-4A2B-5089297F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545A-616C-42B0-A4C6-9BAC3FB3D28B}" type="datetime1">
              <a:rPr lang="en-CA" smtClean="0"/>
              <a:t>2022-05-21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CAF23-9DA2-96BD-3290-A3F7DCA2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11096-72E6-4FA3-BCEE-299A9100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42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5BD5-0904-31FB-F9B4-C24F1499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E187D-BEE2-E644-6309-00B8FF2D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0188-FA80-4A76-9941-09613F4C4447}" type="datetime1">
              <a:rPr lang="en-CA" smtClean="0"/>
              <a:t>2022-05-21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AFD63-084B-72B7-E533-A957DC89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42384-F9C1-1E51-2D5D-51C78E65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50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6363F-CAAD-DBFD-C014-A39EFB4E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7349-1394-411E-AA0E-281469887658}" type="datetime1">
              <a:rPr lang="en-CA" smtClean="0"/>
              <a:t>2022-05-21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D4A95-C76D-F6EA-DD0B-100DCAE0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EF275-69D3-9B05-7569-3ABC4D24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4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E173-5872-4223-E9B5-915E9D66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7DA3-F000-6794-981E-B7D60C332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03727-0CDE-5BD4-8750-20CCDBAAA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470DD-72F0-8A56-9B32-258343F7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C37-6759-4DA3-B501-E50C53BCB2E0}" type="datetime1">
              <a:rPr lang="en-CA" smtClean="0"/>
              <a:t>2022-05-21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C6C54-1F4B-EF16-E939-AC5D4464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10C3D-444F-02CD-A926-44C60A57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4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94E9-E3ED-4367-811F-E1854FA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5F88B-893A-BB44-E93B-038142E94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6B79F-A9C8-753A-90E2-B2CEABE4E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5DEE1-1B74-87C3-6D8F-7FA79DB1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7CD1-36B3-4D2C-9208-4A36321046B4}" type="datetime1">
              <a:rPr lang="en-CA" smtClean="0"/>
              <a:t>2022-05-21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EF632-9634-5F42-48CC-4B86A491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D1910-6F4E-0C78-8EED-D6463B0E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51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3E758-A76E-C079-0675-503DBDC3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E0F89-E4BA-3F8C-2279-D545E47F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A1DAC-00A9-8D25-75B1-01985BDE2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7D7D-82E6-4A56-BA35-BB10D6414AF1}" type="datetime1">
              <a:rPr lang="en-CA" smtClean="0"/>
              <a:t>2022-05-21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41EA-5D27-E6BC-1200-6173A6AE6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5383-18BE-F1CB-546C-A74F8BFE8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B9FB3-9CBA-427D-B631-A821D8789D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1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4B36E-E9A4-78AA-F540-5883E71F4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Effects of injection parameters on fault response under spatially homogenous and heterogenous pore-fluid conditions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26D0F-5BC1-489A-33A0-1840CDADE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CA"/>
              <a:t>Riddhi Mandal</a:t>
            </a:r>
            <a:r>
              <a:rPr lang="en-CA" baseline="30000"/>
              <a:t>1</a:t>
            </a:r>
            <a:r>
              <a:rPr lang="en-CA"/>
              <a:t>, Semechah Lui</a:t>
            </a:r>
            <a:r>
              <a:rPr lang="en-CA" baseline="30000"/>
              <a:t>1</a:t>
            </a:r>
            <a:endParaRPr lang="en-CA"/>
          </a:p>
          <a:p>
            <a:pPr algn="l"/>
            <a:r>
              <a:rPr lang="en-CA" baseline="30000"/>
              <a:t>1</a:t>
            </a:r>
            <a:r>
              <a:rPr lang="en-CA"/>
              <a:t>University of Toronto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4520DF46-0E94-B815-3B4E-1D5FDFC1D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78" y="4530013"/>
            <a:ext cx="3726024" cy="27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6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BF64-6E85-C878-AB0F-A6D2D583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4D469-8EE4-8F77-607F-3D7F5E46C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3635F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Fluid injection can perturb the stress state in continental interiors enough to cause earthquakes</a:t>
            </a:r>
          </a:p>
          <a:p>
            <a:pPr>
              <a:buClr>
                <a:srgbClr val="F3635F"/>
              </a:buClr>
              <a:buFont typeface="Arial" panose="020B0604020202020204" pitchFamily="34" charset="0"/>
              <a:buChar char="•"/>
            </a:pPr>
            <a:r>
              <a:rPr lang="en-US" dirty="0"/>
              <a:t>Fluid injection causes variety of effects on fault slip, such as advancing and delaying earthquakes, causing aseismic slip and triggering earthquakes during the injection activity.</a:t>
            </a:r>
          </a:p>
          <a:p>
            <a:pPr>
              <a:buClr>
                <a:srgbClr val="F3635F"/>
              </a:buClr>
              <a:buFont typeface="Arial" panose="020B0604020202020204" pitchFamily="34" charset="0"/>
              <a:buChar char="•"/>
            </a:pPr>
            <a:r>
              <a:rPr lang="en-US" dirty="0"/>
              <a:t>Energy released due to injection is predominantly aseismic and aseismic transients can mediate future earthquakes.</a:t>
            </a:r>
          </a:p>
          <a:p>
            <a:pPr>
              <a:buClr>
                <a:srgbClr val="F3635F"/>
              </a:buClr>
              <a:buFont typeface="Arial" panose="020B0604020202020204" pitchFamily="34" charset="0"/>
              <a:buChar char="•"/>
            </a:pPr>
            <a:r>
              <a:rPr lang="en-US" dirty="0"/>
              <a:t>Our current work is to advance the rate and state based fault slip model to incorporate spatially variable pore pressure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557C9-6453-792A-21E8-E48697FB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DF33E-5500-18EA-A4F1-8C225032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87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CAA22A4-F212-3F03-8D65-66A212091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89" y="2040229"/>
            <a:ext cx="7353888" cy="43513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C699FB-0D83-93BD-A894-DCB8B0CC9AF2}"/>
              </a:ext>
            </a:extLst>
          </p:cNvPr>
          <p:cNvSpPr txBox="1"/>
          <p:nvPr/>
        </p:nvSpPr>
        <p:spPr>
          <a:xfrm>
            <a:off x="161925" y="161925"/>
            <a:ext cx="1025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/>
              <a:t>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E4F183-4BA9-CA7A-6B7E-4E3E6670543B}"/>
                  </a:ext>
                </a:extLst>
              </p:cNvPr>
              <p:cNvSpPr txBox="1"/>
              <p:nvPr/>
            </p:nvSpPr>
            <p:spPr>
              <a:xfrm>
                <a:off x="2764289" y="1611342"/>
                <a:ext cx="2172005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CA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CA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CA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CA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E4F183-4BA9-CA7A-6B7E-4E3E6670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89" y="1611342"/>
                <a:ext cx="2172005" cy="472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4131DA-8ABA-EBEF-36D0-5BD0EF43E253}"/>
              </a:ext>
            </a:extLst>
          </p:cNvPr>
          <p:cNvSpPr txBox="1"/>
          <p:nvPr/>
        </p:nvSpPr>
        <p:spPr>
          <a:xfrm>
            <a:off x="2616845" y="1231432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Stress equation: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B3D22-ACDD-1C9F-670D-B270B881161D}"/>
              </a:ext>
            </a:extLst>
          </p:cNvPr>
          <p:cNvSpPr txBox="1"/>
          <p:nvPr/>
        </p:nvSpPr>
        <p:spPr>
          <a:xfrm>
            <a:off x="5631110" y="1242909"/>
            <a:ext cx="321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Rate-and-state law: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0A2E75-7C6C-C4B2-EDBC-A9D7E1D55C64}"/>
                  </a:ext>
                </a:extLst>
              </p:cNvPr>
              <p:cNvSpPr txBox="1"/>
              <p:nvPr/>
            </p:nvSpPr>
            <p:spPr>
              <a:xfrm>
                <a:off x="6025393" y="1612241"/>
                <a:ext cx="356866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CA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i="1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CA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func>
                            <m:func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i="1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CA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sSub>
                                    <m:sSubPr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0A2E75-7C6C-C4B2-EDBC-A9D7E1D55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393" y="1612241"/>
                <a:ext cx="3568669" cy="616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B91C6E-6B52-9310-EBAD-EC04DDDE57FE}"/>
              </a:ext>
            </a:extLst>
          </p:cNvPr>
          <p:cNvSpPr txBox="1"/>
          <p:nvPr/>
        </p:nvSpPr>
        <p:spPr>
          <a:xfrm>
            <a:off x="161925" y="944927"/>
            <a:ext cx="27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Boundary Integral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605FE-08F8-379C-5F7B-6E2145DC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4510-6C14-3249-FFCF-9E6A5013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B510-0833-E157-8997-685CEDA7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67"/>
            <a:ext cx="10248181" cy="786590"/>
          </a:xfrm>
        </p:spPr>
        <p:txBody>
          <a:bodyPr>
            <a:normAutofit/>
          </a:bodyPr>
          <a:lstStyle/>
          <a:p>
            <a:r>
              <a:rPr lang="en-CA" sz="4000" dirty="0"/>
              <a:t>Pore pressure diffusion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4C49C6-6A94-4A84-0F22-E291527C5C1C}"/>
              </a:ext>
            </a:extLst>
          </p:cNvPr>
          <p:cNvGrpSpPr/>
          <p:nvPr/>
        </p:nvGrpSpPr>
        <p:grpSpPr>
          <a:xfrm>
            <a:off x="7274961" y="2132261"/>
            <a:ext cx="4763023" cy="1522469"/>
            <a:chOff x="4733913" y="1513559"/>
            <a:chExt cx="7071643" cy="22604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5A54A4-B4E6-D09A-2D1F-25E1DA46963D}"/>
                </a:ext>
              </a:extLst>
            </p:cNvPr>
            <p:cNvSpPr/>
            <p:nvPr/>
          </p:nvSpPr>
          <p:spPr>
            <a:xfrm>
              <a:off x="4733913" y="1513559"/>
              <a:ext cx="7071643" cy="22604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3A1CE9-458B-F96C-58AF-3A6DA60EB470}"/>
                </a:ext>
              </a:extLst>
            </p:cNvPr>
            <p:cNvGrpSpPr/>
            <p:nvPr/>
          </p:nvGrpSpPr>
          <p:grpSpPr>
            <a:xfrm>
              <a:off x="4863117" y="1698902"/>
              <a:ext cx="6822698" cy="2013054"/>
              <a:chOff x="3392215" y="2518125"/>
              <a:chExt cx="8799786" cy="29669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CD3136-97B9-F6CE-54EF-8022E0006A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9300" t="22066" r="45913" b="57129"/>
              <a:stretch/>
            </p:blipFill>
            <p:spPr>
              <a:xfrm>
                <a:off x="8574833" y="2679028"/>
                <a:ext cx="2276670" cy="830424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5E81DAF-08F9-ED3E-5AB8-E6EBC2C8B6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8485" b="79195"/>
              <a:stretch/>
            </p:blipFill>
            <p:spPr>
              <a:xfrm>
                <a:off x="4651549" y="2518125"/>
                <a:ext cx="4025920" cy="83042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8C5BAE2-A91D-358F-79AA-4FEC912F8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55" t="42661" b="39423"/>
              <a:stretch/>
            </p:blipFill>
            <p:spPr>
              <a:xfrm>
                <a:off x="3392216" y="3876113"/>
                <a:ext cx="6200702" cy="71508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C5A27C0-5D99-1F7B-D48A-F5B1126ED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1202" t="59539" r="4281" b="19656"/>
              <a:stretch/>
            </p:blipFill>
            <p:spPr>
              <a:xfrm>
                <a:off x="7315199" y="3760773"/>
                <a:ext cx="4876802" cy="83042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9A7FF4F-7DEB-EF58-4D75-F16AC92461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0496"/>
              <a:stretch/>
            </p:blipFill>
            <p:spPr>
              <a:xfrm>
                <a:off x="3392215" y="4706538"/>
                <a:ext cx="6544588" cy="778502"/>
              </a:xfrm>
              <a:prstGeom prst="rect">
                <a:avLst/>
              </a:prstGeom>
            </p:spPr>
          </p:pic>
        </p:grp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C75C557-CA1E-CAD6-BCF5-D2890C483024}"/>
              </a:ext>
            </a:extLst>
          </p:cNvPr>
          <p:cNvSpPr/>
          <p:nvPr/>
        </p:nvSpPr>
        <p:spPr>
          <a:xfrm rot="5400000">
            <a:off x="1578398" y="1789651"/>
            <a:ext cx="1338544" cy="35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855B7F3-42DC-1F20-1F51-346FAD218BC1}"/>
              </a:ext>
            </a:extLst>
          </p:cNvPr>
          <p:cNvSpPr/>
          <p:nvPr/>
        </p:nvSpPr>
        <p:spPr>
          <a:xfrm>
            <a:off x="2043563" y="3075404"/>
            <a:ext cx="408214" cy="909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222AC8-8EE9-27FC-1B90-41EEB42D3483}"/>
              </a:ext>
            </a:extLst>
          </p:cNvPr>
          <p:cNvGrpSpPr/>
          <p:nvPr/>
        </p:nvGrpSpPr>
        <p:grpSpPr>
          <a:xfrm>
            <a:off x="9590592" y="3984676"/>
            <a:ext cx="2018944" cy="414014"/>
            <a:chOff x="8580542" y="5118445"/>
            <a:chExt cx="2366742" cy="5510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E38962-7B14-0F07-CE23-1443A18C80B9}"/>
                </a:ext>
              </a:extLst>
            </p:cNvPr>
            <p:cNvSpPr/>
            <p:nvPr/>
          </p:nvSpPr>
          <p:spPr>
            <a:xfrm>
              <a:off x="8580542" y="5118445"/>
              <a:ext cx="2366742" cy="5510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86462A-A719-AC6D-A5C5-1CC74A0118C5}"/>
                    </a:ext>
                  </a:extLst>
                </p:cNvPr>
                <p:cNvSpPr txBox="1"/>
                <p:nvPr/>
              </p:nvSpPr>
              <p:spPr>
                <a:xfrm>
                  <a:off x="8716797" y="5272729"/>
                  <a:ext cx="19077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86462A-A719-AC6D-A5C5-1CC74A011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797" y="5272729"/>
                  <a:ext cx="190776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745" t="-5882" r="-19850" b="-7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Arrow: Left 23">
            <a:extLst>
              <a:ext uri="{FF2B5EF4-FFF2-40B4-BE49-F238E27FC236}">
                <a16:creationId xmlns:a16="http://schemas.microsoft.com/office/drawing/2014/main" id="{9D11F083-F5A9-B9F8-7F93-1EAA4518D5E1}"/>
              </a:ext>
            </a:extLst>
          </p:cNvPr>
          <p:cNvSpPr/>
          <p:nvPr/>
        </p:nvSpPr>
        <p:spPr>
          <a:xfrm rot="16200000">
            <a:off x="1634805" y="4766740"/>
            <a:ext cx="1231530" cy="41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80846F-330F-2C9A-D4A9-271A011D6734}"/>
              </a:ext>
            </a:extLst>
          </p:cNvPr>
          <p:cNvGrpSpPr/>
          <p:nvPr/>
        </p:nvGrpSpPr>
        <p:grpSpPr>
          <a:xfrm>
            <a:off x="8148484" y="4709314"/>
            <a:ext cx="3839846" cy="2005920"/>
            <a:chOff x="7143622" y="4382763"/>
            <a:chExt cx="3839846" cy="2005920"/>
          </a:xfrm>
        </p:grpSpPr>
        <p:pic>
          <p:nvPicPr>
            <p:cNvPr id="23" name="Picture 22" descr="Chart, surface chart&#10;&#10;Description automatically generated">
              <a:extLst>
                <a:ext uri="{FF2B5EF4-FFF2-40B4-BE49-F238E27FC236}">
                  <a16:creationId xmlns:a16="http://schemas.microsoft.com/office/drawing/2014/main" id="{7647945B-A6B8-8001-5C78-769D785F7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622" y="4382763"/>
              <a:ext cx="3839846" cy="20059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B742A42-05D6-4235-DA4A-37886FAB2632}"/>
                    </a:ext>
                  </a:extLst>
                </p:cNvPr>
                <p:cNvSpPr txBox="1"/>
                <p:nvPr/>
              </p:nvSpPr>
              <p:spPr>
                <a:xfrm>
                  <a:off x="7221117" y="4481560"/>
                  <a:ext cx="3684855" cy="410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CA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CA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CA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CA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sz="1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1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CA" sz="1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  <m: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func>
                              <m:funcPr>
                                <m:ctrlPr>
                                  <a:rPr lang="en-CA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CA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sSub>
                                      <m:sSubPr>
                                        <m:ctrlPr>
                                          <a:rPr lang="en-CA" sz="1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CA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CA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oMath>
                    </m:oMathPara>
                  </a14:m>
                  <a:endParaRPr lang="en-CA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B742A42-05D6-4235-DA4A-37886FAB2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1117" y="4481560"/>
                  <a:ext cx="3684855" cy="410946"/>
                </a:xfrm>
                <a:prstGeom prst="rect">
                  <a:avLst/>
                </a:prstGeom>
                <a:blipFill>
                  <a:blip r:embed="rId5"/>
                  <a:stretch>
                    <a:fillRect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15A244-38A8-8910-0B13-E793EA0BE6B1}"/>
                </a:ext>
              </a:extLst>
            </p:cNvPr>
            <p:cNvSpPr/>
            <p:nvPr/>
          </p:nvSpPr>
          <p:spPr>
            <a:xfrm>
              <a:off x="8449256" y="4579553"/>
              <a:ext cx="240897" cy="2291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3EC91F-D5A6-F17F-BC34-2977D58E4485}"/>
              </a:ext>
            </a:extLst>
          </p:cNvPr>
          <p:cNvGrpSpPr/>
          <p:nvPr/>
        </p:nvGrpSpPr>
        <p:grpSpPr>
          <a:xfrm>
            <a:off x="9715691" y="201840"/>
            <a:ext cx="2038846" cy="1648495"/>
            <a:chOff x="636813" y="1698902"/>
            <a:chExt cx="2540720" cy="20542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00A2C5-19A6-AD75-3DDB-BA047DF0F026}"/>
                </a:ext>
              </a:extLst>
            </p:cNvPr>
            <p:cNvGrpSpPr/>
            <p:nvPr/>
          </p:nvGrpSpPr>
          <p:grpSpPr>
            <a:xfrm>
              <a:off x="636813" y="1698902"/>
              <a:ext cx="2540720" cy="2054282"/>
              <a:chOff x="636813" y="1698902"/>
              <a:chExt cx="2540720" cy="20542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CC7A35-6B35-AB78-3083-46481749B475}"/>
                  </a:ext>
                </a:extLst>
              </p:cNvPr>
              <p:cNvSpPr/>
              <p:nvPr/>
            </p:nvSpPr>
            <p:spPr>
              <a:xfrm>
                <a:off x="636813" y="1698902"/>
                <a:ext cx="2540720" cy="205428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AFE4A53-BD2E-9CA0-36FA-80B4733FE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969" y="1767304"/>
                <a:ext cx="2343360" cy="184576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A6C619-D96A-DCCB-6B56-85C4BDBDC05B}"/>
                </a:ext>
              </a:extLst>
            </p:cNvPr>
            <p:cNvSpPr txBox="1"/>
            <p:nvPr/>
          </p:nvSpPr>
          <p:spPr>
            <a:xfrm>
              <a:off x="636813" y="1698902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P=u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D34369-2C83-A2AE-FA15-B4D4C74B5357}"/>
              </a:ext>
            </a:extLst>
          </p:cNvPr>
          <p:cNvSpPr txBox="1"/>
          <p:nvPr/>
        </p:nvSpPr>
        <p:spPr>
          <a:xfrm>
            <a:off x="437463" y="874126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Initial and boundary conditions set 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313B9-27A1-3656-786E-E024328D08D8}"/>
              </a:ext>
            </a:extLst>
          </p:cNvPr>
          <p:cNvSpPr txBox="1"/>
          <p:nvPr/>
        </p:nvSpPr>
        <p:spPr>
          <a:xfrm>
            <a:off x="1722526" y="266071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Solutions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2A9720-B343-C298-CD94-46EF3C1AEF18}"/>
              </a:ext>
            </a:extLst>
          </p:cNvPr>
          <p:cNvSpPr txBox="1"/>
          <p:nvPr/>
        </p:nvSpPr>
        <p:spPr>
          <a:xfrm>
            <a:off x="1465276" y="3964505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Best fit function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5867F2-D9D0-37A8-A3A6-DFC2DDD7CE49}"/>
              </a:ext>
            </a:extLst>
          </p:cNvPr>
          <p:cNvSpPr txBox="1"/>
          <p:nvPr/>
        </p:nvSpPr>
        <p:spPr>
          <a:xfrm>
            <a:off x="595093" y="5589512"/>
            <a:ext cx="452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Spatially and temporally varying pore pressure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33FEDA-1136-2237-140B-F150903F5683}"/>
              </a:ext>
            </a:extLst>
          </p:cNvPr>
          <p:cNvCxnSpPr>
            <a:stCxn id="3" idx="3"/>
            <a:endCxn id="14" idx="1"/>
          </p:cNvCxnSpPr>
          <p:nvPr/>
        </p:nvCxnSpPr>
        <p:spPr>
          <a:xfrm flipV="1">
            <a:off x="4173999" y="1026088"/>
            <a:ext cx="5541692" cy="327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E4582E-B3AC-6E10-5E01-5D331E99FFF9}"/>
              </a:ext>
            </a:extLst>
          </p:cNvPr>
          <p:cNvCxnSpPr>
            <a:stCxn id="22" idx="3"/>
            <a:endCxn id="15" idx="1"/>
          </p:cNvCxnSpPr>
          <p:nvPr/>
        </p:nvCxnSpPr>
        <p:spPr>
          <a:xfrm>
            <a:off x="2772814" y="2845378"/>
            <a:ext cx="4502147" cy="4811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8D04D3-3D52-3A6F-4D83-208672ACF665}"/>
              </a:ext>
            </a:extLst>
          </p:cNvPr>
          <p:cNvCxnSpPr>
            <a:stCxn id="28" idx="3"/>
            <a:endCxn id="19" idx="1"/>
          </p:cNvCxnSpPr>
          <p:nvPr/>
        </p:nvCxnSpPr>
        <p:spPr>
          <a:xfrm>
            <a:off x="3146185" y="4149171"/>
            <a:ext cx="6444407" cy="425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C658FB3-A77B-0EE0-92F6-3762ABBE78C0}"/>
              </a:ext>
            </a:extLst>
          </p:cNvPr>
          <p:cNvCxnSpPr>
            <a:stCxn id="29" idx="3"/>
            <a:endCxn id="23" idx="1"/>
          </p:cNvCxnSpPr>
          <p:nvPr/>
        </p:nvCxnSpPr>
        <p:spPr>
          <a:xfrm flipV="1">
            <a:off x="5124090" y="5712274"/>
            <a:ext cx="3024394" cy="619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A483C343-9407-1582-E9FF-5DC900AA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Model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83180BBE-2C80-FBE2-645C-D2DB9321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26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420F-463C-DD33-76E8-A23DEF60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" y="-215640"/>
            <a:ext cx="10515600" cy="1325563"/>
          </a:xfrm>
        </p:spPr>
        <p:txBody>
          <a:bodyPr/>
          <a:lstStyle/>
          <a:p>
            <a:r>
              <a:rPr lang="en-CA" dirty="0"/>
              <a:t>Pore pressure evolution (P</a:t>
            </a:r>
            <a:r>
              <a:rPr lang="en-CA" baseline="-25000" dirty="0"/>
              <a:t>max</a:t>
            </a:r>
            <a:r>
              <a:rPr lang="en-CA" dirty="0"/>
              <a:t>=1.6 MPa)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DCE2982B-B3CA-E586-0ACF-12D20F67C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59"/>
            <a:ext cx="5504965" cy="2875771"/>
          </a:xfrm>
        </p:spPr>
      </p:pic>
      <p:pic>
        <p:nvPicPr>
          <p:cNvPr id="4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D8AD3655-6FBA-3F5D-EDF6-00D9D2ABC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350" r="49451" b="31806"/>
          <a:stretch/>
        </p:blipFill>
        <p:spPr>
          <a:xfrm>
            <a:off x="693520" y="1952360"/>
            <a:ext cx="4138380" cy="800726"/>
          </a:xfrm>
          <a:prstGeom prst="rect">
            <a:avLst/>
          </a:prstGeom>
        </p:spPr>
      </p:pic>
      <p:pic>
        <p:nvPicPr>
          <p:cNvPr id="6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0A50B44F-2016-A1EF-7CAD-57E5D669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7" y="873312"/>
            <a:ext cx="5369613" cy="28050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F6E179-7190-EF0F-43CE-A677F0B7A559}"/>
              </a:ext>
            </a:extLst>
          </p:cNvPr>
          <p:cNvGrpSpPr/>
          <p:nvPr/>
        </p:nvGrpSpPr>
        <p:grpSpPr>
          <a:xfrm>
            <a:off x="3305851" y="3887241"/>
            <a:ext cx="5504965" cy="2875771"/>
            <a:chOff x="1931210" y="1825625"/>
            <a:chExt cx="8329580" cy="4351338"/>
          </a:xfrm>
        </p:grpSpPr>
        <p:pic>
          <p:nvPicPr>
            <p:cNvPr id="8" name="Content Placeholder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08717C3A-73ED-A9CE-056C-E93042DC9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210" y="1825625"/>
              <a:ext cx="8329580" cy="4351338"/>
            </a:xfrm>
            <a:prstGeom prst="rect">
              <a:avLst/>
            </a:prstGeom>
          </p:spPr>
        </p:pic>
        <p:pic>
          <p:nvPicPr>
            <p:cNvPr id="9" name="Content Placeholder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809C276-193E-06E7-854E-ACD668A32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9" t="9222" r="20826" b="57756"/>
            <a:stretch/>
          </p:blipFill>
          <p:spPr>
            <a:xfrm>
              <a:off x="3570304" y="3351702"/>
              <a:ext cx="5656669" cy="1436915"/>
            </a:xfrm>
            <a:prstGeom prst="rect">
              <a:avLst/>
            </a:prstGeom>
          </p:spPr>
        </p:pic>
        <p:pic>
          <p:nvPicPr>
            <p:cNvPr id="10" name="Content Placeholder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62BB984D-2CF4-D40D-4C75-2A81E8E6F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4" t="28092" r="12939" b="28164"/>
            <a:stretch/>
          </p:blipFill>
          <p:spPr>
            <a:xfrm>
              <a:off x="2984001" y="3026617"/>
              <a:ext cx="5584955" cy="1903446"/>
            </a:xfrm>
            <a:prstGeom prst="rect">
              <a:avLst/>
            </a:prstGeom>
          </p:spPr>
        </p:pic>
        <p:pic>
          <p:nvPicPr>
            <p:cNvPr id="11" name="Content Placeholder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07FB51F-A9C3-9707-99D1-CB579D554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1" t="34563" r="13108" b="23447"/>
            <a:stretch/>
          </p:blipFill>
          <p:spPr>
            <a:xfrm>
              <a:off x="8271751" y="3305046"/>
              <a:ext cx="929345" cy="182715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4513F-54DE-31CA-6488-E0F0CFE9FB00}"/>
              </a:ext>
            </a:extLst>
          </p:cNvPr>
          <p:cNvGrpSpPr/>
          <p:nvPr/>
        </p:nvGrpSpPr>
        <p:grpSpPr>
          <a:xfrm>
            <a:off x="2163778" y="1077178"/>
            <a:ext cx="424004" cy="2290710"/>
            <a:chOff x="2163778" y="995881"/>
            <a:chExt cx="424004" cy="243311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0CC1C9-410C-A516-42D3-8D0B358F224E}"/>
                </a:ext>
              </a:extLst>
            </p:cNvPr>
            <p:cNvCxnSpPr/>
            <p:nvPr/>
          </p:nvCxnSpPr>
          <p:spPr>
            <a:xfrm flipV="1">
              <a:off x="2163778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77A0C5-33F9-31CF-4955-F9C0C77CDA4B}"/>
                </a:ext>
              </a:extLst>
            </p:cNvPr>
            <p:cNvCxnSpPr/>
            <p:nvPr/>
          </p:nvCxnSpPr>
          <p:spPr>
            <a:xfrm flipV="1">
              <a:off x="2587782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0A98ED-D299-91DC-6C6F-513E47D8325C}"/>
              </a:ext>
            </a:extLst>
          </p:cNvPr>
          <p:cNvGrpSpPr/>
          <p:nvPr/>
        </p:nvGrpSpPr>
        <p:grpSpPr>
          <a:xfrm>
            <a:off x="7747012" y="1077177"/>
            <a:ext cx="424004" cy="2263551"/>
            <a:chOff x="2163778" y="995881"/>
            <a:chExt cx="424004" cy="243311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0452F7-FA01-F363-D340-EBE4B51C51B9}"/>
                </a:ext>
              </a:extLst>
            </p:cNvPr>
            <p:cNvCxnSpPr/>
            <p:nvPr/>
          </p:nvCxnSpPr>
          <p:spPr>
            <a:xfrm flipV="1">
              <a:off x="2163778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E35C6A-3213-0EA4-5FD3-B70735DD4C5E}"/>
                </a:ext>
              </a:extLst>
            </p:cNvPr>
            <p:cNvCxnSpPr/>
            <p:nvPr/>
          </p:nvCxnSpPr>
          <p:spPr>
            <a:xfrm flipV="1">
              <a:off x="2587782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862A12-EF1B-8E0B-4B15-3720CF612126}"/>
              </a:ext>
            </a:extLst>
          </p:cNvPr>
          <p:cNvGrpSpPr/>
          <p:nvPr/>
        </p:nvGrpSpPr>
        <p:grpSpPr>
          <a:xfrm>
            <a:off x="5461882" y="4128381"/>
            <a:ext cx="424004" cy="2281472"/>
            <a:chOff x="2163778" y="995881"/>
            <a:chExt cx="424004" cy="243311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B146D8-9382-5B06-3745-D8764EA6F90B}"/>
                </a:ext>
              </a:extLst>
            </p:cNvPr>
            <p:cNvCxnSpPr/>
            <p:nvPr/>
          </p:nvCxnSpPr>
          <p:spPr>
            <a:xfrm flipV="1">
              <a:off x="2163778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7A82EF-716A-B23E-856F-3F26324A59D9}"/>
                </a:ext>
              </a:extLst>
            </p:cNvPr>
            <p:cNvCxnSpPr/>
            <p:nvPr/>
          </p:nvCxnSpPr>
          <p:spPr>
            <a:xfrm flipV="1">
              <a:off x="2587782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04E4A-B59F-22C3-407C-0400BF6877F9}"/>
              </a:ext>
            </a:extLst>
          </p:cNvPr>
          <p:cNvGrpSpPr/>
          <p:nvPr/>
        </p:nvGrpSpPr>
        <p:grpSpPr>
          <a:xfrm>
            <a:off x="2109460" y="1027580"/>
            <a:ext cx="521297" cy="396087"/>
            <a:chOff x="2115131" y="2654931"/>
            <a:chExt cx="521297" cy="39608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5FE5333-FDFC-67E6-0800-2E969E8A4EC8}"/>
                </a:ext>
              </a:extLst>
            </p:cNvPr>
            <p:cNvCxnSpPr/>
            <p:nvPr/>
          </p:nvCxnSpPr>
          <p:spPr>
            <a:xfrm flipH="1">
              <a:off x="2163778" y="3051018"/>
              <a:ext cx="42400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F61522-8878-9FC1-3EA9-5581B3FC61F2}"/>
                </a:ext>
              </a:extLst>
            </p:cNvPr>
            <p:cNvSpPr txBox="1"/>
            <p:nvPr/>
          </p:nvSpPr>
          <p:spPr>
            <a:xfrm>
              <a:off x="2115131" y="265493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VW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DAA664-F4F0-BD76-B9AA-BF606C898E79}"/>
              </a:ext>
            </a:extLst>
          </p:cNvPr>
          <p:cNvGrpSpPr/>
          <p:nvPr/>
        </p:nvGrpSpPr>
        <p:grpSpPr>
          <a:xfrm>
            <a:off x="7692694" y="1059072"/>
            <a:ext cx="521297" cy="396087"/>
            <a:chOff x="2115131" y="2654931"/>
            <a:chExt cx="521297" cy="39608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1273BD5-7F3A-41C4-8283-06D72C141781}"/>
                </a:ext>
              </a:extLst>
            </p:cNvPr>
            <p:cNvCxnSpPr/>
            <p:nvPr/>
          </p:nvCxnSpPr>
          <p:spPr>
            <a:xfrm flipH="1">
              <a:off x="2163778" y="3051018"/>
              <a:ext cx="42400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461641-95F8-CDC0-0ACE-E9CB3B71682A}"/>
                </a:ext>
              </a:extLst>
            </p:cNvPr>
            <p:cNvSpPr txBox="1"/>
            <p:nvPr/>
          </p:nvSpPr>
          <p:spPr>
            <a:xfrm>
              <a:off x="2115131" y="265493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VW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4FFD18-3DAF-16CB-D5A7-9DF967BD0D4B}"/>
              </a:ext>
            </a:extLst>
          </p:cNvPr>
          <p:cNvGrpSpPr/>
          <p:nvPr/>
        </p:nvGrpSpPr>
        <p:grpSpPr>
          <a:xfrm>
            <a:off x="5404361" y="4072081"/>
            <a:ext cx="521297" cy="396087"/>
            <a:chOff x="2115131" y="2654931"/>
            <a:chExt cx="521297" cy="39608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7B543BF-EF0F-DFF1-DA14-B2DB3EFFC427}"/>
                </a:ext>
              </a:extLst>
            </p:cNvPr>
            <p:cNvCxnSpPr/>
            <p:nvPr/>
          </p:nvCxnSpPr>
          <p:spPr>
            <a:xfrm flipH="1">
              <a:off x="2163778" y="3051018"/>
              <a:ext cx="42400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9D4CA-FCB0-D2E7-94D7-D82D4371FF28}"/>
                </a:ext>
              </a:extLst>
            </p:cNvPr>
            <p:cNvSpPr txBox="1"/>
            <p:nvPr/>
          </p:nvSpPr>
          <p:spPr>
            <a:xfrm>
              <a:off x="2115131" y="265493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VW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CB9D7D-8A2E-56DF-F95A-CF82EC7590E0}"/>
              </a:ext>
            </a:extLst>
          </p:cNvPr>
          <p:cNvGrpSpPr/>
          <p:nvPr/>
        </p:nvGrpSpPr>
        <p:grpSpPr>
          <a:xfrm>
            <a:off x="1530036" y="1050018"/>
            <a:ext cx="2471598" cy="2317870"/>
            <a:chOff x="1530036" y="1050018"/>
            <a:chExt cx="2471598" cy="231787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3DE0E94-09FB-9418-7C25-3FA3B92B1F8C}"/>
                </a:ext>
              </a:extLst>
            </p:cNvPr>
            <p:cNvGrpSpPr/>
            <p:nvPr/>
          </p:nvGrpSpPr>
          <p:grpSpPr>
            <a:xfrm>
              <a:off x="1530036" y="1050018"/>
              <a:ext cx="2471598" cy="2317870"/>
              <a:chOff x="1530036" y="1050018"/>
              <a:chExt cx="2471598" cy="231787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2CFED3C-B0C0-3BA5-51D5-2CB109F05C45}"/>
                  </a:ext>
                </a:extLst>
              </p:cNvPr>
              <p:cNvCxnSpPr/>
              <p:nvPr/>
            </p:nvCxnSpPr>
            <p:spPr>
              <a:xfrm flipV="1">
                <a:off x="1530036" y="1059072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9E9D3A9-8067-87DD-0F13-9D502319BADB}"/>
                  </a:ext>
                </a:extLst>
              </p:cNvPr>
              <p:cNvCxnSpPr/>
              <p:nvPr/>
            </p:nvCxnSpPr>
            <p:spPr>
              <a:xfrm flipV="1">
                <a:off x="4001634" y="1050018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00F16C9-668D-D1D5-99B5-1B54B194298D}"/>
                </a:ext>
              </a:extLst>
            </p:cNvPr>
            <p:cNvCxnSpPr>
              <a:cxnSpLocks/>
            </p:cNvCxnSpPr>
            <p:nvPr/>
          </p:nvCxnSpPr>
          <p:spPr>
            <a:xfrm>
              <a:off x="2582111" y="1417716"/>
              <a:ext cx="1419523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0DB3A6F-BE12-7170-3300-88E73BD04BE8}"/>
                </a:ext>
              </a:extLst>
            </p:cNvPr>
            <p:cNvCxnSpPr>
              <a:cxnSpLocks/>
            </p:cNvCxnSpPr>
            <p:nvPr/>
          </p:nvCxnSpPr>
          <p:spPr>
            <a:xfrm>
              <a:off x="1530036" y="1417716"/>
              <a:ext cx="62807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6D25A8-E1A2-00F2-BF94-18FE87AE74A1}"/>
                </a:ext>
              </a:extLst>
            </p:cNvPr>
            <p:cNvSpPr txBox="1"/>
            <p:nvPr/>
          </p:nvSpPr>
          <p:spPr>
            <a:xfrm>
              <a:off x="1633789" y="1062275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878648-7BAB-CFDE-BAD7-B5A635FF7AA8}"/>
                </a:ext>
              </a:extLst>
            </p:cNvPr>
            <p:cNvSpPr txBox="1"/>
            <p:nvPr/>
          </p:nvSpPr>
          <p:spPr>
            <a:xfrm>
              <a:off x="3081590" y="1085827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3E4D4AE-9493-BE5D-E16B-C6FE9226448A}"/>
              </a:ext>
            </a:extLst>
          </p:cNvPr>
          <p:cNvGrpSpPr/>
          <p:nvPr/>
        </p:nvGrpSpPr>
        <p:grpSpPr>
          <a:xfrm>
            <a:off x="7122472" y="1087216"/>
            <a:ext cx="2471598" cy="2272562"/>
            <a:chOff x="1530036" y="1050018"/>
            <a:chExt cx="2471598" cy="231787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CB0DC04-FAF3-09B9-77B2-7C1751717D2B}"/>
                </a:ext>
              </a:extLst>
            </p:cNvPr>
            <p:cNvGrpSpPr/>
            <p:nvPr/>
          </p:nvGrpSpPr>
          <p:grpSpPr>
            <a:xfrm>
              <a:off x="1530036" y="1050018"/>
              <a:ext cx="2471598" cy="2317870"/>
              <a:chOff x="1530036" y="1050018"/>
              <a:chExt cx="2471598" cy="231787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01CF31-AAFE-DF14-79C1-8282E62F52BA}"/>
                  </a:ext>
                </a:extLst>
              </p:cNvPr>
              <p:cNvCxnSpPr/>
              <p:nvPr/>
            </p:nvCxnSpPr>
            <p:spPr>
              <a:xfrm flipV="1">
                <a:off x="1530036" y="1059072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72F16D8-643F-1797-E44C-D1FD6DDECDD2}"/>
                  </a:ext>
                </a:extLst>
              </p:cNvPr>
              <p:cNvCxnSpPr/>
              <p:nvPr/>
            </p:nvCxnSpPr>
            <p:spPr>
              <a:xfrm flipV="1">
                <a:off x="4001634" y="1050018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2096AE-287C-93DF-A841-4ED85A8B30B4}"/>
                </a:ext>
              </a:extLst>
            </p:cNvPr>
            <p:cNvCxnSpPr>
              <a:cxnSpLocks/>
            </p:cNvCxnSpPr>
            <p:nvPr/>
          </p:nvCxnSpPr>
          <p:spPr>
            <a:xfrm>
              <a:off x="2582111" y="1417716"/>
              <a:ext cx="1419523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B9F52F6-99CD-DE25-7665-0746E57B5229}"/>
                </a:ext>
              </a:extLst>
            </p:cNvPr>
            <p:cNvCxnSpPr>
              <a:cxnSpLocks/>
            </p:cNvCxnSpPr>
            <p:nvPr/>
          </p:nvCxnSpPr>
          <p:spPr>
            <a:xfrm>
              <a:off x="1530036" y="1417716"/>
              <a:ext cx="62807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213619-C0E7-446A-3F34-DFF7E09FE60B}"/>
                </a:ext>
              </a:extLst>
            </p:cNvPr>
            <p:cNvSpPr txBox="1"/>
            <p:nvPr/>
          </p:nvSpPr>
          <p:spPr>
            <a:xfrm>
              <a:off x="1633789" y="1062275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4098E9-922A-0ACD-6976-DDB6A833AB35}"/>
                </a:ext>
              </a:extLst>
            </p:cNvPr>
            <p:cNvSpPr txBox="1"/>
            <p:nvPr/>
          </p:nvSpPr>
          <p:spPr>
            <a:xfrm>
              <a:off x="3081590" y="1085827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A48DB2-2947-1404-1A28-567A0D85A373}"/>
              </a:ext>
            </a:extLst>
          </p:cNvPr>
          <p:cNvGrpSpPr/>
          <p:nvPr/>
        </p:nvGrpSpPr>
        <p:grpSpPr>
          <a:xfrm>
            <a:off x="4822534" y="4101148"/>
            <a:ext cx="2471598" cy="2317870"/>
            <a:chOff x="1530036" y="1050018"/>
            <a:chExt cx="2471598" cy="23178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CFECF1E-4377-CB95-BA20-5ACD3C49F92D}"/>
                </a:ext>
              </a:extLst>
            </p:cNvPr>
            <p:cNvGrpSpPr/>
            <p:nvPr/>
          </p:nvGrpSpPr>
          <p:grpSpPr>
            <a:xfrm>
              <a:off x="1530036" y="1050018"/>
              <a:ext cx="2471598" cy="2317870"/>
              <a:chOff x="1530036" y="1050018"/>
              <a:chExt cx="2471598" cy="231787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05A6D38-70DF-14BB-97C0-DCFEB45F8E7B}"/>
                  </a:ext>
                </a:extLst>
              </p:cNvPr>
              <p:cNvCxnSpPr/>
              <p:nvPr/>
            </p:nvCxnSpPr>
            <p:spPr>
              <a:xfrm flipV="1">
                <a:off x="1530036" y="1059072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52E7F15-BB89-FEC9-696F-0031F67E6409}"/>
                  </a:ext>
                </a:extLst>
              </p:cNvPr>
              <p:cNvCxnSpPr/>
              <p:nvPr/>
            </p:nvCxnSpPr>
            <p:spPr>
              <a:xfrm flipV="1">
                <a:off x="4001634" y="1050018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BFAECFC-CF87-D2A4-3A18-393E65FF6026}"/>
                </a:ext>
              </a:extLst>
            </p:cNvPr>
            <p:cNvCxnSpPr>
              <a:cxnSpLocks/>
            </p:cNvCxnSpPr>
            <p:nvPr/>
          </p:nvCxnSpPr>
          <p:spPr>
            <a:xfrm>
              <a:off x="2582111" y="1417716"/>
              <a:ext cx="1419523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4090AE5-F367-0995-B6A5-0B2E4441D05D}"/>
                </a:ext>
              </a:extLst>
            </p:cNvPr>
            <p:cNvCxnSpPr>
              <a:cxnSpLocks/>
            </p:cNvCxnSpPr>
            <p:nvPr/>
          </p:nvCxnSpPr>
          <p:spPr>
            <a:xfrm>
              <a:off x="1530036" y="1417716"/>
              <a:ext cx="62807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8F41A4E-0B07-E251-516D-F798A82DFCC6}"/>
                </a:ext>
              </a:extLst>
            </p:cNvPr>
            <p:cNvSpPr txBox="1"/>
            <p:nvPr/>
          </p:nvSpPr>
          <p:spPr>
            <a:xfrm>
              <a:off x="1633789" y="1062275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6B174D8-FBEB-5085-D8F3-BFF8675067E7}"/>
                </a:ext>
              </a:extLst>
            </p:cNvPr>
            <p:cNvSpPr txBox="1"/>
            <p:nvPr/>
          </p:nvSpPr>
          <p:spPr>
            <a:xfrm>
              <a:off x="3081590" y="1085827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A8CCEA-56FB-310B-B60E-3B124AEE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287F60-1AE8-E4DF-4F6E-5452A040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16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C81A-0456-E9CF-2C67-6119B000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3834"/>
            <a:ext cx="10515600" cy="1325563"/>
          </a:xfrm>
        </p:spPr>
        <p:txBody>
          <a:bodyPr/>
          <a:lstStyle/>
          <a:p>
            <a:r>
              <a:rPr lang="en-CA" dirty="0"/>
              <a:t>Slip rate (P</a:t>
            </a:r>
            <a:r>
              <a:rPr lang="en-CA" baseline="-25000" dirty="0"/>
              <a:t>max</a:t>
            </a:r>
            <a:r>
              <a:rPr lang="en-CA" dirty="0"/>
              <a:t>=1.6 MPa)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80C72A-8385-DD75-0709-EEB4C56B9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35"/>
            <a:ext cx="5483578" cy="2864598"/>
          </a:xfrm>
        </p:spPr>
      </p:pic>
      <p:grpSp>
        <p:nvGrpSpPr>
          <p:cNvPr id="9" name="Group 8" hidden="1">
            <a:extLst>
              <a:ext uri="{FF2B5EF4-FFF2-40B4-BE49-F238E27FC236}">
                <a16:creationId xmlns:a16="http://schemas.microsoft.com/office/drawing/2014/main" id="{EEB5D0BF-D3D9-3C7B-0F40-312565D0EC87}"/>
              </a:ext>
            </a:extLst>
          </p:cNvPr>
          <p:cNvGrpSpPr/>
          <p:nvPr/>
        </p:nvGrpSpPr>
        <p:grpSpPr>
          <a:xfrm>
            <a:off x="581789" y="1690688"/>
            <a:ext cx="1742314" cy="4764087"/>
            <a:chOff x="403989" y="1690688"/>
            <a:chExt cx="1742314" cy="47640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E3716F-B644-5931-B170-33946C7C1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7" b="19143"/>
            <a:stretch/>
          </p:blipFill>
          <p:spPr>
            <a:xfrm rot="16200000">
              <a:off x="-900524" y="2995201"/>
              <a:ext cx="4351340" cy="17423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B46F87-E7B4-E28F-97BA-2F99E0142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769" b="19143"/>
            <a:stretch/>
          </p:blipFill>
          <p:spPr>
            <a:xfrm rot="16200000">
              <a:off x="889383" y="5197855"/>
              <a:ext cx="771526" cy="1742314"/>
            </a:xfrm>
            <a:prstGeom prst="rect">
              <a:avLst/>
            </a:prstGeom>
          </p:spPr>
        </p:pic>
      </p:grpSp>
      <p:pic>
        <p:nvPicPr>
          <p:cNvPr id="10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904063B-EBAF-F0F7-B78F-01F30BCD4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78" y="879173"/>
            <a:ext cx="5791200" cy="2883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6F676-BED0-4F17-7CCF-C0DC50EE7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54" y="3866358"/>
            <a:ext cx="5459675" cy="28521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F6B2F0-D78D-6AC6-3DE4-1B7E43F56138}"/>
              </a:ext>
            </a:extLst>
          </p:cNvPr>
          <p:cNvGrpSpPr/>
          <p:nvPr/>
        </p:nvGrpSpPr>
        <p:grpSpPr>
          <a:xfrm>
            <a:off x="2148313" y="1187411"/>
            <a:ext cx="424004" cy="2290603"/>
            <a:chOff x="2163778" y="995881"/>
            <a:chExt cx="424004" cy="243311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6B41EF-676E-35E5-0D71-94232E94363F}"/>
                </a:ext>
              </a:extLst>
            </p:cNvPr>
            <p:cNvCxnSpPr/>
            <p:nvPr/>
          </p:nvCxnSpPr>
          <p:spPr>
            <a:xfrm flipV="1">
              <a:off x="2163778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A908CF0-8EE6-C1B0-48CD-F1BB4C3A95EA}"/>
                </a:ext>
              </a:extLst>
            </p:cNvPr>
            <p:cNvCxnSpPr/>
            <p:nvPr/>
          </p:nvCxnSpPr>
          <p:spPr>
            <a:xfrm flipV="1">
              <a:off x="2587782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8336D7-7C46-C14E-931D-92042B92ECB5}"/>
              </a:ext>
            </a:extLst>
          </p:cNvPr>
          <p:cNvGrpSpPr/>
          <p:nvPr/>
        </p:nvGrpSpPr>
        <p:grpSpPr>
          <a:xfrm>
            <a:off x="7743172" y="1125162"/>
            <a:ext cx="424004" cy="2285732"/>
            <a:chOff x="2163778" y="995881"/>
            <a:chExt cx="424004" cy="243311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AEB40F-0D68-19E5-4834-3A005C14BA5E}"/>
                </a:ext>
              </a:extLst>
            </p:cNvPr>
            <p:cNvCxnSpPr/>
            <p:nvPr/>
          </p:nvCxnSpPr>
          <p:spPr>
            <a:xfrm flipV="1">
              <a:off x="2163778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77E01-77E4-7140-93C5-682E83B3E4F1}"/>
                </a:ext>
              </a:extLst>
            </p:cNvPr>
            <p:cNvCxnSpPr/>
            <p:nvPr/>
          </p:nvCxnSpPr>
          <p:spPr>
            <a:xfrm flipV="1">
              <a:off x="2587782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902AF-C021-525E-DCED-A9D0C840371C}"/>
              </a:ext>
            </a:extLst>
          </p:cNvPr>
          <p:cNvGrpSpPr/>
          <p:nvPr/>
        </p:nvGrpSpPr>
        <p:grpSpPr>
          <a:xfrm>
            <a:off x="5240826" y="4092167"/>
            <a:ext cx="424004" cy="2272074"/>
            <a:chOff x="2163778" y="995881"/>
            <a:chExt cx="424004" cy="24331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35ECF0-DBAE-820B-375C-95D5A387D238}"/>
                </a:ext>
              </a:extLst>
            </p:cNvPr>
            <p:cNvCxnSpPr/>
            <p:nvPr/>
          </p:nvCxnSpPr>
          <p:spPr>
            <a:xfrm flipV="1">
              <a:off x="2163778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3A1435-859E-BB3F-C436-D540ADA04A28}"/>
                </a:ext>
              </a:extLst>
            </p:cNvPr>
            <p:cNvCxnSpPr/>
            <p:nvPr/>
          </p:nvCxnSpPr>
          <p:spPr>
            <a:xfrm flipV="1">
              <a:off x="2587782" y="995881"/>
              <a:ext cx="0" cy="243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FC0DC1-AD87-30EA-01FB-C83821A2512B}"/>
              </a:ext>
            </a:extLst>
          </p:cNvPr>
          <p:cNvGrpSpPr/>
          <p:nvPr/>
        </p:nvGrpSpPr>
        <p:grpSpPr>
          <a:xfrm>
            <a:off x="2097222" y="1125162"/>
            <a:ext cx="521297" cy="396087"/>
            <a:chOff x="2115131" y="2654931"/>
            <a:chExt cx="521297" cy="39608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2F17C1-76BA-2DC1-2C62-9D62DF4D30A9}"/>
                </a:ext>
              </a:extLst>
            </p:cNvPr>
            <p:cNvCxnSpPr/>
            <p:nvPr/>
          </p:nvCxnSpPr>
          <p:spPr>
            <a:xfrm flipH="1">
              <a:off x="2163778" y="3051018"/>
              <a:ext cx="42400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AC64D3-42B1-73C6-E442-BCACDD2625C4}"/>
                </a:ext>
              </a:extLst>
            </p:cNvPr>
            <p:cNvSpPr txBox="1"/>
            <p:nvPr/>
          </p:nvSpPr>
          <p:spPr>
            <a:xfrm>
              <a:off x="2115131" y="265493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VW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92F3DE-9DAC-1471-7D80-9E5EF7FDE4D2}"/>
              </a:ext>
            </a:extLst>
          </p:cNvPr>
          <p:cNvGrpSpPr/>
          <p:nvPr/>
        </p:nvGrpSpPr>
        <p:grpSpPr>
          <a:xfrm>
            <a:off x="7693870" y="1079897"/>
            <a:ext cx="521297" cy="396087"/>
            <a:chOff x="2115131" y="2654931"/>
            <a:chExt cx="521297" cy="39608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F004A54-6BFB-8DC4-6CE1-143AF89D358B}"/>
                </a:ext>
              </a:extLst>
            </p:cNvPr>
            <p:cNvCxnSpPr/>
            <p:nvPr/>
          </p:nvCxnSpPr>
          <p:spPr>
            <a:xfrm flipH="1">
              <a:off x="2163778" y="3051018"/>
              <a:ext cx="42400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291F8B-6A99-3716-2DB2-5BF581662B35}"/>
                </a:ext>
              </a:extLst>
            </p:cNvPr>
            <p:cNvSpPr txBox="1"/>
            <p:nvPr/>
          </p:nvSpPr>
          <p:spPr>
            <a:xfrm>
              <a:off x="2115131" y="265493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VW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5AACFB-6F1D-099B-0C49-C61A7B248CAB}"/>
              </a:ext>
            </a:extLst>
          </p:cNvPr>
          <p:cNvGrpSpPr/>
          <p:nvPr/>
        </p:nvGrpSpPr>
        <p:grpSpPr>
          <a:xfrm>
            <a:off x="5195770" y="4043398"/>
            <a:ext cx="521297" cy="396087"/>
            <a:chOff x="2115131" y="2654931"/>
            <a:chExt cx="521297" cy="39608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BB1FC63-850E-EAE7-D5C7-B39EAE71CCAD}"/>
                </a:ext>
              </a:extLst>
            </p:cNvPr>
            <p:cNvCxnSpPr/>
            <p:nvPr/>
          </p:nvCxnSpPr>
          <p:spPr>
            <a:xfrm flipH="1">
              <a:off x="2163778" y="3051018"/>
              <a:ext cx="42400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65DCBC-570C-4BF7-ED67-4F492F9330B0}"/>
                </a:ext>
              </a:extLst>
            </p:cNvPr>
            <p:cNvSpPr txBox="1"/>
            <p:nvPr/>
          </p:nvSpPr>
          <p:spPr>
            <a:xfrm>
              <a:off x="2115131" y="265493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VW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FBAD7-C93D-3B1E-300D-484B6F83A1F1}"/>
              </a:ext>
            </a:extLst>
          </p:cNvPr>
          <p:cNvGrpSpPr/>
          <p:nvPr/>
        </p:nvGrpSpPr>
        <p:grpSpPr>
          <a:xfrm>
            <a:off x="1530036" y="1154793"/>
            <a:ext cx="2471598" cy="2317870"/>
            <a:chOff x="1530036" y="1050018"/>
            <a:chExt cx="2471598" cy="231787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10EF78-29D9-123A-CFB1-20E010C171F8}"/>
                </a:ext>
              </a:extLst>
            </p:cNvPr>
            <p:cNvGrpSpPr/>
            <p:nvPr/>
          </p:nvGrpSpPr>
          <p:grpSpPr>
            <a:xfrm>
              <a:off x="1530036" y="1050018"/>
              <a:ext cx="2471598" cy="2317870"/>
              <a:chOff x="1530036" y="1050018"/>
              <a:chExt cx="2471598" cy="23178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6507242-304C-DC17-911B-03596F6B7C5A}"/>
                  </a:ext>
                </a:extLst>
              </p:cNvPr>
              <p:cNvCxnSpPr/>
              <p:nvPr/>
            </p:nvCxnSpPr>
            <p:spPr>
              <a:xfrm flipV="1">
                <a:off x="1530036" y="1059072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BA42C7F-1232-88F5-AEFD-E6A2689DFF97}"/>
                  </a:ext>
                </a:extLst>
              </p:cNvPr>
              <p:cNvCxnSpPr/>
              <p:nvPr/>
            </p:nvCxnSpPr>
            <p:spPr>
              <a:xfrm flipV="1">
                <a:off x="4001634" y="1050018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60939D0-AA08-FF7E-C9F0-13A1865FF49E}"/>
                </a:ext>
              </a:extLst>
            </p:cNvPr>
            <p:cNvCxnSpPr>
              <a:cxnSpLocks/>
            </p:cNvCxnSpPr>
            <p:nvPr/>
          </p:nvCxnSpPr>
          <p:spPr>
            <a:xfrm>
              <a:off x="2582111" y="1417716"/>
              <a:ext cx="1419523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519CB97-C39A-6389-4721-A239B046A18B}"/>
                </a:ext>
              </a:extLst>
            </p:cNvPr>
            <p:cNvCxnSpPr>
              <a:cxnSpLocks/>
            </p:cNvCxnSpPr>
            <p:nvPr/>
          </p:nvCxnSpPr>
          <p:spPr>
            <a:xfrm>
              <a:off x="1530036" y="1417716"/>
              <a:ext cx="62807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E138BE-A693-6DC4-904B-7C1B58E6A77B}"/>
                </a:ext>
              </a:extLst>
            </p:cNvPr>
            <p:cNvSpPr txBox="1"/>
            <p:nvPr/>
          </p:nvSpPr>
          <p:spPr>
            <a:xfrm>
              <a:off x="1633789" y="1062275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93A892-B3ED-D7D9-EF20-86680C3750BF}"/>
                </a:ext>
              </a:extLst>
            </p:cNvPr>
            <p:cNvSpPr txBox="1"/>
            <p:nvPr/>
          </p:nvSpPr>
          <p:spPr>
            <a:xfrm>
              <a:off x="3081590" y="1085827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2B79D0-AE46-3D53-36A7-39F8EC6AFD3C}"/>
              </a:ext>
            </a:extLst>
          </p:cNvPr>
          <p:cNvGrpSpPr/>
          <p:nvPr/>
        </p:nvGrpSpPr>
        <p:grpSpPr>
          <a:xfrm>
            <a:off x="7102161" y="1101134"/>
            <a:ext cx="2623998" cy="2314379"/>
            <a:chOff x="1530036" y="1053509"/>
            <a:chExt cx="2623998" cy="231437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6607A96-62D8-252C-66B3-3F662D81C1F2}"/>
                </a:ext>
              </a:extLst>
            </p:cNvPr>
            <p:cNvGrpSpPr/>
            <p:nvPr/>
          </p:nvGrpSpPr>
          <p:grpSpPr>
            <a:xfrm>
              <a:off x="1530036" y="1053509"/>
              <a:ext cx="2623998" cy="2314379"/>
              <a:chOff x="1530036" y="1053509"/>
              <a:chExt cx="2623998" cy="2314379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7630D3A-EE74-4EBA-AB04-80B550906584}"/>
                  </a:ext>
                </a:extLst>
              </p:cNvPr>
              <p:cNvCxnSpPr/>
              <p:nvPr/>
            </p:nvCxnSpPr>
            <p:spPr>
              <a:xfrm flipV="1">
                <a:off x="1530036" y="1059072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ECFC444-A098-5EB3-25DE-2F48768762E6}"/>
                  </a:ext>
                </a:extLst>
              </p:cNvPr>
              <p:cNvCxnSpPr/>
              <p:nvPr/>
            </p:nvCxnSpPr>
            <p:spPr>
              <a:xfrm flipV="1">
                <a:off x="4154034" y="1053509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22243EA-FC6D-BD92-47B4-0739B6C088EC}"/>
                </a:ext>
              </a:extLst>
            </p:cNvPr>
            <p:cNvCxnSpPr>
              <a:cxnSpLocks/>
            </p:cNvCxnSpPr>
            <p:nvPr/>
          </p:nvCxnSpPr>
          <p:spPr>
            <a:xfrm>
              <a:off x="2582111" y="1417716"/>
              <a:ext cx="1571923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6F9CDD4-3594-D037-35EB-9BDCAE465D85}"/>
                </a:ext>
              </a:extLst>
            </p:cNvPr>
            <p:cNvCxnSpPr>
              <a:cxnSpLocks/>
            </p:cNvCxnSpPr>
            <p:nvPr/>
          </p:nvCxnSpPr>
          <p:spPr>
            <a:xfrm>
              <a:off x="1530036" y="1417716"/>
              <a:ext cx="62807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E55028-0A53-ACC4-6016-23CC47AB0533}"/>
                </a:ext>
              </a:extLst>
            </p:cNvPr>
            <p:cNvSpPr txBox="1"/>
            <p:nvPr/>
          </p:nvSpPr>
          <p:spPr>
            <a:xfrm>
              <a:off x="1633789" y="1062275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8B86815-42BF-74A2-14F1-D0FF033E223C}"/>
                </a:ext>
              </a:extLst>
            </p:cNvPr>
            <p:cNvSpPr txBox="1"/>
            <p:nvPr/>
          </p:nvSpPr>
          <p:spPr>
            <a:xfrm>
              <a:off x="3081590" y="1085827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C6E6BB-DBF4-3D1A-C9E6-64CE10B7318E}"/>
              </a:ext>
            </a:extLst>
          </p:cNvPr>
          <p:cNvGrpSpPr/>
          <p:nvPr/>
        </p:nvGrpSpPr>
        <p:grpSpPr>
          <a:xfrm>
            <a:off x="4616136" y="4069443"/>
            <a:ext cx="2471598" cy="2317870"/>
            <a:chOff x="1530036" y="1050018"/>
            <a:chExt cx="2471598" cy="231787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CB6FD0-0FC9-DE0B-B11B-5EB4D9356107}"/>
                </a:ext>
              </a:extLst>
            </p:cNvPr>
            <p:cNvGrpSpPr/>
            <p:nvPr/>
          </p:nvGrpSpPr>
          <p:grpSpPr>
            <a:xfrm>
              <a:off x="1530036" y="1050018"/>
              <a:ext cx="2471598" cy="2317870"/>
              <a:chOff x="1530036" y="1050018"/>
              <a:chExt cx="2471598" cy="231787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F7A978-C1EB-126F-350C-2416CC31CD7F}"/>
                  </a:ext>
                </a:extLst>
              </p:cNvPr>
              <p:cNvCxnSpPr/>
              <p:nvPr/>
            </p:nvCxnSpPr>
            <p:spPr>
              <a:xfrm flipV="1">
                <a:off x="1530036" y="1059072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CDB492A-4A7F-310B-0C3F-55540A0EC698}"/>
                  </a:ext>
                </a:extLst>
              </p:cNvPr>
              <p:cNvCxnSpPr/>
              <p:nvPr/>
            </p:nvCxnSpPr>
            <p:spPr>
              <a:xfrm flipV="1">
                <a:off x="4001634" y="1050018"/>
                <a:ext cx="0" cy="23088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D72D69-6A99-86B1-CA44-A50921BC2316}"/>
                </a:ext>
              </a:extLst>
            </p:cNvPr>
            <p:cNvCxnSpPr>
              <a:cxnSpLocks/>
            </p:cNvCxnSpPr>
            <p:nvPr/>
          </p:nvCxnSpPr>
          <p:spPr>
            <a:xfrm>
              <a:off x="2582111" y="1417716"/>
              <a:ext cx="1419523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4CB2731-E125-539B-F371-36A4E60C6561}"/>
                </a:ext>
              </a:extLst>
            </p:cNvPr>
            <p:cNvCxnSpPr>
              <a:cxnSpLocks/>
            </p:cNvCxnSpPr>
            <p:nvPr/>
          </p:nvCxnSpPr>
          <p:spPr>
            <a:xfrm>
              <a:off x="1530036" y="1417716"/>
              <a:ext cx="62807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32FE9B-8BC7-8656-EA39-81E93601F36C}"/>
                </a:ext>
              </a:extLst>
            </p:cNvPr>
            <p:cNvSpPr txBox="1"/>
            <p:nvPr/>
          </p:nvSpPr>
          <p:spPr>
            <a:xfrm>
              <a:off x="1633789" y="1062275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141322-2AD4-8A7A-C5A8-F6391BB148D0}"/>
                </a:ext>
              </a:extLst>
            </p:cNvPr>
            <p:cNvSpPr txBox="1"/>
            <p:nvPr/>
          </p:nvSpPr>
          <p:spPr>
            <a:xfrm>
              <a:off x="3081590" y="1085827"/>
              <a:ext cx="4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1"/>
                  </a:solidFill>
                </a:rPr>
                <a:t>VS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0FF7D-65FE-DF36-C164-6E0B5AF6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806D5-DF30-ABA1-8021-3F1814ED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17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BE87-9F6A-9F1F-65DB-17EEDD91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D7AC-64B4-72EB-1DE4-94CB4D74C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We have implemented a spatiotemporally variable pore pressure diffusion over a fault at different injection locations</a:t>
            </a:r>
          </a:p>
          <a:p>
            <a:r>
              <a:rPr lang="en-CA" dirty="0"/>
              <a:t>Slip pattern is sensitive to the location and amount of pore pressure perturbation at every point. Earthquake triggering depends highly on the triggering threshold of the fault.</a:t>
            </a:r>
          </a:p>
          <a:p>
            <a:r>
              <a:rPr lang="en-CA" dirty="0"/>
              <a:t>Apart from triggering mechanisms such as direct pore pressure change, triggering through aseismic stress change, we also observe a cascading effect where triggering of one earthquake triggers subsequent earthquakes</a:t>
            </a:r>
          </a:p>
          <a:p>
            <a:r>
              <a:rPr lang="en-CA" dirty="0"/>
              <a:t>Our ongoing work is focusing on quantifying these different triggering mechanisms and how injection parameters like injection rate and volume affect the </a:t>
            </a:r>
            <a:r>
              <a:rPr lang="en-CA"/>
              <a:t>triggering conditions.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5BC2-AAAE-39D9-5000-244A9A02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D3E75-A308-7585-B609-77FE3D07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9FB3-9CBA-427D-B631-A821D8789D0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96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1A6CC6D5D1B46BAA875C9C763474E" ma:contentTypeVersion="11" ma:contentTypeDescription="Create a new document." ma:contentTypeScope="" ma:versionID="c66c36a0eb7a8008d4946869c91243d7">
  <xsd:schema xmlns:xsd="http://www.w3.org/2001/XMLSchema" xmlns:xs="http://www.w3.org/2001/XMLSchema" xmlns:p="http://schemas.microsoft.com/office/2006/metadata/properties" xmlns:ns3="2a772060-8bca-4f44-b0fc-1b22ec38af76" xmlns:ns4="7b88145d-9211-47c1-80ee-ad7353090e55" targetNamespace="http://schemas.microsoft.com/office/2006/metadata/properties" ma:root="true" ma:fieldsID="6e8cbc926bab647e31b56a92dfd32a99" ns3:_="" ns4:_="">
    <xsd:import namespace="2a772060-8bca-4f44-b0fc-1b22ec38af76"/>
    <xsd:import namespace="7b88145d-9211-47c1-80ee-ad7353090e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72060-8bca-4f44-b0fc-1b22ec38a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8145d-9211-47c1-80ee-ad7353090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E37325-5123-432D-B0E9-A9FB45FA7E57}">
  <ds:schemaRefs>
    <ds:schemaRef ds:uri="2a772060-8bca-4f44-b0fc-1b22ec38af76"/>
    <ds:schemaRef ds:uri="7b88145d-9211-47c1-80ee-ad7353090e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C7BE60-44F5-4C03-954C-F35EB7619A2C}">
  <ds:schemaRefs>
    <ds:schemaRef ds:uri="7b88145d-9211-47c1-80ee-ad7353090e5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a772060-8bca-4f44-b0fc-1b22ec38af7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3C998F7-59DC-4251-857A-BD713A5C8C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</TotalTime>
  <Words>308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Open Sans</vt:lpstr>
      <vt:lpstr>Office Theme</vt:lpstr>
      <vt:lpstr>Effects of injection parameters on fault response under spatially homogenous and heterogenous pore-fluid conditions</vt:lpstr>
      <vt:lpstr>Introduction</vt:lpstr>
      <vt:lpstr>PowerPoint Presentation</vt:lpstr>
      <vt:lpstr>Pore pressure diffusion</vt:lpstr>
      <vt:lpstr>Pore pressure evolution (Pmax=1.6 MPa)</vt:lpstr>
      <vt:lpstr>Slip rate (Pmax=1.6 MPa)</vt:lpstr>
      <vt:lpstr>Summary &amp;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injection parameters on fault response under spatially homogenous and heterogenous pore-fluid conditions</dc:title>
  <dc:creator>Riddhi Mandal</dc:creator>
  <cp:lastModifiedBy>Riddhi Mandal</cp:lastModifiedBy>
  <cp:revision>3</cp:revision>
  <dcterms:created xsi:type="dcterms:W3CDTF">2022-05-16T04:56:06Z</dcterms:created>
  <dcterms:modified xsi:type="dcterms:W3CDTF">2022-05-21T02:57:36Z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0x0101006A41A6CC6D5D1B46BAA875C9C763474E</vt:lpwstr>
  </property>
</Properties>
</file>