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7"/>
  </p:notesMasterIdLst>
  <p:handoutMasterIdLst>
    <p:handoutMasterId r:id="rId18"/>
  </p:handoutMasterIdLst>
  <p:sldIdLst>
    <p:sldId id="356" r:id="rId7"/>
    <p:sldId id="993" r:id="rId8"/>
    <p:sldId id="1016" r:id="rId9"/>
    <p:sldId id="990" r:id="rId10"/>
    <p:sldId id="994" r:id="rId11"/>
    <p:sldId id="1015" r:id="rId12"/>
    <p:sldId id="1014" r:id="rId13"/>
    <p:sldId id="995" r:id="rId14"/>
    <p:sldId id="999" r:id="rId15"/>
    <p:sldId id="998" r:id="rId16"/>
  </p:sldIdLst>
  <p:sldSz cx="9144000" cy="5143500" type="screen16x9"/>
  <p:notesSz cx="9925050" cy="66659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ppenbach, Friedrich" initials="KF" lastIdx="1" clrIdx="0">
    <p:extLst>
      <p:ext uri="{19B8F6BF-5375-455C-9EA6-DF929625EA0E}">
        <p15:presenceInfo xmlns:p15="http://schemas.microsoft.com/office/powerpoint/2012/main" userId="S-1-5-21-1499261727-55176102-3529509929-8297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5716" autoAdjust="0"/>
  </p:normalViewPr>
  <p:slideViewPr>
    <p:cSldViewPr snapToGrid="0">
      <p:cViewPr>
        <p:scale>
          <a:sx n="150" d="100"/>
          <a:sy n="150" d="100"/>
        </p:scale>
        <p:origin x="-734" y="-76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835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1483" y="72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3T23:06:39.55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23/05/2022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23/05/2022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4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2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present in person – hungry for your thoughts, email</a:t>
            </a:r>
          </a:p>
          <a:p>
            <a:r>
              <a:rPr lang="en-US" dirty="0"/>
              <a:t>This work collaboration of KIT, University of Berkley, Berkley lab, Caltech and our collogues from Harvard</a:t>
            </a:r>
          </a:p>
          <a:p>
            <a:r>
              <a:rPr lang="en-US" dirty="0"/>
              <a:t>Data from campaign in 2016 SFBA</a:t>
            </a:r>
          </a:p>
          <a:p>
            <a:r>
              <a:rPr lang="en-US" dirty="0"/>
              <a:t>You see 6 sites and the STILT calculated trajectories here</a:t>
            </a:r>
          </a:p>
          <a:p>
            <a:r>
              <a:rPr lang="en-US" dirty="0"/>
              <a:t>Typical assessments to infer emissions from observations </a:t>
            </a:r>
          </a:p>
          <a:p>
            <a:r>
              <a:rPr lang="en-US" dirty="0"/>
              <a:t>Several ways to do this – observed background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see the close up of 3 sites</a:t>
            </a:r>
          </a:p>
          <a:p>
            <a:r>
              <a:rPr lang="en-US" dirty="0"/>
              <a:t>Line of sight in yellow</a:t>
            </a:r>
          </a:p>
          <a:p>
            <a:r>
              <a:rPr lang="en-US" dirty="0"/>
              <a:t>Trajectories pass 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7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2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STILT calculates footprints – surface interaction</a:t>
            </a:r>
          </a:p>
          <a:p>
            <a:r>
              <a:rPr lang="en-US" dirty="0"/>
              <a:t>Multiplication with an LAT-LON inventory </a:t>
            </a:r>
            <a:r>
              <a:rPr lang="en-US" dirty="0">
                <a:sym typeface="Wingdings" panose="05000000000000000000" pitchFamily="2" charset="2"/>
              </a:rPr>
              <a:t> Enhancements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35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Upwind footprint has similar conditions and shape</a:t>
            </a:r>
          </a:p>
          <a:p>
            <a:r>
              <a:rPr lang="en-US" dirty="0"/>
              <a:t>It is assumed, that they are roughly the same in the far-field.</a:t>
            </a:r>
          </a:p>
          <a:p>
            <a:r>
              <a:rPr lang="en-US" dirty="0"/>
              <a:t>Analog to the observations I </a:t>
            </a:r>
            <a:r>
              <a:rPr lang="en-US" dirty="0" err="1"/>
              <a:t>substract</a:t>
            </a:r>
            <a:r>
              <a:rPr lang="en-US" dirty="0"/>
              <a:t> the upwind </a:t>
            </a:r>
            <a:r>
              <a:rPr lang="en-US" dirty="0" err="1"/>
              <a:t>footprot</a:t>
            </a:r>
            <a:r>
              <a:rPr lang="en-US" dirty="0"/>
              <a:t> from the </a:t>
            </a:r>
            <a:r>
              <a:rPr lang="en-US" dirty="0" err="1"/>
              <a:t>dw-fp</a:t>
            </a:r>
            <a:endParaRPr lang="en-US" dirty="0"/>
          </a:p>
          <a:p>
            <a:r>
              <a:rPr lang="en-US" dirty="0" err="1"/>
              <a:t>Negatieve</a:t>
            </a:r>
            <a:r>
              <a:rPr lang="en-US" dirty="0"/>
              <a:t> Footprints are non-physical (negative interaction) and set 0</a:t>
            </a:r>
          </a:p>
          <a:p>
            <a:r>
              <a:rPr lang="en-US" dirty="0"/>
              <a:t>Remains the positive fraction as effective footprint – the source region of the enhancements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0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such a footprint – note, log-plot</a:t>
            </a:r>
          </a:p>
          <a:p>
            <a:r>
              <a:rPr lang="en-US" dirty="0"/>
              <a:t>DW site in blue</a:t>
            </a:r>
          </a:p>
          <a:p>
            <a:r>
              <a:rPr lang="en-US" dirty="0"/>
              <a:t>Upwind sites of network</a:t>
            </a:r>
          </a:p>
          <a:p>
            <a:r>
              <a:rPr lang="en-US" dirty="0"/>
              <a:t>Negative footprint in cold colors</a:t>
            </a:r>
          </a:p>
          <a:p>
            <a:r>
              <a:rPr lang="en-US" dirty="0"/>
              <a:t>Positive in warm.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7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upwind influence matrix with two major upwind contributors</a:t>
            </a:r>
          </a:p>
          <a:p>
            <a:r>
              <a:rPr lang="en-US" dirty="0"/>
              <a:t>Enhancements with the </a:t>
            </a:r>
            <a:r>
              <a:rPr lang="en-US" dirty="0" err="1"/>
              <a:t>uncertainteies</a:t>
            </a:r>
            <a:endParaRPr lang="en-US" dirty="0"/>
          </a:p>
          <a:p>
            <a:r>
              <a:rPr lang="en-US" dirty="0"/>
              <a:t>Emissions with uncertainties</a:t>
            </a:r>
          </a:p>
          <a:p>
            <a:r>
              <a:rPr lang="en-US" dirty="0"/>
              <a:t>Negative emissions indicate where the method has difficulties, because methane has no known surface sink</a:t>
            </a:r>
          </a:p>
          <a:p>
            <a:r>
              <a:rPr lang="en-US" dirty="0"/>
              <a:t>Overall the results look promising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6" name="Textfeld 10"/>
          <p:cNvSpPr txBox="1"/>
          <p:nvPr userDrawn="1"/>
        </p:nvSpPr>
        <p:spPr>
          <a:xfrm>
            <a:off x="914400" y="321468"/>
            <a:ext cx="6565531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800" noProof="0" dirty="0">
                <a:solidFill>
                  <a:schemeClr val="tx2"/>
                </a:solidFill>
                <a:latin typeface="+mn-lt"/>
              </a:rPr>
              <a:t>Professorship</a:t>
            </a:r>
            <a:r>
              <a:rPr lang="en-US" sz="800" baseline="0" noProof="0" dirty="0">
                <a:solidFill>
                  <a:schemeClr val="tx2"/>
                </a:solidFill>
                <a:latin typeface="+mn-lt"/>
              </a:rPr>
              <a:t> of Environmental Sensing and Modeling</a:t>
            </a:r>
            <a:endParaRPr lang="en-US" sz="800" noProof="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chemeClr val="tx2"/>
                </a:solidFill>
                <a:latin typeface="+mn-lt"/>
              </a:rPr>
              <a:t>TUM Department of Electrical and Computer Engineering</a:t>
            </a:r>
            <a:endParaRPr lang="de-DE" sz="8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ts val="900"/>
              </a:lnSpc>
            </a:pPr>
            <a:r>
              <a:rPr lang="en-US" sz="800" noProof="0" dirty="0">
                <a:solidFill>
                  <a:schemeClr val="tx2"/>
                </a:solidFill>
                <a:latin typeface="+mn-lt"/>
              </a:rPr>
              <a:t>Technical University of Munich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9" y="291371"/>
            <a:ext cx="515664" cy="396000"/>
          </a:xfrm>
          <a:prstGeom prst="rect">
            <a:avLst/>
          </a:prstGeom>
        </p:spPr>
      </p:pic>
      <p:cxnSp>
        <p:nvCxnSpPr>
          <p:cNvPr id="12" name="Gerade Verbindung 9"/>
          <p:cNvCxnSpPr/>
          <p:nvPr userDrawn="1"/>
        </p:nvCxnSpPr>
        <p:spPr>
          <a:xfrm flipV="1">
            <a:off x="305509" y="723900"/>
            <a:ext cx="8532000" cy="0"/>
          </a:xfrm>
          <a:prstGeom prst="line">
            <a:avLst/>
          </a:prstGeom>
          <a:ln w="9525">
            <a:solidFill>
              <a:srgbClr val="007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extfeld 10"/>
          <p:cNvSpPr txBox="1"/>
          <p:nvPr userDrawn="1"/>
        </p:nvSpPr>
        <p:spPr>
          <a:xfrm>
            <a:off x="914400" y="321468"/>
            <a:ext cx="6565531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800" noProof="0" dirty="0">
                <a:solidFill>
                  <a:srgbClr val="0065BD"/>
                </a:solidFill>
                <a:latin typeface="+mn-lt"/>
              </a:rPr>
              <a:t>Professorship</a:t>
            </a:r>
            <a:r>
              <a:rPr lang="en-US" sz="800" baseline="0" noProof="0" dirty="0">
                <a:solidFill>
                  <a:srgbClr val="0065BD"/>
                </a:solidFill>
                <a:latin typeface="+mn-lt"/>
              </a:rPr>
              <a:t> of Environmental Sensing and Modeling</a:t>
            </a:r>
            <a:endParaRPr lang="en-US" sz="800" noProof="0" dirty="0">
              <a:solidFill>
                <a:srgbClr val="0065BD"/>
              </a:solidFill>
              <a:latin typeface="+mn-lt"/>
            </a:endParaRP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0065BD"/>
                </a:solidFill>
                <a:latin typeface="+mn-lt"/>
              </a:rPr>
              <a:t>TUM Department of Electrical and Computer Engineering</a:t>
            </a:r>
            <a:endParaRPr lang="de-DE" sz="800" dirty="0">
              <a:solidFill>
                <a:srgbClr val="0065BD"/>
              </a:solidFill>
              <a:latin typeface="+mn-lt"/>
            </a:endParaRPr>
          </a:p>
          <a:p>
            <a:pPr>
              <a:lnSpc>
                <a:spcPts val="900"/>
              </a:lnSpc>
            </a:pPr>
            <a:r>
              <a:rPr lang="en-US" sz="800" noProof="0" dirty="0">
                <a:solidFill>
                  <a:srgbClr val="0065BD"/>
                </a:solidFill>
                <a:latin typeface="+mn-lt"/>
              </a:rPr>
              <a:t>Technical University of Munich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9" y="291371"/>
            <a:ext cx="515664" cy="396000"/>
          </a:xfrm>
          <a:prstGeom prst="rect">
            <a:avLst/>
          </a:prstGeom>
        </p:spPr>
      </p:pic>
      <p:cxnSp>
        <p:nvCxnSpPr>
          <p:cNvPr id="9" name="Gerade Verbindung 9"/>
          <p:cNvCxnSpPr/>
          <p:nvPr userDrawn="1"/>
        </p:nvCxnSpPr>
        <p:spPr>
          <a:xfrm flipV="1">
            <a:off x="305509" y="723900"/>
            <a:ext cx="8532000" cy="0"/>
          </a:xfrm>
          <a:prstGeom prst="line">
            <a:avLst/>
          </a:prstGeom>
          <a:ln w="9525">
            <a:solidFill>
              <a:srgbClr val="007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 flipV="1">
            <a:off x="294934" y="4853940"/>
            <a:ext cx="853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omments" Target="../comments/comment1.xm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68640" y="637771"/>
            <a:ext cx="8508999" cy="376238"/>
          </a:xfrm>
        </p:spPr>
        <p:txBody>
          <a:bodyPr/>
          <a:lstStyle/>
          <a:p>
            <a:r>
              <a:rPr lang="en-US" b="1" dirty="0"/>
              <a:t>Novel methane emission estimation method for ground based remote sensing networks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317500" y="1469292"/>
            <a:ext cx="8508999" cy="955594"/>
          </a:xfrm>
        </p:spPr>
        <p:txBody>
          <a:bodyPr/>
          <a:lstStyle/>
          <a:p>
            <a:r>
              <a:rPr lang="de-DE" dirty="0"/>
              <a:t>Dr. </a:t>
            </a:r>
            <a:r>
              <a:rPr lang="de-DE" dirty="0" err="1"/>
              <a:t>rer</a:t>
            </a:r>
            <a:r>
              <a:rPr lang="de-DE" dirty="0"/>
              <a:t>. nat. Friedrich Klappenbach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37B0DD-1BE1-49E0-92EE-B08DE8AE60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2AEDDE-43BC-48E7-95FD-4F47AEEBB9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Friedrich Klappenbach (TUM) | Environmental Sensing and Modeling</a:t>
            </a:r>
            <a:endParaRPr lang="de-DE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A1BC2C0-4D96-4DC8-9038-A6A7F95C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5B3B0DC5-C3BA-46D1-B2BE-84BAAAC28D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0392" y="1635062"/>
            <a:ext cx="4013868" cy="2980991"/>
          </a:xfrm>
        </p:spPr>
        <p:txBody>
          <a:bodyPr/>
          <a:lstStyle/>
          <a:p>
            <a:r>
              <a:rPr lang="en-US" dirty="0"/>
              <a:t>This method is novel in three aspects:</a:t>
            </a:r>
          </a:p>
          <a:p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Upwind signal is advected to downwind site with best estimate on transport using STILT calculated trajectories in multiple altitudes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Source region attributed using STILT footprints solely (no definition of modeling domain)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Uncertainty estimate based on meteorological upwind-downwind conditions</a:t>
            </a:r>
          </a:p>
          <a:p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2D61145-4DBE-410A-8261-9C4690F6ED4F}"/>
                  </a:ext>
                </a:extLst>
              </p:cNvPr>
              <p:cNvSpPr txBox="1"/>
              <p:nvPr/>
            </p:nvSpPr>
            <p:spPr>
              <a:xfrm>
                <a:off x="5348257" y="2663411"/>
                <a:ext cx="2002728" cy="263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5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de-DE" sz="1500" b="1" i="1">
                              <a:latin typeface="Cambria Math" panose="02040503050406030204" pitchFamily="18" charset="0"/>
                            </a:rPr>
                            <m:t>𝒅𝒘</m:t>
                          </m:r>
                        </m:sub>
                      </m:sSub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5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de-DE" sz="1500" b="1" i="1">
                              <a:latin typeface="Cambria Math" panose="02040503050406030204" pitchFamily="18" charset="0"/>
                            </a:rPr>
                            <m:t>𝒅𝒘</m:t>
                          </m:r>
                        </m:sub>
                      </m:sSub>
                      <m:r>
                        <a:rPr lang="de-DE" sz="15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500" b="1" i="1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5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de-DE" sz="1500" b="1" i="1">
                              <a:latin typeface="Cambria Math" panose="02040503050406030204" pitchFamily="18" charset="0"/>
                            </a:rPr>
                            <m:t>𝒖𝒘</m:t>
                          </m:r>
                        </m:sub>
                      </m:sSub>
                      <m:r>
                        <a:rPr lang="de-DE" sz="1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1500" b="1" i="1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1500" b="1" dirty="0" err="1">
                  <a:latin typeface="+mn-lt"/>
                </a:endParaRPr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2D61145-4DBE-410A-8261-9C4690F6E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257" y="2663411"/>
                <a:ext cx="2002728" cy="263149"/>
              </a:xfrm>
              <a:prstGeom prst="rect">
                <a:avLst/>
              </a:prstGeom>
              <a:blipFill>
                <a:blip r:embed="rId3"/>
                <a:stretch>
                  <a:fillRect l="-608" r="-30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46A1192F-1347-447A-A218-251CB7C4989E}"/>
              </a:ext>
            </a:extLst>
          </p:cNvPr>
          <p:cNvSpPr txBox="1"/>
          <p:nvPr/>
        </p:nvSpPr>
        <p:spPr>
          <a:xfrm>
            <a:off x="5001954" y="2023149"/>
            <a:ext cx="1550104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Observation downwind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91FD318-914F-4014-B040-7EAC9A0759B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777006" y="2216151"/>
            <a:ext cx="221340" cy="523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2ABA98E-5968-483B-AB71-86FCEA3928FD}"/>
              </a:ext>
            </a:extLst>
          </p:cNvPr>
          <p:cNvSpPr txBox="1"/>
          <p:nvPr/>
        </p:nvSpPr>
        <p:spPr>
          <a:xfrm>
            <a:off x="6774081" y="2017346"/>
            <a:ext cx="2047035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observations of entire network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B0B62CD-94D0-4E25-92E6-9C66459B1D57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6800523" y="2210348"/>
            <a:ext cx="997076" cy="52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05F8526C-628B-40E6-90EB-81386A5D3108}"/>
              </a:ext>
            </a:extLst>
          </p:cNvPr>
          <p:cNvSpPr txBox="1"/>
          <p:nvPr/>
        </p:nvSpPr>
        <p:spPr>
          <a:xfrm>
            <a:off x="5464715" y="3326176"/>
            <a:ext cx="1636666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Upwind Influence Matrix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118E8D5-A5F9-49D6-9BE0-92316D7024BD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6283048" y="2893348"/>
            <a:ext cx="268487" cy="432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00C99DE-993A-4075-AADE-DC191421C78F}"/>
              </a:ext>
            </a:extLst>
          </p:cNvPr>
          <p:cNvSpPr txBox="1"/>
          <p:nvPr/>
        </p:nvSpPr>
        <p:spPr>
          <a:xfrm>
            <a:off x="4776844" y="3707754"/>
            <a:ext cx="1005083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enhancements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A8013DD-BE81-4E41-93CA-A9806A0DC74C}"/>
              </a:ext>
            </a:extLst>
          </p:cNvPr>
          <p:cNvCxnSpPr>
            <a:cxnSpLocks/>
          </p:cNvCxnSpPr>
          <p:nvPr/>
        </p:nvCxnSpPr>
        <p:spPr>
          <a:xfrm flipV="1">
            <a:off x="5356540" y="2892658"/>
            <a:ext cx="90984" cy="82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A4B65BF-CA7F-40DF-ACED-8369CBA3D311}"/>
              </a:ext>
            </a:extLst>
          </p:cNvPr>
          <p:cNvSpPr txBox="1"/>
          <p:nvPr/>
        </p:nvSpPr>
        <p:spPr>
          <a:xfrm>
            <a:off x="7250805" y="3163862"/>
            <a:ext cx="750206" cy="4035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>
                <a:latin typeface="+mn-lt"/>
              </a:rPr>
              <a:t>quantified </a:t>
            </a:r>
          </a:p>
          <a:p>
            <a:pPr algn="ctr">
              <a:lnSpc>
                <a:spcPct val="114000"/>
              </a:lnSpc>
            </a:pPr>
            <a:r>
              <a:rPr lang="en-US" sz="1200" dirty="0">
                <a:latin typeface="+mn-lt"/>
              </a:rPr>
              <a:t>uncertainty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966619C-B3F2-47FD-BE09-16BF1B70BE7B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7303760" y="2880546"/>
            <a:ext cx="322148" cy="28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6906BA7A-DE5F-49E2-8284-68716BA13D06}"/>
              </a:ext>
            </a:extLst>
          </p:cNvPr>
          <p:cNvSpPr txBox="1"/>
          <p:nvPr/>
        </p:nvSpPr>
        <p:spPr>
          <a:xfrm>
            <a:off x="999179" y="4358803"/>
            <a:ext cx="2885405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latin typeface="+mn-lt"/>
              </a:rPr>
              <a:t>Friedrich.Klappenbach@tum.de</a:t>
            </a:r>
          </a:p>
        </p:txBody>
      </p:sp>
    </p:spTree>
    <p:extLst>
      <p:ext uri="{BB962C8B-B14F-4D97-AF65-F5344CB8AC3E}">
        <p14:creationId xmlns:p14="http://schemas.microsoft.com/office/powerpoint/2010/main" val="422451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F8792F8-B050-4A84-A3EB-95BB4DED6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80"/>
          <a:stretch/>
        </p:blipFill>
        <p:spPr>
          <a:xfrm>
            <a:off x="4034481" y="1442620"/>
            <a:ext cx="3966520" cy="3119617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EFBC70-B4B9-4771-93B8-5B55BA118F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D64068-D737-4E28-88AF-D1360C5335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Friedrich Klappenbach (TUM) | Environmental Sensing and Modeling</a:t>
            </a:r>
            <a:endParaRPr lang="de-DE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27CE77-D586-4D31-B4E7-FC24DDCF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86" y="736541"/>
            <a:ext cx="8689828" cy="1201547"/>
          </a:xfrm>
        </p:spPr>
        <p:txBody>
          <a:bodyPr/>
          <a:lstStyle/>
          <a:p>
            <a:r>
              <a:rPr lang="en-US" b="1" dirty="0"/>
              <a:t>Novel methane emission estimation method for ground based remote sensing networks</a:t>
            </a:r>
            <a:r>
              <a:rPr lang="en-US" dirty="0"/>
              <a:t> 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C5D9B9-C955-4447-AEB2-3594B352CC82}"/>
              </a:ext>
            </a:extLst>
          </p:cNvPr>
          <p:cNvSpPr txBox="1"/>
          <p:nvPr/>
        </p:nvSpPr>
        <p:spPr>
          <a:xfrm>
            <a:off x="7479522" y="1240813"/>
            <a:ext cx="979435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/>
              <a:t>EGU22-10604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B525C3D-6975-41E2-B71B-0CC641A6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623" y="2800413"/>
            <a:ext cx="833618" cy="81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EF3BD82-CEDE-49D1-AA89-26CEC4DA2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987" y="3877389"/>
            <a:ext cx="813389" cy="81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2E0C219-E1FE-4259-8093-C7FCE7016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3" y="3877389"/>
            <a:ext cx="1620000" cy="81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A3F8DF8-7E0C-4C27-8903-B508E3E87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942" y="3877389"/>
            <a:ext cx="810000" cy="81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AB7C0C1-5B5C-4D16-BE0E-64C82A4D0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99" y="2800413"/>
            <a:ext cx="1065119" cy="81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973C7E0-55DC-4BFA-B202-ABE77B1BB289}"/>
                  </a:ext>
                </a:extLst>
              </p:cNvPr>
              <p:cNvSpPr txBox="1"/>
              <p:nvPr/>
            </p:nvSpPr>
            <p:spPr>
              <a:xfrm>
                <a:off x="1742445" y="2139297"/>
                <a:ext cx="931345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1600" b="1" dirty="0" err="1">
                  <a:latin typeface="+mn-lt"/>
                </a:endParaRPr>
              </a:p>
            </p:txBody>
          </p:sp>
        </mc:Choice>
        <mc:Fallback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973C7E0-55DC-4BFA-B202-ABE77B1BB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45" y="2139297"/>
                <a:ext cx="931345" cy="280718"/>
              </a:xfrm>
              <a:prstGeom prst="rect">
                <a:avLst/>
              </a:prstGeom>
              <a:blipFill>
                <a:blip r:embed="rId9"/>
                <a:stretch>
                  <a:fillRect l="-4575" r="-130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82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F8792F8-B050-4A84-A3EB-95BB4DED6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80"/>
          <a:stretch/>
        </p:blipFill>
        <p:spPr>
          <a:xfrm>
            <a:off x="4034481" y="1442620"/>
            <a:ext cx="3966520" cy="3119617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EFBC70-B4B9-4771-93B8-5B55BA118F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D64068-D737-4E28-88AF-D1360C5335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Friedrich Klappenbach (TUM) | Environmental Sensing and Modeling</a:t>
            </a:r>
            <a:endParaRPr lang="de-DE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27CE77-D586-4D31-B4E7-FC24DDCF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86" y="736541"/>
            <a:ext cx="8689828" cy="1201547"/>
          </a:xfrm>
        </p:spPr>
        <p:txBody>
          <a:bodyPr/>
          <a:lstStyle/>
          <a:p>
            <a:r>
              <a:rPr lang="en-US" b="1" dirty="0"/>
              <a:t>Novel methane emission estimation method for ground based remote sensing networks</a:t>
            </a:r>
            <a:r>
              <a:rPr lang="en-US" dirty="0"/>
              <a:t> 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C5D9B9-C955-4447-AEB2-3594B352CC82}"/>
              </a:ext>
            </a:extLst>
          </p:cNvPr>
          <p:cNvSpPr txBox="1"/>
          <p:nvPr/>
        </p:nvSpPr>
        <p:spPr>
          <a:xfrm>
            <a:off x="7479522" y="1240813"/>
            <a:ext cx="979435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/>
              <a:t>EGU22-10604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B525C3D-6975-41E2-B71B-0CC641A6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623" y="2800413"/>
            <a:ext cx="833618" cy="81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EF3BD82-CEDE-49D1-AA89-26CEC4DA2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987" y="3877389"/>
            <a:ext cx="813389" cy="81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2E0C219-E1FE-4259-8093-C7FCE7016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3" y="3877389"/>
            <a:ext cx="1620000" cy="81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A3F8DF8-7E0C-4C27-8903-B508E3E87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942" y="3877389"/>
            <a:ext cx="810000" cy="81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AB7C0C1-5B5C-4D16-BE0E-64C82A4D0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99" y="2800413"/>
            <a:ext cx="1065119" cy="81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FBB94A4-201F-44D6-9595-DE457F442317}"/>
              </a:ext>
            </a:extLst>
          </p:cNvPr>
          <p:cNvSpPr/>
          <p:nvPr/>
        </p:nvSpPr>
        <p:spPr>
          <a:xfrm>
            <a:off x="6287584" y="2877660"/>
            <a:ext cx="204050" cy="327753"/>
          </a:xfrm>
          <a:prstGeom prst="rect">
            <a:avLst/>
          </a:prstGeom>
          <a:noFill/>
          <a:ln>
            <a:solidFill>
              <a:srgbClr val="00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26E3F31-8C4B-4C84-A8AC-4166592D7FC5}"/>
              </a:ext>
            </a:extLst>
          </p:cNvPr>
          <p:cNvCxnSpPr/>
          <p:nvPr/>
        </p:nvCxnSpPr>
        <p:spPr>
          <a:xfrm>
            <a:off x="6082479" y="1676113"/>
            <a:ext cx="409155" cy="1201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97CC596-CB56-4149-8F0A-394F369FE795}"/>
              </a:ext>
            </a:extLst>
          </p:cNvPr>
          <p:cNvCxnSpPr/>
          <p:nvPr/>
        </p:nvCxnSpPr>
        <p:spPr>
          <a:xfrm flipH="1" flipV="1">
            <a:off x="3861601" y="1676113"/>
            <a:ext cx="2425455" cy="1201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F6ED619-4767-4763-A42D-EAD010293801}"/>
              </a:ext>
            </a:extLst>
          </p:cNvPr>
          <p:cNvCxnSpPr/>
          <p:nvPr/>
        </p:nvCxnSpPr>
        <p:spPr>
          <a:xfrm flipV="1">
            <a:off x="6082479" y="3205413"/>
            <a:ext cx="409155" cy="1123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A26F98F-835C-4406-93D1-2F68E5972473}"/>
              </a:ext>
            </a:extLst>
          </p:cNvPr>
          <p:cNvCxnSpPr>
            <a:cxnSpLocks/>
          </p:cNvCxnSpPr>
          <p:nvPr/>
        </p:nvCxnSpPr>
        <p:spPr>
          <a:xfrm flipH="1">
            <a:off x="3861601" y="3205413"/>
            <a:ext cx="2425455" cy="1123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8F7785A-3AFE-4FC5-8205-1444BB252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1601" y="1676113"/>
            <a:ext cx="2220878" cy="26526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600AB8E-7314-452A-8C76-9D2B17C1D7D5}"/>
                  </a:ext>
                </a:extLst>
              </p:cNvPr>
              <p:cNvSpPr txBox="1"/>
              <p:nvPr/>
            </p:nvSpPr>
            <p:spPr>
              <a:xfrm>
                <a:off x="1742445" y="2139297"/>
                <a:ext cx="931345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1600" b="1" dirty="0" err="1">
                  <a:latin typeface="+mn-lt"/>
                </a:endParaRPr>
              </a:p>
            </p:txBody>
          </p:sp>
        </mc:Choice>
        <mc:Fallback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600AB8E-7314-452A-8C76-9D2B17C1D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45" y="2139297"/>
                <a:ext cx="931345" cy="280718"/>
              </a:xfrm>
              <a:prstGeom prst="rect">
                <a:avLst/>
              </a:prstGeom>
              <a:blipFill>
                <a:blip r:embed="rId10"/>
                <a:stretch>
                  <a:fillRect l="-4575" r="-130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FE5056A-AB1D-4C28-A861-9840BDDB5375}"/>
              </a:ext>
            </a:extLst>
          </p:cNvPr>
          <p:cNvCxnSpPr>
            <a:cxnSpLocks/>
          </p:cNvCxnSpPr>
          <p:nvPr/>
        </p:nvCxnSpPr>
        <p:spPr>
          <a:xfrm flipV="1">
            <a:off x="4829175" y="2644167"/>
            <a:ext cx="36195" cy="146395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3D5181F6-65F6-4367-BE81-B0CB5B2824E7}"/>
              </a:ext>
            </a:extLst>
          </p:cNvPr>
          <p:cNvCxnSpPr>
            <a:cxnSpLocks/>
          </p:cNvCxnSpPr>
          <p:nvPr/>
        </p:nvCxnSpPr>
        <p:spPr>
          <a:xfrm flipV="1">
            <a:off x="4742022" y="2180689"/>
            <a:ext cx="36195" cy="146395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311C8F6-8735-401C-97A9-0942F0847BCD}"/>
              </a:ext>
            </a:extLst>
          </p:cNvPr>
          <p:cNvCxnSpPr>
            <a:cxnSpLocks/>
          </p:cNvCxnSpPr>
          <p:nvPr/>
        </p:nvCxnSpPr>
        <p:spPr>
          <a:xfrm flipV="1">
            <a:off x="5116830" y="2186216"/>
            <a:ext cx="36195" cy="146395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1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3FA094-FBA3-47C3-85D2-EA223BD49F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CF809B1-6A1C-4B5E-85D6-EC87AA8F6733}"/>
              </a:ext>
            </a:extLst>
          </p:cNvPr>
          <p:cNvCxnSpPr>
            <a:cxnSpLocks/>
          </p:cNvCxnSpPr>
          <p:nvPr/>
        </p:nvCxnSpPr>
        <p:spPr>
          <a:xfrm flipH="1" flipV="1">
            <a:off x="2571925" y="1545784"/>
            <a:ext cx="1001238" cy="26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DAE7BA8C-511B-4FC1-B5F6-C9E42F5F4D14}"/>
              </a:ext>
            </a:extLst>
          </p:cNvPr>
          <p:cNvSpPr txBox="1"/>
          <p:nvPr/>
        </p:nvSpPr>
        <p:spPr>
          <a:xfrm>
            <a:off x="1963606" y="1396244"/>
            <a:ext cx="644036" cy="14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900" dirty="0" err="1"/>
              <a:t>line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sight</a:t>
            </a:r>
            <a:endParaRPr lang="de-DE" sz="900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F1D068B-1F96-4149-AEB1-32DB1BD2D8D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420805" y="1749290"/>
            <a:ext cx="617141" cy="625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32CD5BA-E3F0-4713-A9DD-0B35CE3935F4}"/>
              </a:ext>
            </a:extLst>
          </p:cNvPr>
          <p:cNvSpPr txBox="1"/>
          <p:nvPr/>
        </p:nvSpPr>
        <p:spPr>
          <a:xfrm>
            <a:off x="1534802" y="1664008"/>
            <a:ext cx="937657" cy="14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900" dirty="0" err="1"/>
              <a:t>receptor</a:t>
            </a:r>
            <a:r>
              <a:rPr lang="de-DE" sz="900" dirty="0"/>
              <a:t> </a:t>
            </a:r>
            <a:r>
              <a:rPr lang="de-DE" sz="900" dirty="0" err="1"/>
              <a:t>point</a:t>
            </a:r>
            <a:r>
              <a:rPr lang="de-DE" sz="900" dirty="0"/>
              <a:t> </a:t>
            </a:r>
            <a:r>
              <a:rPr lang="de-DE" sz="900" b="1" dirty="0"/>
              <a:t>[1]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90364E3-8AFB-4F50-941E-D84BB574856E}"/>
              </a:ext>
            </a:extLst>
          </p:cNvPr>
          <p:cNvGrpSpPr/>
          <p:nvPr/>
        </p:nvGrpSpPr>
        <p:grpSpPr>
          <a:xfrm>
            <a:off x="1975712" y="1233350"/>
            <a:ext cx="2077148" cy="2356316"/>
            <a:chOff x="426002" y="1789723"/>
            <a:chExt cx="3692706" cy="4189005"/>
          </a:xfrm>
        </p:grpSpPr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134735B1-4F03-4E8E-8AAC-93BC4807856C}"/>
                </a:ext>
              </a:extLst>
            </p:cNvPr>
            <p:cNvCxnSpPr/>
            <p:nvPr/>
          </p:nvCxnSpPr>
          <p:spPr>
            <a:xfrm flipV="1">
              <a:off x="906585" y="1789723"/>
              <a:ext cx="3212123" cy="380609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01A5696-30D8-4322-8C00-E0A33253C7D9}"/>
                </a:ext>
              </a:extLst>
            </p:cNvPr>
            <p:cNvSpPr/>
            <p:nvPr/>
          </p:nvSpPr>
          <p:spPr>
            <a:xfrm>
              <a:off x="1148862" y="5170964"/>
              <a:ext cx="140677" cy="14067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9FBC5BA-FFA0-4BE3-AFCA-599B31996E5A}"/>
                </a:ext>
              </a:extLst>
            </p:cNvPr>
            <p:cNvSpPr/>
            <p:nvPr/>
          </p:nvSpPr>
          <p:spPr>
            <a:xfrm>
              <a:off x="1629509" y="4596533"/>
              <a:ext cx="140677" cy="14067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FE85C5F-6F3A-49A0-A83F-190D367FCF0D}"/>
                </a:ext>
              </a:extLst>
            </p:cNvPr>
            <p:cNvSpPr/>
            <p:nvPr/>
          </p:nvSpPr>
          <p:spPr>
            <a:xfrm>
              <a:off x="2293815" y="3798330"/>
              <a:ext cx="140677" cy="14067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2AB8ACC-90A5-40DA-BB77-D9FF742BCDD4}"/>
                </a:ext>
              </a:extLst>
            </p:cNvPr>
            <p:cNvSpPr/>
            <p:nvPr/>
          </p:nvSpPr>
          <p:spPr>
            <a:xfrm>
              <a:off x="3497385" y="2369149"/>
              <a:ext cx="140677" cy="14067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E1803FD-2814-4561-82FC-080BDF9227A2}"/>
                </a:ext>
              </a:extLst>
            </p:cNvPr>
            <p:cNvSpPr/>
            <p:nvPr/>
          </p:nvSpPr>
          <p:spPr>
            <a:xfrm>
              <a:off x="2932724" y="3053630"/>
              <a:ext cx="140677" cy="14067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D19D9248-7555-423A-827C-2359C67AAD21}"/>
                </a:ext>
              </a:extLst>
            </p:cNvPr>
            <p:cNvSpPr/>
            <p:nvPr/>
          </p:nvSpPr>
          <p:spPr>
            <a:xfrm>
              <a:off x="426002" y="5594041"/>
              <a:ext cx="722860" cy="384687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</p:grp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C890D250-7EA2-41BA-849E-F54CD31F7139}"/>
              </a:ext>
            </a:extLst>
          </p:cNvPr>
          <p:cNvCxnSpPr>
            <a:cxnSpLocks/>
            <a:stCxn id="32" idx="0"/>
            <a:endCxn id="78" idx="2"/>
          </p:cNvCxnSpPr>
          <p:nvPr/>
        </p:nvCxnSpPr>
        <p:spPr>
          <a:xfrm flipH="1" flipV="1">
            <a:off x="1714102" y="2528682"/>
            <a:ext cx="464915" cy="84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1C28607E-1083-479E-B93B-5AFA74F1C447}"/>
              </a:ext>
            </a:extLst>
          </p:cNvPr>
          <p:cNvSpPr txBox="1"/>
          <p:nvPr/>
        </p:nvSpPr>
        <p:spPr>
          <a:xfrm>
            <a:off x="1316493" y="2226163"/>
            <a:ext cx="795217" cy="302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900" dirty="0"/>
              <a:t>EM27/SUN FTS </a:t>
            </a:r>
            <a:r>
              <a:rPr lang="de-DE" sz="900" dirty="0" err="1"/>
              <a:t>instrument</a:t>
            </a:r>
            <a:endParaRPr lang="de-DE" sz="900" dirty="0"/>
          </a:p>
        </p:txBody>
      </p:sp>
      <p:sp>
        <p:nvSpPr>
          <p:cNvPr id="89" name="Freihandform: Form 88">
            <a:extLst>
              <a:ext uri="{FF2B5EF4-FFF2-40B4-BE49-F238E27FC236}">
                <a16:creationId xmlns:a16="http://schemas.microsoft.com/office/drawing/2014/main" id="{CD2ADB6E-E433-4F6C-B9E8-742DA676C95C}"/>
              </a:ext>
            </a:extLst>
          </p:cNvPr>
          <p:cNvSpPr/>
          <p:nvPr/>
        </p:nvSpPr>
        <p:spPr>
          <a:xfrm>
            <a:off x="1912997" y="3472987"/>
            <a:ext cx="4582434" cy="225153"/>
          </a:xfrm>
          <a:custGeom>
            <a:avLst/>
            <a:gdLst>
              <a:gd name="connsiteX0" fmla="*/ 345071 w 4911440"/>
              <a:gd name="connsiteY0" fmla="*/ 78644 h 608524"/>
              <a:gd name="connsiteX1" fmla="*/ 748931 w 4911440"/>
              <a:gd name="connsiteY1" fmla="*/ 2444 h 608524"/>
              <a:gd name="connsiteX2" fmla="*/ 1670951 w 4911440"/>
              <a:gd name="connsiteY2" fmla="*/ 93884 h 608524"/>
              <a:gd name="connsiteX3" fmla="*/ 2592971 w 4911440"/>
              <a:gd name="connsiteY3" fmla="*/ 535844 h 608524"/>
              <a:gd name="connsiteX4" fmla="*/ 3865511 w 4911440"/>
              <a:gd name="connsiteY4" fmla="*/ 200564 h 608524"/>
              <a:gd name="connsiteX5" fmla="*/ 4558931 w 4911440"/>
              <a:gd name="connsiteY5" fmla="*/ 474884 h 608524"/>
              <a:gd name="connsiteX6" fmla="*/ 4574171 w 4911440"/>
              <a:gd name="connsiteY6" fmla="*/ 573944 h 608524"/>
              <a:gd name="connsiteX7" fmla="*/ 322211 w 4911440"/>
              <a:gd name="connsiteY7" fmla="*/ 566324 h 608524"/>
              <a:gd name="connsiteX8" fmla="*/ 345071 w 4911440"/>
              <a:gd name="connsiteY8" fmla="*/ 78644 h 608524"/>
              <a:gd name="connsiteX0" fmla="*/ 349063 w 4915432"/>
              <a:gd name="connsiteY0" fmla="*/ 76410 h 587497"/>
              <a:gd name="connsiteX1" fmla="*/ 752923 w 4915432"/>
              <a:gd name="connsiteY1" fmla="*/ 210 h 587497"/>
              <a:gd name="connsiteX2" fmla="*/ 1674943 w 4915432"/>
              <a:gd name="connsiteY2" fmla="*/ 91650 h 587497"/>
              <a:gd name="connsiteX3" fmla="*/ 2596963 w 4915432"/>
              <a:gd name="connsiteY3" fmla="*/ 533610 h 587497"/>
              <a:gd name="connsiteX4" fmla="*/ 3869503 w 4915432"/>
              <a:gd name="connsiteY4" fmla="*/ 198330 h 587497"/>
              <a:gd name="connsiteX5" fmla="*/ 4562923 w 4915432"/>
              <a:gd name="connsiteY5" fmla="*/ 472650 h 587497"/>
              <a:gd name="connsiteX6" fmla="*/ 4578163 w 4915432"/>
              <a:gd name="connsiteY6" fmla="*/ 571710 h 587497"/>
              <a:gd name="connsiteX7" fmla="*/ 326203 w 4915432"/>
              <a:gd name="connsiteY7" fmla="*/ 564090 h 587497"/>
              <a:gd name="connsiteX8" fmla="*/ 295723 w 4915432"/>
              <a:gd name="connsiteY8" fmla="*/ 350730 h 587497"/>
              <a:gd name="connsiteX9" fmla="*/ 349063 w 4915432"/>
              <a:gd name="connsiteY9" fmla="*/ 76410 h 587497"/>
              <a:gd name="connsiteX0" fmla="*/ 349063 w 4915432"/>
              <a:gd name="connsiteY0" fmla="*/ 76410 h 587497"/>
              <a:gd name="connsiteX1" fmla="*/ 752923 w 4915432"/>
              <a:gd name="connsiteY1" fmla="*/ 210 h 587497"/>
              <a:gd name="connsiteX2" fmla="*/ 1674943 w 4915432"/>
              <a:gd name="connsiteY2" fmla="*/ 91650 h 587497"/>
              <a:gd name="connsiteX3" fmla="*/ 2596963 w 4915432"/>
              <a:gd name="connsiteY3" fmla="*/ 533610 h 587497"/>
              <a:gd name="connsiteX4" fmla="*/ 3869503 w 4915432"/>
              <a:gd name="connsiteY4" fmla="*/ 198330 h 587497"/>
              <a:gd name="connsiteX5" fmla="*/ 4562923 w 4915432"/>
              <a:gd name="connsiteY5" fmla="*/ 472650 h 587497"/>
              <a:gd name="connsiteX6" fmla="*/ 4578163 w 4915432"/>
              <a:gd name="connsiteY6" fmla="*/ 571710 h 587497"/>
              <a:gd name="connsiteX7" fmla="*/ 326203 w 4915432"/>
              <a:gd name="connsiteY7" fmla="*/ 564090 h 587497"/>
              <a:gd name="connsiteX8" fmla="*/ 295723 w 4915432"/>
              <a:gd name="connsiteY8" fmla="*/ 350730 h 587497"/>
              <a:gd name="connsiteX9" fmla="*/ 349063 w 4915432"/>
              <a:gd name="connsiteY9" fmla="*/ 76410 h 587497"/>
              <a:gd name="connsiteX0" fmla="*/ 58939 w 4625308"/>
              <a:gd name="connsiteY0" fmla="*/ 76410 h 587497"/>
              <a:gd name="connsiteX1" fmla="*/ 462799 w 4625308"/>
              <a:gd name="connsiteY1" fmla="*/ 210 h 587497"/>
              <a:gd name="connsiteX2" fmla="*/ 1384819 w 4625308"/>
              <a:gd name="connsiteY2" fmla="*/ 91650 h 587497"/>
              <a:gd name="connsiteX3" fmla="*/ 2306839 w 4625308"/>
              <a:gd name="connsiteY3" fmla="*/ 533610 h 587497"/>
              <a:gd name="connsiteX4" fmla="*/ 3579379 w 4625308"/>
              <a:gd name="connsiteY4" fmla="*/ 198330 h 587497"/>
              <a:gd name="connsiteX5" fmla="*/ 4272799 w 4625308"/>
              <a:gd name="connsiteY5" fmla="*/ 472650 h 587497"/>
              <a:gd name="connsiteX6" fmla="*/ 4288039 w 4625308"/>
              <a:gd name="connsiteY6" fmla="*/ 571710 h 587497"/>
              <a:gd name="connsiteX7" fmla="*/ 36079 w 4625308"/>
              <a:gd name="connsiteY7" fmla="*/ 564090 h 587497"/>
              <a:gd name="connsiteX8" fmla="*/ 5599 w 4625308"/>
              <a:gd name="connsiteY8" fmla="*/ 350730 h 587497"/>
              <a:gd name="connsiteX9" fmla="*/ 58939 w 4625308"/>
              <a:gd name="connsiteY9" fmla="*/ 76410 h 587497"/>
              <a:gd name="connsiteX0" fmla="*/ 346199 w 4912568"/>
              <a:gd name="connsiteY0" fmla="*/ 78644 h 589731"/>
              <a:gd name="connsiteX1" fmla="*/ 750059 w 4912568"/>
              <a:gd name="connsiteY1" fmla="*/ 2444 h 589731"/>
              <a:gd name="connsiteX2" fmla="*/ 1672079 w 4912568"/>
              <a:gd name="connsiteY2" fmla="*/ 93884 h 589731"/>
              <a:gd name="connsiteX3" fmla="*/ 2594099 w 4912568"/>
              <a:gd name="connsiteY3" fmla="*/ 535844 h 589731"/>
              <a:gd name="connsiteX4" fmla="*/ 3866639 w 4912568"/>
              <a:gd name="connsiteY4" fmla="*/ 200564 h 589731"/>
              <a:gd name="connsiteX5" fmla="*/ 4560059 w 4912568"/>
              <a:gd name="connsiteY5" fmla="*/ 474884 h 589731"/>
              <a:gd name="connsiteX6" fmla="*/ 4575299 w 4912568"/>
              <a:gd name="connsiteY6" fmla="*/ 573944 h 589731"/>
              <a:gd name="connsiteX7" fmla="*/ 323339 w 4912568"/>
              <a:gd name="connsiteY7" fmla="*/ 566324 h 589731"/>
              <a:gd name="connsiteX8" fmla="*/ 346199 w 4912568"/>
              <a:gd name="connsiteY8" fmla="*/ 78644 h 589731"/>
              <a:gd name="connsiteX0" fmla="*/ 35501 w 4601870"/>
              <a:gd name="connsiteY0" fmla="*/ 78644 h 589731"/>
              <a:gd name="connsiteX1" fmla="*/ 439361 w 4601870"/>
              <a:gd name="connsiteY1" fmla="*/ 2444 h 589731"/>
              <a:gd name="connsiteX2" fmla="*/ 1361381 w 4601870"/>
              <a:gd name="connsiteY2" fmla="*/ 93884 h 589731"/>
              <a:gd name="connsiteX3" fmla="*/ 2283401 w 4601870"/>
              <a:gd name="connsiteY3" fmla="*/ 535844 h 589731"/>
              <a:gd name="connsiteX4" fmla="*/ 3555941 w 4601870"/>
              <a:gd name="connsiteY4" fmla="*/ 200564 h 589731"/>
              <a:gd name="connsiteX5" fmla="*/ 4249361 w 4601870"/>
              <a:gd name="connsiteY5" fmla="*/ 474884 h 589731"/>
              <a:gd name="connsiteX6" fmla="*/ 4264601 w 4601870"/>
              <a:gd name="connsiteY6" fmla="*/ 573944 h 589731"/>
              <a:gd name="connsiteX7" fmla="*/ 12641 w 4601870"/>
              <a:gd name="connsiteY7" fmla="*/ 566324 h 589731"/>
              <a:gd name="connsiteX8" fmla="*/ 35501 w 4601870"/>
              <a:gd name="connsiteY8" fmla="*/ 78644 h 589731"/>
              <a:gd name="connsiteX0" fmla="*/ 35501 w 4601870"/>
              <a:gd name="connsiteY0" fmla="*/ 78644 h 589731"/>
              <a:gd name="connsiteX1" fmla="*/ 439361 w 4601870"/>
              <a:gd name="connsiteY1" fmla="*/ 2444 h 589731"/>
              <a:gd name="connsiteX2" fmla="*/ 1361381 w 4601870"/>
              <a:gd name="connsiteY2" fmla="*/ 93884 h 589731"/>
              <a:gd name="connsiteX3" fmla="*/ 2283401 w 4601870"/>
              <a:gd name="connsiteY3" fmla="*/ 535844 h 589731"/>
              <a:gd name="connsiteX4" fmla="*/ 3555941 w 4601870"/>
              <a:gd name="connsiteY4" fmla="*/ 200564 h 589731"/>
              <a:gd name="connsiteX5" fmla="*/ 4249361 w 4601870"/>
              <a:gd name="connsiteY5" fmla="*/ 474884 h 589731"/>
              <a:gd name="connsiteX6" fmla="*/ 4264601 w 4601870"/>
              <a:gd name="connsiteY6" fmla="*/ 573944 h 589731"/>
              <a:gd name="connsiteX7" fmla="*/ 12641 w 4601870"/>
              <a:gd name="connsiteY7" fmla="*/ 566324 h 589731"/>
              <a:gd name="connsiteX8" fmla="*/ 35501 w 4601870"/>
              <a:gd name="connsiteY8" fmla="*/ 78644 h 589731"/>
              <a:gd name="connsiteX0" fmla="*/ 22860 w 4589229"/>
              <a:gd name="connsiteY0" fmla="*/ 78644 h 589731"/>
              <a:gd name="connsiteX1" fmla="*/ 426720 w 4589229"/>
              <a:gd name="connsiteY1" fmla="*/ 2444 h 589731"/>
              <a:gd name="connsiteX2" fmla="*/ 1348740 w 4589229"/>
              <a:gd name="connsiteY2" fmla="*/ 93884 h 589731"/>
              <a:gd name="connsiteX3" fmla="*/ 2270760 w 4589229"/>
              <a:gd name="connsiteY3" fmla="*/ 535844 h 589731"/>
              <a:gd name="connsiteX4" fmla="*/ 3543300 w 4589229"/>
              <a:gd name="connsiteY4" fmla="*/ 200564 h 589731"/>
              <a:gd name="connsiteX5" fmla="*/ 4236720 w 4589229"/>
              <a:gd name="connsiteY5" fmla="*/ 474884 h 589731"/>
              <a:gd name="connsiteX6" fmla="*/ 4251960 w 4589229"/>
              <a:gd name="connsiteY6" fmla="*/ 573944 h 589731"/>
              <a:gd name="connsiteX7" fmla="*/ 0 w 4589229"/>
              <a:gd name="connsiteY7" fmla="*/ 566324 h 589731"/>
              <a:gd name="connsiteX8" fmla="*/ 22860 w 4589229"/>
              <a:gd name="connsiteY8" fmla="*/ 78644 h 589731"/>
              <a:gd name="connsiteX0" fmla="*/ 6985 w 4573354"/>
              <a:gd name="connsiteY0" fmla="*/ 78644 h 595482"/>
              <a:gd name="connsiteX1" fmla="*/ 410845 w 4573354"/>
              <a:gd name="connsiteY1" fmla="*/ 2444 h 595482"/>
              <a:gd name="connsiteX2" fmla="*/ 1332865 w 4573354"/>
              <a:gd name="connsiteY2" fmla="*/ 93884 h 595482"/>
              <a:gd name="connsiteX3" fmla="*/ 2254885 w 4573354"/>
              <a:gd name="connsiteY3" fmla="*/ 535844 h 595482"/>
              <a:gd name="connsiteX4" fmla="*/ 3527425 w 4573354"/>
              <a:gd name="connsiteY4" fmla="*/ 200564 h 595482"/>
              <a:gd name="connsiteX5" fmla="*/ 4220845 w 4573354"/>
              <a:gd name="connsiteY5" fmla="*/ 474884 h 595482"/>
              <a:gd name="connsiteX6" fmla="*/ 4236085 w 4573354"/>
              <a:gd name="connsiteY6" fmla="*/ 573944 h 595482"/>
              <a:gd name="connsiteX7" fmla="*/ 0 w 4573354"/>
              <a:gd name="connsiteY7" fmla="*/ 575849 h 595482"/>
              <a:gd name="connsiteX8" fmla="*/ 6985 w 4573354"/>
              <a:gd name="connsiteY8" fmla="*/ 78644 h 595482"/>
              <a:gd name="connsiteX0" fmla="*/ 6985 w 4573354"/>
              <a:gd name="connsiteY0" fmla="*/ 78644 h 595482"/>
              <a:gd name="connsiteX1" fmla="*/ 410845 w 4573354"/>
              <a:gd name="connsiteY1" fmla="*/ 2444 h 595482"/>
              <a:gd name="connsiteX2" fmla="*/ 1332865 w 4573354"/>
              <a:gd name="connsiteY2" fmla="*/ 93884 h 595482"/>
              <a:gd name="connsiteX3" fmla="*/ 2254885 w 4573354"/>
              <a:gd name="connsiteY3" fmla="*/ 535844 h 595482"/>
              <a:gd name="connsiteX4" fmla="*/ 3527425 w 4573354"/>
              <a:gd name="connsiteY4" fmla="*/ 200564 h 595482"/>
              <a:gd name="connsiteX5" fmla="*/ 4220845 w 4573354"/>
              <a:gd name="connsiteY5" fmla="*/ 474884 h 595482"/>
              <a:gd name="connsiteX6" fmla="*/ 4236085 w 4573354"/>
              <a:gd name="connsiteY6" fmla="*/ 573944 h 595482"/>
              <a:gd name="connsiteX7" fmla="*/ 0 w 4573354"/>
              <a:gd name="connsiteY7" fmla="*/ 575849 h 595482"/>
              <a:gd name="connsiteX8" fmla="*/ 6985 w 4573354"/>
              <a:gd name="connsiteY8" fmla="*/ 78644 h 595482"/>
              <a:gd name="connsiteX0" fmla="*/ 2299 w 4568668"/>
              <a:gd name="connsiteY0" fmla="*/ 78644 h 595482"/>
              <a:gd name="connsiteX1" fmla="*/ 406159 w 4568668"/>
              <a:gd name="connsiteY1" fmla="*/ 2444 h 595482"/>
              <a:gd name="connsiteX2" fmla="*/ 1328179 w 4568668"/>
              <a:gd name="connsiteY2" fmla="*/ 93884 h 595482"/>
              <a:gd name="connsiteX3" fmla="*/ 2250199 w 4568668"/>
              <a:gd name="connsiteY3" fmla="*/ 535844 h 595482"/>
              <a:gd name="connsiteX4" fmla="*/ 3522739 w 4568668"/>
              <a:gd name="connsiteY4" fmla="*/ 200564 h 595482"/>
              <a:gd name="connsiteX5" fmla="*/ 4216159 w 4568668"/>
              <a:gd name="connsiteY5" fmla="*/ 474884 h 595482"/>
              <a:gd name="connsiteX6" fmla="*/ 4231399 w 4568668"/>
              <a:gd name="connsiteY6" fmla="*/ 573944 h 595482"/>
              <a:gd name="connsiteX7" fmla="*/ 11189 w 4568668"/>
              <a:gd name="connsiteY7" fmla="*/ 575849 h 595482"/>
              <a:gd name="connsiteX8" fmla="*/ 2299 w 4568668"/>
              <a:gd name="connsiteY8" fmla="*/ 78644 h 595482"/>
              <a:gd name="connsiteX0" fmla="*/ 6985 w 4573354"/>
              <a:gd name="connsiteY0" fmla="*/ 78644 h 595482"/>
              <a:gd name="connsiteX1" fmla="*/ 410845 w 4573354"/>
              <a:gd name="connsiteY1" fmla="*/ 2444 h 595482"/>
              <a:gd name="connsiteX2" fmla="*/ 1332865 w 4573354"/>
              <a:gd name="connsiteY2" fmla="*/ 93884 h 595482"/>
              <a:gd name="connsiteX3" fmla="*/ 2254885 w 4573354"/>
              <a:gd name="connsiteY3" fmla="*/ 535844 h 595482"/>
              <a:gd name="connsiteX4" fmla="*/ 3527425 w 4573354"/>
              <a:gd name="connsiteY4" fmla="*/ 200564 h 595482"/>
              <a:gd name="connsiteX5" fmla="*/ 4220845 w 4573354"/>
              <a:gd name="connsiteY5" fmla="*/ 474884 h 595482"/>
              <a:gd name="connsiteX6" fmla="*/ 4236085 w 4573354"/>
              <a:gd name="connsiteY6" fmla="*/ 573944 h 595482"/>
              <a:gd name="connsiteX7" fmla="*/ 0 w 4573354"/>
              <a:gd name="connsiteY7" fmla="*/ 575849 h 595482"/>
              <a:gd name="connsiteX8" fmla="*/ 6985 w 4573354"/>
              <a:gd name="connsiteY8" fmla="*/ 78644 h 595482"/>
              <a:gd name="connsiteX0" fmla="*/ 6985 w 4573354"/>
              <a:gd name="connsiteY0" fmla="*/ 78644 h 581752"/>
              <a:gd name="connsiteX1" fmla="*/ 410845 w 4573354"/>
              <a:gd name="connsiteY1" fmla="*/ 2444 h 581752"/>
              <a:gd name="connsiteX2" fmla="*/ 1332865 w 4573354"/>
              <a:gd name="connsiteY2" fmla="*/ 93884 h 581752"/>
              <a:gd name="connsiteX3" fmla="*/ 2254885 w 4573354"/>
              <a:gd name="connsiteY3" fmla="*/ 535844 h 581752"/>
              <a:gd name="connsiteX4" fmla="*/ 3527425 w 4573354"/>
              <a:gd name="connsiteY4" fmla="*/ 200564 h 581752"/>
              <a:gd name="connsiteX5" fmla="*/ 4220845 w 4573354"/>
              <a:gd name="connsiteY5" fmla="*/ 474884 h 581752"/>
              <a:gd name="connsiteX6" fmla="*/ 4236085 w 4573354"/>
              <a:gd name="connsiteY6" fmla="*/ 573944 h 581752"/>
              <a:gd name="connsiteX7" fmla="*/ 0 w 4573354"/>
              <a:gd name="connsiteY7" fmla="*/ 575849 h 581752"/>
              <a:gd name="connsiteX8" fmla="*/ 6985 w 4573354"/>
              <a:gd name="connsiteY8" fmla="*/ 78644 h 581752"/>
              <a:gd name="connsiteX0" fmla="*/ 6985 w 4604295"/>
              <a:gd name="connsiteY0" fmla="*/ 78644 h 581752"/>
              <a:gd name="connsiteX1" fmla="*/ 410845 w 4604295"/>
              <a:gd name="connsiteY1" fmla="*/ 2444 h 581752"/>
              <a:gd name="connsiteX2" fmla="*/ 1332865 w 4604295"/>
              <a:gd name="connsiteY2" fmla="*/ 93884 h 581752"/>
              <a:gd name="connsiteX3" fmla="*/ 2254885 w 4604295"/>
              <a:gd name="connsiteY3" fmla="*/ 535844 h 581752"/>
              <a:gd name="connsiteX4" fmla="*/ 3527425 w 4604295"/>
              <a:gd name="connsiteY4" fmla="*/ 200564 h 581752"/>
              <a:gd name="connsiteX5" fmla="*/ 4220845 w 4604295"/>
              <a:gd name="connsiteY5" fmla="*/ 474884 h 581752"/>
              <a:gd name="connsiteX6" fmla="*/ 4236085 w 4604295"/>
              <a:gd name="connsiteY6" fmla="*/ 573944 h 581752"/>
              <a:gd name="connsiteX7" fmla="*/ 0 w 4604295"/>
              <a:gd name="connsiteY7" fmla="*/ 575849 h 581752"/>
              <a:gd name="connsiteX8" fmla="*/ 6985 w 4604295"/>
              <a:gd name="connsiteY8" fmla="*/ 78644 h 581752"/>
              <a:gd name="connsiteX0" fmla="*/ 6985 w 4576166"/>
              <a:gd name="connsiteY0" fmla="*/ 78644 h 581752"/>
              <a:gd name="connsiteX1" fmla="*/ 410845 w 4576166"/>
              <a:gd name="connsiteY1" fmla="*/ 2444 h 581752"/>
              <a:gd name="connsiteX2" fmla="*/ 1332865 w 4576166"/>
              <a:gd name="connsiteY2" fmla="*/ 93884 h 581752"/>
              <a:gd name="connsiteX3" fmla="*/ 2254885 w 4576166"/>
              <a:gd name="connsiteY3" fmla="*/ 535844 h 581752"/>
              <a:gd name="connsiteX4" fmla="*/ 3527425 w 4576166"/>
              <a:gd name="connsiteY4" fmla="*/ 200564 h 581752"/>
              <a:gd name="connsiteX5" fmla="*/ 4220845 w 4576166"/>
              <a:gd name="connsiteY5" fmla="*/ 474884 h 581752"/>
              <a:gd name="connsiteX6" fmla="*/ 4236085 w 4576166"/>
              <a:gd name="connsiteY6" fmla="*/ 573944 h 581752"/>
              <a:gd name="connsiteX7" fmla="*/ 0 w 4576166"/>
              <a:gd name="connsiteY7" fmla="*/ 575849 h 581752"/>
              <a:gd name="connsiteX8" fmla="*/ 6985 w 4576166"/>
              <a:gd name="connsiteY8" fmla="*/ 78644 h 581752"/>
              <a:gd name="connsiteX0" fmla="*/ 6985 w 4288825"/>
              <a:gd name="connsiteY0" fmla="*/ 78644 h 581752"/>
              <a:gd name="connsiteX1" fmla="*/ 410845 w 4288825"/>
              <a:gd name="connsiteY1" fmla="*/ 2444 h 581752"/>
              <a:gd name="connsiteX2" fmla="*/ 1332865 w 4288825"/>
              <a:gd name="connsiteY2" fmla="*/ 93884 h 581752"/>
              <a:gd name="connsiteX3" fmla="*/ 2254885 w 4288825"/>
              <a:gd name="connsiteY3" fmla="*/ 535844 h 581752"/>
              <a:gd name="connsiteX4" fmla="*/ 3527425 w 4288825"/>
              <a:gd name="connsiteY4" fmla="*/ 200564 h 581752"/>
              <a:gd name="connsiteX5" fmla="*/ 4220845 w 4288825"/>
              <a:gd name="connsiteY5" fmla="*/ 474884 h 581752"/>
              <a:gd name="connsiteX6" fmla="*/ 4236085 w 4288825"/>
              <a:gd name="connsiteY6" fmla="*/ 573944 h 581752"/>
              <a:gd name="connsiteX7" fmla="*/ 0 w 4288825"/>
              <a:gd name="connsiteY7" fmla="*/ 575849 h 581752"/>
              <a:gd name="connsiteX8" fmla="*/ 6985 w 4288825"/>
              <a:gd name="connsiteY8" fmla="*/ 78644 h 581752"/>
              <a:gd name="connsiteX0" fmla="*/ 6985 w 4288825"/>
              <a:gd name="connsiteY0" fmla="*/ 109760 h 612868"/>
              <a:gd name="connsiteX1" fmla="*/ 439420 w 4288825"/>
              <a:gd name="connsiteY1" fmla="*/ 222 h 612868"/>
              <a:gd name="connsiteX2" fmla="*/ 1332865 w 4288825"/>
              <a:gd name="connsiteY2" fmla="*/ 125000 h 612868"/>
              <a:gd name="connsiteX3" fmla="*/ 2254885 w 4288825"/>
              <a:gd name="connsiteY3" fmla="*/ 566960 h 612868"/>
              <a:gd name="connsiteX4" fmla="*/ 3527425 w 4288825"/>
              <a:gd name="connsiteY4" fmla="*/ 231680 h 612868"/>
              <a:gd name="connsiteX5" fmla="*/ 4220845 w 4288825"/>
              <a:gd name="connsiteY5" fmla="*/ 506000 h 612868"/>
              <a:gd name="connsiteX6" fmla="*/ 4236085 w 4288825"/>
              <a:gd name="connsiteY6" fmla="*/ 605060 h 612868"/>
              <a:gd name="connsiteX7" fmla="*/ 0 w 4288825"/>
              <a:gd name="connsiteY7" fmla="*/ 606965 h 612868"/>
              <a:gd name="connsiteX8" fmla="*/ 6985 w 4288825"/>
              <a:gd name="connsiteY8" fmla="*/ 109760 h 612868"/>
              <a:gd name="connsiteX0" fmla="*/ 6985 w 8146457"/>
              <a:gd name="connsiteY0" fmla="*/ 109760 h 612868"/>
              <a:gd name="connsiteX1" fmla="*/ 439420 w 8146457"/>
              <a:gd name="connsiteY1" fmla="*/ 222 h 612868"/>
              <a:gd name="connsiteX2" fmla="*/ 1332865 w 8146457"/>
              <a:gd name="connsiteY2" fmla="*/ 125000 h 612868"/>
              <a:gd name="connsiteX3" fmla="*/ 2254885 w 8146457"/>
              <a:gd name="connsiteY3" fmla="*/ 566960 h 612868"/>
              <a:gd name="connsiteX4" fmla="*/ 3527425 w 8146457"/>
              <a:gd name="connsiteY4" fmla="*/ 231680 h 612868"/>
              <a:gd name="connsiteX5" fmla="*/ 4220845 w 8146457"/>
              <a:gd name="connsiteY5" fmla="*/ 506000 h 612868"/>
              <a:gd name="connsiteX6" fmla="*/ 8146097 w 8146457"/>
              <a:gd name="connsiteY6" fmla="*/ 605060 h 612868"/>
              <a:gd name="connsiteX7" fmla="*/ 0 w 8146457"/>
              <a:gd name="connsiteY7" fmla="*/ 606965 h 612868"/>
              <a:gd name="connsiteX8" fmla="*/ 6985 w 8146457"/>
              <a:gd name="connsiteY8" fmla="*/ 109760 h 612868"/>
              <a:gd name="connsiteX0" fmla="*/ 6985 w 8146539"/>
              <a:gd name="connsiteY0" fmla="*/ 109760 h 612868"/>
              <a:gd name="connsiteX1" fmla="*/ 439420 w 8146539"/>
              <a:gd name="connsiteY1" fmla="*/ 222 h 612868"/>
              <a:gd name="connsiteX2" fmla="*/ 1332865 w 8146539"/>
              <a:gd name="connsiteY2" fmla="*/ 125000 h 612868"/>
              <a:gd name="connsiteX3" fmla="*/ 2254885 w 8146539"/>
              <a:gd name="connsiteY3" fmla="*/ 566960 h 612868"/>
              <a:gd name="connsiteX4" fmla="*/ 3527425 w 8146539"/>
              <a:gd name="connsiteY4" fmla="*/ 231680 h 612868"/>
              <a:gd name="connsiteX5" fmla="*/ 4816157 w 8146539"/>
              <a:gd name="connsiteY5" fmla="*/ 510763 h 612868"/>
              <a:gd name="connsiteX6" fmla="*/ 8146097 w 8146539"/>
              <a:gd name="connsiteY6" fmla="*/ 605060 h 612868"/>
              <a:gd name="connsiteX7" fmla="*/ 0 w 8146539"/>
              <a:gd name="connsiteY7" fmla="*/ 606965 h 612868"/>
              <a:gd name="connsiteX8" fmla="*/ 6985 w 8146539"/>
              <a:gd name="connsiteY8" fmla="*/ 109760 h 612868"/>
              <a:gd name="connsiteX0" fmla="*/ 6985 w 8146549"/>
              <a:gd name="connsiteY0" fmla="*/ 109760 h 612868"/>
              <a:gd name="connsiteX1" fmla="*/ 439420 w 8146549"/>
              <a:gd name="connsiteY1" fmla="*/ 222 h 612868"/>
              <a:gd name="connsiteX2" fmla="*/ 1332865 w 8146549"/>
              <a:gd name="connsiteY2" fmla="*/ 125000 h 612868"/>
              <a:gd name="connsiteX3" fmla="*/ 2254885 w 8146549"/>
              <a:gd name="connsiteY3" fmla="*/ 566960 h 612868"/>
              <a:gd name="connsiteX4" fmla="*/ 3527425 w 8146549"/>
              <a:gd name="connsiteY4" fmla="*/ 231680 h 612868"/>
              <a:gd name="connsiteX5" fmla="*/ 4816157 w 8146549"/>
              <a:gd name="connsiteY5" fmla="*/ 510763 h 612868"/>
              <a:gd name="connsiteX6" fmla="*/ 8146097 w 8146549"/>
              <a:gd name="connsiteY6" fmla="*/ 605060 h 612868"/>
              <a:gd name="connsiteX7" fmla="*/ 0 w 8146549"/>
              <a:gd name="connsiteY7" fmla="*/ 606965 h 612868"/>
              <a:gd name="connsiteX8" fmla="*/ 6985 w 8146549"/>
              <a:gd name="connsiteY8" fmla="*/ 109760 h 612868"/>
              <a:gd name="connsiteX0" fmla="*/ 6985 w 8146549"/>
              <a:gd name="connsiteY0" fmla="*/ 757579 h 1260687"/>
              <a:gd name="connsiteX1" fmla="*/ 439420 w 8146549"/>
              <a:gd name="connsiteY1" fmla="*/ 648041 h 1260687"/>
              <a:gd name="connsiteX2" fmla="*/ 1332865 w 8146549"/>
              <a:gd name="connsiteY2" fmla="*/ 772819 h 1260687"/>
              <a:gd name="connsiteX3" fmla="*/ 2026285 w 8146549"/>
              <a:gd name="connsiteY3" fmla="*/ 341 h 1260687"/>
              <a:gd name="connsiteX4" fmla="*/ 3527425 w 8146549"/>
              <a:gd name="connsiteY4" fmla="*/ 879499 h 1260687"/>
              <a:gd name="connsiteX5" fmla="*/ 4816157 w 8146549"/>
              <a:gd name="connsiteY5" fmla="*/ 1158582 h 1260687"/>
              <a:gd name="connsiteX6" fmla="*/ 8146097 w 8146549"/>
              <a:gd name="connsiteY6" fmla="*/ 1252879 h 1260687"/>
              <a:gd name="connsiteX7" fmla="*/ 0 w 8146549"/>
              <a:gd name="connsiteY7" fmla="*/ 1254784 h 1260687"/>
              <a:gd name="connsiteX8" fmla="*/ 6985 w 8146549"/>
              <a:gd name="connsiteY8" fmla="*/ 757579 h 1260687"/>
              <a:gd name="connsiteX0" fmla="*/ 6985 w 8146549"/>
              <a:gd name="connsiteY0" fmla="*/ 724257 h 1227365"/>
              <a:gd name="connsiteX1" fmla="*/ 439420 w 8146549"/>
              <a:gd name="connsiteY1" fmla="*/ 614719 h 1227365"/>
              <a:gd name="connsiteX2" fmla="*/ 1332865 w 8146549"/>
              <a:gd name="connsiteY2" fmla="*/ 739497 h 1227365"/>
              <a:gd name="connsiteX3" fmla="*/ 2031048 w 8146549"/>
              <a:gd name="connsiteY3" fmla="*/ 356 h 1227365"/>
              <a:gd name="connsiteX4" fmla="*/ 3527425 w 8146549"/>
              <a:gd name="connsiteY4" fmla="*/ 846177 h 1227365"/>
              <a:gd name="connsiteX5" fmla="*/ 4816157 w 8146549"/>
              <a:gd name="connsiteY5" fmla="*/ 1125260 h 1227365"/>
              <a:gd name="connsiteX6" fmla="*/ 8146097 w 8146549"/>
              <a:gd name="connsiteY6" fmla="*/ 1219557 h 1227365"/>
              <a:gd name="connsiteX7" fmla="*/ 0 w 8146549"/>
              <a:gd name="connsiteY7" fmla="*/ 1221462 h 1227365"/>
              <a:gd name="connsiteX8" fmla="*/ 6985 w 8146549"/>
              <a:gd name="connsiteY8" fmla="*/ 724257 h 1227365"/>
              <a:gd name="connsiteX0" fmla="*/ 6985 w 8146549"/>
              <a:gd name="connsiteY0" fmla="*/ 724842 h 1227950"/>
              <a:gd name="connsiteX1" fmla="*/ 439420 w 8146549"/>
              <a:gd name="connsiteY1" fmla="*/ 615304 h 1227950"/>
              <a:gd name="connsiteX2" fmla="*/ 1332865 w 8146549"/>
              <a:gd name="connsiteY2" fmla="*/ 740082 h 1227950"/>
              <a:gd name="connsiteX3" fmla="*/ 2031048 w 8146549"/>
              <a:gd name="connsiteY3" fmla="*/ 941 h 1227950"/>
              <a:gd name="connsiteX4" fmla="*/ 3527425 w 8146549"/>
              <a:gd name="connsiteY4" fmla="*/ 846762 h 1227950"/>
              <a:gd name="connsiteX5" fmla="*/ 4816157 w 8146549"/>
              <a:gd name="connsiteY5" fmla="*/ 1125845 h 1227950"/>
              <a:gd name="connsiteX6" fmla="*/ 8146097 w 8146549"/>
              <a:gd name="connsiteY6" fmla="*/ 1220142 h 1227950"/>
              <a:gd name="connsiteX7" fmla="*/ 0 w 8146549"/>
              <a:gd name="connsiteY7" fmla="*/ 1222047 h 1227950"/>
              <a:gd name="connsiteX8" fmla="*/ 6985 w 8146549"/>
              <a:gd name="connsiteY8" fmla="*/ 724842 h 122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6549" h="1227950">
                <a:moveTo>
                  <a:pt x="6985" y="724842"/>
                </a:moveTo>
                <a:cubicBezTo>
                  <a:pt x="78105" y="630862"/>
                  <a:pt x="218440" y="612764"/>
                  <a:pt x="439420" y="615304"/>
                </a:cubicBezTo>
                <a:cubicBezTo>
                  <a:pt x="660400" y="617844"/>
                  <a:pt x="1067594" y="842476"/>
                  <a:pt x="1332865" y="740082"/>
                </a:cubicBezTo>
                <a:cubicBezTo>
                  <a:pt x="1598136" y="637688"/>
                  <a:pt x="1789113" y="30786"/>
                  <a:pt x="2031048" y="941"/>
                </a:cubicBezTo>
                <a:cubicBezTo>
                  <a:pt x="2272983" y="-28904"/>
                  <a:pt x="3063240" y="659278"/>
                  <a:pt x="3527425" y="846762"/>
                </a:cubicBezTo>
                <a:cubicBezTo>
                  <a:pt x="3991610" y="1034246"/>
                  <a:pt x="3989228" y="1163628"/>
                  <a:pt x="4816157" y="1125845"/>
                </a:cubicBezTo>
                <a:cubicBezTo>
                  <a:pt x="5643086" y="1088062"/>
                  <a:pt x="8185467" y="1223952"/>
                  <a:pt x="8146097" y="1220142"/>
                </a:cubicBezTo>
                <a:cubicBezTo>
                  <a:pt x="7439977" y="1235382"/>
                  <a:pt x="2440940" y="1223952"/>
                  <a:pt x="0" y="1222047"/>
                </a:cubicBezTo>
                <a:cubicBezTo>
                  <a:pt x="8255" y="725477"/>
                  <a:pt x="-3175" y="1192202"/>
                  <a:pt x="6985" y="724842"/>
                </a:cubicBezTo>
                <a:close/>
              </a:path>
            </a:pathLst>
          </a:custGeom>
          <a:solidFill>
            <a:srgbClr val="A2AD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345A114B-A09D-45EA-9B8E-B69567A001AA}"/>
              </a:ext>
            </a:extLst>
          </p:cNvPr>
          <p:cNvCxnSpPr/>
          <p:nvPr/>
        </p:nvCxnSpPr>
        <p:spPr>
          <a:xfrm flipV="1">
            <a:off x="4938863" y="1313285"/>
            <a:ext cx="1806820" cy="214092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>
            <a:extLst>
              <a:ext uri="{FF2B5EF4-FFF2-40B4-BE49-F238E27FC236}">
                <a16:creationId xmlns:a16="http://schemas.microsoft.com/office/drawing/2014/main" id="{716A5510-618B-4383-8295-196284576EA6}"/>
              </a:ext>
            </a:extLst>
          </p:cNvPr>
          <p:cNvSpPr/>
          <p:nvPr/>
        </p:nvSpPr>
        <p:spPr>
          <a:xfrm>
            <a:off x="6078566" y="2024232"/>
            <a:ext cx="79131" cy="79131"/>
          </a:xfrm>
          <a:prstGeom prst="ellipse">
            <a:avLst/>
          </a:prstGeom>
          <a:solidFill>
            <a:srgbClr val="FF2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471782FC-F497-48D1-972B-1314437AAEB6}"/>
              </a:ext>
            </a:extLst>
          </p:cNvPr>
          <p:cNvSpPr/>
          <p:nvPr/>
        </p:nvSpPr>
        <p:spPr>
          <a:xfrm>
            <a:off x="5075144" y="3215233"/>
            <a:ext cx="79131" cy="791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4319DF07-A281-45C8-BD1B-7FCEFA9B55F7}"/>
              </a:ext>
            </a:extLst>
          </p:cNvPr>
          <p:cNvSpPr/>
          <p:nvPr/>
        </p:nvSpPr>
        <p:spPr>
          <a:xfrm>
            <a:off x="5345507" y="2892116"/>
            <a:ext cx="79131" cy="791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FDD5C5B-9C58-41E7-90C2-9D1180464E20}"/>
              </a:ext>
            </a:extLst>
          </p:cNvPr>
          <p:cNvSpPr/>
          <p:nvPr/>
        </p:nvSpPr>
        <p:spPr>
          <a:xfrm>
            <a:off x="5719180" y="2443126"/>
            <a:ext cx="79131" cy="791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D2051BC-3B01-4B2D-978E-632EA6A1A901}"/>
              </a:ext>
            </a:extLst>
          </p:cNvPr>
          <p:cNvSpPr/>
          <p:nvPr/>
        </p:nvSpPr>
        <p:spPr>
          <a:xfrm>
            <a:off x="6396188" y="1639212"/>
            <a:ext cx="79131" cy="791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DF1C7F81-AC26-49FB-A07A-8AAB2E80E59D}"/>
              </a:ext>
            </a:extLst>
          </p:cNvPr>
          <p:cNvSpPr/>
          <p:nvPr/>
        </p:nvSpPr>
        <p:spPr>
          <a:xfrm>
            <a:off x="4668535" y="3453214"/>
            <a:ext cx="406609" cy="2163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5C79C6-DA3B-4A4C-AD47-8104C993B10E}"/>
              </a:ext>
            </a:extLst>
          </p:cNvPr>
          <p:cNvSpPr txBox="1"/>
          <p:nvPr/>
        </p:nvSpPr>
        <p:spPr>
          <a:xfrm>
            <a:off x="4517644" y="3768310"/>
            <a:ext cx="1133324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Upwind site (</a:t>
            </a:r>
            <a:r>
              <a:rPr lang="en-US" sz="1200" dirty="0" err="1">
                <a:latin typeface="+mn-lt"/>
              </a:rPr>
              <a:t>uw</a:t>
            </a:r>
            <a:r>
              <a:rPr lang="en-US" sz="1200" dirty="0">
                <a:latin typeface="+mn-lt"/>
              </a:rPr>
              <a:t>)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31799A22-F9F9-4A4D-845F-4BA2E2ABECEF}"/>
              </a:ext>
            </a:extLst>
          </p:cNvPr>
          <p:cNvSpPr txBox="1"/>
          <p:nvPr/>
        </p:nvSpPr>
        <p:spPr>
          <a:xfrm>
            <a:off x="1773393" y="3764212"/>
            <a:ext cx="1328890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Downwind site (</a:t>
            </a:r>
            <a:r>
              <a:rPr lang="en-US" sz="1200" dirty="0" err="1">
                <a:latin typeface="+mn-lt"/>
              </a:rPr>
              <a:t>dw</a:t>
            </a:r>
            <a:r>
              <a:rPr lang="en-US" sz="1200" dirty="0">
                <a:latin typeface="+mn-lt"/>
              </a:rPr>
              <a:t>)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AF21980-7F7A-43D4-9EB4-5A351BA2755A}"/>
              </a:ext>
            </a:extLst>
          </p:cNvPr>
          <p:cNvSpPr/>
          <p:nvPr/>
        </p:nvSpPr>
        <p:spPr>
          <a:xfrm flipH="1">
            <a:off x="5419426" y="816406"/>
            <a:ext cx="1079591" cy="60980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wind</a:t>
            </a:r>
          </a:p>
        </p:txBody>
      </p:sp>
      <p:sp>
        <p:nvSpPr>
          <p:cNvPr id="62" name="Freihandform: Form 61">
            <a:extLst>
              <a:ext uri="{FF2B5EF4-FFF2-40B4-BE49-F238E27FC236}">
                <a16:creationId xmlns:a16="http://schemas.microsoft.com/office/drawing/2014/main" id="{2E87F51F-6C97-481C-9D2B-B91E2DD2A8E6}"/>
              </a:ext>
            </a:extLst>
          </p:cNvPr>
          <p:cNvSpPr/>
          <p:nvPr/>
        </p:nvSpPr>
        <p:spPr>
          <a:xfrm>
            <a:off x="3777270" y="1590028"/>
            <a:ext cx="3951812" cy="106570"/>
          </a:xfrm>
          <a:custGeom>
            <a:avLst/>
            <a:gdLst>
              <a:gd name="connsiteX0" fmla="*/ 0 w 4947139"/>
              <a:gd name="connsiteY0" fmla="*/ 1011607 h 1921419"/>
              <a:gd name="connsiteX1" fmla="*/ 1649047 w 4947139"/>
              <a:gd name="connsiteY1" fmla="*/ 1027238 h 1921419"/>
              <a:gd name="connsiteX2" fmla="*/ 2688493 w 4947139"/>
              <a:gd name="connsiteY2" fmla="*/ 19053 h 1921419"/>
              <a:gd name="connsiteX3" fmla="*/ 3423139 w 4947139"/>
              <a:gd name="connsiteY3" fmla="*/ 472346 h 1921419"/>
              <a:gd name="connsiteX4" fmla="*/ 4665785 w 4947139"/>
              <a:gd name="connsiteY4" fmla="*/ 1738438 h 1921419"/>
              <a:gd name="connsiteX5" fmla="*/ 4947139 w 4947139"/>
              <a:gd name="connsiteY5" fmla="*/ 1886930 h 1921419"/>
              <a:gd name="connsiteX0" fmla="*/ 0 w 5226995"/>
              <a:gd name="connsiteY0" fmla="*/ 1011607 h 1770937"/>
              <a:gd name="connsiteX1" fmla="*/ 1649047 w 5226995"/>
              <a:gd name="connsiteY1" fmla="*/ 1027238 h 1770937"/>
              <a:gd name="connsiteX2" fmla="*/ 2688493 w 5226995"/>
              <a:gd name="connsiteY2" fmla="*/ 19053 h 1770937"/>
              <a:gd name="connsiteX3" fmla="*/ 3423139 w 5226995"/>
              <a:gd name="connsiteY3" fmla="*/ 472346 h 1770937"/>
              <a:gd name="connsiteX4" fmla="*/ 4665785 w 5226995"/>
              <a:gd name="connsiteY4" fmla="*/ 1738438 h 1770937"/>
              <a:gd name="connsiteX5" fmla="*/ 5226995 w 5226995"/>
              <a:gd name="connsiteY5" fmla="*/ 1402376 h 1770937"/>
              <a:gd name="connsiteX0" fmla="*/ 0 w 5226995"/>
              <a:gd name="connsiteY0" fmla="*/ 539489 h 1298819"/>
              <a:gd name="connsiteX1" fmla="*/ 1649047 w 5226995"/>
              <a:gd name="connsiteY1" fmla="*/ 555120 h 1298819"/>
              <a:gd name="connsiteX2" fmla="*/ 2661410 w 5226995"/>
              <a:gd name="connsiteY2" fmla="*/ 1156904 h 1298819"/>
              <a:gd name="connsiteX3" fmla="*/ 3423139 w 5226995"/>
              <a:gd name="connsiteY3" fmla="*/ 228 h 1298819"/>
              <a:gd name="connsiteX4" fmla="*/ 4665785 w 5226995"/>
              <a:gd name="connsiteY4" fmla="*/ 1266320 h 1298819"/>
              <a:gd name="connsiteX5" fmla="*/ 5226995 w 5226995"/>
              <a:gd name="connsiteY5" fmla="*/ 930258 h 1298819"/>
              <a:gd name="connsiteX0" fmla="*/ 0 w 5226995"/>
              <a:gd name="connsiteY0" fmla="*/ 539498 h 1298828"/>
              <a:gd name="connsiteX1" fmla="*/ 1206693 w 5226995"/>
              <a:gd name="connsiteY1" fmla="*/ 813036 h 1298828"/>
              <a:gd name="connsiteX2" fmla="*/ 2661410 w 5226995"/>
              <a:gd name="connsiteY2" fmla="*/ 1156913 h 1298828"/>
              <a:gd name="connsiteX3" fmla="*/ 3423139 w 5226995"/>
              <a:gd name="connsiteY3" fmla="*/ 237 h 1298828"/>
              <a:gd name="connsiteX4" fmla="*/ 4665785 w 5226995"/>
              <a:gd name="connsiteY4" fmla="*/ 1266329 h 1298828"/>
              <a:gd name="connsiteX5" fmla="*/ 5226995 w 5226995"/>
              <a:gd name="connsiteY5" fmla="*/ 930267 h 1298828"/>
              <a:gd name="connsiteX0" fmla="*/ 0 w 5226995"/>
              <a:gd name="connsiteY0" fmla="*/ 0 h 726869"/>
              <a:gd name="connsiteX1" fmla="*/ 1206693 w 5226995"/>
              <a:gd name="connsiteY1" fmla="*/ 273538 h 726869"/>
              <a:gd name="connsiteX2" fmla="*/ 2661410 w 5226995"/>
              <a:gd name="connsiteY2" fmla="*/ 617415 h 726869"/>
              <a:gd name="connsiteX3" fmla="*/ 3621746 w 5226995"/>
              <a:gd name="connsiteY3" fmla="*/ 414216 h 726869"/>
              <a:gd name="connsiteX4" fmla="*/ 4665785 w 5226995"/>
              <a:gd name="connsiteY4" fmla="*/ 726831 h 726869"/>
              <a:gd name="connsiteX5" fmla="*/ 5226995 w 5226995"/>
              <a:gd name="connsiteY5" fmla="*/ 390769 h 726869"/>
              <a:gd name="connsiteX0" fmla="*/ 0 w 5226995"/>
              <a:gd name="connsiteY0" fmla="*/ 0 h 620054"/>
              <a:gd name="connsiteX1" fmla="*/ 1206693 w 5226995"/>
              <a:gd name="connsiteY1" fmla="*/ 273538 h 620054"/>
              <a:gd name="connsiteX2" fmla="*/ 2661410 w 5226995"/>
              <a:gd name="connsiteY2" fmla="*/ 617415 h 620054"/>
              <a:gd name="connsiteX3" fmla="*/ 3621746 w 5226995"/>
              <a:gd name="connsiteY3" fmla="*/ 414216 h 620054"/>
              <a:gd name="connsiteX4" fmla="*/ 4539398 w 5226995"/>
              <a:gd name="connsiteY4" fmla="*/ 85969 h 620054"/>
              <a:gd name="connsiteX5" fmla="*/ 5226995 w 5226995"/>
              <a:gd name="connsiteY5" fmla="*/ 390769 h 620054"/>
              <a:gd name="connsiteX0" fmla="*/ 0 w 5226995"/>
              <a:gd name="connsiteY0" fmla="*/ 0 h 619486"/>
              <a:gd name="connsiteX1" fmla="*/ 1206693 w 5226995"/>
              <a:gd name="connsiteY1" fmla="*/ 273538 h 619486"/>
              <a:gd name="connsiteX2" fmla="*/ 2661410 w 5226995"/>
              <a:gd name="connsiteY2" fmla="*/ 617415 h 619486"/>
              <a:gd name="connsiteX3" fmla="*/ 3621746 w 5226995"/>
              <a:gd name="connsiteY3" fmla="*/ 414216 h 619486"/>
              <a:gd name="connsiteX4" fmla="*/ 4521342 w 5226995"/>
              <a:gd name="connsiteY4" fmla="*/ 351693 h 619486"/>
              <a:gd name="connsiteX5" fmla="*/ 5226995 w 5226995"/>
              <a:gd name="connsiteY5" fmla="*/ 390769 h 619486"/>
              <a:gd name="connsiteX0" fmla="*/ 0 w 5254078"/>
              <a:gd name="connsiteY0" fmla="*/ 320431 h 939917"/>
              <a:gd name="connsiteX1" fmla="*/ 1206693 w 5254078"/>
              <a:gd name="connsiteY1" fmla="*/ 593969 h 939917"/>
              <a:gd name="connsiteX2" fmla="*/ 2661410 w 5254078"/>
              <a:gd name="connsiteY2" fmla="*/ 937846 h 939917"/>
              <a:gd name="connsiteX3" fmla="*/ 3621746 w 5254078"/>
              <a:gd name="connsiteY3" fmla="*/ 734647 h 939917"/>
              <a:gd name="connsiteX4" fmla="*/ 4521342 w 5254078"/>
              <a:gd name="connsiteY4" fmla="*/ 672124 h 939917"/>
              <a:gd name="connsiteX5" fmla="*/ 5254078 w 5254078"/>
              <a:gd name="connsiteY5" fmla="*/ 0 h 939917"/>
              <a:gd name="connsiteX0" fmla="*/ 0 w 5254078"/>
              <a:gd name="connsiteY0" fmla="*/ 320431 h 941371"/>
              <a:gd name="connsiteX1" fmla="*/ 1206693 w 5254078"/>
              <a:gd name="connsiteY1" fmla="*/ 593969 h 941371"/>
              <a:gd name="connsiteX2" fmla="*/ 2661410 w 5254078"/>
              <a:gd name="connsiteY2" fmla="*/ 937846 h 941371"/>
              <a:gd name="connsiteX3" fmla="*/ 3621746 w 5254078"/>
              <a:gd name="connsiteY3" fmla="*/ 734647 h 941371"/>
              <a:gd name="connsiteX4" fmla="*/ 4367872 w 5254078"/>
              <a:gd name="connsiteY4" fmla="*/ 156309 h 941371"/>
              <a:gd name="connsiteX5" fmla="*/ 5254078 w 5254078"/>
              <a:gd name="connsiteY5" fmla="*/ 0 h 941371"/>
              <a:gd name="connsiteX0" fmla="*/ 0 w 5254078"/>
              <a:gd name="connsiteY0" fmla="*/ 326652 h 947592"/>
              <a:gd name="connsiteX1" fmla="*/ 1206693 w 5254078"/>
              <a:gd name="connsiteY1" fmla="*/ 600190 h 947592"/>
              <a:gd name="connsiteX2" fmla="*/ 2661410 w 5254078"/>
              <a:gd name="connsiteY2" fmla="*/ 944067 h 947592"/>
              <a:gd name="connsiteX3" fmla="*/ 3621746 w 5254078"/>
              <a:gd name="connsiteY3" fmla="*/ 740868 h 947592"/>
              <a:gd name="connsiteX4" fmla="*/ 4367872 w 5254078"/>
              <a:gd name="connsiteY4" fmla="*/ 162530 h 947592"/>
              <a:gd name="connsiteX5" fmla="*/ 5254078 w 5254078"/>
              <a:gd name="connsiteY5" fmla="*/ 6221 h 947592"/>
              <a:gd name="connsiteX0" fmla="*/ 0 w 5254078"/>
              <a:gd name="connsiteY0" fmla="*/ 324116 h 944787"/>
              <a:gd name="connsiteX1" fmla="*/ 1206693 w 5254078"/>
              <a:gd name="connsiteY1" fmla="*/ 597654 h 944787"/>
              <a:gd name="connsiteX2" fmla="*/ 2661410 w 5254078"/>
              <a:gd name="connsiteY2" fmla="*/ 941531 h 944787"/>
              <a:gd name="connsiteX3" fmla="*/ 3621746 w 5254078"/>
              <a:gd name="connsiteY3" fmla="*/ 738332 h 944787"/>
              <a:gd name="connsiteX4" fmla="*/ 4277596 w 5254078"/>
              <a:gd name="connsiteY4" fmla="*/ 222517 h 944787"/>
              <a:gd name="connsiteX5" fmla="*/ 5254078 w 5254078"/>
              <a:gd name="connsiteY5" fmla="*/ 3685 h 944787"/>
              <a:gd name="connsiteX0" fmla="*/ 0 w 4277596"/>
              <a:gd name="connsiteY0" fmla="*/ 101599 h 722270"/>
              <a:gd name="connsiteX1" fmla="*/ 1206693 w 4277596"/>
              <a:gd name="connsiteY1" fmla="*/ 375137 h 722270"/>
              <a:gd name="connsiteX2" fmla="*/ 2661410 w 4277596"/>
              <a:gd name="connsiteY2" fmla="*/ 719014 h 722270"/>
              <a:gd name="connsiteX3" fmla="*/ 3621746 w 4277596"/>
              <a:gd name="connsiteY3" fmla="*/ 515815 h 722270"/>
              <a:gd name="connsiteX4" fmla="*/ 4277596 w 4277596"/>
              <a:gd name="connsiteY4" fmla="*/ 0 h 722270"/>
              <a:gd name="connsiteX0" fmla="*/ 0 w 4259540"/>
              <a:gd name="connsiteY0" fmla="*/ 117230 h 737965"/>
              <a:gd name="connsiteX1" fmla="*/ 1206693 w 4259540"/>
              <a:gd name="connsiteY1" fmla="*/ 390768 h 737965"/>
              <a:gd name="connsiteX2" fmla="*/ 2661410 w 4259540"/>
              <a:gd name="connsiteY2" fmla="*/ 734645 h 737965"/>
              <a:gd name="connsiteX3" fmla="*/ 3621746 w 4259540"/>
              <a:gd name="connsiteY3" fmla="*/ 531446 h 737965"/>
              <a:gd name="connsiteX4" fmla="*/ 4259540 w 4259540"/>
              <a:gd name="connsiteY4" fmla="*/ 0 h 737965"/>
              <a:gd name="connsiteX0" fmla="*/ 0 w 4259540"/>
              <a:gd name="connsiteY0" fmla="*/ 117230 h 2937002"/>
              <a:gd name="connsiteX1" fmla="*/ 1206693 w 4259540"/>
              <a:gd name="connsiteY1" fmla="*/ 390768 h 2937002"/>
              <a:gd name="connsiteX2" fmla="*/ 2379748 w 4259540"/>
              <a:gd name="connsiteY2" fmla="*/ 2936825 h 2937002"/>
              <a:gd name="connsiteX3" fmla="*/ 3621746 w 4259540"/>
              <a:gd name="connsiteY3" fmla="*/ 531446 h 2937002"/>
              <a:gd name="connsiteX4" fmla="*/ 4259540 w 4259540"/>
              <a:gd name="connsiteY4" fmla="*/ 0 h 2937002"/>
              <a:gd name="connsiteX0" fmla="*/ 0 w 4259540"/>
              <a:gd name="connsiteY0" fmla="*/ 117230 h 2940580"/>
              <a:gd name="connsiteX1" fmla="*/ 1197891 w 4259540"/>
              <a:gd name="connsiteY1" fmla="*/ 1061328 h 2940580"/>
              <a:gd name="connsiteX2" fmla="*/ 2379748 w 4259540"/>
              <a:gd name="connsiteY2" fmla="*/ 2936825 h 2940580"/>
              <a:gd name="connsiteX3" fmla="*/ 3621746 w 4259540"/>
              <a:gd name="connsiteY3" fmla="*/ 531446 h 2940580"/>
              <a:gd name="connsiteX4" fmla="*/ 4259540 w 4259540"/>
              <a:gd name="connsiteY4" fmla="*/ 0 h 2940580"/>
              <a:gd name="connsiteX0" fmla="*/ 0 w 4259540"/>
              <a:gd name="connsiteY0" fmla="*/ 117230 h 2439040"/>
              <a:gd name="connsiteX1" fmla="*/ 1197891 w 4259540"/>
              <a:gd name="connsiteY1" fmla="*/ 1061328 h 2439040"/>
              <a:gd name="connsiteX2" fmla="*/ 2362145 w 4259540"/>
              <a:gd name="connsiteY2" fmla="*/ 2433905 h 2439040"/>
              <a:gd name="connsiteX3" fmla="*/ 3621746 w 4259540"/>
              <a:gd name="connsiteY3" fmla="*/ 531446 h 2439040"/>
              <a:gd name="connsiteX4" fmla="*/ 4259540 w 4259540"/>
              <a:gd name="connsiteY4" fmla="*/ 0 h 2439040"/>
              <a:gd name="connsiteX0" fmla="*/ 0 w 4259540"/>
              <a:gd name="connsiteY0" fmla="*/ 117230 h 2221185"/>
              <a:gd name="connsiteX1" fmla="*/ 1197891 w 4259540"/>
              <a:gd name="connsiteY1" fmla="*/ 1061328 h 2221185"/>
              <a:gd name="connsiteX2" fmla="*/ 2326033 w 4259540"/>
              <a:gd name="connsiteY2" fmla="*/ 2215074 h 2221185"/>
              <a:gd name="connsiteX3" fmla="*/ 3621746 w 4259540"/>
              <a:gd name="connsiteY3" fmla="*/ 531446 h 2221185"/>
              <a:gd name="connsiteX4" fmla="*/ 4259540 w 4259540"/>
              <a:gd name="connsiteY4" fmla="*/ 0 h 2221185"/>
              <a:gd name="connsiteX0" fmla="*/ 0 w 5756722"/>
              <a:gd name="connsiteY0" fmla="*/ 206366 h 2310321"/>
              <a:gd name="connsiteX1" fmla="*/ 1197891 w 5756722"/>
              <a:gd name="connsiteY1" fmla="*/ 1150464 h 2310321"/>
              <a:gd name="connsiteX2" fmla="*/ 2326033 w 5756722"/>
              <a:gd name="connsiteY2" fmla="*/ 2304210 h 2310321"/>
              <a:gd name="connsiteX3" fmla="*/ 3621746 w 5756722"/>
              <a:gd name="connsiteY3" fmla="*/ 620582 h 2310321"/>
              <a:gd name="connsiteX4" fmla="*/ 5756722 w 5756722"/>
              <a:gd name="connsiteY4" fmla="*/ 0 h 2310321"/>
              <a:gd name="connsiteX0" fmla="*/ 0 w 5756722"/>
              <a:gd name="connsiteY0" fmla="*/ 206366 h 2317016"/>
              <a:gd name="connsiteX1" fmla="*/ 1197891 w 5756722"/>
              <a:gd name="connsiteY1" fmla="*/ 1150464 h 2317016"/>
              <a:gd name="connsiteX2" fmla="*/ 2326033 w 5756722"/>
              <a:gd name="connsiteY2" fmla="*/ 2304210 h 2317016"/>
              <a:gd name="connsiteX3" fmla="*/ 3734547 w 5756722"/>
              <a:gd name="connsiteY3" fmla="*/ 353171 h 2317016"/>
              <a:gd name="connsiteX4" fmla="*/ 5756722 w 5756722"/>
              <a:gd name="connsiteY4" fmla="*/ 0 h 2317016"/>
              <a:gd name="connsiteX0" fmla="*/ 0 w 5756722"/>
              <a:gd name="connsiteY0" fmla="*/ 251526 h 2362176"/>
              <a:gd name="connsiteX1" fmla="*/ 1197891 w 5756722"/>
              <a:gd name="connsiteY1" fmla="*/ 1195624 h 2362176"/>
              <a:gd name="connsiteX2" fmla="*/ 2326033 w 5756722"/>
              <a:gd name="connsiteY2" fmla="*/ 2349370 h 2362176"/>
              <a:gd name="connsiteX3" fmla="*/ 3734547 w 5756722"/>
              <a:gd name="connsiteY3" fmla="*/ 398331 h 2362176"/>
              <a:gd name="connsiteX4" fmla="*/ 5756722 w 5756722"/>
              <a:gd name="connsiteY4" fmla="*/ 45160 h 2362176"/>
              <a:gd name="connsiteX0" fmla="*/ 0 w 6259202"/>
              <a:gd name="connsiteY0" fmla="*/ 0 h 2110650"/>
              <a:gd name="connsiteX1" fmla="*/ 1197891 w 6259202"/>
              <a:gd name="connsiteY1" fmla="*/ 944098 h 2110650"/>
              <a:gd name="connsiteX2" fmla="*/ 2326033 w 6259202"/>
              <a:gd name="connsiteY2" fmla="*/ 2097844 h 2110650"/>
              <a:gd name="connsiteX3" fmla="*/ 3734547 w 6259202"/>
              <a:gd name="connsiteY3" fmla="*/ 146805 h 2110650"/>
              <a:gd name="connsiteX4" fmla="*/ 6259202 w 6259202"/>
              <a:gd name="connsiteY4" fmla="*/ 292799 h 2110650"/>
              <a:gd name="connsiteX0" fmla="*/ 0 w 6259202"/>
              <a:gd name="connsiteY0" fmla="*/ 0 h 2108977"/>
              <a:gd name="connsiteX1" fmla="*/ 1197891 w 6259202"/>
              <a:gd name="connsiteY1" fmla="*/ 944098 h 2108977"/>
              <a:gd name="connsiteX2" fmla="*/ 2326033 w 6259202"/>
              <a:gd name="connsiteY2" fmla="*/ 2097844 h 2108977"/>
              <a:gd name="connsiteX3" fmla="*/ 3693528 w 6259202"/>
              <a:gd name="connsiteY3" fmla="*/ 1519512 h 2108977"/>
              <a:gd name="connsiteX4" fmla="*/ 6259202 w 6259202"/>
              <a:gd name="connsiteY4" fmla="*/ 292799 h 210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202" h="2108977">
                <a:moveTo>
                  <a:pt x="0" y="0"/>
                </a:moveTo>
                <a:cubicBezTo>
                  <a:pt x="600482" y="90528"/>
                  <a:pt x="810219" y="594457"/>
                  <a:pt x="1197891" y="944098"/>
                </a:cubicBezTo>
                <a:cubicBezTo>
                  <a:pt x="1585563" y="1293739"/>
                  <a:pt x="1910094" y="2001942"/>
                  <a:pt x="2326033" y="2097844"/>
                </a:cubicBezTo>
                <a:cubicBezTo>
                  <a:pt x="2741973" y="2193746"/>
                  <a:pt x="3427173" y="1641953"/>
                  <a:pt x="3693528" y="1519512"/>
                </a:cubicBezTo>
                <a:cubicBezTo>
                  <a:pt x="3959883" y="1397071"/>
                  <a:pt x="5792308" y="112173"/>
                  <a:pt x="6259202" y="292799"/>
                </a:cubicBezTo>
              </a:path>
            </a:pathLst>
          </a:custGeom>
          <a:ln w="38100">
            <a:solidFill>
              <a:srgbClr val="C1DDF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97076BEC-FF0C-4A24-A885-8358ECCEEA2D}"/>
              </a:ext>
            </a:extLst>
          </p:cNvPr>
          <p:cNvSpPr txBox="1"/>
          <p:nvPr/>
        </p:nvSpPr>
        <p:spPr>
          <a:xfrm>
            <a:off x="4483090" y="1124675"/>
            <a:ext cx="699686" cy="302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900" dirty="0">
                <a:latin typeface="+mn-lt"/>
              </a:rPr>
              <a:t>STILT </a:t>
            </a:r>
            <a:r>
              <a:rPr lang="de-DE" sz="900" b="1" dirty="0">
                <a:latin typeface="+mn-lt"/>
              </a:rPr>
              <a:t>[2]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trajectory</a:t>
            </a:r>
            <a:endParaRPr lang="de-DE" sz="900" dirty="0">
              <a:latin typeface="+mn-lt"/>
            </a:endParaRPr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565113A9-6954-4934-817A-C5466F314253}"/>
              </a:ext>
            </a:extLst>
          </p:cNvPr>
          <p:cNvCxnSpPr>
            <a:cxnSpLocks/>
            <a:stCxn id="62" idx="1"/>
            <a:endCxn id="63" idx="2"/>
          </p:cNvCxnSpPr>
          <p:nvPr/>
        </p:nvCxnSpPr>
        <p:spPr>
          <a:xfrm flipV="1">
            <a:off x="4533571" y="1427194"/>
            <a:ext cx="299362" cy="210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ihandform: Form 67">
            <a:extLst>
              <a:ext uri="{FF2B5EF4-FFF2-40B4-BE49-F238E27FC236}">
                <a16:creationId xmlns:a16="http://schemas.microsoft.com/office/drawing/2014/main" id="{D21B184A-B812-448A-B799-E1ED71801ABC}"/>
              </a:ext>
            </a:extLst>
          </p:cNvPr>
          <p:cNvSpPr/>
          <p:nvPr/>
        </p:nvSpPr>
        <p:spPr>
          <a:xfrm>
            <a:off x="2468191" y="3176217"/>
            <a:ext cx="5256830" cy="264400"/>
          </a:xfrm>
          <a:custGeom>
            <a:avLst/>
            <a:gdLst>
              <a:gd name="connsiteX0" fmla="*/ 0 w 4947139"/>
              <a:gd name="connsiteY0" fmla="*/ 1011607 h 1921419"/>
              <a:gd name="connsiteX1" fmla="*/ 1649047 w 4947139"/>
              <a:gd name="connsiteY1" fmla="*/ 1027238 h 1921419"/>
              <a:gd name="connsiteX2" fmla="*/ 2688493 w 4947139"/>
              <a:gd name="connsiteY2" fmla="*/ 19053 h 1921419"/>
              <a:gd name="connsiteX3" fmla="*/ 3423139 w 4947139"/>
              <a:gd name="connsiteY3" fmla="*/ 472346 h 1921419"/>
              <a:gd name="connsiteX4" fmla="*/ 4665785 w 4947139"/>
              <a:gd name="connsiteY4" fmla="*/ 1738438 h 1921419"/>
              <a:gd name="connsiteX5" fmla="*/ 4947139 w 4947139"/>
              <a:gd name="connsiteY5" fmla="*/ 1886930 h 1921419"/>
              <a:gd name="connsiteX0" fmla="*/ 0 w 5226995"/>
              <a:gd name="connsiteY0" fmla="*/ 1011607 h 1770937"/>
              <a:gd name="connsiteX1" fmla="*/ 1649047 w 5226995"/>
              <a:gd name="connsiteY1" fmla="*/ 1027238 h 1770937"/>
              <a:gd name="connsiteX2" fmla="*/ 2688493 w 5226995"/>
              <a:gd name="connsiteY2" fmla="*/ 19053 h 1770937"/>
              <a:gd name="connsiteX3" fmla="*/ 3423139 w 5226995"/>
              <a:gd name="connsiteY3" fmla="*/ 472346 h 1770937"/>
              <a:gd name="connsiteX4" fmla="*/ 4665785 w 5226995"/>
              <a:gd name="connsiteY4" fmla="*/ 1738438 h 1770937"/>
              <a:gd name="connsiteX5" fmla="*/ 5226995 w 5226995"/>
              <a:gd name="connsiteY5" fmla="*/ 1402376 h 1770937"/>
              <a:gd name="connsiteX0" fmla="*/ 0 w 5226995"/>
              <a:gd name="connsiteY0" fmla="*/ 539489 h 1298819"/>
              <a:gd name="connsiteX1" fmla="*/ 1649047 w 5226995"/>
              <a:gd name="connsiteY1" fmla="*/ 555120 h 1298819"/>
              <a:gd name="connsiteX2" fmla="*/ 2661410 w 5226995"/>
              <a:gd name="connsiteY2" fmla="*/ 1156904 h 1298819"/>
              <a:gd name="connsiteX3" fmla="*/ 3423139 w 5226995"/>
              <a:gd name="connsiteY3" fmla="*/ 228 h 1298819"/>
              <a:gd name="connsiteX4" fmla="*/ 4665785 w 5226995"/>
              <a:gd name="connsiteY4" fmla="*/ 1266320 h 1298819"/>
              <a:gd name="connsiteX5" fmla="*/ 5226995 w 5226995"/>
              <a:gd name="connsiteY5" fmla="*/ 930258 h 1298819"/>
              <a:gd name="connsiteX0" fmla="*/ 0 w 5226995"/>
              <a:gd name="connsiteY0" fmla="*/ 539498 h 1298828"/>
              <a:gd name="connsiteX1" fmla="*/ 1206693 w 5226995"/>
              <a:gd name="connsiteY1" fmla="*/ 813036 h 1298828"/>
              <a:gd name="connsiteX2" fmla="*/ 2661410 w 5226995"/>
              <a:gd name="connsiteY2" fmla="*/ 1156913 h 1298828"/>
              <a:gd name="connsiteX3" fmla="*/ 3423139 w 5226995"/>
              <a:gd name="connsiteY3" fmla="*/ 237 h 1298828"/>
              <a:gd name="connsiteX4" fmla="*/ 4665785 w 5226995"/>
              <a:gd name="connsiteY4" fmla="*/ 1266329 h 1298828"/>
              <a:gd name="connsiteX5" fmla="*/ 5226995 w 5226995"/>
              <a:gd name="connsiteY5" fmla="*/ 930267 h 1298828"/>
              <a:gd name="connsiteX0" fmla="*/ 0 w 5226995"/>
              <a:gd name="connsiteY0" fmla="*/ 0 h 726869"/>
              <a:gd name="connsiteX1" fmla="*/ 1206693 w 5226995"/>
              <a:gd name="connsiteY1" fmla="*/ 273538 h 726869"/>
              <a:gd name="connsiteX2" fmla="*/ 2661410 w 5226995"/>
              <a:gd name="connsiteY2" fmla="*/ 617415 h 726869"/>
              <a:gd name="connsiteX3" fmla="*/ 3621746 w 5226995"/>
              <a:gd name="connsiteY3" fmla="*/ 414216 h 726869"/>
              <a:gd name="connsiteX4" fmla="*/ 4665785 w 5226995"/>
              <a:gd name="connsiteY4" fmla="*/ 726831 h 726869"/>
              <a:gd name="connsiteX5" fmla="*/ 5226995 w 5226995"/>
              <a:gd name="connsiteY5" fmla="*/ 390769 h 726869"/>
              <a:gd name="connsiteX0" fmla="*/ 0 w 5226995"/>
              <a:gd name="connsiteY0" fmla="*/ 0 h 620054"/>
              <a:gd name="connsiteX1" fmla="*/ 1206693 w 5226995"/>
              <a:gd name="connsiteY1" fmla="*/ 273538 h 620054"/>
              <a:gd name="connsiteX2" fmla="*/ 2661410 w 5226995"/>
              <a:gd name="connsiteY2" fmla="*/ 617415 h 620054"/>
              <a:gd name="connsiteX3" fmla="*/ 3621746 w 5226995"/>
              <a:gd name="connsiteY3" fmla="*/ 414216 h 620054"/>
              <a:gd name="connsiteX4" fmla="*/ 4539398 w 5226995"/>
              <a:gd name="connsiteY4" fmla="*/ 85969 h 620054"/>
              <a:gd name="connsiteX5" fmla="*/ 5226995 w 5226995"/>
              <a:gd name="connsiteY5" fmla="*/ 390769 h 620054"/>
              <a:gd name="connsiteX0" fmla="*/ 0 w 5226995"/>
              <a:gd name="connsiteY0" fmla="*/ 0 h 619486"/>
              <a:gd name="connsiteX1" fmla="*/ 1206693 w 5226995"/>
              <a:gd name="connsiteY1" fmla="*/ 273538 h 619486"/>
              <a:gd name="connsiteX2" fmla="*/ 2661410 w 5226995"/>
              <a:gd name="connsiteY2" fmla="*/ 617415 h 619486"/>
              <a:gd name="connsiteX3" fmla="*/ 3621746 w 5226995"/>
              <a:gd name="connsiteY3" fmla="*/ 414216 h 619486"/>
              <a:gd name="connsiteX4" fmla="*/ 4521342 w 5226995"/>
              <a:gd name="connsiteY4" fmla="*/ 351693 h 619486"/>
              <a:gd name="connsiteX5" fmla="*/ 5226995 w 5226995"/>
              <a:gd name="connsiteY5" fmla="*/ 390769 h 619486"/>
              <a:gd name="connsiteX0" fmla="*/ 0 w 5254078"/>
              <a:gd name="connsiteY0" fmla="*/ 320431 h 939917"/>
              <a:gd name="connsiteX1" fmla="*/ 1206693 w 5254078"/>
              <a:gd name="connsiteY1" fmla="*/ 593969 h 939917"/>
              <a:gd name="connsiteX2" fmla="*/ 2661410 w 5254078"/>
              <a:gd name="connsiteY2" fmla="*/ 937846 h 939917"/>
              <a:gd name="connsiteX3" fmla="*/ 3621746 w 5254078"/>
              <a:gd name="connsiteY3" fmla="*/ 734647 h 939917"/>
              <a:gd name="connsiteX4" fmla="*/ 4521342 w 5254078"/>
              <a:gd name="connsiteY4" fmla="*/ 672124 h 939917"/>
              <a:gd name="connsiteX5" fmla="*/ 5254078 w 5254078"/>
              <a:gd name="connsiteY5" fmla="*/ 0 h 939917"/>
              <a:gd name="connsiteX0" fmla="*/ 0 w 5254078"/>
              <a:gd name="connsiteY0" fmla="*/ 320431 h 941371"/>
              <a:gd name="connsiteX1" fmla="*/ 1206693 w 5254078"/>
              <a:gd name="connsiteY1" fmla="*/ 593969 h 941371"/>
              <a:gd name="connsiteX2" fmla="*/ 2661410 w 5254078"/>
              <a:gd name="connsiteY2" fmla="*/ 937846 h 941371"/>
              <a:gd name="connsiteX3" fmla="*/ 3621746 w 5254078"/>
              <a:gd name="connsiteY3" fmla="*/ 734647 h 941371"/>
              <a:gd name="connsiteX4" fmla="*/ 4367872 w 5254078"/>
              <a:gd name="connsiteY4" fmla="*/ 156309 h 941371"/>
              <a:gd name="connsiteX5" fmla="*/ 5254078 w 5254078"/>
              <a:gd name="connsiteY5" fmla="*/ 0 h 941371"/>
              <a:gd name="connsiteX0" fmla="*/ 0 w 5254078"/>
              <a:gd name="connsiteY0" fmla="*/ 326652 h 947592"/>
              <a:gd name="connsiteX1" fmla="*/ 1206693 w 5254078"/>
              <a:gd name="connsiteY1" fmla="*/ 600190 h 947592"/>
              <a:gd name="connsiteX2" fmla="*/ 2661410 w 5254078"/>
              <a:gd name="connsiteY2" fmla="*/ 944067 h 947592"/>
              <a:gd name="connsiteX3" fmla="*/ 3621746 w 5254078"/>
              <a:gd name="connsiteY3" fmla="*/ 740868 h 947592"/>
              <a:gd name="connsiteX4" fmla="*/ 4367872 w 5254078"/>
              <a:gd name="connsiteY4" fmla="*/ 162530 h 947592"/>
              <a:gd name="connsiteX5" fmla="*/ 5254078 w 5254078"/>
              <a:gd name="connsiteY5" fmla="*/ 6221 h 947592"/>
              <a:gd name="connsiteX0" fmla="*/ 0 w 5254078"/>
              <a:gd name="connsiteY0" fmla="*/ 324116 h 944787"/>
              <a:gd name="connsiteX1" fmla="*/ 1206693 w 5254078"/>
              <a:gd name="connsiteY1" fmla="*/ 597654 h 944787"/>
              <a:gd name="connsiteX2" fmla="*/ 2661410 w 5254078"/>
              <a:gd name="connsiteY2" fmla="*/ 941531 h 944787"/>
              <a:gd name="connsiteX3" fmla="*/ 3621746 w 5254078"/>
              <a:gd name="connsiteY3" fmla="*/ 738332 h 944787"/>
              <a:gd name="connsiteX4" fmla="*/ 4277596 w 5254078"/>
              <a:gd name="connsiteY4" fmla="*/ 222517 h 944787"/>
              <a:gd name="connsiteX5" fmla="*/ 5254078 w 5254078"/>
              <a:gd name="connsiteY5" fmla="*/ 3685 h 944787"/>
              <a:gd name="connsiteX0" fmla="*/ 0 w 4277596"/>
              <a:gd name="connsiteY0" fmla="*/ 101599 h 722270"/>
              <a:gd name="connsiteX1" fmla="*/ 1206693 w 4277596"/>
              <a:gd name="connsiteY1" fmla="*/ 375137 h 722270"/>
              <a:gd name="connsiteX2" fmla="*/ 2661410 w 4277596"/>
              <a:gd name="connsiteY2" fmla="*/ 719014 h 722270"/>
              <a:gd name="connsiteX3" fmla="*/ 3621746 w 4277596"/>
              <a:gd name="connsiteY3" fmla="*/ 515815 h 722270"/>
              <a:gd name="connsiteX4" fmla="*/ 4277596 w 4277596"/>
              <a:gd name="connsiteY4" fmla="*/ 0 h 722270"/>
              <a:gd name="connsiteX0" fmla="*/ 0 w 4259540"/>
              <a:gd name="connsiteY0" fmla="*/ 117230 h 737965"/>
              <a:gd name="connsiteX1" fmla="*/ 1206693 w 4259540"/>
              <a:gd name="connsiteY1" fmla="*/ 390768 h 737965"/>
              <a:gd name="connsiteX2" fmla="*/ 2661410 w 4259540"/>
              <a:gd name="connsiteY2" fmla="*/ 734645 h 737965"/>
              <a:gd name="connsiteX3" fmla="*/ 3621746 w 4259540"/>
              <a:gd name="connsiteY3" fmla="*/ 531446 h 737965"/>
              <a:gd name="connsiteX4" fmla="*/ 4259540 w 4259540"/>
              <a:gd name="connsiteY4" fmla="*/ 0 h 737965"/>
              <a:gd name="connsiteX0" fmla="*/ 0 w 4259540"/>
              <a:gd name="connsiteY0" fmla="*/ 117230 h 2937002"/>
              <a:gd name="connsiteX1" fmla="*/ 1206693 w 4259540"/>
              <a:gd name="connsiteY1" fmla="*/ 390768 h 2937002"/>
              <a:gd name="connsiteX2" fmla="*/ 2379748 w 4259540"/>
              <a:gd name="connsiteY2" fmla="*/ 2936825 h 2937002"/>
              <a:gd name="connsiteX3" fmla="*/ 3621746 w 4259540"/>
              <a:gd name="connsiteY3" fmla="*/ 531446 h 2937002"/>
              <a:gd name="connsiteX4" fmla="*/ 4259540 w 4259540"/>
              <a:gd name="connsiteY4" fmla="*/ 0 h 2937002"/>
              <a:gd name="connsiteX0" fmla="*/ 0 w 4259540"/>
              <a:gd name="connsiteY0" fmla="*/ 117230 h 2940580"/>
              <a:gd name="connsiteX1" fmla="*/ 1197891 w 4259540"/>
              <a:gd name="connsiteY1" fmla="*/ 1061328 h 2940580"/>
              <a:gd name="connsiteX2" fmla="*/ 2379748 w 4259540"/>
              <a:gd name="connsiteY2" fmla="*/ 2936825 h 2940580"/>
              <a:gd name="connsiteX3" fmla="*/ 3621746 w 4259540"/>
              <a:gd name="connsiteY3" fmla="*/ 531446 h 2940580"/>
              <a:gd name="connsiteX4" fmla="*/ 4259540 w 4259540"/>
              <a:gd name="connsiteY4" fmla="*/ 0 h 2940580"/>
              <a:gd name="connsiteX0" fmla="*/ 0 w 4259540"/>
              <a:gd name="connsiteY0" fmla="*/ 117230 h 2439040"/>
              <a:gd name="connsiteX1" fmla="*/ 1197891 w 4259540"/>
              <a:gd name="connsiteY1" fmla="*/ 1061328 h 2439040"/>
              <a:gd name="connsiteX2" fmla="*/ 2362145 w 4259540"/>
              <a:gd name="connsiteY2" fmla="*/ 2433905 h 2439040"/>
              <a:gd name="connsiteX3" fmla="*/ 3621746 w 4259540"/>
              <a:gd name="connsiteY3" fmla="*/ 531446 h 2439040"/>
              <a:gd name="connsiteX4" fmla="*/ 4259540 w 4259540"/>
              <a:gd name="connsiteY4" fmla="*/ 0 h 2439040"/>
              <a:gd name="connsiteX0" fmla="*/ 0 w 4259540"/>
              <a:gd name="connsiteY0" fmla="*/ 117230 h 2221185"/>
              <a:gd name="connsiteX1" fmla="*/ 1197891 w 4259540"/>
              <a:gd name="connsiteY1" fmla="*/ 1061328 h 2221185"/>
              <a:gd name="connsiteX2" fmla="*/ 2326033 w 4259540"/>
              <a:gd name="connsiteY2" fmla="*/ 2215074 h 2221185"/>
              <a:gd name="connsiteX3" fmla="*/ 3621746 w 4259540"/>
              <a:gd name="connsiteY3" fmla="*/ 531446 h 2221185"/>
              <a:gd name="connsiteX4" fmla="*/ 4259540 w 4259540"/>
              <a:gd name="connsiteY4" fmla="*/ 0 h 2221185"/>
              <a:gd name="connsiteX0" fmla="*/ 0 w 5756722"/>
              <a:gd name="connsiteY0" fmla="*/ 206366 h 2310321"/>
              <a:gd name="connsiteX1" fmla="*/ 1197891 w 5756722"/>
              <a:gd name="connsiteY1" fmla="*/ 1150464 h 2310321"/>
              <a:gd name="connsiteX2" fmla="*/ 2326033 w 5756722"/>
              <a:gd name="connsiteY2" fmla="*/ 2304210 h 2310321"/>
              <a:gd name="connsiteX3" fmla="*/ 3621746 w 5756722"/>
              <a:gd name="connsiteY3" fmla="*/ 620582 h 2310321"/>
              <a:gd name="connsiteX4" fmla="*/ 5756722 w 5756722"/>
              <a:gd name="connsiteY4" fmla="*/ 0 h 2310321"/>
              <a:gd name="connsiteX0" fmla="*/ 0 w 5756722"/>
              <a:gd name="connsiteY0" fmla="*/ 206366 h 2317016"/>
              <a:gd name="connsiteX1" fmla="*/ 1197891 w 5756722"/>
              <a:gd name="connsiteY1" fmla="*/ 1150464 h 2317016"/>
              <a:gd name="connsiteX2" fmla="*/ 2326033 w 5756722"/>
              <a:gd name="connsiteY2" fmla="*/ 2304210 h 2317016"/>
              <a:gd name="connsiteX3" fmla="*/ 3734547 w 5756722"/>
              <a:gd name="connsiteY3" fmla="*/ 353171 h 2317016"/>
              <a:gd name="connsiteX4" fmla="*/ 5756722 w 5756722"/>
              <a:gd name="connsiteY4" fmla="*/ 0 h 2317016"/>
              <a:gd name="connsiteX0" fmla="*/ 0 w 5756722"/>
              <a:gd name="connsiteY0" fmla="*/ 251526 h 2362176"/>
              <a:gd name="connsiteX1" fmla="*/ 1197891 w 5756722"/>
              <a:gd name="connsiteY1" fmla="*/ 1195624 h 2362176"/>
              <a:gd name="connsiteX2" fmla="*/ 2326033 w 5756722"/>
              <a:gd name="connsiteY2" fmla="*/ 2349370 h 2362176"/>
              <a:gd name="connsiteX3" fmla="*/ 3734547 w 5756722"/>
              <a:gd name="connsiteY3" fmla="*/ 398331 h 2362176"/>
              <a:gd name="connsiteX4" fmla="*/ 5756722 w 5756722"/>
              <a:gd name="connsiteY4" fmla="*/ 45160 h 2362176"/>
              <a:gd name="connsiteX0" fmla="*/ 0 w 6259202"/>
              <a:gd name="connsiteY0" fmla="*/ 0 h 2110650"/>
              <a:gd name="connsiteX1" fmla="*/ 1197891 w 6259202"/>
              <a:gd name="connsiteY1" fmla="*/ 944098 h 2110650"/>
              <a:gd name="connsiteX2" fmla="*/ 2326033 w 6259202"/>
              <a:gd name="connsiteY2" fmla="*/ 2097844 h 2110650"/>
              <a:gd name="connsiteX3" fmla="*/ 3734547 w 6259202"/>
              <a:gd name="connsiteY3" fmla="*/ 146805 h 2110650"/>
              <a:gd name="connsiteX4" fmla="*/ 6259202 w 6259202"/>
              <a:gd name="connsiteY4" fmla="*/ 292799 h 2110650"/>
              <a:gd name="connsiteX0" fmla="*/ 0 w 6259202"/>
              <a:gd name="connsiteY0" fmla="*/ 0 h 2108977"/>
              <a:gd name="connsiteX1" fmla="*/ 1197891 w 6259202"/>
              <a:gd name="connsiteY1" fmla="*/ 944098 h 2108977"/>
              <a:gd name="connsiteX2" fmla="*/ 2326033 w 6259202"/>
              <a:gd name="connsiteY2" fmla="*/ 2097844 h 2108977"/>
              <a:gd name="connsiteX3" fmla="*/ 3693528 w 6259202"/>
              <a:gd name="connsiteY3" fmla="*/ 1519512 h 2108977"/>
              <a:gd name="connsiteX4" fmla="*/ 6259202 w 6259202"/>
              <a:gd name="connsiteY4" fmla="*/ 292799 h 2108977"/>
              <a:gd name="connsiteX0" fmla="*/ 0 w 8284012"/>
              <a:gd name="connsiteY0" fmla="*/ 0 h 2108977"/>
              <a:gd name="connsiteX1" fmla="*/ 1197891 w 8284012"/>
              <a:gd name="connsiteY1" fmla="*/ 944098 h 2108977"/>
              <a:gd name="connsiteX2" fmla="*/ 2326033 w 8284012"/>
              <a:gd name="connsiteY2" fmla="*/ 2097844 h 2108977"/>
              <a:gd name="connsiteX3" fmla="*/ 3693528 w 8284012"/>
              <a:gd name="connsiteY3" fmla="*/ 1519512 h 2108977"/>
              <a:gd name="connsiteX4" fmla="*/ 8284012 w 8284012"/>
              <a:gd name="connsiteY4" fmla="*/ 2036245 h 2108977"/>
              <a:gd name="connsiteX0" fmla="*/ 0 w 8284012"/>
              <a:gd name="connsiteY0" fmla="*/ 0 h 2101572"/>
              <a:gd name="connsiteX1" fmla="*/ 1197891 w 8284012"/>
              <a:gd name="connsiteY1" fmla="*/ 944098 h 2101572"/>
              <a:gd name="connsiteX2" fmla="*/ 2326033 w 8284012"/>
              <a:gd name="connsiteY2" fmla="*/ 2097844 h 2101572"/>
              <a:gd name="connsiteX3" fmla="*/ 5686701 w 8284012"/>
              <a:gd name="connsiteY3" fmla="*/ 1314402 h 2101572"/>
              <a:gd name="connsiteX4" fmla="*/ 8284012 w 8284012"/>
              <a:gd name="connsiteY4" fmla="*/ 2036245 h 2101572"/>
              <a:gd name="connsiteX0" fmla="*/ 0 w 8284012"/>
              <a:gd name="connsiteY0" fmla="*/ 0 h 2036245"/>
              <a:gd name="connsiteX1" fmla="*/ 1197891 w 8284012"/>
              <a:gd name="connsiteY1" fmla="*/ 944098 h 2036245"/>
              <a:gd name="connsiteX2" fmla="*/ 2399855 w 8284012"/>
              <a:gd name="connsiteY2" fmla="*/ 1482513 h 2036245"/>
              <a:gd name="connsiteX3" fmla="*/ 5686701 w 8284012"/>
              <a:gd name="connsiteY3" fmla="*/ 1314402 h 2036245"/>
              <a:gd name="connsiteX4" fmla="*/ 8284012 w 8284012"/>
              <a:gd name="connsiteY4" fmla="*/ 2036245 h 2036245"/>
              <a:gd name="connsiteX0" fmla="*/ 0 w 8284012"/>
              <a:gd name="connsiteY0" fmla="*/ 0 h 2036245"/>
              <a:gd name="connsiteX1" fmla="*/ 1166253 w 8284012"/>
              <a:gd name="connsiteY1" fmla="*/ 174933 h 2036245"/>
              <a:gd name="connsiteX2" fmla="*/ 2399855 w 8284012"/>
              <a:gd name="connsiteY2" fmla="*/ 1482513 h 2036245"/>
              <a:gd name="connsiteX3" fmla="*/ 5686701 w 8284012"/>
              <a:gd name="connsiteY3" fmla="*/ 1314402 h 2036245"/>
              <a:gd name="connsiteX4" fmla="*/ 8284012 w 8284012"/>
              <a:gd name="connsiteY4" fmla="*/ 2036245 h 2036245"/>
              <a:gd name="connsiteX0" fmla="*/ 0 w 8326196"/>
              <a:gd name="connsiteY0" fmla="*/ 0 h 2036245"/>
              <a:gd name="connsiteX1" fmla="*/ 1166253 w 8326196"/>
              <a:gd name="connsiteY1" fmla="*/ 174933 h 2036245"/>
              <a:gd name="connsiteX2" fmla="*/ 2399855 w 8326196"/>
              <a:gd name="connsiteY2" fmla="*/ 1482513 h 2036245"/>
              <a:gd name="connsiteX3" fmla="*/ 5686701 w 8326196"/>
              <a:gd name="connsiteY3" fmla="*/ 1314402 h 2036245"/>
              <a:gd name="connsiteX4" fmla="*/ 8326196 w 8326196"/>
              <a:gd name="connsiteY4" fmla="*/ 2036245 h 20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6196" h="2036245">
                <a:moveTo>
                  <a:pt x="0" y="0"/>
                </a:moveTo>
                <a:cubicBezTo>
                  <a:pt x="600482" y="90528"/>
                  <a:pt x="766277" y="-72152"/>
                  <a:pt x="1166253" y="174933"/>
                </a:cubicBezTo>
                <a:cubicBezTo>
                  <a:pt x="1566229" y="422019"/>
                  <a:pt x="1646447" y="1292602"/>
                  <a:pt x="2399855" y="1482513"/>
                </a:cubicBezTo>
                <a:cubicBezTo>
                  <a:pt x="3153263" y="1672424"/>
                  <a:pt x="5420346" y="1436843"/>
                  <a:pt x="5686701" y="1314402"/>
                </a:cubicBezTo>
                <a:cubicBezTo>
                  <a:pt x="5953056" y="1191961"/>
                  <a:pt x="7859302" y="1855619"/>
                  <a:pt x="8326196" y="2036245"/>
                </a:cubicBezTo>
              </a:path>
            </a:pathLst>
          </a:custGeom>
          <a:ln w="38100">
            <a:solidFill>
              <a:srgbClr val="C1DDF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9C34499E-0308-4352-BA55-4DED151DB27C}"/>
              </a:ext>
            </a:extLst>
          </p:cNvPr>
          <p:cNvCxnSpPr>
            <a:cxnSpLocks/>
            <a:stCxn id="68" idx="1"/>
            <a:endCxn id="63" idx="2"/>
          </p:cNvCxnSpPr>
          <p:nvPr/>
        </p:nvCxnSpPr>
        <p:spPr>
          <a:xfrm flipV="1">
            <a:off x="3204517" y="1427194"/>
            <a:ext cx="1628416" cy="1771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BA6DBC4-E216-4A33-8386-FFA886FE0AC1}"/>
              </a:ext>
            </a:extLst>
          </p:cNvPr>
          <p:cNvSpPr txBox="1"/>
          <p:nvPr/>
        </p:nvSpPr>
        <p:spPr>
          <a:xfrm>
            <a:off x="627154" y="4406951"/>
            <a:ext cx="2831339" cy="34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75" b="1" dirty="0">
                <a:latin typeface="+mn-lt"/>
              </a:rPr>
              <a:t>[1] T.S. Jones et al. 2021</a:t>
            </a:r>
            <a:r>
              <a:rPr lang="en-US" sz="675" dirty="0">
                <a:latin typeface="+mn-lt"/>
              </a:rPr>
              <a:t>: “Assessing Urban Methane Emissions Using Column-Observing Portable Fourier Transform Infrared (</a:t>
            </a:r>
            <a:r>
              <a:rPr lang="en-US" sz="675" dirty="0" err="1">
                <a:latin typeface="+mn-lt"/>
              </a:rPr>
              <a:t>ftir</a:t>
            </a:r>
            <a:r>
              <a:rPr lang="en-US" sz="675" dirty="0">
                <a:latin typeface="+mn-lt"/>
              </a:rPr>
              <a:t>) Spectrometers and a Novel Bayesian Inversion Framework”</a:t>
            </a:r>
          </a:p>
        </p:txBody>
      </p:sp>
      <p:sp>
        <p:nvSpPr>
          <p:cNvPr id="34" name="Fußzeilenplatzhalter 3">
            <a:extLst>
              <a:ext uri="{FF2B5EF4-FFF2-40B4-BE49-F238E27FC236}">
                <a16:creationId xmlns:a16="http://schemas.microsoft.com/office/drawing/2014/main" id="{A4096B70-7EB3-4499-AD35-277B174978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80799" y="4854985"/>
            <a:ext cx="5872154" cy="288515"/>
          </a:xfrm>
        </p:spPr>
        <p:txBody>
          <a:bodyPr/>
          <a:lstStyle/>
          <a:p>
            <a:r>
              <a:rPr lang="de-DE" noProof="0"/>
              <a:t>Dr. rer. nat. Friedrich Klappenbach (TUM) | Environmental Sensing and Modeling</a:t>
            </a:r>
            <a:endParaRPr lang="de-DE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5B81D9-8591-4183-84CB-6FCECEB72895}"/>
              </a:ext>
            </a:extLst>
          </p:cNvPr>
          <p:cNvSpPr txBox="1"/>
          <p:nvPr/>
        </p:nvSpPr>
        <p:spPr>
          <a:xfrm>
            <a:off x="3561461" y="4403495"/>
            <a:ext cx="2654048" cy="463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75" b="1" dirty="0">
                <a:latin typeface="+mn-lt"/>
              </a:rPr>
              <a:t>[2] </a:t>
            </a:r>
            <a:r>
              <a:rPr lang="en-US" sz="675" b="1" dirty="0" err="1">
                <a:latin typeface="+mn-lt"/>
              </a:rPr>
              <a:t>B.Fasoli</a:t>
            </a:r>
            <a:r>
              <a:rPr lang="en-US" sz="675" b="1" dirty="0">
                <a:latin typeface="+mn-lt"/>
              </a:rPr>
              <a:t> et al. 2018</a:t>
            </a:r>
            <a:r>
              <a:rPr lang="en-US" sz="675" dirty="0">
                <a:latin typeface="+mn-lt"/>
              </a:rPr>
              <a:t>: “Simulating atmospheric tracer concentrations for spatially distributed receptors: updates to the Stochastic Time-Inverted </a:t>
            </a:r>
            <a:r>
              <a:rPr lang="en-US" sz="675" dirty="0" err="1">
                <a:latin typeface="+mn-lt"/>
              </a:rPr>
              <a:t>Lagrangian</a:t>
            </a:r>
            <a:r>
              <a:rPr lang="en-US" sz="675" dirty="0">
                <a:latin typeface="+mn-lt"/>
              </a:rPr>
              <a:t> Transport model's R interface (STILT-R version 2)”</a:t>
            </a:r>
          </a:p>
        </p:txBody>
      </p:sp>
      <p:sp>
        <p:nvSpPr>
          <p:cNvPr id="8" name="Sonne 7">
            <a:extLst>
              <a:ext uri="{FF2B5EF4-FFF2-40B4-BE49-F238E27FC236}">
                <a16:creationId xmlns:a16="http://schemas.microsoft.com/office/drawing/2014/main" id="{EB3D81DD-D3C9-40E9-8B69-FFBC8C54FC31}"/>
              </a:ext>
            </a:extLst>
          </p:cNvPr>
          <p:cNvSpPr/>
          <p:nvPr/>
        </p:nvSpPr>
        <p:spPr>
          <a:xfrm>
            <a:off x="3935838" y="842843"/>
            <a:ext cx="465249" cy="421517"/>
          </a:xfrm>
          <a:prstGeom prst="sun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7" name="Sonne 36">
            <a:extLst>
              <a:ext uri="{FF2B5EF4-FFF2-40B4-BE49-F238E27FC236}">
                <a16:creationId xmlns:a16="http://schemas.microsoft.com/office/drawing/2014/main" id="{459D58B8-3463-41D0-B735-BD012FD3FFB1}"/>
              </a:ext>
            </a:extLst>
          </p:cNvPr>
          <p:cNvSpPr/>
          <p:nvPr/>
        </p:nvSpPr>
        <p:spPr>
          <a:xfrm>
            <a:off x="6631501" y="915392"/>
            <a:ext cx="465249" cy="421517"/>
          </a:xfrm>
          <a:prstGeom prst="sun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E5BA48-0949-4FFB-B45E-233D9405C88D}"/>
              </a:ext>
            </a:extLst>
          </p:cNvPr>
          <p:cNvSpPr txBox="1"/>
          <p:nvPr/>
        </p:nvSpPr>
        <p:spPr>
          <a:xfrm>
            <a:off x="6982567" y="1894146"/>
            <a:ext cx="2120830" cy="1249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" dirty="0" err="1">
                <a:latin typeface="+mn-lt"/>
              </a:rPr>
              <a:t>Exapmples</a:t>
            </a:r>
            <a:r>
              <a:rPr lang="en-US" sz="900" dirty="0">
                <a:latin typeface="+mn-lt"/>
              </a:rPr>
              <a:t> of mass balance approaches: </a:t>
            </a:r>
          </a:p>
          <a:p>
            <a:pPr>
              <a:lnSpc>
                <a:spcPct val="114000"/>
              </a:lnSpc>
            </a:pPr>
            <a:r>
              <a:rPr lang="en-US" sz="900" b="1" dirty="0">
                <a:latin typeface="+mn-lt"/>
              </a:rPr>
              <a:t>Chen et al. 2016</a:t>
            </a:r>
            <a:r>
              <a:rPr lang="en-US" sz="900" dirty="0">
                <a:latin typeface="+mn-lt"/>
              </a:rPr>
              <a:t>: “Differential column measurements using compact solar-tracking spectrometers”</a:t>
            </a:r>
          </a:p>
          <a:p>
            <a:pPr>
              <a:lnSpc>
                <a:spcPct val="114000"/>
              </a:lnSpc>
            </a:pPr>
            <a:r>
              <a:rPr lang="en-US" sz="900" b="1" dirty="0">
                <a:latin typeface="+mn-lt"/>
              </a:rPr>
              <a:t>Makarova et al. 2020</a:t>
            </a:r>
            <a:r>
              <a:rPr lang="en-US" sz="900" dirty="0">
                <a:latin typeface="+mn-lt"/>
              </a:rPr>
              <a:t>: “Emission Monitoring Mobile Experiment (EMME): an overview and first results of the St. Petersburg megacity campaign-2019”</a:t>
            </a:r>
          </a:p>
        </p:txBody>
      </p:sp>
    </p:spTree>
    <p:extLst>
      <p:ext uri="{BB962C8B-B14F-4D97-AF65-F5344CB8AC3E}">
        <p14:creationId xmlns:p14="http://schemas.microsoft.com/office/powerpoint/2010/main" val="211502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5A26C95-7E0A-42C3-8C83-56A87999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1" y="1298509"/>
            <a:ext cx="4389129" cy="3291847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B62B80-5BBB-4E49-BB22-A6F17F5097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1F47DE-CCCE-4A19-B1BF-E8CA5CAA28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80799" y="4854985"/>
            <a:ext cx="5872154" cy="288515"/>
          </a:xfrm>
        </p:spPr>
        <p:txBody>
          <a:bodyPr/>
          <a:lstStyle/>
          <a:p>
            <a:r>
              <a:rPr lang="de-DE" noProof="0"/>
              <a:t>Dr. rer. nat. Friedrich Klappenbach (TUM) | Environmental Sensing and Modeling</a:t>
            </a:r>
            <a:endParaRPr lang="de-DE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6BC7273-22E4-4CD0-975C-C97C6073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Upwind Influence Matrix </a:t>
            </a:r>
            <a:r>
              <a:rPr lang="en-US" b="1" dirty="0"/>
              <a:t>UIM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2302814-D2D9-46B0-A163-32A47F873CC4}"/>
                  </a:ext>
                </a:extLst>
              </p:cNvPr>
              <p:cNvSpPr txBox="1"/>
              <p:nvPr/>
            </p:nvSpPr>
            <p:spPr>
              <a:xfrm>
                <a:off x="5928933" y="3139137"/>
                <a:ext cx="1599220" cy="21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𝒅𝒘</m:t>
                          </m:r>
                        </m:sub>
                      </m:sSub>
                      <m:r>
                        <a:rPr lang="de-DE" sz="1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200" b="1" i="1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𝒖𝒘</m:t>
                          </m:r>
                        </m:sub>
                      </m:sSub>
                      <m:r>
                        <a:rPr lang="de-DE" sz="1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𝒅𝒘</m:t>
                          </m:r>
                        </m:sub>
                      </m:sSub>
                      <m:r>
                        <a:rPr lang="de-DE" sz="1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1200" b="1" i="1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1200" b="1" dirty="0" err="1">
                  <a:latin typeface="+mn-lt"/>
                </a:endParaRPr>
              </a:p>
            </p:txBody>
          </p:sp>
        </mc:Choice>
        <mc:Fallback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2302814-D2D9-46B0-A163-32A47F873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33" y="3139137"/>
                <a:ext cx="1599220" cy="210507"/>
              </a:xfrm>
              <a:prstGeom prst="rect">
                <a:avLst/>
              </a:prstGeom>
              <a:blipFill>
                <a:blip r:embed="rId4"/>
                <a:stretch>
                  <a:fillRect l="-1527" r="-76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33C04770-D468-4E2D-B2B3-84B1B73216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192"/>
          <a:stretch/>
        </p:blipFill>
        <p:spPr>
          <a:xfrm>
            <a:off x="5089567" y="1549298"/>
            <a:ext cx="2880000" cy="137825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AEA5953-472E-4323-8E66-6D5D0AC95378}"/>
              </a:ext>
            </a:extLst>
          </p:cNvPr>
          <p:cNvSpPr txBox="1"/>
          <p:nvPr/>
        </p:nvSpPr>
        <p:spPr>
          <a:xfrm>
            <a:off x="3924073" y="4358434"/>
            <a:ext cx="2467268" cy="463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75" dirty="0">
                <a:latin typeface="+mn-lt"/>
              </a:rPr>
              <a:t>See:  Background Influence Matrix in</a:t>
            </a:r>
          </a:p>
          <a:p>
            <a:pPr>
              <a:lnSpc>
                <a:spcPct val="114000"/>
              </a:lnSpc>
            </a:pPr>
            <a:r>
              <a:rPr lang="en-US" sz="675" b="1" dirty="0">
                <a:latin typeface="+mn-lt"/>
              </a:rPr>
              <a:t>T.S. Jones et al. 2021</a:t>
            </a:r>
            <a:r>
              <a:rPr lang="en-US" sz="675" dirty="0">
                <a:latin typeface="+mn-lt"/>
              </a:rPr>
              <a:t>: “Assessing Urban Methane Emissions Using Column-Observing Portable Fourier Transform Infrared (</a:t>
            </a:r>
            <a:r>
              <a:rPr lang="en-US" sz="675" dirty="0" err="1">
                <a:latin typeface="+mn-lt"/>
              </a:rPr>
              <a:t>ftir</a:t>
            </a:r>
            <a:r>
              <a:rPr lang="en-US" sz="675" dirty="0">
                <a:latin typeface="+mn-lt"/>
              </a:rPr>
              <a:t>) Spectrometers and a Novel Bayesian Inversion Framework”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EEF6962-7F5E-460B-8E78-F7615455923F}"/>
                  </a:ext>
                </a:extLst>
              </p:cNvPr>
              <p:cNvSpPr txBox="1"/>
              <p:nvPr/>
            </p:nvSpPr>
            <p:spPr>
              <a:xfrm>
                <a:off x="5928933" y="3484812"/>
                <a:ext cx="1599220" cy="21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de-DE" sz="1200" b="1" i="1">
                                  <a:latin typeface="Cambria Math" panose="02040503050406030204" pitchFamily="18" charset="0"/>
                                </a:rPr>
                                <m:t>𝒅𝒘</m:t>
                              </m:r>
                            </m:sub>
                          </m:sSub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𝒅𝒘</m:t>
                          </m:r>
                        </m:sub>
                      </m:sSub>
                      <m:r>
                        <a:rPr lang="de-DE" sz="1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200" b="1" i="1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de-DE" sz="1200" b="1" i="1">
                              <a:latin typeface="Cambria Math" panose="02040503050406030204" pitchFamily="18" charset="0"/>
                            </a:rPr>
                            <m:t>𝒖𝒘</m:t>
                          </m:r>
                        </m:sub>
                      </m:sSub>
                      <m:r>
                        <a:rPr lang="de-DE" sz="1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1200" b="1" i="1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1200" b="1" dirty="0" err="1">
                  <a:latin typeface="+mn-lt"/>
                </a:endParaRPr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EEF6962-7F5E-460B-8E78-F76154559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33" y="3484812"/>
                <a:ext cx="1599220" cy="210507"/>
              </a:xfrm>
              <a:prstGeom prst="rect">
                <a:avLst/>
              </a:prstGeom>
              <a:blipFill>
                <a:blip r:embed="rId6"/>
                <a:stretch>
                  <a:fillRect l="-763" r="-76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9430155B-5042-4474-849A-53819AA2FD30}"/>
              </a:ext>
            </a:extLst>
          </p:cNvPr>
          <p:cNvSpPr/>
          <p:nvPr/>
        </p:nvSpPr>
        <p:spPr>
          <a:xfrm>
            <a:off x="5595401" y="3534927"/>
            <a:ext cx="187725" cy="1603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569FCCC-7120-4AB0-AC89-AF48EBB785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6" t="94293" r="-2926" b="-177"/>
          <a:stretch/>
        </p:blipFill>
        <p:spPr>
          <a:xfrm>
            <a:off x="5157707" y="2916866"/>
            <a:ext cx="2880000" cy="12710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D3842BC-E4B9-4C9C-AD07-1E8ACD65D211}"/>
              </a:ext>
            </a:extLst>
          </p:cNvPr>
          <p:cNvSpPr txBox="1"/>
          <p:nvPr/>
        </p:nvSpPr>
        <p:spPr>
          <a:xfrm>
            <a:off x="7922891" y="2075374"/>
            <a:ext cx="820738" cy="3025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900" dirty="0" err="1">
                <a:latin typeface="+mn-lt"/>
              </a:rPr>
              <a:t>uw</a:t>
            </a:r>
            <a:r>
              <a:rPr lang="en-US" sz="900" dirty="0">
                <a:latin typeface="+mn-lt"/>
              </a:rPr>
              <a:t> – upwind</a:t>
            </a:r>
          </a:p>
          <a:p>
            <a:pPr>
              <a:lnSpc>
                <a:spcPct val="114000"/>
              </a:lnSpc>
            </a:pPr>
            <a:r>
              <a:rPr lang="en-US" sz="900" dirty="0" err="1">
                <a:latin typeface="+mn-lt"/>
              </a:rPr>
              <a:t>dw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/>
              <a:t>–</a:t>
            </a:r>
            <a:r>
              <a:rPr lang="en-US" sz="900" dirty="0">
                <a:latin typeface="+mn-lt"/>
              </a:rPr>
              <a:t> downwind </a:t>
            </a:r>
          </a:p>
        </p:txBody>
      </p:sp>
    </p:spTree>
    <p:extLst>
      <p:ext uri="{BB962C8B-B14F-4D97-AF65-F5344CB8AC3E}">
        <p14:creationId xmlns:p14="http://schemas.microsoft.com/office/powerpoint/2010/main" val="409678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DF73AB-8114-427C-B5A6-389C9E1B30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898CF5-FE75-4384-9C94-1BE4B43A6F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Friedrich Klappenbach (TUM) | Environmental Sensing and Modeling</a:t>
            </a:r>
            <a:endParaRPr lang="de-DE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2D1C8B6-68B9-43B5-AC17-3D72DBFD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48" y="745750"/>
            <a:ext cx="7552120" cy="791179"/>
          </a:xfrm>
        </p:spPr>
        <p:txBody>
          <a:bodyPr/>
          <a:lstStyle/>
          <a:p>
            <a:r>
              <a:rPr lang="en-US" dirty="0"/>
              <a:t>Which emission area the enhancements should be attributed to?</a:t>
            </a: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233B3566-AEBA-4A4C-994A-89C6434E0F98}"/>
              </a:ext>
            </a:extLst>
          </p:cNvPr>
          <p:cNvSpPr/>
          <p:nvPr/>
        </p:nvSpPr>
        <p:spPr>
          <a:xfrm rot="16200000">
            <a:off x="4284122" y="-322686"/>
            <a:ext cx="1857653" cy="5586274"/>
          </a:xfrm>
          <a:prstGeom prst="triangle">
            <a:avLst/>
          </a:prstGeom>
          <a:gradFill>
            <a:gsLst>
              <a:gs pos="30000">
                <a:srgbClr val="FF5C00"/>
              </a:gs>
              <a:gs pos="0">
                <a:srgbClr val="FFEA00"/>
              </a:gs>
              <a:gs pos="100000">
                <a:srgbClr val="FF2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64B8691-3825-4C14-986C-8DD55BE2CE41}"/>
              </a:ext>
            </a:extLst>
          </p:cNvPr>
          <p:cNvSpPr/>
          <p:nvPr/>
        </p:nvSpPr>
        <p:spPr>
          <a:xfrm>
            <a:off x="2366545" y="2397885"/>
            <a:ext cx="133166" cy="13316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16872A2-D37D-4930-96BB-C5B74FF2500F}"/>
              </a:ext>
            </a:extLst>
          </p:cNvPr>
          <p:cNvSpPr txBox="1"/>
          <p:nvPr/>
        </p:nvSpPr>
        <p:spPr>
          <a:xfrm>
            <a:off x="2303743" y="2119793"/>
            <a:ext cx="195566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 err="1">
                <a:latin typeface="+mn-lt"/>
              </a:rPr>
              <a:t>dw</a:t>
            </a:r>
            <a:endParaRPr lang="en-US" sz="12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7B53A6A-83A5-406C-90BA-FBDDFDE9BB95}"/>
                  </a:ext>
                </a:extLst>
              </p:cNvPr>
              <p:cNvSpPr txBox="1"/>
              <p:nvPr/>
            </p:nvSpPr>
            <p:spPr>
              <a:xfrm>
                <a:off x="3208361" y="1319411"/>
                <a:ext cx="2184509" cy="21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200" i="1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</m:oMath>
                  </m:oMathPara>
                </a14:m>
                <a:endParaRPr lang="en-US" sz="1200" dirty="0" err="1">
                  <a:latin typeface="+mn-lt"/>
                </a:endParaRPr>
              </a:p>
            </p:txBody>
          </p:sp>
        </mc:Choice>
        <mc:Fallback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7B53A6A-83A5-406C-90BA-FBDDFDE9B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61" y="1319411"/>
                <a:ext cx="2184509" cy="210507"/>
              </a:xfrm>
              <a:prstGeom prst="rect">
                <a:avLst/>
              </a:prstGeom>
              <a:blipFill>
                <a:blip r:embed="rId3"/>
                <a:stretch>
                  <a:fillRect l="-111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F949EA7-34CD-4A43-99A8-FC7FF6ECF28A}"/>
              </a:ext>
            </a:extLst>
          </p:cNvPr>
          <p:cNvCxnSpPr>
            <a:cxnSpLocks/>
            <a:stCxn id="16" idx="1"/>
            <a:endCxn id="13" idx="0"/>
          </p:cNvCxnSpPr>
          <p:nvPr/>
        </p:nvCxnSpPr>
        <p:spPr>
          <a:xfrm flipH="1">
            <a:off x="2401526" y="1424665"/>
            <a:ext cx="806835" cy="695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E34A7599-5902-470E-BC4B-8A3B2B984981}"/>
                  </a:ext>
                </a:extLst>
              </p:cNvPr>
              <p:cNvSpPr/>
              <p:nvPr/>
            </p:nvSpPr>
            <p:spPr>
              <a:xfrm>
                <a:off x="2401727" y="2705224"/>
                <a:ext cx="46160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E34A7599-5902-470E-BC4B-8A3B2B984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27" y="2705224"/>
                <a:ext cx="461601" cy="276999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DB4BF4A-9DF7-41CD-8673-7D1BD35FE5D3}"/>
              </a:ext>
            </a:extLst>
          </p:cNvPr>
          <p:cNvCxnSpPr>
            <a:stCxn id="24" idx="0"/>
          </p:cNvCxnSpPr>
          <p:nvPr/>
        </p:nvCxnSpPr>
        <p:spPr>
          <a:xfrm flipV="1">
            <a:off x="2632528" y="2482222"/>
            <a:ext cx="86905" cy="223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elle 26">
                <a:extLst>
                  <a:ext uri="{FF2B5EF4-FFF2-40B4-BE49-F238E27FC236}">
                    <a16:creationId xmlns:a16="http://schemas.microsoft.com/office/drawing/2014/main" id="{6BD5C2AC-C0A1-4E08-A1A5-F6832B3D0B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20056"/>
                  </p:ext>
                </p:extLst>
              </p:nvPr>
            </p:nvGraphicFramePr>
            <p:xfrm>
              <a:off x="60170" y="3139532"/>
              <a:ext cx="3978667" cy="1675829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994667">
                      <a:extLst>
                        <a:ext uri="{9D8B030D-6E8A-4147-A177-3AD203B41FA5}">
                          <a16:colId xmlns:a16="http://schemas.microsoft.com/office/drawing/2014/main" val="2218291375"/>
                        </a:ext>
                      </a:extLst>
                    </a:gridCol>
                    <a:gridCol w="994667">
                      <a:extLst>
                        <a:ext uri="{9D8B030D-6E8A-4147-A177-3AD203B41FA5}">
                          <a16:colId xmlns:a16="http://schemas.microsoft.com/office/drawing/2014/main" val="2824244016"/>
                        </a:ext>
                      </a:extLst>
                    </a:gridCol>
                    <a:gridCol w="858993">
                      <a:extLst>
                        <a:ext uri="{9D8B030D-6E8A-4147-A177-3AD203B41FA5}">
                          <a16:colId xmlns:a16="http://schemas.microsoft.com/office/drawing/2014/main" val="2996757449"/>
                        </a:ext>
                      </a:extLst>
                    </a:gridCol>
                    <a:gridCol w="1130340">
                      <a:extLst>
                        <a:ext uri="{9D8B030D-6E8A-4147-A177-3AD203B41FA5}">
                          <a16:colId xmlns:a16="http://schemas.microsoft.com/office/drawing/2014/main" val="583587954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variable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description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unit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dim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29374435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observations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(n x 1) / (m x 1)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9942916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DE" sz="800" b="0" i="1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de-DE" sz="8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enhancements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dirty="0"/>
                            <a:t>(n x 1) / (m x 1)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3071136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sz="800" i="1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de-DE" sz="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</a:t>
                          </a:r>
                          <a:r>
                            <a:rPr lang="en-US" sz="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background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dirty="0"/>
                            <a:t>(n x 1)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57869986"/>
                      </a:ext>
                    </a:extLst>
                  </a:tr>
                  <a:tr h="2856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emission inventory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80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800" b="0" i="0" smtClean="0">
                                        <a:latin typeface="Cambria Math" panose="02040503050406030204" pitchFamily="18" charset="0"/>
                                      </a:rPr>
                                      <m:t>µ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sz="800" b="0" i="0" smtClean="0">
                                        <a:latin typeface="Cambria Math" panose="02040503050406030204" pitchFamily="18" charset="0"/>
                                      </a:rPr>
                                      <m:t>mole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800" i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de-DE" sz="800" b="0" i="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de-DE" sz="8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de-DE" sz="8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8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(Latitude x Longitude)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216417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Upwind Influence Matrix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-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(m x n)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84013381"/>
                      </a:ext>
                    </a:extLst>
                  </a:tr>
                  <a:tr h="28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STILT footprint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800" b="0" i="1" smtClean="0">
                                        <a:latin typeface="Cambria Math" panose="02040503050406030204" pitchFamily="18" charset="0"/>
                                      </a:rPr>
                                      <m:t>𝑝𝑝𝑚</m:t>
                                    </m:r>
                                  </m:num>
                                  <m:den>
                                    <m:box>
                                      <m:boxPr>
                                        <m:ctrlPr>
                                          <a:rPr lang="en-US" sz="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800" b="0" i="0" smtClean="0">
                                                <a:latin typeface="Cambria Math" panose="02040503050406030204" pitchFamily="18" charset="0"/>
                                              </a:rPr>
                                              <m:t>µ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e-DE" sz="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mole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de-DE" sz="8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m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de-DE" sz="8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e-DE" sz="800" b="0" i="0" smtClean="0">
                                                <a:latin typeface="Cambria Math" panose="02040503050406030204" pitchFamily="18" charset="0"/>
                                              </a:rPr>
                                              <m:t>s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den>
                                </m:f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(Latitude x Longitude)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869386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elle 26">
                <a:extLst>
                  <a:ext uri="{FF2B5EF4-FFF2-40B4-BE49-F238E27FC236}">
                    <a16:creationId xmlns:a16="http://schemas.microsoft.com/office/drawing/2014/main" id="{6BD5C2AC-C0A1-4E08-A1A5-F6832B3D0B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20056"/>
                  </p:ext>
                </p:extLst>
              </p:nvPr>
            </p:nvGraphicFramePr>
            <p:xfrm>
              <a:off x="60170" y="3139532"/>
              <a:ext cx="3978667" cy="1675829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994667">
                      <a:extLst>
                        <a:ext uri="{9D8B030D-6E8A-4147-A177-3AD203B41FA5}">
                          <a16:colId xmlns:a16="http://schemas.microsoft.com/office/drawing/2014/main" val="2218291375"/>
                        </a:ext>
                      </a:extLst>
                    </a:gridCol>
                    <a:gridCol w="994667">
                      <a:extLst>
                        <a:ext uri="{9D8B030D-6E8A-4147-A177-3AD203B41FA5}">
                          <a16:colId xmlns:a16="http://schemas.microsoft.com/office/drawing/2014/main" val="2824244016"/>
                        </a:ext>
                      </a:extLst>
                    </a:gridCol>
                    <a:gridCol w="858993">
                      <a:extLst>
                        <a:ext uri="{9D8B030D-6E8A-4147-A177-3AD203B41FA5}">
                          <a16:colId xmlns:a16="http://schemas.microsoft.com/office/drawing/2014/main" val="2996757449"/>
                        </a:ext>
                      </a:extLst>
                    </a:gridCol>
                    <a:gridCol w="1130340">
                      <a:extLst>
                        <a:ext uri="{9D8B030D-6E8A-4147-A177-3AD203B41FA5}">
                          <a16:colId xmlns:a16="http://schemas.microsoft.com/office/drawing/2014/main" val="58358795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variable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description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unit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dim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2937443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4268" t="-112500" r="-304268" b="-9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observations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(n x 1) / (m x 1)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9942916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4268" t="-219355" r="-304268" b="-9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enhancements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dirty="0"/>
                            <a:t>(n x 1) / (m x 1)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3071136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4268" t="-319355" r="-304268" b="-8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background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dirty="0"/>
                            <a:t>(n x 1)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57869986"/>
                      </a:ext>
                    </a:extLst>
                  </a:tr>
                  <a:tr h="300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4268" t="-265306" r="-304268" b="-4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emission inventory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36879" t="-265306" r="-138298" b="-4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(Latitude x Longitude)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216417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4268" t="-344231" r="-304268" b="-2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Upwind Influence Matrix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-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(m x n)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84013381"/>
                      </a:ext>
                    </a:extLst>
                  </a:tr>
                  <a:tr h="301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4268" t="-471429" r="-304268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STILT footprint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36879" t="-471429" r="-138298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(Latitude x Longitude)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869386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342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DF73AB-8114-427C-B5A6-389C9E1B30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898CF5-FE75-4384-9C94-1BE4B43A6F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Friedrich Klappenbach (TUM) | Environmental Sensing and Modeling</a:t>
            </a:r>
            <a:endParaRPr lang="de-DE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2D1C8B6-68B9-43B5-AC17-3D72DBFD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48" y="745750"/>
            <a:ext cx="7552120" cy="791179"/>
          </a:xfrm>
        </p:spPr>
        <p:txBody>
          <a:bodyPr/>
          <a:lstStyle/>
          <a:p>
            <a:r>
              <a:rPr lang="en-US" dirty="0"/>
              <a:t>Which emission area the enhancements should be attributed to?</a:t>
            </a: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233B3566-AEBA-4A4C-994A-89C6434E0F98}"/>
              </a:ext>
            </a:extLst>
          </p:cNvPr>
          <p:cNvSpPr/>
          <p:nvPr/>
        </p:nvSpPr>
        <p:spPr>
          <a:xfrm rot="16200000">
            <a:off x="4284122" y="-322686"/>
            <a:ext cx="1857653" cy="5586274"/>
          </a:xfrm>
          <a:prstGeom prst="triangle">
            <a:avLst/>
          </a:prstGeom>
          <a:gradFill>
            <a:gsLst>
              <a:gs pos="30000">
                <a:srgbClr val="FF5C00"/>
              </a:gs>
              <a:gs pos="0">
                <a:srgbClr val="FFEA00"/>
              </a:gs>
              <a:gs pos="100000">
                <a:srgbClr val="FF2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1310435-FC6C-4660-AC15-10E1D3F66013}"/>
              </a:ext>
            </a:extLst>
          </p:cNvPr>
          <p:cNvSpPr/>
          <p:nvPr/>
        </p:nvSpPr>
        <p:spPr>
          <a:xfrm rot="16200000">
            <a:off x="4497186" y="-102287"/>
            <a:ext cx="1857653" cy="5160146"/>
          </a:xfrm>
          <a:prstGeom prst="triangle">
            <a:avLst/>
          </a:prstGeom>
          <a:gradFill>
            <a:gsLst>
              <a:gs pos="40000">
                <a:srgbClr val="0090B7"/>
              </a:gs>
              <a:gs pos="0">
                <a:srgbClr val="00DD92"/>
              </a:gs>
              <a:gs pos="100000">
                <a:srgbClr val="005C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64B8691-3825-4C14-986C-8DD55BE2CE41}"/>
              </a:ext>
            </a:extLst>
          </p:cNvPr>
          <p:cNvSpPr/>
          <p:nvPr/>
        </p:nvSpPr>
        <p:spPr>
          <a:xfrm>
            <a:off x="2366545" y="2397885"/>
            <a:ext cx="133166" cy="13316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B174595-25B4-4F55-B415-1AFAC7422B16}"/>
              </a:ext>
            </a:extLst>
          </p:cNvPr>
          <p:cNvSpPr/>
          <p:nvPr/>
        </p:nvSpPr>
        <p:spPr>
          <a:xfrm>
            <a:off x="2832620" y="2411202"/>
            <a:ext cx="133166" cy="1331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16872A2-D37D-4930-96BB-C5B74FF2500F}"/>
              </a:ext>
            </a:extLst>
          </p:cNvPr>
          <p:cNvSpPr txBox="1"/>
          <p:nvPr/>
        </p:nvSpPr>
        <p:spPr>
          <a:xfrm>
            <a:off x="2303743" y="2119793"/>
            <a:ext cx="195566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 err="1">
                <a:latin typeface="+mn-lt"/>
              </a:rPr>
              <a:t>dw</a:t>
            </a:r>
            <a:endParaRPr lang="en-US" sz="1200" dirty="0">
              <a:latin typeface="+mn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279C222-98AC-4671-8736-A61F38F3174B}"/>
              </a:ext>
            </a:extLst>
          </p:cNvPr>
          <p:cNvSpPr txBox="1"/>
          <p:nvPr/>
        </p:nvSpPr>
        <p:spPr>
          <a:xfrm>
            <a:off x="2832620" y="2119793"/>
            <a:ext cx="195566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 err="1">
                <a:latin typeface="+mn-lt"/>
              </a:rPr>
              <a:t>uw</a:t>
            </a:r>
            <a:endParaRPr lang="en-US" sz="12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EC19A57-DB69-476F-B81C-04BB3D72B57C}"/>
                  </a:ext>
                </a:extLst>
              </p:cNvPr>
              <p:cNvSpPr txBox="1"/>
              <p:nvPr/>
            </p:nvSpPr>
            <p:spPr>
              <a:xfrm>
                <a:off x="3208361" y="1586978"/>
                <a:ext cx="2177647" cy="21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𝑢𝑤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de-DE" sz="1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𝑢𝑤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200" i="1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𝑢𝑤</m:t>
                          </m:r>
                        </m:sub>
                      </m:sSub>
                    </m:oMath>
                  </m:oMathPara>
                </a14:m>
                <a:endParaRPr lang="en-US" sz="1200" dirty="0" err="1">
                  <a:latin typeface="+mn-lt"/>
                </a:endParaRPr>
              </a:p>
            </p:txBody>
          </p:sp>
        </mc:Choice>
        <mc:Fallback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EC19A57-DB69-476F-B81C-04BB3D72B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61" y="1586978"/>
                <a:ext cx="2177647" cy="210507"/>
              </a:xfrm>
              <a:prstGeom prst="rect">
                <a:avLst/>
              </a:prstGeom>
              <a:blipFill>
                <a:blip r:embed="rId3"/>
                <a:stretch>
                  <a:fillRect l="-1117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7B53A6A-83A5-406C-90BA-FBDDFDE9BB95}"/>
                  </a:ext>
                </a:extLst>
              </p:cNvPr>
              <p:cNvSpPr txBox="1"/>
              <p:nvPr/>
            </p:nvSpPr>
            <p:spPr>
              <a:xfrm>
                <a:off x="3208361" y="1319411"/>
                <a:ext cx="2184509" cy="21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200" i="1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</m:oMath>
                  </m:oMathPara>
                </a14:m>
                <a:endParaRPr lang="en-US" sz="1200" dirty="0" err="1">
                  <a:latin typeface="+mn-lt"/>
                </a:endParaRPr>
              </a:p>
            </p:txBody>
          </p:sp>
        </mc:Choice>
        <mc:Fallback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7B53A6A-83A5-406C-90BA-FBDDFDE9B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61" y="1319411"/>
                <a:ext cx="2184509" cy="210507"/>
              </a:xfrm>
              <a:prstGeom prst="rect">
                <a:avLst/>
              </a:prstGeom>
              <a:blipFill>
                <a:blip r:embed="rId4"/>
                <a:stretch>
                  <a:fillRect l="-111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56B7AD4-3E9C-4ED1-B923-8A122269A6B1}"/>
                  </a:ext>
                </a:extLst>
              </p:cNvPr>
              <p:cNvSpPr txBox="1"/>
              <p:nvPr/>
            </p:nvSpPr>
            <p:spPr>
              <a:xfrm>
                <a:off x="8038235" y="2187378"/>
                <a:ext cx="1035989" cy="21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𝑢𝑤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200" dirty="0" err="1">
                  <a:latin typeface="+mn-lt"/>
                </a:endParaRPr>
              </a:p>
            </p:txBody>
          </p:sp>
        </mc:Choice>
        <mc:Fallback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56B7AD4-3E9C-4ED1-B923-8A122269A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235" y="2187378"/>
                <a:ext cx="1035989" cy="210507"/>
              </a:xfrm>
              <a:prstGeom prst="rect">
                <a:avLst/>
              </a:prstGeom>
              <a:blipFill>
                <a:blip r:embed="rId5"/>
                <a:stretch>
                  <a:fillRect l="-3529" r="-1765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676A36B-492B-47A7-94D8-4EA80EA0E51A}"/>
              </a:ext>
            </a:extLst>
          </p:cNvPr>
          <p:cNvCxnSpPr>
            <a:cxnSpLocks/>
            <a:stCxn id="15" idx="1"/>
            <a:endCxn id="14" idx="0"/>
          </p:cNvCxnSpPr>
          <p:nvPr/>
        </p:nvCxnSpPr>
        <p:spPr>
          <a:xfrm flipH="1">
            <a:off x="2930403" y="1692232"/>
            <a:ext cx="277958" cy="427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F949EA7-34CD-4A43-99A8-FC7FF6ECF28A}"/>
              </a:ext>
            </a:extLst>
          </p:cNvPr>
          <p:cNvCxnSpPr>
            <a:cxnSpLocks/>
            <a:stCxn id="16" idx="1"/>
            <a:endCxn id="13" idx="0"/>
          </p:cNvCxnSpPr>
          <p:nvPr/>
        </p:nvCxnSpPr>
        <p:spPr>
          <a:xfrm flipH="1">
            <a:off x="2401526" y="1424665"/>
            <a:ext cx="806835" cy="695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57A6FF92-74E9-483E-977B-B280959526CE}"/>
                  </a:ext>
                </a:extLst>
              </p:cNvPr>
              <p:cNvSpPr/>
              <p:nvPr/>
            </p:nvSpPr>
            <p:spPr>
              <a:xfrm>
                <a:off x="2401727" y="2705224"/>
                <a:ext cx="46160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57A6FF92-74E9-483E-977B-B28095952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27" y="2705224"/>
                <a:ext cx="461601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5857BB87-301C-49E1-9D6A-A627A3884395}"/>
                  </a:ext>
                </a:extLst>
              </p:cNvPr>
              <p:cNvSpPr/>
              <p:nvPr/>
            </p:nvSpPr>
            <p:spPr>
              <a:xfrm>
                <a:off x="3447778" y="2764438"/>
                <a:ext cx="4571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5857BB87-301C-49E1-9D6A-A627A3884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78" y="2764438"/>
                <a:ext cx="45717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9A441A3-6F79-4DCC-9CE2-BB3A51144222}"/>
              </a:ext>
            </a:extLst>
          </p:cNvPr>
          <p:cNvCxnSpPr>
            <a:stCxn id="30" idx="0"/>
          </p:cNvCxnSpPr>
          <p:nvPr/>
        </p:nvCxnSpPr>
        <p:spPr>
          <a:xfrm flipV="1">
            <a:off x="2632528" y="2482222"/>
            <a:ext cx="86905" cy="223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12FC51D9-0AD2-413D-9465-460FFC29C792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3676366" y="2486338"/>
            <a:ext cx="66942" cy="27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EB096B-D9BE-46FB-9304-B93BA0E8B2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8806855"/>
                  </p:ext>
                </p:extLst>
              </p:nvPr>
            </p:nvGraphicFramePr>
            <p:xfrm>
              <a:off x="60170" y="3139532"/>
              <a:ext cx="3978667" cy="1675829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994667">
                      <a:extLst>
                        <a:ext uri="{9D8B030D-6E8A-4147-A177-3AD203B41FA5}">
                          <a16:colId xmlns:a16="http://schemas.microsoft.com/office/drawing/2014/main" val="2218291375"/>
                        </a:ext>
                      </a:extLst>
                    </a:gridCol>
                    <a:gridCol w="994667">
                      <a:extLst>
                        <a:ext uri="{9D8B030D-6E8A-4147-A177-3AD203B41FA5}">
                          <a16:colId xmlns:a16="http://schemas.microsoft.com/office/drawing/2014/main" val="2824244016"/>
                        </a:ext>
                      </a:extLst>
                    </a:gridCol>
                    <a:gridCol w="858993">
                      <a:extLst>
                        <a:ext uri="{9D8B030D-6E8A-4147-A177-3AD203B41FA5}">
                          <a16:colId xmlns:a16="http://schemas.microsoft.com/office/drawing/2014/main" val="2996757449"/>
                        </a:ext>
                      </a:extLst>
                    </a:gridCol>
                    <a:gridCol w="1130340">
                      <a:extLst>
                        <a:ext uri="{9D8B030D-6E8A-4147-A177-3AD203B41FA5}">
                          <a16:colId xmlns:a16="http://schemas.microsoft.com/office/drawing/2014/main" val="583587954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variable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description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unit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dim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29374435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observations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(n x 1) / (m x 1)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9942916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DE" sz="800" b="0" i="1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de-DE" sz="8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enhancements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dirty="0"/>
                            <a:t>(n x 1) / (m x 1)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3071136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sz="800" i="1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de-DE" sz="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</a:t>
                          </a:r>
                          <a:r>
                            <a:rPr lang="en-US" sz="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background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dirty="0"/>
                            <a:t>(n x 1)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57869986"/>
                      </a:ext>
                    </a:extLst>
                  </a:tr>
                  <a:tr h="2856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emission inventory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80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800" b="0" i="0" smtClean="0">
                                        <a:latin typeface="Cambria Math" panose="02040503050406030204" pitchFamily="18" charset="0"/>
                                      </a:rPr>
                                      <m:t>µ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sz="800" b="0" i="0" smtClean="0">
                                        <a:latin typeface="Cambria Math" panose="02040503050406030204" pitchFamily="18" charset="0"/>
                                      </a:rPr>
                                      <m:t>mole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800" i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de-DE" sz="800" b="0" i="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de-DE" sz="8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de-DE" sz="8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8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(Latitude x Longitude)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216417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Upwind Influence Matrix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-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(m x n)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84013381"/>
                      </a:ext>
                    </a:extLst>
                  </a:tr>
                  <a:tr h="28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de-DE" sz="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STILT footprint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800" b="0" i="1" smtClean="0">
                                        <a:latin typeface="Cambria Math" panose="02040503050406030204" pitchFamily="18" charset="0"/>
                                      </a:rPr>
                                      <m:t>𝑝𝑝𝑚</m:t>
                                    </m:r>
                                  </m:num>
                                  <m:den>
                                    <m:box>
                                      <m:boxPr>
                                        <m:ctrlPr>
                                          <a:rPr lang="en-US" sz="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8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800" b="0" i="0" smtClean="0">
                                                <a:latin typeface="Cambria Math" panose="02040503050406030204" pitchFamily="18" charset="0"/>
                                              </a:rPr>
                                              <m:t>µ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e-DE" sz="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mole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de-DE" sz="8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m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de-DE" sz="8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e-DE" sz="800" b="0" i="0" smtClean="0">
                                                <a:latin typeface="Cambria Math" panose="02040503050406030204" pitchFamily="18" charset="0"/>
                                              </a:rPr>
                                              <m:t>s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den>
                                </m:f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(Latitude x Longitude)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869386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BAEB096B-D9BE-46FB-9304-B93BA0E8B2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8806855"/>
                  </p:ext>
                </p:extLst>
              </p:nvPr>
            </p:nvGraphicFramePr>
            <p:xfrm>
              <a:off x="60170" y="3139532"/>
              <a:ext cx="3978667" cy="1675829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994667">
                      <a:extLst>
                        <a:ext uri="{9D8B030D-6E8A-4147-A177-3AD203B41FA5}">
                          <a16:colId xmlns:a16="http://schemas.microsoft.com/office/drawing/2014/main" val="2218291375"/>
                        </a:ext>
                      </a:extLst>
                    </a:gridCol>
                    <a:gridCol w="994667">
                      <a:extLst>
                        <a:ext uri="{9D8B030D-6E8A-4147-A177-3AD203B41FA5}">
                          <a16:colId xmlns:a16="http://schemas.microsoft.com/office/drawing/2014/main" val="2824244016"/>
                        </a:ext>
                      </a:extLst>
                    </a:gridCol>
                    <a:gridCol w="858993">
                      <a:extLst>
                        <a:ext uri="{9D8B030D-6E8A-4147-A177-3AD203B41FA5}">
                          <a16:colId xmlns:a16="http://schemas.microsoft.com/office/drawing/2014/main" val="2996757449"/>
                        </a:ext>
                      </a:extLst>
                    </a:gridCol>
                    <a:gridCol w="1130340">
                      <a:extLst>
                        <a:ext uri="{9D8B030D-6E8A-4147-A177-3AD203B41FA5}">
                          <a16:colId xmlns:a16="http://schemas.microsoft.com/office/drawing/2014/main" val="58358795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variable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description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unit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dim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2937443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4268" t="-112500" r="-304268" b="-9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observations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(n x 1) / (m x 1)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9942916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4268" t="-219355" r="-304268" b="-9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enhancements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dirty="0"/>
                            <a:t>(n x 1) / (m x 1)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3071136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4268" t="-319355" r="-304268" b="-8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background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ppm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800" dirty="0"/>
                            <a:t>(n x 1)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57869986"/>
                      </a:ext>
                    </a:extLst>
                  </a:tr>
                  <a:tr h="300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4268" t="-265306" r="-304268" b="-4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emission inventory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236879" t="-265306" r="-138298" b="-4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(Latitude x Longitude)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2164171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4268" t="-344231" r="-304268" b="-2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Upwind Influence Matrix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-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i="0" dirty="0"/>
                            <a:t>(m x n)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84013381"/>
                      </a:ext>
                    </a:extLst>
                  </a:tr>
                  <a:tr h="301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4268" t="-471429" r="-304268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STILT footprint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236879" t="-471429" r="-138298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(Latitude x Longitude)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869386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CBBBD21A-3945-4B3F-99EF-345B0433E63F}"/>
                  </a:ext>
                </a:extLst>
              </p:cNvPr>
              <p:cNvSpPr txBox="1"/>
              <p:nvPr/>
            </p:nvSpPr>
            <p:spPr>
              <a:xfrm>
                <a:off x="4092103" y="3245857"/>
                <a:ext cx="2716320" cy="6148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𝑢𝑤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i="1">
                              <a:latin typeface="Cambria Math" panose="02040503050406030204" pitchFamily="18" charset="0"/>
                            </a:rPr>
                            <m:t>𝑙𝑎𝑡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𝑙𝑜𝑛</m:t>
                          </m:r>
                        </m:sub>
                        <m:sup/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nor/>
                            </m:rPr>
                            <a:rPr lang="en-US" sz="1400"/>
                            <m:t>∘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e>
                      </m:nary>
                      <m:r>
                        <a:rPr lang="de-DE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sub>
                      </m:sSub>
                    </m:oMath>
                  </m:oMathPara>
                </a14:m>
                <a:endParaRPr lang="en-US" sz="1400" dirty="0" err="1">
                  <a:latin typeface="+mn-lt"/>
                </a:endParaRPr>
              </a:p>
            </p:txBody>
          </p:sp>
        </mc:Choice>
        <mc:Fallback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CBBBD21A-3945-4B3F-99EF-345B0433E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103" y="3245857"/>
                <a:ext cx="2716320" cy="6148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1A8F6EA1-6C54-4BC7-BD03-C687BC80DB06}"/>
                  </a:ext>
                </a:extLst>
              </p:cNvPr>
              <p:cNvSpPr txBox="1"/>
              <p:nvPr/>
            </p:nvSpPr>
            <p:spPr>
              <a:xfrm>
                <a:off x="4151926" y="4123005"/>
                <a:ext cx="2510110" cy="469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  <m:t>𝑑𝑤</m:t>
                                    </m:r>
                                  </m:sub>
                                </m:sSub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  <m:t>𝑢𝑤</m:t>
                                    </m:r>
                                  </m:sub>
                                </m:sSub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|  </m:t>
                                </m:r>
                                <m:d>
                                  <m:dPr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sz="1200" i="1">
                                            <a:latin typeface="Cambria Math" panose="02040503050406030204" pitchFamily="18" charset="0"/>
                                          </a:rPr>
                                          <m:t>𝑑𝑤</m:t>
                                        </m:r>
                                      </m:sub>
                                    </m:sSub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sz="1200" i="1">
                                            <a:latin typeface="Cambria Math" panose="02040503050406030204" pitchFamily="18" charset="0"/>
                                          </a:rPr>
                                          <m:t>𝑢𝑤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200" i="1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err="1">
                  <a:latin typeface="+mn-lt"/>
                </a:endParaRPr>
              </a:p>
            </p:txBody>
          </p:sp>
        </mc:Choice>
        <mc:Fallback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1A8F6EA1-6C54-4BC7-BD03-C687BC80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26" y="4123005"/>
                <a:ext cx="2510110" cy="469680"/>
              </a:xfrm>
              <a:prstGeom prst="rect">
                <a:avLst/>
              </a:prstGeom>
              <a:blipFill>
                <a:blip r:embed="rId10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84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FDCA4C-279D-4BFA-A2B3-D6BB60C899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631D0A-1B5D-46CA-95EA-F846256729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Friedrich Klappenbach (TUM) | Environmental Sensing and Modeling</a:t>
            </a:r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EC38DB-37B5-4277-91C1-721FEF7D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33" y="829621"/>
            <a:ext cx="5294484" cy="39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6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BAF42DE-CB97-4A80-A3B4-E2E809EEC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44" y="1736053"/>
            <a:ext cx="3840000" cy="288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747CEA-2CF6-41A3-A7FF-4DDA84244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195" y="2222947"/>
            <a:ext cx="2880000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4BABD03-38AB-4BE2-A269-915AF89BA1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847" b="14309"/>
          <a:stretch/>
        </p:blipFill>
        <p:spPr>
          <a:xfrm>
            <a:off x="4163760" y="1330691"/>
            <a:ext cx="2995625" cy="100753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1215A0-B83C-405F-92A3-D5ECC31CA5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F93636-D2A4-477E-82B4-F1111A2CFC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Friedrich Klappenbach (TUM) | Environmental Sensing and Modeling</a:t>
            </a:r>
            <a:endParaRPr lang="de-DE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6C79B97-25BB-4290-AC8F-3A4B92E1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en-US" dirty="0"/>
              <a:t>First results from San Francisco Campaign 2016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FA520D-0C85-4C1C-8C5E-EE4ED2C3EBB3}"/>
              </a:ext>
            </a:extLst>
          </p:cNvPr>
          <p:cNvSpPr txBox="1"/>
          <p:nvPr/>
        </p:nvSpPr>
        <p:spPr>
          <a:xfrm>
            <a:off x="7138997" y="2971556"/>
            <a:ext cx="1807634" cy="819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75" b="1" dirty="0">
                <a:latin typeface="+mn-lt"/>
              </a:rPr>
              <a:t>[3] Fischer, M. L. et al. 2016</a:t>
            </a:r>
            <a:r>
              <a:rPr lang="en-US" sz="675" dirty="0">
                <a:latin typeface="+mn-lt"/>
              </a:rPr>
              <a:t>: “Evaluating the Bay Area methane emission inventory, BAAQMD Report (2014-108)”. Available at http://www.baaqmd.gov/~/media/files/planning-and-research/emission-inventory/baaqmd-2014-108-sfba-ch4-emissions_20160330pdf.pdf?la=en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40F15A8-BF3E-4E95-BDF9-99D4BA14741E}"/>
              </a:ext>
            </a:extLst>
          </p:cNvPr>
          <p:cNvSpPr txBox="1"/>
          <p:nvPr/>
        </p:nvSpPr>
        <p:spPr>
          <a:xfrm>
            <a:off x="2636574" y="1591742"/>
            <a:ext cx="582628" cy="108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75" dirty="0">
                <a:latin typeface="+mn-lt"/>
              </a:rPr>
              <a:t> BAAQMD </a:t>
            </a:r>
            <a:r>
              <a:rPr lang="en-US" sz="675" b="1" dirty="0">
                <a:latin typeface="+mn-lt"/>
              </a:rPr>
              <a:t>[3]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6DB754C-7E64-4062-86DC-D3F5F39238F0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H="1" flipV="1">
            <a:off x="2927888" y="1700298"/>
            <a:ext cx="248625" cy="413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F6414F5B-DE1B-431B-801A-3574375DBCD2}"/>
              </a:ext>
            </a:extLst>
          </p:cNvPr>
          <p:cNvSpPr/>
          <p:nvPr/>
        </p:nvSpPr>
        <p:spPr>
          <a:xfrm>
            <a:off x="2927888" y="2113415"/>
            <a:ext cx="497250" cy="15617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8902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1008</Words>
  <Application>Microsoft Office PowerPoint</Application>
  <PresentationFormat>Bildschirmpräsentation (16:9)</PresentationFormat>
  <Paragraphs>167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10</vt:i4>
      </vt:variant>
    </vt:vector>
  </HeadingPairs>
  <TitlesOfParts>
    <vt:vector size="22" baseType="lpstr">
      <vt:lpstr>Wingdings</vt:lpstr>
      <vt:lpstr>Symbol</vt:lpstr>
      <vt:lpstr>Courier New</vt:lpstr>
      <vt:lpstr>Arial</vt:lpstr>
      <vt:lpstr>Calibri</vt:lpstr>
      <vt:lpstr>Cambria Math</vt:lpstr>
      <vt:lpstr>Titel 1</vt:lpstr>
      <vt:lpstr>Titel 2</vt:lpstr>
      <vt:lpstr>Titel 3</vt:lpstr>
      <vt:lpstr>Inhalt</vt:lpstr>
      <vt:lpstr>Kapiteltrenner blau</vt:lpstr>
      <vt:lpstr>Kapiteltrenner schwarz</vt:lpstr>
      <vt:lpstr>Novel methane emission estimation method for ground based remote sensing networks</vt:lpstr>
      <vt:lpstr>Novel methane emission estimation method for ground based remote sensing networks </vt:lpstr>
      <vt:lpstr>Novel methane emission estimation method for ground based remote sensing networks </vt:lpstr>
      <vt:lpstr>PowerPoint-Präsentation</vt:lpstr>
      <vt:lpstr>Upwind Influence Matrix UIM</vt:lpstr>
      <vt:lpstr>Which emission area the enhancements should be attributed to?</vt:lpstr>
      <vt:lpstr>Which emission area the enhancements should be attributed to?</vt:lpstr>
      <vt:lpstr>PowerPoint-Präsentation</vt:lpstr>
      <vt:lpstr>First results from San Francisco Campaign 2016</vt:lpstr>
      <vt:lpstr>Conclusion</vt:lpstr>
    </vt:vector>
  </TitlesOfParts>
  <Company>Leibniz-Rechenzentrum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Dietrich, Florian</dc:creator>
  <cp:lastModifiedBy>Klappenbach, Friedrich</cp:lastModifiedBy>
  <cp:revision>24</cp:revision>
  <cp:lastPrinted>2015-07-30T14:04:45Z</cp:lastPrinted>
  <dcterms:created xsi:type="dcterms:W3CDTF">2019-07-10T06:38:03Z</dcterms:created>
  <dcterms:modified xsi:type="dcterms:W3CDTF">2022-05-25T09:18:31Z</dcterms:modified>
</cp:coreProperties>
</file>