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2" r:id="rId6"/>
    <p:sldId id="267" r:id="rId7"/>
    <p:sldId id="268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LAN\Desktop\Tenosique\Gr&#225;ficas%20Tenosiq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MX"/>
              <a:t>Supervised Classification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Clas_Supe!$V$3</c:f>
              <c:strCache>
                <c:ptCount val="1"/>
                <c:pt idx="0">
                  <c:v>Ground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Clas_Supe!$V$4:$V$9</c:f>
              <c:numCache>
                <c:formatCode>General</c:formatCode>
                <c:ptCount val="6"/>
                <c:pt idx="0">
                  <c:v>68723.505973899897</c:v>
                </c:pt>
                <c:pt idx="1">
                  <c:v>119913.14721556912</c:v>
                </c:pt>
                <c:pt idx="2">
                  <c:v>108081.321440999</c:v>
                </c:pt>
                <c:pt idx="3">
                  <c:v>49329.493860668015</c:v>
                </c:pt>
                <c:pt idx="4">
                  <c:v>132946.47780960487</c:v>
                </c:pt>
                <c:pt idx="5">
                  <c:v>45482.956560099898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5C-41A8-87D7-C5F19D0C59DC}"/>
            </c:ext>
          </c:extLst>
        </c:ser>
        <c:ser>
          <c:idx val="1"/>
          <c:order val="1"/>
          <c:tx>
            <c:strRef>
              <c:f>Clas_Supe!$W$3</c:f>
              <c:strCache>
                <c:ptCount val="1"/>
                <c:pt idx="0">
                  <c:v>Veg. Dense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Clas_Supe!$W$4:$W$9</c:f>
              <c:numCache>
                <c:formatCode>General</c:formatCode>
                <c:ptCount val="6"/>
                <c:pt idx="0">
                  <c:v>244072.425718999</c:v>
                </c:pt>
                <c:pt idx="1">
                  <c:v>209332.85940143093</c:v>
                </c:pt>
                <c:pt idx="2">
                  <c:v>195828.55068300001</c:v>
                </c:pt>
                <c:pt idx="3">
                  <c:v>174800.44841800648</c:v>
                </c:pt>
                <c:pt idx="4">
                  <c:v>140814.75918277365</c:v>
                </c:pt>
                <c:pt idx="5">
                  <c:v>236853.176913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5C-41A8-87D7-C5F19D0C59DC}"/>
            </c:ext>
          </c:extLst>
        </c:ser>
        <c:ser>
          <c:idx val="2"/>
          <c:order val="2"/>
          <c:tx>
            <c:strRef>
              <c:f>Clas_Supe!$X$3</c:f>
              <c:strCache>
                <c:ptCount val="1"/>
                <c:pt idx="0">
                  <c:v>Veg. Shrubby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Clas_Supe!$X$4:$X$9</c:f>
              <c:numCache>
                <c:formatCode>General</c:formatCode>
                <c:ptCount val="6"/>
                <c:pt idx="0">
                  <c:v>97925.903504400005</c:v>
                </c:pt>
                <c:pt idx="1">
                  <c:v>80101.537430912707</c:v>
                </c:pt>
                <c:pt idx="2">
                  <c:v>107432.637689</c:v>
                </c:pt>
                <c:pt idx="3">
                  <c:v>179903.46072986085</c:v>
                </c:pt>
                <c:pt idx="4">
                  <c:v>131711.29432190256</c:v>
                </c:pt>
                <c:pt idx="5">
                  <c:v>133461.161054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5C-41A8-87D7-C5F19D0C59DC}"/>
            </c:ext>
          </c:extLst>
        </c:ser>
        <c:ser>
          <c:idx val="3"/>
          <c:order val="3"/>
          <c:tx>
            <c:strRef>
              <c:f>Clas_Supe!$Y$3</c:f>
              <c:strCache>
                <c:ptCount val="1"/>
                <c:pt idx="0">
                  <c:v>Water Body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Clas_Supe!$Y$4:$Y$9</c:f>
              <c:numCache>
                <c:formatCode>General</c:formatCode>
                <c:ptCount val="6"/>
                <c:pt idx="0">
                  <c:v>5811.2841152399897</c:v>
                </c:pt>
                <c:pt idx="1">
                  <c:v>13706.381725395993</c:v>
                </c:pt>
                <c:pt idx="2">
                  <c:v>9140.8302382700003</c:v>
                </c:pt>
                <c:pt idx="3">
                  <c:v>6485.4133920001659</c:v>
                </c:pt>
                <c:pt idx="4">
                  <c:v>11951.988852794811</c:v>
                </c:pt>
                <c:pt idx="5">
                  <c:v>4286.5618594400003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5C-41A8-87D7-C5F19D0C59DC}"/>
            </c:ext>
          </c:extLst>
        </c:ser>
        <c:ser>
          <c:idx val="4"/>
          <c:order val="4"/>
          <c:tx>
            <c:strRef>
              <c:f>Clas_Supe!$Z$3</c:f>
              <c:strCache>
                <c:ptCount val="1"/>
                <c:pt idx="0">
                  <c:v>Cloud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Clas_Supe!$Z$4:$Z$9</c:f>
              <c:numCache>
                <c:formatCode>General</c:formatCode>
                <c:ptCount val="6"/>
                <c:pt idx="0">
                  <c:v>45.5521638349</c:v>
                </c:pt>
                <c:pt idx="1">
                  <c:v>173.16205630000115</c:v>
                </c:pt>
                <c:pt idx="2">
                  <c:v>1276.1807136299899</c:v>
                </c:pt>
                <c:pt idx="3">
                  <c:v>6586.3693719002795</c:v>
                </c:pt>
                <c:pt idx="4">
                  <c:v>103.93666810000083</c:v>
                </c:pt>
                <c:pt idx="5">
                  <c:v>2819.2919513900001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15C-41A8-87D7-C5F19D0C59DC}"/>
            </c:ext>
          </c:extLst>
        </c:ser>
        <c:ser>
          <c:idx val="5"/>
          <c:order val="5"/>
          <c:tx>
            <c:strRef>
              <c:f>Clas_Supe!$AA$3</c:f>
              <c:strCache>
                <c:ptCount val="1"/>
                <c:pt idx="0">
                  <c:v>Urban Zone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Clas_Supe!$U$4:$U$9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Clas_Supe!$AA$4:$AA$9</c:f>
              <c:numCache>
                <c:formatCode>General</c:formatCode>
                <c:ptCount val="6"/>
                <c:pt idx="0">
                  <c:v>7833.52250663</c:v>
                </c:pt>
                <c:pt idx="1">
                  <c:v>1185.4414866000463</c:v>
                </c:pt>
                <c:pt idx="2">
                  <c:v>2652.67128942</c:v>
                </c:pt>
                <c:pt idx="3">
                  <c:v>7306.5342358016305</c:v>
                </c:pt>
                <c:pt idx="4">
                  <c:v>6884.1349060028406</c:v>
                </c:pt>
                <c:pt idx="5">
                  <c:v>1509.04557656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15C-41A8-87D7-C5F19D0C5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835360"/>
        <c:axId val="721834048"/>
      </c:scatterChart>
      <c:valAx>
        <c:axId val="72183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21834048"/>
        <c:crosses val="autoZero"/>
        <c:crossBetween val="midCat"/>
      </c:valAx>
      <c:valAx>
        <c:axId val="7218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Area [HA]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21835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474F4-45B4-491F-845C-CEBBB3ABF8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E499A5-779B-44E2-BC5F-E505FA0A2D8F}">
      <dgm:prSet phldrT="[Text]"/>
      <dgm:spPr/>
      <dgm:t>
        <a:bodyPr/>
        <a:lstStyle/>
        <a:p>
          <a:r>
            <a:rPr lang="de-AT" dirty="0"/>
            <a:t>Study zone</a:t>
          </a:r>
        </a:p>
      </dgm:t>
    </dgm:pt>
    <dgm:pt modelId="{3767332B-032A-4BE1-BAB3-98BEB92074FC}" type="parTrans" cxnId="{EAA662CD-D6DC-4354-95B5-8AAC1BBA9DB4}">
      <dgm:prSet/>
      <dgm:spPr/>
      <dgm:t>
        <a:bodyPr/>
        <a:lstStyle/>
        <a:p>
          <a:endParaRPr lang="de-AT"/>
        </a:p>
      </dgm:t>
    </dgm:pt>
    <dgm:pt modelId="{C83A8A46-734D-4999-8954-DB5543C0A7C2}" type="sibTrans" cxnId="{EAA662CD-D6DC-4354-95B5-8AAC1BBA9DB4}">
      <dgm:prSet/>
      <dgm:spPr/>
      <dgm:t>
        <a:bodyPr/>
        <a:lstStyle/>
        <a:p>
          <a:endParaRPr lang="de-AT"/>
        </a:p>
      </dgm:t>
    </dgm:pt>
    <dgm:pt modelId="{32FD105F-B031-4FC4-A05A-93B3BC1C774A}" type="pres">
      <dgm:prSet presAssocID="{762474F4-45B4-491F-845C-CEBBB3ABF889}" presName="diagram" presStyleCnt="0">
        <dgm:presLayoutVars>
          <dgm:dir/>
          <dgm:resizeHandles val="exact"/>
        </dgm:presLayoutVars>
      </dgm:prSet>
      <dgm:spPr/>
    </dgm:pt>
    <dgm:pt modelId="{62DA0CCB-332E-4ACD-846D-4AE86D9F2F9A}" type="pres">
      <dgm:prSet presAssocID="{6FE499A5-779B-44E2-BC5F-E505FA0A2D8F}" presName="node" presStyleLbl="node1" presStyleIdx="0" presStyleCnt="1" custLinFactNeighborX="23139" custLinFactNeighborY="61228">
        <dgm:presLayoutVars>
          <dgm:bulletEnabled val="1"/>
        </dgm:presLayoutVars>
      </dgm:prSet>
      <dgm:spPr/>
    </dgm:pt>
  </dgm:ptLst>
  <dgm:cxnLst>
    <dgm:cxn modelId="{3ACFB756-364B-4C9D-96E9-863AD1002F3B}" type="presOf" srcId="{762474F4-45B4-491F-845C-CEBBB3ABF889}" destId="{32FD105F-B031-4FC4-A05A-93B3BC1C774A}" srcOrd="0" destOrd="0" presId="urn:microsoft.com/office/officeart/2005/8/layout/default"/>
    <dgm:cxn modelId="{9D8AC587-B38F-40AE-9326-A50E03341404}" type="presOf" srcId="{6FE499A5-779B-44E2-BC5F-E505FA0A2D8F}" destId="{62DA0CCB-332E-4ACD-846D-4AE86D9F2F9A}" srcOrd="0" destOrd="0" presId="urn:microsoft.com/office/officeart/2005/8/layout/default"/>
    <dgm:cxn modelId="{EAA662CD-D6DC-4354-95B5-8AAC1BBA9DB4}" srcId="{762474F4-45B4-491F-845C-CEBBB3ABF889}" destId="{6FE499A5-779B-44E2-BC5F-E505FA0A2D8F}" srcOrd="0" destOrd="0" parTransId="{3767332B-032A-4BE1-BAB3-98BEB92074FC}" sibTransId="{C83A8A46-734D-4999-8954-DB5543C0A7C2}"/>
    <dgm:cxn modelId="{F8FD3F5A-ECA3-4924-A873-C605978D0C00}" type="presParOf" srcId="{32FD105F-B031-4FC4-A05A-93B3BC1C774A}" destId="{62DA0CCB-332E-4ACD-846D-4AE86D9F2F9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 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 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2474F4-45B4-491F-845C-CEBBB3ABF8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E499A5-779B-44E2-BC5F-E505FA0A2D8F}">
      <dgm:prSet phldrT="[Text]"/>
      <dgm:spPr/>
      <dgm:t>
        <a:bodyPr/>
        <a:lstStyle/>
        <a:p>
          <a:r>
            <a:rPr lang="de-AT" dirty="0"/>
            <a:t>Study zone</a:t>
          </a:r>
        </a:p>
      </dgm:t>
    </dgm:pt>
    <dgm:pt modelId="{3767332B-032A-4BE1-BAB3-98BEB92074FC}" type="parTrans" cxnId="{EAA662CD-D6DC-4354-95B5-8AAC1BBA9DB4}">
      <dgm:prSet/>
      <dgm:spPr/>
      <dgm:t>
        <a:bodyPr/>
        <a:lstStyle/>
        <a:p>
          <a:endParaRPr lang="de-AT"/>
        </a:p>
      </dgm:t>
    </dgm:pt>
    <dgm:pt modelId="{C83A8A46-734D-4999-8954-DB5543C0A7C2}" type="sibTrans" cxnId="{EAA662CD-D6DC-4354-95B5-8AAC1BBA9DB4}">
      <dgm:prSet/>
      <dgm:spPr/>
      <dgm:t>
        <a:bodyPr/>
        <a:lstStyle/>
        <a:p>
          <a:endParaRPr lang="de-AT"/>
        </a:p>
      </dgm:t>
    </dgm:pt>
    <dgm:pt modelId="{32FD105F-B031-4FC4-A05A-93B3BC1C774A}" type="pres">
      <dgm:prSet presAssocID="{762474F4-45B4-491F-845C-CEBBB3ABF889}" presName="diagram" presStyleCnt="0">
        <dgm:presLayoutVars>
          <dgm:dir/>
          <dgm:resizeHandles val="exact"/>
        </dgm:presLayoutVars>
      </dgm:prSet>
      <dgm:spPr/>
    </dgm:pt>
    <dgm:pt modelId="{62DA0CCB-332E-4ACD-846D-4AE86D9F2F9A}" type="pres">
      <dgm:prSet presAssocID="{6FE499A5-779B-44E2-BC5F-E505FA0A2D8F}" presName="node" presStyleLbl="node1" presStyleIdx="0" presStyleCnt="1" custLinFactNeighborX="23139" custLinFactNeighborY="61228">
        <dgm:presLayoutVars>
          <dgm:bulletEnabled val="1"/>
        </dgm:presLayoutVars>
      </dgm:prSet>
      <dgm:spPr/>
    </dgm:pt>
  </dgm:ptLst>
  <dgm:cxnLst>
    <dgm:cxn modelId="{3ACFB756-364B-4C9D-96E9-863AD1002F3B}" type="presOf" srcId="{762474F4-45B4-491F-845C-CEBBB3ABF889}" destId="{32FD105F-B031-4FC4-A05A-93B3BC1C774A}" srcOrd="0" destOrd="0" presId="urn:microsoft.com/office/officeart/2005/8/layout/default"/>
    <dgm:cxn modelId="{9D8AC587-B38F-40AE-9326-A50E03341404}" type="presOf" srcId="{6FE499A5-779B-44E2-BC5F-E505FA0A2D8F}" destId="{62DA0CCB-332E-4ACD-846D-4AE86D9F2F9A}" srcOrd="0" destOrd="0" presId="urn:microsoft.com/office/officeart/2005/8/layout/default"/>
    <dgm:cxn modelId="{EAA662CD-D6DC-4354-95B5-8AAC1BBA9DB4}" srcId="{762474F4-45B4-491F-845C-CEBBB3ABF889}" destId="{6FE499A5-779B-44E2-BC5F-E505FA0A2D8F}" srcOrd="0" destOrd="0" parTransId="{3767332B-032A-4BE1-BAB3-98BEB92074FC}" sibTransId="{C83A8A46-734D-4999-8954-DB5543C0A7C2}"/>
    <dgm:cxn modelId="{F8FD3F5A-ECA3-4924-A873-C605978D0C00}" type="presParOf" srcId="{32FD105F-B031-4FC4-A05A-93B3BC1C774A}" destId="{62DA0CCB-332E-4ACD-846D-4AE86D9F2F9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 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 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35C30E-22A6-4B09-A207-576A2DFB3FB5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191C3851-2CFA-469C-8CF4-26A0806F67AC}">
      <dgm:prSet phldrT="[Text]"/>
      <dgm:spPr/>
      <dgm:t>
        <a:bodyPr/>
        <a:lstStyle/>
        <a:p>
          <a:r>
            <a:rPr lang="de-AT" dirty="0"/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B7956BE-4325-4AD6-895B-05C7D2013308}" type="parTrans" cxnId="{39207843-E699-4353-8D78-9623DA7D89AE}">
      <dgm:prSet/>
      <dgm:spPr/>
      <dgm:t>
        <a:bodyPr/>
        <a:lstStyle/>
        <a:p>
          <a:endParaRPr lang="de-AT"/>
        </a:p>
      </dgm:t>
    </dgm:pt>
    <dgm:pt modelId="{E2C8E19F-CC29-44FE-87DD-FE3729A4B16F}" type="sibTrans" cxnId="{39207843-E699-4353-8D78-9623DA7D89AE}">
      <dgm:prSet/>
      <dgm:spPr/>
      <dgm:t>
        <a:bodyPr/>
        <a:lstStyle/>
        <a:p>
          <a:endParaRPr lang="de-AT"/>
        </a:p>
      </dgm:t>
    </dgm:pt>
    <dgm:pt modelId="{93406E19-BE5A-4585-B49C-0EDE219BB23F}">
      <dgm:prSet phldrT="[Text]"/>
      <dgm:spPr/>
      <dgm:t>
        <a:bodyPr/>
        <a:lstStyle/>
        <a:p>
          <a:r>
            <a:rPr lang="de-AT" dirty="0"/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6D919A9-92EF-43EB-985A-F3F4C8635C48}" type="parTrans" cxnId="{15769C92-22BA-47C2-A553-B1ECF49005D2}">
      <dgm:prSet/>
      <dgm:spPr/>
      <dgm:t>
        <a:bodyPr/>
        <a:lstStyle/>
        <a:p>
          <a:endParaRPr lang="de-AT"/>
        </a:p>
      </dgm:t>
    </dgm:pt>
    <dgm:pt modelId="{84CB8D5D-B987-406B-8B05-94F8F4125A26}" type="sibTrans" cxnId="{15769C92-22BA-47C2-A553-B1ECF49005D2}">
      <dgm:prSet/>
      <dgm:spPr/>
      <dgm:t>
        <a:bodyPr/>
        <a:lstStyle/>
        <a:p>
          <a:endParaRPr lang="de-AT"/>
        </a:p>
      </dgm:t>
    </dgm:pt>
    <dgm:pt modelId="{398915C3-5C20-4475-BB14-81D75D7851F6}">
      <dgm:prSet phldrT="[Text]"/>
      <dgm:spPr/>
      <dgm:t>
        <a:bodyPr/>
        <a:lstStyle/>
        <a:p>
          <a:r>
            <a:rPr lang="de-AT" dirty="0"/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B34B95E-B35E-41B8-916B-061EDF803658}" type="parTrans" cxnId="{2A44C716-611D-4813-AC25-A1A29E60CEA4}">
      <dgm:prSet/>
      <dgm:spPr/>
      <dgm:t>
        <a:bodyPr/>
        <a:lstStyle/>
        <a:p>
          <a:endParaRPr lang="de-AT"/>
        </a:p>
      </dgm:t>
    </dgm:pt>
    <dgm:pt modelId="{C0CDE440-9893-4333-A3D0-EABA3FD44052}" type="sibTrans" cxnId="{2A44C716-611D-4813-AC25-A1A29E60CEA4}">
      <dgm:prSet/>
      <dgm:spPr/>
      <dgm:t>
        <a:bodyPr/>
        <a:lstStyle/>
        <a:p>
          <a:endParaRPr lang="de-AT"/>
        </a:p>
      </dgm:t>
    </dgm:pt>
    <dgm:pt modelId="{D5FA833F-0B74-4D94-8BE8-5BE551D2B0E5}">
      <dgm:prSet phldrT="[Text]"/>
      <dgm:spPr/>
      <dgm:t>
        <a:bodyPr/>
        <a:lstStyle/>
        <a:p>
          <a:r>
            <a:rPr lang="de-AT" dirty="0"/>
            <a:t> 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2C9168-76A4-4115-BCB2-1AA33ADF7960}" type="parTrans" cxnId="{2745D15D-4094-44A2-8D11-2D5DB72F9CC5}">
      <dgm:prSet/>
      <dgm:spPr/>
      <dgm:t>
        <a:bodyPr/>
        <a:lstStyle/>
        <a:p>
          <a:endParaRPr lang="de-AT"/>
        </a:p>
      </dgm:t>
    </dgm:pt>
    <dgm:pt modelId="{A2967343-AAE7-4629-BE90-8A50302D7E59}" type="sibTrans" cxnId="{2745D15D-4094-44A2-8D11-2D5DB72F9CC5}">
      <dgm:prSet/>
      <dgm:spPr/>
      <dgm:t>
        <a:bodyPr/>
        <a:lstStyle/>
        <a:p>
          <a:endParaRPr lang="de-AT"/>
        </a:p>
      </dgm:t>
    </dgm:pt>
    <dgm:pt modelId="{C2B5C01F-9D6A-45BC-A18B-026DA1DEF212}" type="pres">
      <dgm:prSet presAssocID="{BC35C30E-22A6-4B09-A207-576A2DFB3FB5}" presName="diagram" presStyleCnt="0">
        <dgm:presLayoutVars>
          <dgm:dir/>
          <dgm:resizeHandles val="exact"/>
        </dgm:presLayoutVars>
      </dgm:prSet>
      <dgm:spPr/>
    </dgm:pt>
    <dgm:pt modelId="{B59D7C5A-C027-4738-B97B-114C1C725815}" type="pres">
      <dgm:prSet presAssocID="{191C3851-2CFA-469C-8CF4-26A0806F67AC}" presName="node" presStyleLbl="node1" presStyleIdx="0" presStyleCnt="4">
        <dgm:presLayoutVars>
          <dgm:bulletEnabled val="1"/>
        </dgm:presLayoutVars>
      </dgm:prSet>
      <dgm:spPr/>
    </dgm:pt>
    <dgm:pt modelId="{B44B8CA4-CFF8-4876-A0C4-58CA818E8BED}" type="pres">
      <dgm:prSet presAssocID="{E2C8E19F-CC29-44FE-87DD-FE3729A4B16F}" presName="sibTrans" presStyleCnt="0"/>
      <dgm:spPr/>
    </dgm:pt>
    <dgm:pt modelId="{2BD522AB-52AD-4A45-A758-92569F582CB0}" type="pres">
      <dgm:prSet presAssocID="{93406E19-BE5A-4585-B49C-0EDE219BB23F}" presName="node" presStyleLbl="node1" presStyleIdx="1" presStyleCnt="4">
        <dgm:presLayoutVars>
          <dgm:bulletEnabled val="1"/>
        </dgm:presLayoutVars>
      </dgm:prSet>
      <dgm:spPr/>
    </dgm:pt>
    <dgm:pt modelId="{4BED0613-37A5-410D-BB70-20EBC8F1EF10}" type="pres">
      <dgm:prSet presAssocID="{84CB8D5D-B987-406B-8B05-94F8F4125A26}" presName="sibTrans" presStyleCnt="0"/>
      <dgm:spPr/>
    </dgm:pt>
    <dgm:pt modelId="{23180911-855E-4DF0-82D1-59DF855FC87D}" type="pres">
      <dgm:prSet presAssocID="{398915C3-5C20-4475-BB14-81D75D7851F6}" presName="node" presStyleLbl="node1" presStyleIdx="2" presStyleCnt="4">
        <dgm:presLayoutVars>
          <dgm:bulletEnabled val="1"/>
        </dgm:presLayoutVars>
      </dgm:prSet>
      <dgm:spPr/>
    </dgm:pt>
    <dgm:pt modelId="{5345924A-3906-4873-8F1B-5C3F1DAEF97C}" type="pres">
      <dgm:prSet presAssocID="{C0CDE440-9893-4333-A3D0-EABA3FD44052}" presName="sibTrans" presStyleCnt="0"/>
      <dgm:spPr/>
    </dgm:pt>
    <dgm:pt modelId="{787249D9-E3C8-454F-B0A8-B40C11E598E6}" type="pres">
      <dgm:prSet presAssocID="{D5FA833F-0B74-4D94-8BE8-5BE551D2B0E5}" presName="node" presStyleLbl="node1" presStyleIdx="3" presStyleCnt="4">
        <dgm:presLayoutVars>
          <dgm:bulletEnabled val="1"/>
        </dgm:presLayoutVars>
      </dgm:prSet>
      <dgm:spPr/>
    </dgm:pt>
  </dgm:ptLst>
  <dgm:cxnLst>
    <dgm:cxn modelId="{2A44C716-611D-4813-AC25-A1A29E60CEA4}" srcId="{BC35C30E-22A6-4B09-A207-576A2DFB3FB5}" destId="{398915C3-5C20-4475-BB14-81D75D7851F6}" srcOrd="2" destOrd="0" parTransId="{0B34B95E-B35E-41B8-916B-061EDF803658}" sibTransId="{C0CDE440-9893-4333-A3D0-EABA3FD44052}"/>
    <dgm:cxn modelId="{F7DEEF19-E212-40FD-BFB4-AD0213C48D25}" type="presOf" srcId="{BC35C30E-22A6-4B09-A207-576A2DFB3FB5}" destId="{C2B5C01F-9D6A-45BC-A18B-026DA1DEF212}" srcOrd="0" destOrd="0" presId="urn:microsoft.com/office/officeart/2005/8/layout/default"/>
    <dgm:cxn modelId="{499EB331-7BEF-4483-896D-689537C815F7}" type="presOf" srcId="{93406E19-BE5A-4585-B49C-0EDE219BB23F}" destId="{2BD522AB-52AD-4A45-A758-92569F582CB0}" srcOrd="0" destOrd="0" presId="urn:microsoft.com/office/officeart/2005/8/layout/default"/>
    <dgm:cxn modelId="{2745D15D-4094-44A2-8D11-2D5DB72F9CC5}" srcId="{BC35C30E-22A6-4B09-A207-576A2DFB3FB5}" destId="{D5FA833F-0B74-4D94-8BE8-5BE551D2B0E5}" srcOrd="3" destOrd="0" parTransId="{672C9168-76A4-4115-BCB2-1AA33ADF7960}" sibTransId="{A2967343-AAE7-4629-BE90-8A50302D7E59}"/>
    <dgm:cxn modelId="{39207843-E699-4353-8D78-9623DA7D89AE}" srcId="{BC35C30E-22A6-4B09-A207-576A2DFB3FB5}" destId="{191C3851-2CFA-469C-8CF4-26A0806F67AC}" srcOrd="0" destOrd="0" parTransId="{0B7956BE-4325-4AD6-895B-05C7D2013308}" sibTransId="{E2C8E19F-CC29-44FE-87DD-FE3729A4B16F}"/>
    <dgm:cxn modelId="{67A10645-22C9-45BF-9FC2-78D34CEE58E1}" type="presOf" srcId="{398915C3-5C20-4475-BB14-81D75D7851F6}" destId="{23180911-855E-4DF0-82D1-59DF855FC87D}" srcOrd="0" destOrd="0" presId="urn:microsoft.com/office/officeart/2005/8/layout/default"/>
    <dgm:cxn modelId="{15769C92-22BA-47C2-A553-B1ECF49005D2}" srcId="{BC35C30E-22A6-4B09-A207-576A2DFB3FB5}" destId="{93406E19-BE5A-4585-B49C-0EDE219BB23F}" srcOrd="1" destOrd="0" parTransId="{E6D919A9-92EF-43EB-985A-F3F4C8635C48}" sibTransId="{84CB8D5D-B987-406B-8B05-94F8F4125A26}"/>
    <dgm:cxn modelId="{D971C0A1-4194-4FB5-A622-D04C9FCC2E2B}" type="presOf" srcId="{191C3851-2CFA-469C-8CF4-26A0806F67AC}" destId="{B59D7C5A-C027-4738-B97B-114C1C725815}" srcOrd="0" destOrd="0" presId="urn:microsoft.com/office/officeart/2005/8/layout/default"/>
    <dgm:cxn modelId="{1AAC6DE3-2BBA-45E6-BE12-CD29E34C9920}" type="presOf" srcId="{D5FA833F-0B74-4D94-8BE8-5BE551D2B0E5}" destId="{787249D9-E3C8-454F-B0A8-B40C11E598E6}" srcOrd="0" destOrd="0" presId="urn:microsoft.com/office/officeart/2005/8/layout/default"/>
    <dgm:cxn modelId="{8C1AFD0B-ABEC-4D9C-8250-057017FE44E0}" type="presParOf" srcId="{C2B5C01F-9D6A-45BC-A18B-026DA1DEF212}" destId="{B59D7C5A-C027-4738-B97B-114C1C725815}" srcOrd="0" destOrd="0" presId="urn:microsoft.com/office/officeart/2005/8/layout/default"/>
    <dgm:cxn modelId="{786011AE-037F-447F-BA5C-330B7E6C4E60}" type="presParOf" srcId="{C2B5C01F-9D6A-45BC-A18B-026DA1DEF212}" destId="{B44B8CA4-CFF8-4876-A0C4-58CA818E8BED}" srcOrd="1" destOrd="0" presId="urn:microsoft.com/office/officeart/2005/8/layout/default"/>
    <dgm:cxn modelId="{2B8CEA98-6B63-4D2B-BC3D-D43D8484640C}" type="presParOf" srcId="{C2B5C01F-9D6A-45BC-A18B-026DA1DEF212}" destId="{2BD522AB-52AD-4A45-A758-92569F582CB0}" srcOrd="2" destOrd="0" presId="urn:microsoft.com/office/officeart/2005/8/layout/default"/>
    <dgm:cxn modelId="{F2A5AFB9-D733-474B-8B1B-C77DE534C33F}" type="presParOf" srcId="{C2B5C01F-9D6A-45BC-A18B-026DA1DEF212}" destId="{4BED0613-37A5-410D-BB70-20EBC8F1EF10}" srcOrd="3" destOrd="0" presId="urn:microsoft.com/office/officeart/2005/8/layout/default"/>
    <dgm:cxn modelId="{92254534-E3B9-4ADC-BCD0-F3E41FA4D86F}" type="presParOf" srcId="{C2B5C01F-9D6A-45BC-A18B-026DA1DEF212}" destId="{23180911-855E-4DF0-82D1-59DF855FC87D}" srcOrd="4" destOrd="0" presId="urn:microsoft.com/office/officeart/2005/8/layout/default"/>
    <dgm:cxn modelId="{EF0FBA4F-3761-4C57-B0B3-0B36BE69F97A}" type="presParOf" srcId="{C2B5C01F-9D6A-45BC-A18B-026DA1DEF212}" destId="{5345924A-3906-4873-8F1B-5C3F1DAEF97C}" srcOrd="5" destOrd="0" presId="urn:microsoft.com/office/officeart/2005/8/layout/default"/>
    <dgm:cxn modelId="{28547E6E-CB9D-4A52-AE34-FE1D7E52FD89}" type="presParOf" srcId="{C2B5C01F-9D6A-45BC-A18B-026DA1DEF212}" destId="{787249D9-E3C8-454F-B0A8-B40C11E598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335" y="68977"/>
          <a:ext cx="1309966" cy="785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1</a:t>
          </a:r>
        </a:p>
      </dsp:txBody>
      <dsp:txXfrm>
        <a:off x="335" y="68977"/>
        <a:ext cx="1309966" cy="785980"/>
      </dsp:txXfrm>
    </dsp:sp>
    <dsp:sp modelId="{2BD522AB-52AD-4A45-A758-92569F582CB0}">
      <dsp:nvSpPr>
        <dsp:cNvPr id="0" name=""/>
        <dsp:cNvSpPr/>
      </dsp:nvSpPr>
      <dsp:spPr>
        <a:xfrm>
          <a:off x="1441299" y="68977"/>
          <a:ext cx="1309966" cy="785980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3</a:t>
          </a:r>
        </a:p>
      </dsp:txBody>
      <dsp:txXfrm>
        <a:off x="1441299" y="68977"/>
        <a:ext cx="1309966" cy="785980"/>
      </dsp:txXfrm>
    </dsp:sp>
    <dsp:sp modelId="{23180911-855E-4DF0-82D1-59DF855FC87D}">
      <dsp:nvSpPr>
        <dsp:cNvPr id="0" name=""/>
        <dsp:cNvSpPr/>
      </dsp:nvSpPr>
      <dsp:spPr>
        <a:xfrm>
          <a:off x="335" y="985954"/>
          <a:ext cx="1309966" cy="785980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2</a:t>
          </a:r>
        </a:p>
      </dsp:txBody>
      <dsp:txXfrm>
        <a:off x="335" y="985954"/>
        <a:ext cx="1309966" cy="785980"/>
      </dsp:txXfrm>
    </dsp:sp>
    <dsp:sp modelId="{787249D9-E3C8-454F-B0A8-B40C11E598E6}">
      <dsp:nvSpPr>
        <dsp:cNvPr id="0" name=""/>
        <dsp:cNvSpPr/>
      </dsp:nvSpPr>
      <dsp:spPr>
        <a:xfrm>
          <a:off x="1441299" y="985954"/>
          <a:ext cx="1309966" cy="78598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4</a:t>
          </a:r>
        </a:p>
      </dsp:txBody>
      <dsp:txXfrm>
        <a:off x="1441299" y="985954"/>
        <a:ext cx="1309966" cy="785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0CCB-332E-4ACD-846D-4AE86D9F2F9A}">
      <dsp:nvSpPr>
        <dsp:cNvPr id="0" name=""/>
        <dsp:cNvSpPr/>
      </dsp:nvSpPr>
      <dsp:spPr>
        <a:xfrm>
          <a:off x="0" y="102870"/>
          <a:ext cx="1543064" cy="925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Study zone</a:t>
          </a:r>
        </a:p>
      </dsp:txBody>
      <dsp:txXfrm>
        <a:off x="0" y="102870"/>
        <a:ext cx="1543064" cy="925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243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1</a:t>
          </a:r>
        </a:p>
      </dsp:txBody>
      <dsp:txXfrm>
        <a:off x="243" y="27103"/>
        <a:ext cx="949244" cy="569546"/>
      </dsp:txXfrm>
    </dsp:sp>
    <dsp:sp modelId="{2BD522AB-52AD-4A45-A758-92569F582CB0}">
      <dsp:nvSpPr>
        <dsp:cNvPr id="0" name=""/>
        <dsp:cNvSpPr/>
      </dsp:nvSpPr>
      <dsp:spPr>
        <a:xfrm>
          <a:off x="1044412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3</a:t>
          </a:r>
        </a:p>
      </dsp:txBody>
      <dsp:txXfrm>
        <a:off x="1044412" y="27103"/>
        <a:ext cx="949244" cy="569546"/>
      </dsp:txXfrm>
    </dsp:sp>
    <dsp:sp modelId="{23180911-855E-4DF0-82D1-59DF855FC87D}">
      <dsp:nvSpPr>
        <dsp:cNvPr id="0" name=""/>
        <dsp:cNvSpPr/>
      </dsp:nvSpPr>
      <dsp:spPr>
        <a:xfrm>
          <a:off x="243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2</a:t>
          </a:r>
        </a:p>
      </dsp:txBody>
      <dsp:txXfrm>
        <a:off x="243" y="691574"/>
        <a:ext cx="949244" cy="569546"/>
      </dsp:txXfrm>
    </dsp:sp>
    <dsp:sp modelId="{787249D9-E3C8-454F-B0A8-B40C11E598E6}">
      <dsp:nvSpPr>
        <dsp:cNvPr id="0" name=""/>
        <dsp:cNvSpPr/>
      </dsp:nvSpPr>
      <dsp:spPr>
        <a:xfrm>
          <a:off x="1044412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 4</a:t>
          </a:r>
        </a:p>
      </dsp:txBody>
      <dsp:txXfrm>
        <a:off x="1044412" y="691574"/>
        <a:ext cx="949244" cy="56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243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1</a:t>
          </a:r>
        </a:p>
      </dsp:txBody>
      <dsp:txXfrm>
        <a:off x="243" y="27103"/>
        <a:ext cx="949244" cy="569546"/>
      </dsp:txXfrm>
    </dsp:sp>
    <dsp:sp modelId="{2BD522AB-52AD-4A45-A758-92569F582CB0}">
      <dsp:nvSpPr>
        <dsp:cNvPr id="0" name=""/>
        <dsp:cNvSpPr/>
      </dsp:nvSpPr>
      <dsp:spPr>
        <a:xfrm>
          <a:off x="1044412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3</a:t>
          </a:r>
        </a:p>
      </dsp:txBody>
      <dsp:txXfrm>
        <a:off x="1044412" y="27103"/>
        <a:ext cx="949244" cy="569546"/>
      </dsp:txXfrm>
    </dsp:sp>
    <dsp:sp modelId="{23180911-855E-4DF0-82D1-59DF855FC87D}">
      <dsp:nvSpPr>
        <dsp:cNvPr id="0" name=""/>
        <dsp:cNvSpPr/>
      </dsp:nvSpPr>
      <dsp:spPr>
        <a:xfrm>
          <a:off x="243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2</a:t>
          </a:r>
        </a:p>
      </dsp:txBody>
      <dsp:txXfrm>
        <a:off x="243" y="691574"/>
        <a:ext cx="949244" cy="569546"/>
      </dsp:txXfrm>
    </dsp:sp>
    <dsp:sp modelId="{787249D9-E3C8-454F-B0A8-B40C11E598E6}">
      <dsp:nvSpPr>
        <dsp:cNvPr id="0" name=""/>
        <dsp:cNvSpPr/>
      </dsp:nvSpPr>
      <dsp:spPr>
        <a:xfrm>
          <a:off x="1044412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 4</a:t>
          </a:r>
        </a:p>
      </dsp:txBody>
      <dsp:txXfrm>
        <a:off x="1044412" y="691574"/>
        <a:ext cx="949244" cy="56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0CCB-332E-4ACD-846D-4AE86D9F2F9A}">
      <dsp:nvSpPr>
        <dsp:cNvPr id="0" name=""/>
        <dsp:cNvSpPr/>
      </dsp:nvSpPr>
      <dsp:spPr>
        <a:xfrm>
          <a:off x="0" y="102870"/>
          <a:ext cx="1543064" cy="925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Study zone</a:t>
          </a:r>
        </a:p>
      </dsp:txBody>
      <dsp:txXfrm>
        <a:off x="0" y="102870"/>
        <a:ext cx="1543064" cy="925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243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1</a:t>
          </a:r>
        </a:p>
      </dsp:txBody>
      <dsp:txXfrm>
        <a:off x="243" y="27103"/>
        <a:ext cx="949244" cy="569546"/>
      </dsp:txXfrm>
    </dsp:sp>
    <dsp:sp modelId="{2BD522AB-52AD-4A45-A758-92569F582CB0}">
      <dsp:nvSpPr>
        <dsp:cNvPr id="0" name=""/>
        <dsp:cNvSpPr/>
      </dsp:nvSpPr>
      <dsp:spPr>
        <a:xfrm>
          <a:off x="1044412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3</a:t>
          </a:r>
        </a:p>
      </dsp:txBody>
      <dsp:txXfrm>
        <a:off x="1044412" y="27103"/>
        <a:ext cx="949244" cy="569546"/>
      </dsp:txXfrm>
    </dsp:sp>
    <dsp:sp modelId="{23180911-855E-4DF0-82D1-59DF855FC87D}">
      <dsp:nvSpPr>
        <dsp:cNvPr id="0" name=""/>
        <dsp:cNvSpPr/>
      </dsp:nvSpPr>
      <dsp:spPr>
        <a:xfrm>
          <a:off x="243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2</a:t>
          </a:r>
        </a:p>
      </dsp:txBody>
      <dsp:txXfrm>
        <a:off x="243" y="691574"/>
        <a:ext cx="949244" cy="569546"/>
      </dsp:txXfrm>
    </dsp:sp>
    <dsp:sp modelId="{787249D9-E3C8-454F-B0A8-B40C11E598E6}">
      <dsp:nvSpPr>
        <dsp:cNvPr id="0" name=""/>
        <dsp:cNvSpPr/>
      </dsp:nvSpPr>
      <dsp:spPr>
        <a:xfrm>
          <a:off x="1044412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 4</a:t>
          </a:r>
        </a:p>
      </dsp:txBody>
      <dsp:txXfrm>
        <a:off x="1044412" y="691574"/>
        <a:ext cx="949244" cy="56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243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1</a:t>
          </a:r>
        </a:p>
      </dsp:txBody>
      <dsp:txXfrm>
        <a:off x="243" y="27103"/>
        <a:ext cx="949244" cy="569546"/>
      </dsp:txXfrm>
    </dsp:sp>
    <dsp:sp modelId="{2BD522AB-52AD-4A45-A758-92569F582CB0}">
      <dsp:nvSpPr>
        <dsp:cNvPr id="0" name=""/>
        <dsp:cNvSpPr/>
      </dsp:nvSpPr>
      <dsp:spPr>
        <a:xfrm>
          <a:off x="1044412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3</a:t>
          </a:r>
        </a:p>
      </dsp:txBody>
      <dsp:txXfrm>
        <a:off x="1044412" y="27103"/>
        <a:ext cx="949244" cy="569546"/>
      </dsp:txXfrm>
    </dsp:sp>
    <dsp:sp modelId="{23180911-855E-4DF0-82D1-59DF855FC87D}">
      <dsp:nvSpPr>
        <dsp:cNvPr id="0" name=""/>
        <dsp:cNvSpPr/>
      </dsp:nvSpPr>
      <dsp:spPr>
        <a:xfrm>
          <a:off x="243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2</a:t>
          </a:r>
        </a:p>
      </dsp:txBody>
      <dsp:txXfrm>
        <a:off x="243" y="691574"/>
        <a:ext cx="949244" cy="569546"/>
      </dsp:txXfrm>
    </dsp:sp>
    <dsp:sp modelId="{787249D9-E3C8-454F-B0A8-B40C11E598E6}">
      <dsp:nvSpPr>
        <dsp:cNvPr id="0" name=""/>
        <dsp:cNvSpPr/>
      </dsp:nvSpPr>
      <dsp:spPr>
        <a:xfrm>
          <a:off x="1044412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 4</a:t>
          </a:r>
        </a:p>
      </dsp:txBody>
      <dsp:txXfrm>
        <a:off x="1044412" y="691574"/>
        <a:ext cx="949244" cy="569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7C5A-C027-4738-B97B-114C1C725815}">
      <dsp:nvSpPr>
        <dsp:cNvPr id="0" name=""/>
        <dsp:cNvSpPr/>
      </dsp:nvSpPr>
      <dsp:spPr>
        <a:xfrm>
          <a:off x="243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1</a:t>
          </a:r>
        </a:p>
      </dsp:txBody>
      <dsp:txXfrm>
        <a:off x="243" y="27103"/>
        <a:ext cx="949244" cy="569546"/>
      </dsp:txXfrm>
    </dsp:sp>
    <dsp:sp modelId="{2BD522AB-52AD-4A45-A758-92569F582CB0}">
      <dsp:nvSpPr>
        <dsp:cNvPr id="0" name=""/>
        <dsp:cNvSpPr/>
      </dsp:nvSpPr>
      <dsp:spPr>
        <a:xfrm>
          <a:off x="1044412" y="27103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3</a:t>
          </a:r>
        </a:p>
      </dsp:txBody>
      <dsp:txXfrm>
        <a:off x="1044412" y="27103"/>
        <a:ext cx="949244" cy="569546"/>
      </dsp:txXfrm>
    </dsp:sp>
    <dsp:sp modelId="{23180911-855E-4DF0-82D1-59DF855FC87D}">
      <dsp:nvSpPr>
        <dsp:cNvPr id="0" name=""/>
        <dsp:cNvSpPr/>
      </dsp:nvSpPr>
      <dsp:spPr>
        <a:xfrm>
          <a:off x="243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2</a:t>
          </a:r>
        </a:p>
      </dsp:txBody>
      <dsp:txXfrm>
        <a:off x="243" y="691574"/>
        <a:ext cx="949244" cy="569546"/>
      </dsp:txXfrm>
    </dsp:sp>
    <dsp:sp modelId="{787249D9-E3C8-454F-B0A8-B40C11E598E6}">
      <dsp:nvSpPr>
        <dsp:cNvPr id="0" name=""/>
        <dsp:cNvSpPr/>
      </dsp:nvSpPr>
      <dsp:spPr>
        <a:xfrm>
          <a:off x="1044412" y="691574"/>
          <a:ext cx="949244" cy="56954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 4</a:t>
          </a:r>
        </a:p>
      </dsp:txBody>
      <dsp:txXfrm>
        <a:off x="1044412" y="691574"/>
        <a:ext cx="949244" cy="56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8721-283E-4257-B91D-F4ACBB6A456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791D7-C3B4-4DEA-A651-B1B8ADD2D2C4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37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BENNI: </a:t>
            </a:r>
            <a:r>
              <a:rPr lang="de-AT" sz="1200" b="0" dirty="0" err="1"/>
              <a:t>pTLS</a:t>
            </a:r>
            <a:r>
              <a:rPr lang="de-AT" sz="1200" b="0" dirty="0"/>
              <a:t> steht für „permanent TLS“…das</a:t>
            </a:r>
            <a:r>
              <a:rPr lang="de-AT" sz="1200" b="0" baseline="0" dirty="0"/>
              <a:t> </a:t>
            </a:r>
            <a:r>
              <a:rPr lang="de-AT" sz="1200" b="0" baseline="0" dirty="0" err="1"/>
              <a:t>vllt</a:t>
            </a:r>
            <a:r>
              <a:rPr lang="de-AT" sz="1200" b="0" baseline="0" dirty="0"/>
              <a:t> explizit erwähnen – wär cool, wenn sich dieser Begriff etablieren könnte</a:t>
            </a: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91D7-C3B4-4DEA-A651-B1B8ADD2D2C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245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[BENNI: </a:t>
            </a:r>
            <a:r>
              <a:rPr lang="de-AT" sz="1200" dirty="0" err="1"/>
              <a:t>point</a:t>
            </a:r>
            <a:r>
              <a:rPr lang="de-AT" sz="1200" dirty="0"/>
              <a:t> </a:t>
            </a:r>
            <a:r>
              <a:rPr lang="de-AT" sz="1200" dirty="0" err="1"/>
              <a:t>pairs</a:t>
            </a:r>
            <a:r>
              <a:rPr lang="de-AT" sz="1200" dirty="0"/>
              <a:t> sind so kleine </a:t>
            </a:r>
            <a:r>
              <a:rPr lang="de-AT" sz="1200" dirty="0" err="1"/>
              <a:t>Reflektorscheiben</a:t>
            </a:r>
            <a:r>
              <a:rPr lang="de-AT" sz="1200" dirty="0"/>
              <a:t> außerhalb der Rutschung, die mit dem </a:t>
            </a:r>
            <a:r>
              <a:rPr lang="de-AT" sz="1200" dirty="0" err="1"/>
              <a:t>Tachy</a:t>
            </a:r>
            <a:r>
              <a:rPr lang="de-AT" sz="1200" dirty="0"/>
              <a:t> eingemessen wurden)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91D7-C3B4-4DEA-A651-B1B8ADD2D2C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48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91D7-C3B4-4DEA-A651-B1B8ADD2D2C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035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91D7-C3B4-4DEA-A651-B1B8ADD2D2C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99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6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560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70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923"/>
            <a:ext cx="837362" cy="2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5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55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442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54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832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51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30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B1DF-8A1E-42DC-B9E3-3409742981F1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BDB6-A2B9-42F6-983B-2CFF8BDA2297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6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hyperlink" Target="https://api.planet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3.png"/><Relationship Id="rId10" Type="http://schemas.openxmlformats.org/officeDocument/2006/relationships/diagramData" Target="../diagrams/data3.xml"/><Relationship Id="rId19" Type="http://schemas.openxmlformats.org/officeDocument/2006/relationships/slide" Target="slide7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4.xml"/><Relationship Id="rId15" Type="http://schemas.microsoft.com/office/2007/relationships/diagramDrawing" Target="../diagrams/drawing5.xml"/><Relationship Id="rId10" Type="http://schemas.openxmlformats.org/officeDocument/2006/relationships/slide" Target="slide8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Relationship Id="rId14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9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9.png"/><Relationship Id="rId5" Type="http://schemas.openxmlformats.org/officeDocument/2006/relationships/diagramData" Target="../diagrams/data7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diagramDrawing" Target="../diagrams/drawing7.xml"/><Relationship Id="rId1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8.xml"/><Relationship Id="rId3" Type="http://schemas.openxmlformats.org/officeDocument/2006/relationships/slide" Target="slide9.xml"/><Relationship Id="rId7" Type="http://schemas.openxmlformats.org/officeDocument/2006/relationships/image" Target="../media/image24.jpeg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Layout" Target="../diagrams/layout8.xml"/><Relationship Id="rId5" Type="http://schemas.openxmlformats.org/officeDocument/2006/relationships/image" Target="../media/image22.png"/><Relationship Id="rId15" Type="http://schemas.openxmlformats.org/officeDocument/2006/relationships/image" Target="../media/image3.png"/><Relationship Id="rId10" Type="http://schemas.openxmlformats.org/officeDocument/2006/relationships/diagramData" Target="../diagrams/data8.xml"/><Relationship Id="rId4" Type="http://schemas.openxmlformats.org/officeDocument/2006/relationships/image" Target="../media/image21.jpeg"/><Relationship Id="rId9" Type="http://schemas.openxmlformats.org/officeDocument/2006/relationships/image" Target="../media/image8.png"/><Relationship Id="rId14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19.png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>
            <a:extLst>
              <a:ext uri="{FF2B5EF4-FFF2-40B4-BE49-F238E27FC236}">
                <a16:creationId xmlns:a16="http://schemas.microsoft.com/office/drawing/2014/main" id="{4E06CD76-5A45-3C38-5BC3-529C3FD281AA}"/>
              </a:ext>
            </a:extLst>
          </p:cNvPr>
          <p:cNvSpPr txBox="1">
            <a:spLocks/>
          </p:cNvSpPr>
          <p:nvPr/>
        </p:nvSpPr>
        <p:spPr>
          <a:xfrm>
            <a:off x="455057" y="-46029"/>
            <a:ext cx="10233727" cy="1840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Use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Rapideye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images from the planet platform to update vegetation cover studies in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Tenosique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, Tabasco, Mexico.</a:t>
            </a:r>
            <a:br>
              <a:rPr lang="de-AT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AT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2000" b="1" dirty="0"/>
              <a:t>Nieto J. J.</a:t>
            </a:r>
            <a:r>
              <a:rPr lang="de-AT" sz="2200" b="1" baseline="30000" dirty="0"/>
              <a:t>1</a:t>
            </a:r>
            <a:r>
              <a:rPr lang="de-AT" sz="2000" b="1" dirty="0"/>
              <a:t>, Ramírez, N. L.</a:t>
            </a:r>
            <a:r>
              <a:rPr lang="de-AT" sz="2000" b="1" baseline="30000" dirty="0"/>
              <a:t> 1</a:t>
            </a:r>
            <a:r>
              <a:rPr lang="de-AT" sz="2000" b="1" dirty="0"/>
              <a:t>, Jácome M. P.</a:t>
            </a:r>
            <a:r>
              <a:rPr lang="de-AT" sz="2000" b="1" baseline="30000" dirty="0"/>
              <a:t> 1</a:t>
            </a:r>
            <a:r>
              <a:rPr lang="de-AT" sz="2000" b="1" dirty="0"/>
              <a:t>, Ruiz T. X.</a:t>
            </a:r>
            <a:r>
              <a:rPr lang="de-AT" sz="2000" b="1" baseline="30000" dirty="0"/>
              <a:t> 2</a:t>
            </a:r>
            <a:r>
              <a:rPr lang="de-AT" sz="2000" b="1" dirty="0"/>
              <a:t>, Núñez J. M.</a:t>
            </a:r>
            <a:r>
              <a:rPr lang="de-AT" sz="2000" b="1" baseline="30000" dirty="0"/>
              <a:t> 3</a:t>
            </a:r>
            <a:br>
              <a:rPr lang="de-AT" sz="2000" b="1" dirty="0"/>
            </a:br>
            <a:br>
              <a:rPr lang="de-AT" sz="1800" b="1" baseline="30000" dirty="0"/>
            </a:br>
            <a:r>
              <a:rPr lang="en-US" sz="1800" b="1" dirty="0"/>
              <a:t>Geophysics Institute-UNAM</a:t>
            </a:r>
            <a:r>
              <a:rPr lang="de-AT" sz="1800" b="1" baseline="30000" dirty="0"/>
              <a:t> 1</a:t>
            </a:r>
            <a:r>
              <a:rPr lang="en-US" sz="1800" b="1" dirty="0"/>
              <a:t>, </a:t>
            </a:r>
            <a:r>
              <a:rPr lang="es-MX" sz="1800" b="1" dirty="0" err="1"/>
              <a:t>Independet</a:t>
            </a:r>
            <a:r>
              <a:rPr lang="es-MX" sz="1800" b="1" dirty="0"/>
              <a:t> Consultor</a:t>
            </a:r>
            <a:r>
              <a:rPr lang="de-AT" sz="1800" b="1" baseline="30000" dirty="0"/>
              <a:t>2</a:t>
            </a:r>
            <a:r>
              <a:rPr lang="en-US" sz="1800" b="1" dirty="0"/>
              <a:t>, University </a:t>
            </a:r>
            <a:r>
              <a:rPr lang="en-US" sz="1800" b="1" dirty="0" err="1"/>
              <a:t>Iberoamericana</a:t>
            </a:r>
            <a:r>
              <a:rPr lang="de-AT" sz="1800" b="1" baseline="30000" dirty="0"/>
              <a:t> 3</a:t>
            </a:r>
            <a:br>
              <a:rPr lang="en-US" sz="1800" b="1" dirty="0"/>
            </a:br>
            <a:endParaRPr lang="de-AT" sz="1800" b="1" baseline="30000" dirty="0">
              <a:hlinkClick r:id="" action="ppaction://hlinkshowjump?jump=firstslide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3ECBC55-727B-9A1A-9E3B-9E6F33C5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08975"/>
            <a:ext cx="1041014" cy="15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07CB40-CDB1-6163-4A26-307A2B67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5" y="845850"/>
            <a:ext cx="2295525" cy="600075"/>
          </a:xfrm>
          <a:prstGeom prst="rect">
            <a:avLst/>
          </a:prstGeom>
        </p:spPr>
      </p:pic>
      <p:pic>
        <p:nvPicPr>
          <p:cNvPr id="16" name="Picture 6" descr="Reunión Anual 2018, UGM">
            <a:extLst>
              <a:ext uri="{FF2B5EF4-FFF2-40B4-BE49-F238E27FC236}">
                <a16:creationId xmlns:a16="http://schemas.microsoft.com/office/drawing/2014/main" id="{4E0E358B-BAE4-A188-959C-58CCE63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48" y="23315"/>
            <a:ext cx="2127777" cy="8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6A5856F8-707C-DD7D-4CB2-D9FD8690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2" y="5898060"/>
            <a:ext cx="2219767" cy="5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29BAF3-0FCF-64B7-2645-FFBE314A2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02" y="1753077"/>
            <a:ext cx="4381138" cy="3969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99FC63-D458-4350-D93E-966B9D534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106" y="1891077"/>
            <a:ext cx="4339691" cy="4128550"/>
          </a:xfrm>
          <a:prstGeom prst="rect">
            <a:avLst/>
          </a:prstGeom>
        </p:spPr>
      </p:pic>
      <p:graphicFrame>
        <p:nvGraphicFramePr>
          <p:cNvPr id="26" name="Diagramm 5">
            <a:extLst>
              <a:ext uri="{FF2B5EF4-FFF2-40B4-BE49-F238E27FC236}">
                <a16:creationId xmlns:a16="http://schemas.microsoft.com/office/drawing/2014/main" id="{C3BF8867-C248-FF8C-2EDE-A3C0EAED2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392077"/>
              </p:ext>
            </p:extLst>
          </p:nvPr>
        </p:nvGraphicFramePr>
        <p:xfrm>
          <a:off x="9258300" y="2655225"/>
          <a:ext cx="2751602" cy="184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1983A29-BD4D-D348-B894-F87F0C382B91}"/>
              </a:ext>
            </a:extLst>
          </p:cNvPr>
          <p:cNvSpPr txBox="1"/>
          <p:nvPr/>
        </p:nvSpPr>
        <p:spPr>
          <a:xfrm>
            <a:off x="8845345" y="6510637"/>
            <a:ext cx="381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jacob.nieto@ingenieria.unam.edu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598CA58-2946-1A57-7ED0-B641502D501B}"/>
              </a:ext>
            </a:extLst>
          </p:cNvPr>
          <p:cNvSpPr txBox="1"/>
          <p:nvPr/>
        </p:nvSpPr>
        <p:spPr>
          <a:xfrm>
            <a:off x="2389947" y="6193390"/>
            <a:ext cx="654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F5258"/>
                </a:solidFill>
                <a:effectLst/>
                <a:latin typeface="Gotham SSm A"/>
              </a:rPr>
              <a:t>Planet Team (2017). Planet Application Program Interface: In Space for Life on Earth. San Francisco, CA. </a:t>
            </a:r>
            <a:r>
              <a:rPr lang="en-US" b="1" i="0" dirty="0">
                <a:effectLst/>
                <a:latin typeface="Gotham SSm A"/>
                <a:hlinkClick r:id="rId13"/>
              </a:rPr>
              <a:t>https://api.planet.com</a:t>
            </a:r>
            <a:r>
              <a:rPr lang="en-US" b="0" i="0" dirty="0">
                <a:solidFill>
                  <a:srgbClr val="4F5258"/>
                </a:solidFill>
                <a:effectLst/>
                <a:latin typeface="Gotham SSm A"/>
              </a:rPr>
              <a:t>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39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5100" y="857250"/>
            <a:ext cx="9607550" cy="59108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Usumacinta River Basin (CRU), was one with a great diversity of flora and fauna.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Its three main ecosystems are: aquatic vegetation, tropical forest and cloud forest and coniferous forest.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Over time, various events caused the area to lose its splendor.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Now that it is a protected area (14 years ago), it is time to specifically observe the </a:t>
            </a:r>
            <a:r>
              <a:rPr lang="en-US" sz="2000" dirty="0" err="1"/>
              <a:t>Tenosique</a:t>
            </a:r>
            <a:r>
              <a:rPr lang="en-US" sz="2000" dirty="0"/>
              <a:t> area, how it has evolved.</a:t>
            </a:r>
            <a:endParaRPr lang="de-AT" sz="2000" dirty="0"/>
          </a:p>
        </p:txBody>
      </p:sp>
      <p:graphicFrame>
        <p:nvGraphicFramePr>
          <p:cNvPr id="7" name="Diagramm 6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647616261"/>
              </p:ext>
            </p:extLst>
          </p:nvPr>
        </p:nvGraphicFramePr>
        <p:xfrm>
          <a:off x="10413804" y="5582193"/>
          <a:ext cx="1543065" cy="102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FEC9B44D-EA41-B694-C9E1-B0397274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3" y="55867"/>
            <a:ext cx="66065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m 5">
            <a:extLst>
              <a:ext uri="{FF2B5EF4-FFF2-40B4-BE49-F238E27FC236}">
                <a16:creationId xmlns:a16="http://schemas.microsoft.com/office/drawing/2014/main" id="{0B493C2C-869D-2541-781B-9AB04B9C7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990750"/>
              </p:ext>
            </p:extLst>
          </p:nvPr>
        </p:nvGraphicFramePr>
        <p:xfrm>
          <a:off x="10113558" y="1073976"/>
          <a:ext cx="1993900" cy="12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445D4E50-442C-DF41-78A5-6825970377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7079" y="571078"/>
            <a:ext cx="1410379" cy="368688"/>
          </a:xfrm>
          <a:prstGeom prst="rect">
            <a:avLst/>
          </a:prstGeom>
        </p:spPr>
      </p:pic>
      <p:pic>
        <p:nvPicPr>
          <p:cNvPr id="19" name="Picture 6" descr="Reunión Anual 2018, UGM">
            <a:extLst>
              <a:ext uri="{FF2B5EF4-FFF2-40B4-BE49-F238E27FC236}">
                <a16:creationId xmlns:a16="http://schemas.microsoft.com/office/drawing/2014/main" id="{3E78E550-A3D4-3E4A-D4FE-24EB5AB9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89932"/>
            <a:ext cx="1257245" cy="5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7A7A04C3-D059-5887-2CEB-D7AFCA13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96875"/>
            <a:ext cx="4616450" cy="31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hlinkClick r:id="rId19" action="ppaction://hlinksldjump"/>
            <a:extLst>
              <a:ext uri="{FF2B5EF4-FFF2-40B4-BE49-F238E27FC236}">
                <a16:creationId xmlns:a16="http://schemas.microsoft.com/office/drawing/2014/main" id="{5E6E6777-4316-5D5E-5A77-DEC16F889F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6826" y="3287765"/>
            <a:ext cx="4616450" cy="31829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51C6C91-7168-F83F-9A36-79DB5F9DD972}"/>
              </a:ext>
            </a:extLst>
          </p:cNvPr>
          <p:cNvSpPr txBox="1"/>
          <p:nvPr/>
        </p:nvSpPr>
        <p:spPr>
          <a:xfrm>
            <a:off x="285750" y="89932"/>
            <a:ext cx="77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4000" dirty="0">
                <a:solidFill>
                  <a:schemeClr val="accent5">
                    <a:lumMod val="75000"/>
                  </a:schemeClr>
                </a:solidFill>
              </a:rPr>
              <a:t>A long time ago... [1]</a:t>
            </a:r>
          </a:p>
        </p:txBody>
      </p:sp>
    </p:spTree>
    <p:extLst>
      <p:ext uri="{BB962C8B-B14F-4D97-AF65-F5344CB8AC3E}">
        <p14:creationId xmlns:p14="http://schemas.microsoft.com/office/powerpoint/2010/main" val="18954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BF114617-CEE2-25D9-6523-503CB3829459}"/>
              </a:ext>
            </a:extLst>
          </p:cNvPr>
          <p:cNvSpPr txBox="1">
            <a:spLocks/>
          </p:cNvSpPr>
          <p:nvPr/>
        </p:nvSpPr>
        <p:spPr>
          <a:xfrm>
            <a:off x="203200" y="742950"/>
            <a:ext cx="9525000" cy="5996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Due to various activities, decisions and events, </a:t>
            </a:r>
            <a:r>
              <a:rPr lang="en-US" sz="2000" dirty="0" err="1"/>
              <a:t>Tenosique</a:t>
            </a:r>
            <a:r>
              <a:rPr lang="en-US" sz="2000" dirty="0"/>
              <a:t> has lost a large part of its forest cover.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Tenosique</a:t>
            </a:r>
            <a:r>
              <a:rPr lang="en-US" sz="2000" dirty="0"/>
              <a:t> has lost a lot of his vegetation, forest, animals like howler monkey, jaguar among other.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Some of these activities were: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Agrarian Reform in 1917 and in 1954.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Livestock and agricultural activities.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Food crisis in 1965.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Discovery of </a:t>
            </a:r>
            <a:r>
              <a:rPr lang="en-US" sz="1600" dirty="0" err="1"/>
              <a:t>Cantarel</a:t>
            </a:r>
            <a:r>
              <a:rPr lang="en-US" sz="1600" dirty="0"/>
              <a:t> (oil well).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Economic crisis in 1982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area entered as a protection area for Flora and Fauna by the (CONANP), in 2008.</a:t>
            </a:r>
            <a:endParaRPr lang="de-AT" sz="20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EB2B107-0607-B574-C245-C721BE63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3" y="55867"/>
            <a:ext cx="66065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m 5">
            <a:extLst>
              <a:ext uri="{FF2B5EF4-FFF2-40B4-BE49-F238E27FC236}">
                <a16:creationId xmlns:a16="http://schemas.microsoft.com/office/drawing/2014/main" id="{5826DFC1-EC22-66E2-61C9-D856036CC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024465"/>
              </p:ext>
            </p:extLst>
          </p:nvPr>
        </p:nvGraphicFramePr>
        <p:xfrm>
          <a:off x="10113558" y="1073976"/>
          <a:ext cx="1993900" cy="12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79360FEE-C572-23E1-6B40-776468771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7079" y="571078"/>
            <a:ext cx="1410379" cy="368688"/>
          </a:xfrm>
          <a:prstGeom prst="rect">
            <a:avLst/>
          </a:prstGeom>
        </p:spPr>
      </p:pic>
      <p:pic>
        <p:nvPicPr>
          <p:cNvPr id="17" name="Picture 6" descr="Reunión Anual 2018, UGM">
            <a:extLst>
              <a:ext uri="{FF2B5EF4-FFF2-40B4-BE49-F238E27FC236}">
                <a16:creationId xmlns:a16="http://schemas.microsoft.com/office/drawing/2014/main" id="{D9F42276-ABF7-566C-4A8D-1CB3B8CD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89932"/>
            <a:ext cx="1257245" cy="5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D6DBCAF-EB5B-1006-BD0B-1D260FB756BC}"/>
              </a:ext>
            </a:extLst>
          </p:cNvPr>
          <p:cNvSpPr txBox="1"/>
          <p:nvPr/>
        </p:nvSpPr>
        <p:spPr>
          <a:xfrm>
            <a:off x="285750" y="89932"/>
            <a:ext cx="77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4000" dirty="0">
                <a:solidFill>
                  <a:schemeClr val="accent5">
                    <a:lumMod val="75000"/>
                  </a:schemeClr>
                </a:solidFill>
              </a:rPr>
              <a:t>A little history... [2]</a:t>
            </a:r>
          </a:p>
        </p:txBody>
      </p:sp>
      <p:graphicFrame>
        <p:nvGraphicFramePr>
          <p:cNvPr id="35" name="Diagramm 6">
            <a:hlinkClick r:id="rId10" action="ppaction://hlinksldjump"/>
            <a:extLst>
              <a:ext uri="{FF2B5EF4-FFF2-40B4-BE49-F238E27FC236}">
                <a16:creationId xmlns:a16="http://schemas.microsoft.com/office/drawing/2014/main" id="{5F1A6912-3EF6-D495-13FA-FE9061B1E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685701"/>
              </p:ext>
            </p:extLst>
          </p:nvPr>
        </p:nvGraphicFramePr>
        <p:xfrm>
          <a:off x="10413804" y="5582193"/>
          <a:ext cx="1543065" cy="102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2477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051" y="857250"/>
            <a:ext cx="8356266" cy="5880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/>
              <a:t>Our methodology are: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2B8EE74-EBAF-8B4C-3C20-4AD20D84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3" y="55867"/>
            <a:ext cx="66065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 5">
            <a:extLst>
              <a:ext uri="{FF2B5EF4-FFF2-40B4-BE49-F238E27FC236}">
                <a16:creationId xmlns:a16="http://schemas.microsoft.com/office/drawing/2014/main" id="{95217825-237F-F06A-EA93-A05682A2B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425437"/>
              </p:ext>
            </p:extLst>
          </p:nvPr>
        </p:nvGraphicFramePr>
        <p:xfrm>
          <a:off x="10113558" y="1073976"/>
          <a:ext cx="1993900" cy="12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D90A39E5-AB0F-E6D4-CA6C-915455BDD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7079" y="571078"/>
            <a:ext cx="1410379" cy="368688"/>
          </a:xfrm>
          <a:prstGeom prst="rect">
            <a:avLst/>
          </a:prstGeom>
        </p:spPr>
      </p:pic>
      <p:pic>
        <p:nvPicPr>
          <p:cNvPr id="16" name="Picture 6" descr="Reunión Anual 2018, UGM">
            <a:extLst>
              <a:ext uri="{FF2B5EF4-FFF2-40B4-BE49-F238E27FC236}">
                <a16:creationId xmlns:a16="http://schemas.microsoft.com/office/drawing/2014/main" id="{AE7927E7-A224-ED23-AB6C-A93BBB8D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89932"/>
            <a:ext cx="1257245" cy="5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EF98C0-299B-5F6A-EE8B-C7D0AC6E3548}"/>
              </a:ext>
            </a:extLst>
          </p:cNvPr>
          <p:cNvSpPr txBox="1"/>
          <p:nvPr/>
        </p:nvSpPr>
        <p:spPr>
          <a:xfrm>
            <a:off x="285750" y="89932"/>
            <a:ext cx="77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4000" dirty="0">
                <a:solidFill>
                  <a:schemeClr val="accent5">
                    <a:lumMod val="75000"/>
                  </a:schemeClr>
                </a:solidFill>
              </a:rPr>
              <a:t>Methodology ... [3]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9F9681-0E04-1FB7-55F2-DA3A51D8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1" y="1157648"/>
            <a:ext cx="9061269" cy="54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35CA97C1-658A-4F31-069B-BEEEB357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82" y="6223780"/>
            <a:ext cx="2219767" cy="5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689" y="825499"/>
            <a:ext cx="9656011" cy="5207000"/>
          </a:xfrm>
        </p:spPr>
        <p:txBody>
          <a:bodyPr>
            <a:normAutofit/>
          </a:bodyPr>
          <a:lstStyle/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s-ES" sz="1800" b="0" i="0" u="none" strike="noStrike" dirty="0">
              <a:solidFill>
                <a:srgbClr val="233A44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In the dense vegetation cover there is a very pronounced change, it decreases until 2018 and increases to 2020. It is due to a time lag.</a:t>
            </a:r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In the case of shrubby vegetation, it is very likely that most of it is temporary, it presents an inverse proportion, the more soil, the less shrubby vegetation.</a:t>
            </a:r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In the federal protection area there is a decrease in forest cover, it is necessary to implement programs to care for and preserve the area even more.</a:t>
            </a:r>
            <a:endParaRPr lang="es-ES" sz="1800" b="0" i="0" u="none" strike="noStrike" dirty="0">
              <a:solidFill>
                <a:srgbClr val="233A44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3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4C8907B2-3941-94DC-247A-249D97930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222148"/>
            <a:ext cx="2440452" cy="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D25A22-8EBD-3E72-3EEF-E978B343E6F2}"/>
              </a:ext>
            </a:extLst>
          </p:cNvPr>
          <p:cNvSpPr txBox="1"/>
          <p:nvPr/>
        </p:nvSpPr>
        <p:spPr>
          <a:xfrm>
            <a:off x="6086476" y="3129001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2010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36DAB85-9B15-F86D-ADF6-48AD2234BB02}"/>
              </a:ext>
            </a:extLst>
          </p:cNvPr>
          <p:cNvSpPr txBox="1"/>
          <p:nvPr/>
        </p:nvSpPr>
        <p:spPr>
          <a:xfrm>
            <a:off x="9935974" y="3129001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2020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B719B36-17FB-B1E7-FDE6-67572B021909}"/>
              </a:ext>
            </a:extLst>
          </p:cNvPr>
          <p:cNvSpPr/>
          <p:nvPr/>
        </p:nvSpPr>
        <p:spPr>
          <a:xfrm>
            <a:off x="8320213" y="4285745"/>
            <a:ext cx="511189" cy="6286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3B29D6A-1629-B7FC-E3F9-08A502F1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3" y="55867"/>
            <a:ext cx="66065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m 5">
            <a:extLst>
              <a:ext uri="{FF2B5EF4-FFF2-40B4-BE49-F238E27FC236}">
                <a16:creationId xmlns:a16="http://schemas.microsoft.com/office/drawing/2014/main" id="{83C86144-C178-69F7-8713-A0EF194E2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133265"/>
              </p:ext>
            </p:extLst>
          </p:nvPr>
        </p:nvGraphicFramePr>
        <p:xfrm>
          <a:off x="10113558" y="1073976"/>
          <a:ext cx="1993900" cy="12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394683A7-AD5E-7006-9C32-228189F19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7079" y="571078"/>
            <a:ext cx="1410379" cy="368688"/>
          </a:xfrm>
          <a:prstGeom prst="rect">
            <a:avLst/>
          </a:prstGeom>
        </p:spPr>
      </p:pic>
      <p:pic>
        <p:nvPicPr>
          <p:cNvPr id="22" name="Picture 6" descr="Reunión Anual 2018, UGM">
            <a:extLst>
              <a:ext uri="{FF2B5EF4-FFF2-40B4-BE49-F238E27FC236}">
                <a16:creationId xmlns:a16="http://schemas.microsoft.com/office/drawing/2014/main" id="{421355C5-85BB-E647-7799-C8958D39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89932"/>
            <a:ext cx="1257245" cy="5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88089B1-BF5A-CB5B-358F-6AD539DC049F}"/>
              </a:ext>
            </a:extLst>
          </p:cNvPr>
          <p:cNvSpPr txBox="1"/>
          <p:nvPr/>
        </p:nvSpPr>
        <p:spPr>
          <a:xfrm>
            <a:off x="285750" y="89932"/>
            <a:ext cx="77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4000" dirty="0">
                <a:solidFill>
                  <a:schemeClr val="accent5">
                    <a:lumMod val="75000"/>
                  </a:schemeClr>
                </a:solidFill>
              </a:rPr>
              <a:t>Preliminary Results... [4]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7B9C3E-82AD-8839-4659-874F141ADE80}"/>
              </a:ext>
            </a:extLst>
          </p:cNvPr>
          <p:cNvSpPr txBox="1"/>
          <p:nvPr/>
        </p:nvSpPr>
        <p:spPr>
          <a:xfrm>
            <a:off x="8845345" y="6510637"/>
            <a:ext cx="381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jacob.nieto@ingenieria.unam.edu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8F1EE6-A76C-D4DA-7076-817B849D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74" y="3558966"/>
            <a:ext cx="2808076" cy="250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E3B9253-2F0A-BE1D-1571-6FC62834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49" y="3526014"/>
            <a:ext cx="2811550" cy="250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62358F5E-5382-4705-AA6D-092836123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12197"/>
              </p:ext>
            </p:extLst>
          </p:nvPr>
        </p:nvGraphicFramePr>
        <p:xfrm>
          <a:off x="386701" y="3053924"/>
          <a:ext cx="4608513" cy="316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0373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0155758" y="2946318"/>
            <a:ext cx="1045028" cy="701435"/>
            <a:chOff x="10850880" y="2869159"/>
            <a:chExt cx="1045028" cy="701435"/>
          </a:xfrm>
        </p:grpSpPr>
        <p:pic>
          <p:nvPicPr>
            <p:cNvPr id="1026" name="Picture 2" descr="https://cdn3.iconfinder.com/data/icons/eightyshades/512/18_Close-128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6124" y="2869159"/>
              <a:ext cx="358230" cy="35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hlinkClick r:id="rId2" action="ppaction://hlinksldjump"/>
            </p:cNvPr>
            <p:cNvSpPr txBox="1"/>
            <p:nvPr/>
          </p:nvSpPr>
          <p:spPr>
            <a:xfrm>
              <a:off x="10850880" y="3201262"/>
              <a:ext cx="1045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[</a:t>
              </a:r>
              <a:r>
                <a:rPr lang="de-AT" b="1" dirty="0" err="1"/>
                <a:t>close</a:t>
              </a:r>
              <a:r>
                <a:rPr lang="de-AT" b="1" dirty="0"/>
                <a:t>]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922"/>
            <a:ext cx="837361" cy="29307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5A7F217-4039-11F5-668B-4251D45D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4" y="822846"/>
            <a:ext cx="6866733" cy="47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D1ECB9CA-9FA8-D0B8-3BB9-B1B9A4CE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72" y="6066904"/>
            <a:ext cx="2924132" cy="7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BC699C8-0AC3-FF4E-F0B1-282EE98C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72" y="0"/>
            <a:ext cx="995277" cy="1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2B96207-6B31-2608-E3EF-920E31B88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3967" y="791096"/>
            <a:ext cx="1673639" cy="437507"/>
          </a:xfrm>
          <a:prstGeom prst="rect">
            <a:avLst/>
          </a:prstGeom>
        </p:spPr>
      </p:pic>
      <p:pic>
        <p:nvPicPr>
          <p:cNvPr id="25" name="Picture 6" descr="Reunión Anual 2018, UGM">
            <a:extLst>
              <a:ext uri="{FF2B5EF4-FFF2-40B4-BE49-F238E27FC236}">
                <a16:creationId xmlns:a16="http://schemas.microsoft.com/office/drawing/2014/main" id="{D32A969D-564E-B042-ECD2-061BFFA0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472" y="63679"/>
            <a:ext cx="1753135" cy="7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29E842-3E93-0AC2-D630-9D32AAFEE85E}"/>
              </a:ext>
            </a:extLst>
          </p:cNvPr>
          <p:cNvSpPr txBox="1"/>
          <p:nvPr/>
        </p:nvSpPr>
        <p:spPr>
          <a:xfrm>
            <a:off x="2908300" y="5797550"/>
            <a:ext cx="37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1. </a:t>
            </a:r>
            <a:r>
              <a:rPr lang="en-US" dirty="0"/>
              <a:t>Map of the Usumacinta River Basin. Taken from </a:t>
            </a:r>
            <a:r>
              <a:rPr lang="en-US" dirty="0" err="1"/>
              <a:t>CentroGeo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10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9745319" y="2406992"/>
            <a:ext cx="1045028" cy="701435"/>
            <a:chOff x="10850880" y="2869159"/>
            <a:chExt cx="1045028" cy="701435"/>
          </a:xfrm>
        </p:grpSpPr>
        <p:pic>
          <p:nvPicPr>
            <p:cNvPr id="1026" name="Picture 2" descr="https://cdn3.iconfinder.com/data/icons/eightyshades/512/18_Close-128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6124" y="2869159"/>
              <a:ext cx="358230" cy="35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hlinkClick r:id="rId2" action="ppaction://hlinksldjump"/>
            </p:cNvPr>
            <p:cNvSpPr txBox="1"/>
            <p:nvPr/>
          </p:nvSpPr>
          <p:spPr>
            <a:xfrm>
              <a:off x="10850880" y="3201262"/>
              <a:ext cx="1045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[</a:t>
              </a:r>
              <a:r>
                <a:rPr lang="de-AT" b="1" dirty="0" err="1"/>
                <a:t>close</a:t>
              </a:r>
              <a:r>
                <a:rPr lang="de-AT" b="1" dirty="0"/>
                <a:t>]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922"/>
            <a:ext cx="837361" cy="293077"/>
          </a:xfrm>
          <a:prstGeom prst="rect">
            <a:avLst/>
          </a:prstGeom>
        </p:spPr>
      </p:pic>
      <p:pic>
        <p:nvPicPr>
          <p:cNvPr id="22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D1ECB9CA-9FA8-D0B8-3BB9-B1B9A4CE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42" y="6055200"/>
            <a:ext cx="3077901" cy="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BC699C8-0AC3-FF4E-F0B1-282EE98C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89" y="100684"/>
            <a:ext cx="82042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2B96207-6B31-2608-E3EF-920E31B88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362" y="801938"/>
            <a:ext cx="1736345" cy="453899"/>
          </a:xfrm>
          <a:prstGeom prst="rect">
            <a:avLst/>
          </a:prstGeom>
        </p:spPr>
      </p:pic>
      <p:pic>
        <p:nvPicPr>
          <p:cNvPr id="25" name="Picture 6" descr="Reunión Anual 2018, UGM">
            <a:extLst>
              <a:ext uri="{FF2B5EF4-FFF2-40B4-BE49-F238E27FC236}">
                <a16:creationId xmlns:a16="http://schemas.microsoft.com/office/drawing/2014/main" id="{D32A969D-564E-B042-ECD2-061BFFA0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72" y="100684"/>
            <a:ext cx="1753135" cy="7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FD03DD-2A5A-5C53-E181-AC829DD7B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712" y="801938"/>
            <a:ext cx="6839338" cy="47155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F42F53D-52CC-0E29-5110-066DEDE95FEB}"/>
              </a:ext>
            </a:extLst>
          </p:cNvPr>
          <p:cNvSpPr txBox="1"/>
          <p:nvPr/>
        </p:nvSpPr>
        <p:spPr>
          <a:xfrm>
            <a:off x="2739830" y="5732034"/>
            <a:ext cx="427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1. </a:t>
            </a:r>
            <a:r>
              <a:rPr lang="en-US" dirty="0"/>
              <a:t>Vegetation of the Middle Basin of the Usumacinta River (</a:t>
            </a:r>
            <a:r>
              <a:rPr lang="en-US" dirty="0" err="1"/>
              <a:t>Arístides</a:t>
            </a:r>
            <a:r>
              <a:rPr lang="en-US" dirty="0"/>
              <a:t>, 2020).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486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8450" y="1123950"/>
            <a:ext cx="9486899" cy="561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chemeClr val="accent5">
                    <a:lumMod val="75000"/>
                  </a:schemeClr>
                </a:solidFill>
              </a:rPr>
              <a:t>Study Zone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Tenosique, Tabasco, México(Usumacinta River Middle Basin)</a:t>
            </a:r>
            <a:endParaRPr lang="de-AT" sz="2000" dirty="0"/>
          </a:p>
          <a:p>
            <a:pPr marL="0" indent="0">
              <a:buNone/>
            </a:pPr>
            <a:endParaRPr lang="de-AT" sz="2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029440" y="2397674"/>
            <a:ext cx="5120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Tenosique</a:t>
            </a:r>
            <a:r>
              <a:rPr lang="en-US" sz="1400" dirty="0"/>
              <a:t> is located on the borders of Mexico and Guatemala.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It is located in the Middle Basin, therefore it has tropical-type vegetation.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Its Mayan words Ta-</a:t>
            </a:r>
            <a:r>
              <a:rPr lang="en-US" sz="1400" dirty="0" err="1"/>
              <a:t>na</a:t>
            </a:r>
            <a:r>
              <a:rPr lang="en-US" sz="1400" dirty="0"/>
              <a:t>-</a:t>
            </a:r>
            <a:r>
              <a:rPr lang="en-US" sz="1400" dirty="0" err="1"/>
              <a:t>tsiic</a:t>
            </a:r>
            <a:r>
              <a:rPr lang="en-US" sz="1400" dirty="0"/>
              <a:t>, mean "House of the un </a:t>
            </a:r>
            <a:r>
              <a:rPr lang="en-US" sz="1400" dirty="0" err="1"/>
              <a:t>raveler</a:t>
            </a:r>
            <a:r>
              <a:rPr lang="en-US" sz="1400" dirty="0"/>
              <a:t> or spinner".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br>
              <a:rPr lang="en-US" sz="1400" dirty="0"/>
            </a:br>
            <a:r>
              <a:rPr lang="en-US" sz="1400" dirty="0"/>
              <a:t>It has a great flora such as the mangroves found in the Usumacinta River.</a:t>
            </a:r>
            <a:endParaRPr lang="de-DE" sz="1400" dirty="0"/>
          </a:p>
        </p:txBody>
      </p:sp>
      <p:pic>
        <p:nvPicPr>
          <p:cNvPr id="9" name="Imagen 8">
            <a:hlinkClick r:id="rId3" action="ppaction://hlinksldjump"/>
            <a:extLst>
              <a:ext uri="{FF2B5EF4-FFF2-40B4-BE49-F238E27FC236}">
                <a16:creationId xmlns:a16="http://schemas.microsoft.com/office/drawing/2014/main" id="{180ACF03-F8D5-8799-3CF1-2F3A5B579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6" y="2369414"/>
            <a:ext cx="3328715" cy="1872403"/>
          </a:xfrm>
          <a:prstGeom prst="rect">
            <a:avLst/>
          </a:prstGeom>
        </p:spPr>
      </p:pic>
      <p:pic>
        <p:nvPicPr>
          <p:cNvPr id="9218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4334CC5-B028-A3D1-B662-6B603FC1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" y="4491747"/>
            <a:ext cx="1942516" cy="18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6498B3B-AB2D-8569-0C01-0B50DA1A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03" y="4878020"/>
            <a:ext cx="2679700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C71AE2B-0D75-FBD5-E86B-E27DE828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26" y="4826096"/>
            <a:ext cx="2679700" cy="15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el 3">
            <a:extLst>
              <a:ext uri="{FF2B5EF4-FFF2-40B4-BE49-F238E27FC236}">
                <a16:creationId xmlns:a16="http://schemas.microsoft.com/office/drawing/2014/main" id="{84B4B1C1-5E16-58F0-954D-FF1C4DCA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63150" cy="15882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Use of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Rapideye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images from the planet platform to update vegetation cover studies in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Tenosique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, Tabasco, Mexico.</a:t>
            </a:r>
            <a:br>
              <a:rPr lang="de-AT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AT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800" b="1" dirty="0"/>
            </a:br>
            <a:endParaRPr lang="de-AT" sz="1800" b="1" baseline="30000" dirty="0">
              <a:hlinkClick r:id="" action="ppaction://hlinkshowjump?jump=firstslide"/>
            </a:endParaRPr>
          </a:p>
        </p:txBody>
      </p:sp>
      <p:pic>
        <p:nvPicPr>
          <p:cNvPr id="29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33138A53-1476-81E9-0CA6-C790425A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51" y="6212352"/>
            <a:ext cx="2440452" cy="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14F80BD-19E1-EE43-9770-D23AA5D0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3" y="55867"/>
            <a:ext cx="66065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m 5">
            <a:extLst>
              <a:ext uri="{FF2B5EF4-FFF2-40B4-BE49-F238E27FC236}">
                <a16:creationId xmlns:a16="http://schemas.microsoft.com/office/drawing/2014/main" id="{F56C9F44-C170-97A3-DE91-2F161E3F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070136"/>
              </p:ext>
            </p:extLst>
          </p:nvPr>
        </p:nvGraphicFramePr>
        <p:xfrm>
          <a:off x="10113558" y="1073976"/>
          <a:ext cx="1993900" cy="12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16A05758-5AB0-8AED-F5AC-F8E117D31B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7079" y="571078"/>
            <a:ext cx="1410379" cy="368688"/>
          </a:xfrm>
          <a:prstGeom prst="rect">
            <a:avLst/>
          </a:prstGeom>
        </p:spPr>
      </p:pic>
      <p:pic>
        <p:nvPicPr>
          <p:cNvPr id="19" name="Picture 6" descr="Reunión Anual 2018, UGM">
            <a:extLst>
              <a:ext uri="{FF2B5EF4-FFF2-40B4-BE49-F238E27FC236}">
                <a16:creationId xmlns:a16="http://schemas.microsoft.com/office/drawing/2014/main" id="{C018496B-8296-4340-C058-A5FDA87A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89932"/>
            <a:ext cx="1257245" cy="5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4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0748329" y="2979456"/>
            <a:ext cx="1045028" cy="701435"/>
            <a:chOff x="10850880" y="2869159"/>
            <a:chExt cx="1045028" cy="701435"/>
          </a:xfrm>
        </p:grpSpPr>
        <p:pic>
          <p:nvPicPr>
            <p:cNvPr id="6" name="Picture 2" descr="https://cdn3.iconfinder.com/data/icons/eightyshades/512/18_Close-128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6124" y="2869159"/>
              <a:ext cx="358230" cy="35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>
              <a:hlinkClick r:id="rId2" action="ppaction://hlinksldjump"/>
            </p:cNvPr>
            <p:cNvSpPr txBox="1"/>
            <p:nvPr/>
          </p:nvSpPr>
          <p:spPr>
            <a:xfrm>
              <a:off x="10850880" y="3201262"/>
              <a:ext cx="1045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[</a:t>
              </a:r>
              <a:r>
                <a:rPr lang="de-AT" b="1" dirty="0" err="1"/>
                <a:t>close</a:t>
              </a:r>
              <a:r>
                <a:rPr lang="de-AT" b="1" dirty="0"/>
                <a:t>]</a:t>
              </a:r>
            </a:p>
          </p:txBody>
        </p:sp>
      </p:grpSp>
      <p:pic>
        <p:nvPicPr>
          <p:cNvPr id="13" name="Imagen 12">
            <a:hlinkClick r:id="rId4" action="ppaction://hlinksldjump"/>
            <a:extLst>
              <a:ext uri="{FF2B5EF4-FFF2-40B4-BE49-F238E27FC236}">
                <a16:creationId xmlns:a16="http://schemas.microsoft.com/office/drawing/2014/main" id="{847DC895-789B-C827-F576-4F5106E97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78" y="2128716"/>
            <a:ext cx="5818868" cy="3273115"/>
          </a:xfrm>
          <a:prstGeom prst="rect">
            <a:avLst/>
          </a:prstGeom>
        </p:spPr>
      </p:pic>
      <p:pic>
        <p:nvPicPr>
          <p:cNvPr id="14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5FC23546-B1D4-FA2F-026D-5CE37730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2" y="1700998"/>
            <a:ext cx="4391273" cy="42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8C20A108-CB65-6879-1AD7-81E99241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72" y="6066904"/>
            <a:ext cx="2924132" cy="7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85BC03C-0D79-AD9A-D631-FC985881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72" y="0"/>
            <a:ext cx="995277" cy="1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8B2E96-AA64-D996-0A83-470B3D515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967" y="791096"/>
            <a:ext cx="1673639" cy="437507"/>
          </a:xfrm>
          <a:prstGeom prst="rect">
            <a:avLst/>
          </a:prstGeom>
        </p:spPr>
      </p:pic>
      <p:pic>
        <p:nvPicPr>
          <p:cNvPr id="18" name="Picture 6" descr="Reunión Anual 2018, UGM">
            <a:extLst>
              <a:ext uri="{FF2B5EF4-FFF2-40B4-BE49-F238E27FC236}">
                <a16:creationId xmlns:a16="http://schemas.microsoft.com/office/drawing/2014/main" id="{92C864C5-05A1-64F3-C649-90160824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472" y="63679"/>
            <a:ext cx="1753135" cy="7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3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638</Words>
  <Application>Microsoft Office PowerPoint</Application>
  <PresentationFormat>Panorámica</PresentationFormat>
  <Paragraphs>76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Gotham SSm 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Use of Rapideye images from the planet platform to update vegetation cover studies in Tenosique, Tabasco, Mexico.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Permanent 3D laser scanning system  for an active landslide in Gresten (Austria)   Canli, E.1, Höfle, B.2, Hämmerle, M.2, Thiebes, B.1,3, Glade, T.1 1 University of Vienna (ekrem.canli@univie.ac.at), 2 Heidelberg University, 3 EURAC research</dc:title>
  <dc:creator>Ekrem Canli</dc:creator>
  <cp:lastModifiedBy>Aslan Nieto</cp:lastModifiedBy>
  <cp:revision>71</cp:revision>
  <dcterms:created xsi:type="dcterms:W3CDTF">2015-03-31T09:49:17Z</dcterms:created>
  <dcterms:modified xsi:type="dcterms:W3CDTF">2022-05-23T06:07:28Z</dcterms:modified>
</cp:coreProperties>
</file>