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591" r:id="rId5"/>
    <p:sldId id="748" r:id="rId6"/>
    <p:sldId id="747" r:id="rId7"/>
    <p:sldId id="745" r:id="rId8"/>
    <p:sldId id="738" r:id="rId9"/>
    <p:sldId id="7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ammond" initials="MH" lastIdx="2" clrIdx="0">
    <p:extLst>
      <p:ext uri="{19B8F6BF-5375-455C-9EA6-DF929625EA0E}">
        <p15:presenceInfo xmlns:p15="http://schemas.microsoft.com/office/powerpoint/2012/main" userId="Matthew Hammo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6D11E-85A3-4B08-8786-26707C356340}" v="468" dt="2022-05-23T05:28:11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9082" autoAdjust="0"/>
  </p:normalViewPr>
  <p:slideViewPr>
    <p:cSldViewPr snapToGrid="0">
      <p:cViewPr varScale="1">
        <p:scale>
          <a:sx n="103" d="100"/>
          <a:sy n="103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5817-C8F4-40F0-AF02-F9BBE8ECCEB6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9352-FB4C-468B-9A36-55D31DA32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GNSS-R what is</a:t>
            </a:r>
          </a:p>
          <a:p>
            <a:r>
              <a:rPr lang="en-NZ" dirty="0"/>
              <a:t>Constellation = large volumes of data</a:t>
            </a:r>
          </a:p>
          <a:p>
            <a:r>
              <a:rPr lang="en-NZ" dirty="0"/>
              <a:t>Wind speed primary target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9352-FB4C-468B-9A36-55D31DA32F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9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9352-FB4C-468B-9A36-55D31DA32F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ITCZ,</a:t>
            </a:r>
          </a:p>
          <a:p>
            <a:endParaRPr lang="en-N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9352-FB4C-468B-9A36-55D31DA32F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1400" dirty="0"/>
              <a:t>Note different scattering form</a:t>
            </a:r>
          </a:p>
          <a:p>
            <a:r>
              <a:rPr lang="en-GB" dirty="0"/>
              <a:t>	Precipitation highly spatially / temporally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4ED6A-0DE8-4C41-B1EB-3A03D57438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FADC-755C-437F-98A0-E76A1FFB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E04CA-6831-4570-A353-157C2AF0F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CAFCC-90FB-4C12-A499-9BFDF1E4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28213-7B49-414C-9ECF-B1559C77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7D2A-C041-4EB5-9FDA-629D9973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7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6A24-117D-442B-ABCC-4D5B0BCA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1EBAE-B335-4FFD-9E50-D0A9E91D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7469-8ECA-4348-9F56-9726D6EC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21DAD-8A1B-4751-ABA5-45B99638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A63A-1A4B-44D7-9512-5AC5DA89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8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D27E4-2C72-4DA0-9F0B-53C482278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59540-2231-4670-8ECD-5AE72857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0C10-337F-4AF1-B393-F9B8D1AB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22B86-A27D-4226-A929-BC99E156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AA78D-1FB4-4C9D-BDF5-877C12ED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8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11BF3AD-D50D-964A-893E-00F03A3E4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238" y="-77788"/>
            <a:ext cx="7848600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FA35D32-CDD9-7246-9C90-B36BC7F62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44" y="1228240"/>
            <a:ext cx="6333256" cy="4240787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21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E9112-A784-8645-A727-D180BB867A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6F8A0-D6E4-BA47-A589-8FFB9DF0FC1C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F7A8D-3323-CF48-9CA3-BA1129C5A245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704633-71D5-EE44-86E2-2F026C5EA7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9"/>
            <a:ext cx="10643872" cy="5192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0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7293-BA22-41D4-B26D-81B25AFF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B2C3-7309-40B1-B1D4-6DCE3126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08B8-5E4D-4143-8024-D2584999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5D9-F102-4E27-B437-801D6315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0BF1-72BB-45A9-921C-F0E17F6D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1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EA20-6BEE-4ACE-901E-ED472A5F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108BD-552A-4105-871A-76222698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93A40-32EF-407B-8305-A5121C5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5AB37-389C-47F1-880B-CE93B815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C436-EDE7-42EE-98F9-17687D24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7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AEE-A6B9-41A1-ADB4-B8D38BCB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24A7-0315-4739-A778-860B8B12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34D37-1484-4BDC-859D-4EB3BC756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CCC8E-31DC-4319-B00F-8C8F7783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E86E3-0A31-4DCF-AF52-16253D4B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1DD33-98D1-4543-A0AF-07EDFD98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5C84-E840-4C50-B08F-FC38A9FA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2423C-9386-4D2B-8E55-AC7AB18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5D92-2102-4853-93CB-1A8D3269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B6231-FA24-4D9D-9749-70A3383CA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1C60C-4082-4023-B865-18CBDCE9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BB064-324D-45A8-8FDD-4C0313B6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7829C-DB35-4913-8620-324E0E6A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957B7-9058-4646-83CD-055EF9E3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232E-2E80-4ACE-9680-6086526E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CC649-07C0-4B1C-B48B-85595267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4C5C1-83C4-4C91-8706-3D2612B9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D5DB2-342C-4A47-AFDE-A8955E84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9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D758-3D68-4F2F-9ED6-867DEE65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005CA-9C6F-4D2B-86FE-B1C417A8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3E822-E84F-464E-8A2D-E188C2EE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0C61-D56C-4CF0-85FE-B68CB61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8C24-0846-408F-9B3E-44392D60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9B3DB-A2AC-4404-A338-B9A4327EF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5683-DE4C-4357-9D8A-0909257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5624F-2730-4A8F-9D2A-054F8401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792B1-2198-4903-9131-14FA852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1D9B-EED1-4ADC-AE8F-0C10C6DF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02094-5B2E-42E4-A34B-CF4643734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EFD04-2EFC-4A7A-B33B-CC72F6EC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2A30D-6CE8-4C57-9D8B-7F6DF5F2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6E07E-02E1-4376-98DE-4549B64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ECD1-CBE7-43B1-966B-C726E75B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FB26A-9E5F-4317-BAB1-FA90A76D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57B09-DEC8-4F44-99C5-D4F9A45C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FD34-224B-4BC7-9F05-46A88DEA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7BFD-56D9-4F56-A374-2125075A5287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9AE8-5EBE-4AB2-9765-360C0B5A6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B1AC-1427-43C7-91F4-636EB92A9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A18C-BDFB-494C-90A2-ED4F4B92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102E-2174-4109-A597-5F692CA2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GNSS-Reflectometry for Ocean Remote Sensing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FA692-1A30-4318-802D-0821D1401905}"/>
              </a:ext>
            </a:extLst>
          </p:cNvPr>
          <p:cNvSpPr txBox="1"/>
          <p:nvPr/>
        </p:nvSpPr>
        <p:spPr>
          <a:xfrm>
            <a:off x="5163344" y="4492100"/>
            <a:ext cx="655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Open Sans"/>
              </a:rPr>
              <a:t>Matthew Hammond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Giuseppe Foti, Christine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Gommenginger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Meric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Srokosz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and Nicolas Floury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5F370-27D2-4F7C-A819-811FE9CE0B9F}"/>
              </a:ext>
            </a:extLst>
          </p:cNvPr>
          <p:cNvSpPr txBox="1"/>
          <p:nvPr/>
        </p:nvSpPr>
        <p:spPr>
          <a:xfrm>
            <a:off x="10930116" y="6400800"/>
            <a:ext cx="111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EGU 2022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D712-1CAB-4231-A427-C20C6FCE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64" y="0"/>
            <a:ext cx="10643872" cy="720000"/>
          </a:xfrm>
        </p:spPr>
        <p:txBody>
          <a:bodyPr/>
          <a:lstStyle/>
          <a:p>
            <a:r>
              <a:rPr lang="en-GB" b="1" dirty="0"/>
              <a:t>Introduction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ED00-B274-4DB4-B26C-F2C9C22826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720000"/>
            <a:ext cx="6826502" cy="5764883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GNSS-R uses reflected signals from Global Navigation Satellites</a:t>
            </a:r>
          </a:p>
          <a:p>
            <a:endParaRPr lang="en-GB" sz="2600" dirty="0"/>
          </a:p>
          <a:p>
            <a:r>
              <a:rPr lang="en-GB" sz="2600" dirty="0"/>
              <a:t>GNSS-R ocean missions have typically targeted retrieval of wind speed</a:t>
            </a:r>
          </a:p>
          <a:p>
            <a:pPr lvl="1"/>
            <a:r>
              <a:rPr lang="en-GB" sz="2200" dirty="0">
                <a:solidFill>
                  <a:schemeClr val="accent1"/>
                </a:solidFill>
              </a:rPr>
              <a:t>E.g. NASA’s </a:t>
            </a:r>
            <a:r>
              <a:rPr lang="en-GB" sz="2200" dirty="0" err="1">
                <a:solidFill>
                  <a:schemeClr val="accent1"/>
                </a:solidFill>
              </a:rPr>
              <a:t>CyGNSS</a:t>
            </a:r>
            <a:r>
              <a:rPr lang="en-GB" sz="2200" dirty="0">
                <a:solidFill>
                  <a:schemeClr val="accent1"/>
                </a:solidFill>
              </a:rPr>
              <a:t> mission (a constellation of 8 satellites)</a:t>
            </a:r>
          </a:p>
          <a:p>
            <a:pPr lvl="1"/>
            <a:endParaRPr lang="en-GB" sz="2600" dirty="0"/>
          </a:p>
          <a:p>
            <a:r>
              <a:rPr lang="en-GB" dirty="0"/>
              <a:t>We assessed GNSS-R ocean geophysical dependencies</a:t>
            </a:r>
          </a:p>
          <a:p>
            <a:endParaRPr lang="en-GB" dirty="0"/>
          </a:p>
          <a:p>
            <a:r>
              <a:rPr lang="en-GB" dirty="0"/>
              <a:t>Reference datasets: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ECMWF ERA-5 reanalysis model - Wind / SWH / SST / Precipitation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SMOS - SSS</a:t>
            </a:r>
          </a:p>
          <a:p>
            <a:pPr lvl="1"/>
            <a:r>
              <a:rPr lang="en-GB" sz="2100" dirty="0">
                <a:solidFill>
                  <a:schemeClr val="accent1"/>
                </a:solidFill>
              </a:rPr>
              <a:t>Global Precipitation Climatology Product (GPCP)</a:t>
            </a:r>
          </a:p>
          <a:p>
            <a:pPr lvl="1"/>
            <a:endParaRPr lang="en-GB" sz="2400" dirty="0"/>
          </a:p>
        </p:txBody>
      </p:sp>
      <p:sp>
        <p:nvSpPr>
          <p:cNvPr id="4" name="AutoShape 2" descr="Illustration of one of the eight CYGNSS satellites">
            <a:extLst>
              <a:ext uri="{FF2B5EF4-FFF2-40B4-BE49-F238E27FC236}">
                <a16:creationId xmlns:a16="http://schemas.microsoft.com/office/drawing/2014/main" id="{170EDD5D-466B-486B-A12A-7CE636ABF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39C87-5401-4C83-BEB4-80BED5B0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49" y="1716136"/>
            <a:ext cx="4807251" cy="34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"/>
    </mc:Choice>
    <mc:Fallback xmlns="">
      <p:transition spd="slow" advTm="19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A9A71-3228-4139-9F8E-C7279A74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9926"/>
          <a:stretch/>
        </p:blipFill>
        <p:spPr>
          <a:xfrm>
            <a:off x="5810250" y="1524621"/>
            <a:ext cx="5911684" cy="4711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03F0-77EC-4CE8-B2FF-10FC840E1B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1602557"/>
            <a:ext cx="4985650" cy="5192713"/>
          </a:xfrm>
        </p:spPr>
        <p:txBody>
          <a:bodyPr>
            <a:normAutofit/>
          </a:bodyPr>
          <a:lstStyle/>
          <a:p>
            <a:r>
              <a:rPr lang="en-GB" dirty="0"/>
              <a:t>Investigate impact on </a:t>
            </a:r>
            <a:r>
              <a:rPr lang="en-GB" dirty="0" err="1"/>
              <a:t>CyGNSS</a:t>
            </a:r>
            <a:r>
              <a:rPr lang="en-GB" dirty="0"/>
              <a:t> observable (NBRCS) over ocean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Across a range of wind speeds</a:t>
            </a:r>
            <a:endParaRPr lang="en-GB" dirty="0"/>
          </a:p>
          <a:p>
            <a:r>
              <a:rPr lang="en-GB" dirty="0"/>
              <a:t>Strong sensitivity to: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Significant wave height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Precipitation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At low wind speeds</a:t>
            </a:r>
          </a:p>
          <a:p>
            <a:r>
              <a:rPr lang="en-GB" dirty="0"/>
              <a:t>Low sensitivity to SST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At all wind speeds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After SWH effect removed</a:t>
            </a:r>
          </a:p>
          <a:p>
            <a:r>
              <a:rPr lang="en-GB" dirty="0"/>
              <a:t>No apparent sensitivity to SSS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CC6612-E6A3-614C-837D-7A67C34D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72" y="181301"/>
            <a:ext cx="10643872" cy="720000"/>
          </a:xfrm>
        </p:spPr>
        <p:txBody>
          <a:bodyPr/>
          <a:lstStyle/>
          <a:p>
            <a:r>
              <a:rPr lang="en-US" b="1" dirty="0"/>
              <a:t>Impact of Geophysical Dependencies</a:t>
            </a:r>
          </a:p>
        </p:txBody>
      </p:sp>
    </p:spTree>
    <p:extLst>
      <p:ext uri="{BB962C8B-B14F-4D97-AF65-F5344CB8AC3E}">
        <p14:creationId xmlns:p14="http://schemas.microsoft.com/office/powerpoint/2010/main" val="175587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27C6-B64F-49E7-8907-8BDA20E8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GNSS-R Precipitation Retrieval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21ED5-BCFA-432F-AAD9-A418EFF58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-417" r="48300" b="417"/>
          <a:stretch/>
        </p:blipFill>
        <p:spPr>
          <a:xfrm>
            <a:off x="1048311" y="1461685"/>
            <a:ext cx="4737203" cy="3435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5BC13-A440-4EBE-BBD9-59D97FAB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510" y="1476020"/>
            <a:ext cx="4541786" cy="34063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2AE3-EAFC-4E1E-A86E-C394E5C53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599" y="5201686"/>
            <a:ext cx="9886943" cy="5192713"/>
          </a:xfrm>
        </p:spPr>
        <p:txBody>
          <a:bodyPr>
            <a:normAutofit/>
          </a:bodyPr>
          <a:lstStyle/>
          <a:p>
            <a:r>
              <a:rPr lang="en-NZ" dirty="0"/>
              <a:t>Strong relationship seen between GNSS-R retrieval and GPCP dataset across range of rainfall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18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E807-1EF5-4DFF-A705-49026ED6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Global Retrieval Comparison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3F3AD-6C6A-447A-A97D-C3F11AD6C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1168914"/>
            <a:ext cx="5118468" cy="5192713"/>
          </a:xfrm>
        </p:spPr>
        <p:txBody>
          <a:bodyPr/>
          <a:lstStyle/>
          <a:p>
            <a:r>
              <a:rPr lang="en-NZ" dirty="0"/>
              <a:t>Global comparison of GNSS-R retrieved rainfall patterns with GPCP product</a:t>
            </a:r>
          </a:p>
          <a:p>
            <a:endParaRPr lang="en-NZ" dirty="0"/>
          </a:p>
          <a:p>
            <a:r>
              <a:rPr lang="en-NZ" dirty="0"/>
              <a:t>Large similarity in patterns of precipitation</a:t>
            </a:r>
          </a:p>
          <a:p>
            <a:pPr lvl="1"/>
            <a:r>
              <a:rPr lang="en-NZ" dirty="0">
                <a:solidFill>
                  <a:schemeClr val="accent1"/>
                </a:solidFill>
              </a:rPr>
              <a:t>GNSS-R retrievals currently more noisy</a:t>
            </a:r>
          </a:p>
          <a:p>
            <a:endParaRPr lang="en-NZ" dirty="0"/>
          </a:p>
          <a:p>
            <a:r>
              <a:rPr lang="en-NZ" dirty="0"/>
              <a:t>Some increased discrepancy around islands (e.g. South East Asia)</a:t>
            </a:r>
          </a:p>
          <a:p>
            <a:pPr lvl="1"/>
            <a:r>
              <a:rPr lang="en-NZ" dirty="0">
                <a:solidFill>
                  <a:schemeClr val="accent1"/>
                </a:solidFill>
              </a:rPr>
              <a:t>Likely from assumed swell-wind wave relationship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7B2BF-6AA3-40BA-A95B-7C503802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157" y="809378"/>
            <a:ext cx="5630315" cy="328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2384E-FF32-4D94-B8E7-053685280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8211"/>
          <a:stretch/>
        </p:blipFill>
        <p:spPr>
          <a:xfrm>
            <a:off x="5838157" y="3429000"/>
            <a:ext cx="5630315" cy="2744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BDC7E-6374-4669-AF55-5715C8F97973}"/>
              </a:ext>
            </a:extLst>
          </p:cNvPr>
          <p:cNvSpPr txBox="1"/>
          <p:nvPr/>
        </p:nvSpPr>
        <p:spPr>
          <a:xfrm>
            <a:off x="6431279" y="120856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GPCP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D5A4E-82B7-4480-B269-A7C189449211}"/>
              </a:ext>
            </a:extLst>
          </p:cNvPr>
          <p:cNvSpPr txBox="1"/>
          <p:nvPr/>
        </p:nvSpPr>
        <p:spPr>
          <a:xfrm>
            <a:off x="6431280" y="358060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GNSS-R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3AEA1-01EE-45B9-AECA-1F4139D8186A}"/>
              </a:ext>
            </a:extLst>
          </p:cNvPr>
          <p:cNvSpPr/>
          <p:nvPr/>
        </p:nvSpPr>
        <p:spPr>
          <a:xfrm>
            <a:off x="7856376" y="1073020"/>
            <a:ext cx="1334277" cy="45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B373B-EA91-44DF-9376-7544177F688C}"/>
              </a:ext>
            </a:extLst>
          </p:cNvPr>
          <p:cNvSpPr/>
          <p:nvPr/>
        </p:nvSpPr>
        <p:spPr>
          <a:xfrm>
            <a:off x="7924264" y="3399713"/>
            <a:ext cx="1334277" cy="47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1F7-4640-43FD-91EE-79530D3D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63678"/>
            <a:ext cx="10643872" cy="720000"/>
          </a:xfrm>
        </p:spPr>
        <p:txBody>
          <a:bodyPr anchor="ctr"/>
          <a:lstStyle/>
          <a:p>
            <a:r>
              <a:rPr lang="en-GB" b="1" dirty="0"/>
              <a:t>Summary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64127-5542-4141-9C6D-95A492A02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873684"/>
            <a:ext cx="11261525" cy="61670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NZ" sz="2800" dirty="0"/>
              <a:t>A number of geophysical dependencies affect GNSS-R signals over ocean (especially at low wind speeds)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SWH (up to 4dB)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SST (~0.5 dB, all wind speeds)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Precipitation (up to 4dB)</a:t>
            </a:r>
          </a:p>
          <a:p>
            <a:pPr algn="just"/>
            <a:endParaRPr lang="en-NZ" sz="2800" dirty="0">
              <a:solidFill>
                <a:schemeClr val="tx1"/>
              </a:solidFill>
            </a:endParaRPr>
          </a:p>
          <a:p>
            <a:pPr algn="just"/>
            <a:r>
              <a:rPr lang="en-NZ" sz="2800" dirty="0"/>
              <a:t>Precipitation can be retrieved using GNSS-Reflectometry 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At low wind speed 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With knowledge of impact of other geophysical parameters</a:t>
            </a:r>
          </a:p>
          <a:p>
            <a:pPr algn="just"/>
            <a:endParaRPr lang="en-NZ" sz="2800" dirty="0"/>
          </a:p>
          <a:p>
            <a:pPr algn="just"/>
            <a:r>
              <a:rPr lang="en-NZ" sz="2800" dirty="0"/>
              <a:t>GNSS-R can provide new source of precipitation information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Different scattering mechanism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Constellations can provide frequent revisits</a:t>
            </a:r>
          </a:p>
          <a:p>
            <a:pPr lvl="1" algn="just"/>
            <a:r>
              <a:rPr lang="en-NZ" dirty="0">
                <a:solidFill>
                  <a:schemeClr val="accent1"/>
                </a:solidFill>
              </a:rPr>
              <a:t>Supplement established approaches</a:t>
            </a:r>
          </a:p>
          <a:p>
            <a:pPr algn="just"/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0A4D57975864288A45BFF1B09DD92" ma:contentTypeVersion="13" ma:contentTypeDescription="Create a new document." ma:contentTypeScope="" ma:versionID="d6aab39cf2a90009553862e33ccc18d0">
  <xsd:schema xmlns:xsd="http://www.w3.org/2001/XMLSchema" xmlns:xs="http://www.w3.org/2001/XMLSchema" xmlns:p="http://schemas.microsoft.com/office/2006/metadata/properties" xmlns:ns3="ba7b2c41-dce1-4050-b810-32bcc83676c0" xmlns:ns4="99d5cc77-8791-4e09-8155-b9cf2ec18c9c" targetNamespace="http://schemas.microsoft.com/office/2006/metadata/properties" ma:root="true" ma:fieldsID="983c4155ddbbdaf98180c61a09a624e7" ns3:_="" ns4:_="">
    <xsd:import namespace="ba7b2c41-dce1-4050-b810-32bcc83676c0"/>
    <xsd:import namespace="99d5cc77-8791-4e09-8155-b9cf2ec18c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b2c41-dce1-4050-b810-32bcc8367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5cc77-8791-4e09-8155-b9cf2ec18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0EEC9-D118-4480-890A-3CABA765C32E}">
  <ds:schemaRefs>
    <ds:schemaRef ds:uri="http://schemas.microsoft.com/office/2006/metadata/properties"/>
    <ds:schemaRef ds:uri="http://purl.org/dc/dcmitype/"/>
    <ds:schemaRef ds:uri="http://purl.org/dc/elements/1.1/"/>
    <ds:schemaRef ds:uri="99d5cc77-8791-4e09-8155-b9cf2ec18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a7b2c41-dce1-4050-b810-32bcc83676c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82E281-9525-40AD-956C-5C75BB202B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CC942-5094-45E5-B88B-BFA4DC870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b2c41-dce1-4050-b810-32bcc83676c0"/>
    <ds:schemaRef ds:uri="99d5cc77-8791-4e09-8155-b9cf2ec18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9546</TotalTime>
  <Words>304</Words>
  <Application>Microsoft Office PowerPoint</Application>
  <PresentationFormat>Widescreen</PresentationFormat>
  <Paragraphs>62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GNSS-Reflectometry for Ocean Remote Sensing</vt:lpstr>
      <vt:lpstr>Introduction</vt:lpstr>
      <vt:lpstr>Impact of Geophysical Dependencies</vt:lpstr>
      <vt:lpstr>GNSS-R Precipitation Retrieval</vt:lpstr>
      <vt:lpstr>Global Retrieval Comparison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hammond</dc:creator>
  <cp:lastModifiedBy>Matthew Hammond</cp:lastModifiedBy>
  <cp:revision>2</cp:revision>
  <dcterms:created xsi:type="dcterms:W3CDTF">2022-04-27T23:01:02Z</dcterms:created>
  <dcterms:modified xsi:type="dcterms:W3CDTF">2022-05-23T05:33:04Z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0x0101003AB0A4D57975864288A45BFF1B09DD92</vt:lpwstr>
  </property>
</Properties>
</file>