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5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5834-07CC-52CA-3AD5-1151C2A0E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5D6A85-B588-CF58-4DBE-4DE68A8AE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EC395-D3C3-4F58-E6BF-26809C6FC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C73C-9250-4871-9305-EC2B343A0DE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C1D06A-8496-E219-8454-2294742B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CDF53-6BC3-EB30-99A9-13B41D135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BE8AC-956A-446B-9115-45AD2033B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00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C028E-D54C-9CBF-E540-AE3F16DC2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AC435A-0811-03FD-8387-5A7FE09D5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4A1D8-C8B5-53E6-BB49-8D1149D19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C73C-9250-4871-9305-EC2B343A0DE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1611-C70B-A94E-4A97-5D95533ED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26CEC-4A40-90FE-8AC5-8BC1D0BC8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BE8AC-956A-446B-9115-45AD2033B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71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85E5CA-D6F9-15C5-C01E-D890944396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999D30-A810-8FDD-A903-4A47F0585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4A754-019E-6307-3D37-C46DACA38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C73C-9250-4871-9305-EC2B343A0DE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C97DF-4FCC-F1FB-BE04-B30AA2CDD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005F1-3F4C-181D-7D6B-ADC9F5175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BE8AC-956A-446B-9115-45AD2033B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35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131CE-62FB-EC58-13A5-76CC007D0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05074-7CA8-2F62-CE75-E2D05E773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77DEC-48C5-7748-CC05-B33530D11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C73C-9250-4871-9305-EC2B343A0DE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74383-843A-8E2E-570D-2629BB015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6419F-EF5C-AEE2-8F07-9DB480757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BE8AC-956A-446B-9115-45AD2033B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10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EEE8F-51E6-7631-59C4-E3F22F8AF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A1C86-BA76-8F0E-38D0-36793604F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3C8276-46F7-C873-A57F-D6075901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C73C-9250-4871-9305-EC2B343A0DE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620D4-D0C9-D309-F008-CA1083A78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C9E67-A701-086B-A0A9-D1ABD83B5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BE8AC-956A-446B-9115-45AD2033B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91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025B5-945E-351F-D68C-4C0507641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DDE0E-E122-ACCB-426D-DDB1650D0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2DB50C-7613-DD94-A2F6-8E64C3326D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71707E-FB81-CE0F-49D3-B9F6F3C0D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C73C-9250-4871-9305-EC2B343A0DE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F61315-45CA-AA64-2B0F-7E99CDCB9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3F64A-54AA-1223-FCA0-B0765CED3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BE8AC-956A-446B-9115-45AD2033B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52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08BE9-1586-EE6D-02CE-47CA0D9D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F023B-4CD4-00C7-08FD-A70714D38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11A77B-6701-CF3B-634B-84312FB901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FEBC71-F937-5BD8-0AA1-372435003F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FEDB2-E994-D852-7945-D09ED34B4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A866FF-F676-5BDC-8A40-2A848D780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C73C-9250-4871-9305-EC2B343A0DE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F9F20C-CD3D-F463-E4C9-FEDD7D29A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2F62B4-50EB-9D91-60F6-D6A435B65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BE8AC-956A-446B-9115-45AD2033B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1903D-13B2-FDC0-9267-33F03BC3E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A303A4-3F36-FDFE-5CB9-326BC8211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C73C-9250-4871-9305-EC2B343A0DE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9C42C-4161-2CD5-0316-160981D7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AD10D-B0BC-4145-FE8F-2D16735C3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BE8AC-956A-446B-9115-45AD2033B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28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94E75A-34A8-374A-88D6-7FF3443AE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C73C-9250-4871-9305-EC2B343A0DE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D5CB1A-439A-70FF-92C1-D94749B92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75247-231B-6800-228E-4943A3928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BE8AC-956A-446B-9115-45AD2033B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65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21AB8-EDAA-3E07-2A55-927A230E8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EE956-CE64-72D5-329B-1958F6156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8CE62D-27D1-EE4D-E5B6-FF90EA661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6AAEA-9ED2-38F8-D7B0-48CF1F2C7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C73C-9250-4871-9305-EC2B343A0DE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966A9-994A-28DB-1C82-7C76E3850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B69867-59D8-191F-E4C6-C5264B8D1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BE8AC-956A-446B-9115-45AD2033B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79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82645-C558-EC84-7F91-0313B70FC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90C16F-83BF-27A2-99EC-66661CFDAA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54D97-16A3-1A52-349B-206585B71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BBD238-8536-4122-6930-DC1297F90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C73C-9250-4871-9305-EC2B343A0DE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294E9-40F2-0149-3782-A8F3857C5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BEFB51-851D-6199-47F6-89DD2DE9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BE8AC-956A-446B-9115-45AD2033B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74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3E4797-8AE7-00E1-1A82-AA5611D58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FE093-D04C-B4B4-E3ED-3FAFF87718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FECEC-2AC6-ABEA-2C68-72E99B5FE5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3C73C-9250-4871-9305-EC2B343A0DE5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13C4F-C20A-C0A1-61DB-5CC1A83C6A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9A6B7-79E4-E1BB-8CFD-B84864F3CF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BE8AC-956A-446B-9115-45AD2033B2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40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E3B95D6-ACFD-E13F-F475-907A74736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4"/>
          <a:stretch/>
        </p:blipFill>
        <p:spPr bwMode="auto">
          <a:xfrm>
            <a:off x="0" y="0"/>
            <a:ext cx="12187237" cy="683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4FA26-A16F-D8B6-4315-D9AD340B97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524" y="0"/>
            <a:ext cx="12192761" cy="3722392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00B0F0"/>
                </a:solidFill>
                <a:effectLst/>
                <a:latin typeface="Open Sans" panose="020B0606030504020204" pitchFamily="34" charset="0"/>
              </a:rPr>
              <a:t>Marina planning in regions of dynamic coasts - ecologically safe </a:t>
            </a:r>
            <a:r>
              <a:rPr lang="en-US" b="0" i="0" dirty="0">
                <a:solidFill>
                  <a:srgbClr val="FFFF00"/>
                </a:solidFill>
                <a:effectLst/>
                <a:latin typeface="Open Sans" panose="020B0606030504020204" pitchFamily="34" charset="0"/>
              </a:rPr>
              <a:t>and economically efficient approaches for the future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8632094-B146-A39F-E6AF-D84B0261D21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041333" y="4938063"/>
            <a:ext cx="606755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Hannes Tõnisson</a:t>
            </a:r>
            <a:r>
              <a:rPr lang="en-US" altLang="en-US" sz="1600" b="1" dirty="0"/>
              <a:t>,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Rain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Männikus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Sten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Suuroja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and Are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Kont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5424D32-AF0E-88DE-70C6-74C7E6617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08" y="6021047"/>
            <a:ext cx="114165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buFontTx/>
              <a:buNone/>
            </a:pPr>
            <a:r>
              <a:rPr lang="en-US" altLang="en-US" sz="1600" b="1" dirty="0"/>
              <a:t>EGU 2022</a:t>
            </a:r>
            <a:endParaRPr lang="en-US" altLang="en-US" sz="1600" dirty="0"/>
          </a:p>
        </p:txBody>
      </p:sp>
      <p:pic>
        <p:nvPicPr>
          <p:cNvPr id="7" name="Picture 2" descr="Võib olla pilt järgmisest: tekst sisuga: OOGIA ( LS KES E ㅈ INSTITUTE OF ECOLOGY">
            <a:extLst>
              <a:ext uri="{FF2B5EF4-FFF2-40B4-BE49-F238E27FC236}">
                <a16:creationId xmlns:a16="http://schemas.microsoft.com/office/drawing/2014/main" id="{39E5D7E8-5A80-35B9-559C-76D0BE239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262" y="4930719"/>
            <a:ext cx="1911997" cy="191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956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2CDFC-7844-4B14-80C6-C480C051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370729" cy="75901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b="1" dirty="0"/>
              <a:t>Background data: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12A59-E0C2-4903-BE78-A9832FA5D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63" y="1272988"/>
            <a:ext cx="6604001" cy="5779247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altLang="et-EE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Postglacial land uplift (</a:t>
            </a:r>
            <a:r>
              <a:rPr lang="et-EE" altLang="et-EE" sz="25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up</a:t>
            </a:r>
            <a:r>
              <a:rPr lang="et-EE" altLang="et-EE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t-EE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to </a:t>
            </a:r>
            <a:r>
              <a:rPr lang="et-EE" altLang="et-EE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  <a:r>
              <a:rPr lang="en-US" altLang="et-EE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.5 mm/y);</a:t>
            </a:r>
          </a:p>
          <a:p>
            <a:pPr>
              <a:spcBef>
                <a:spcPts val="1800"/>
              </a:spcBef>
            </a:pPr>
            <a:r>
              <a:rPr lang="en-US" altLang="et-EE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tidal range is less than 5 cm</a:t>
            </a:r>
            <a:r>
              <a:rPr lang="et-EE" altLang="et-EE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t-EE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(can be neglected)</a:t>
            </a:r>
            <a:r>
              <a:rPr lang="et-EE" altLang="et-EE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;</a:t>
            </a:r>
          </a:p>
          <a:p>
            <a:pPr>
              <a:spcBef>
                <a:spcPts val="1800"/>
              </a:spcBef>
            </a:pPr>
            <a:r>
              <a:rPr lang="et-EE" altLang="et-EE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range</a:t>
            </a:r>
            <a:r>
              <a:rPr lang="en-US" altLang="et-EE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 of sea level fluctuation (-</a:t>
            </a:r>
            <a:r>
              <a:rPr lang="et-EE" altLang="et-EE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1.2.</a:t>
            </a:r>
            <a:r>
              <a:rPr lang="en-US" altLang="et-EE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..+</a:t>
            </a:r>
            <a:r>
              <a:rPr lang="et-EE" altLang="et-EE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2.8 </a:t>
            </a:r>
            <a:r>
              <a:rPr lang="en-US" altLang="et-EE" sz="2500" dirty="0">
                <a:solidFill>
                  <a:srgbClr val="000000"/>
                </a:solidFill>
                <a:latin typeface="Times New Roman" panose="02020603050405020304" pitchFamily="18" charset="0"/>
              </a:rPr>
              <a:t>m);</a:t>
            </a:r>
          </a:p>
          <a:p>
            <a:pPr>
              <a:spcBef>
                <a:spcPts val="1800"/>
              </a:spcBef>
            </a:pPr>
            <a:r>
              <a:rPr lang="en-US" sz="2500" dirty="0">
                <a:latin typeface="Times New Roman" panose="02020603050405020304" pitchFamily="18" charset="0"/>
                <a:ea typeface="Malgun Gothic" panose="020B0503020000020004" pitchFamily="34" charset="-127"/>
              </a:rPr>
              <a:t>we have 6 geologically different natural shore types with high spatial variability. Number of them are very dynamic and even changing from one type to another;</a:t>
            </a:r>
          </a:p>
          <a:p>
            <a:pPr>
              <a:spcBef>
                <a:spcPts val="1800"/>
              </a:spcBef>
            </a:pPr>
            <a:r>
              <a:rPr lang="en-US" altLang="et-EE" sz="2500" dirty="0">
                <a:latin typeface="Times New Roman" panose="02020603050405020304" pitchFamily="18" charset="0"/>
                <a:ea typeface="Malgun Gothic" panose="020B0503020000020004" pitchFamily="34" charset="-127"/>
              </a:rPr>
              <a:t>locally very active sediment transport, mainly sand, due to fine and very fine sand grains.</a:t>
            </a:r>
          </a:p>
          <a:p>
            <a:pPr>
              <a:spcBef>
                <a:spcPts val="1800"/>
              </a:spcBef>
            </a:pPr>
            <a:r>
              <a:rPr lang="en-US" altLang="et-EE" sz="2500" dirty="0">
                <a:latin typeface="Times New Roman" panose="02020603050405020304" pitchFamily="18" charset="0"/>
                <a:ea typeface="Malgun Gothic" panose="020B0503020000020004" pitchFamily="34" charset="-127"/>
              </a:rPr>
              <a:t>there is rapidly increasing need of small harbors as the popularity of leisure boating is also increasing.</a:t>
            </a:r>
            <a:endParaRPr lang="en-US" altLang="et-EE" dirty="0">
              <a:latin typeface="Times New Roman" panose="02020603050405020304" pitchFamily="18" charset="0"/>
              <a:ea typeface="Malgun Gothic" panose="020B0503020000020004" pitchFamily="34" charset="-127"/>
            </a:endParaRPr>
          </a:p>
          <a:p>
            <a:endParaRPr lang="et-EE" altLang="et-EE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altLang="et-EE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 descr="NEurop">
            <a:extLst>
              <a:ext uri="{FF2B5EF4-FFF2-40B4-BE49-F238E27FC236}">
                <a16:creationId xmlns:a16="http://schemas.microsoft.com/office/drawing/2014/main" id="{ED57E2F8-668D-4A11-9125-FB1757546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989" y="-25179"/>
            <a:ext cx="5331012" cy="688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25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1E5B2-5014-7345-2445-8FC418E7E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" y="1"/>
            <a:ext cx="10515600" cy="71151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New harbor was erected a few years </a:t>
            </a:r>
            <a:r>
              <a:rPr lang="en-US" b="1" dirty="0" err="1"/>
              <a:t>agom</a:t>
            </a:r>
            <a:r>
              <a:rPr lang="en-US" b="1" dirty="0"/>
              <a:t> but…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7992F-D2FD-4F03-E269-23A085C96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646513-962F-A63A-A232-4973F31C3E37}"/>
              </a:ext>
            </a:extLst>
          </p:cNvPr>
          <p:cNvGrpSpPr/>
          <p:nvPr/>
        </p:nvGrpSpPr>
        <p:grpSpPr>
          <a:xfrm>
            <a:off x="-50006" y="711518"/>
            <a:ext cx="12118181" cy="6146482"/>
            <a:chOff x="-50006" y="711518"/>
            <a:chExt cx="12118181" cy="6146482"/>
          </a:xfrm>
        </p:grpSpPr>
        <p:pic>
          <p:nvPicPr>
            <p:cNvPr id="2050" name="Picture 1">
              <a:extLst>
                <a:ext uri="{FF2B5EF4-FFF2-40B4-BE49-F238E27FC236}">
                  <a16:creationId xmlns:a16="http://schemas.microsoft.com/office/drawing/2014/main" id="{E9B6B0E1-4332-245E-A28E-62B2238E3E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006" y="711518"/>
              <a:ext cx="12118181" cy="61464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78C5885-8BE7-EF47-6F64-5AB8EE5239D1}"/>
                </a:ext>
              </a:extLst>
            </p:cNvPr>
            <p:cNvSpPr/>
            <p:nvPr/>
          </p:nvSpPr>
          <p:spPr>
            <a:xfrm>
              <a:off x="6650831" y="1507331"/>
              <a:ext cx="835819" cy="692944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A60C0BA-9224-49B0-E656-DE4B18D162A5}"/>
                </a:ext>
              </a:extLst>
            </p:cNvPr>
            <p:cNvSpPr txBox="1"/>
            <p:nvPr/>
          </p:nvSpPr>
          <p:spPr>
            <a:xfrm>
              <a:off x="7486650" y="1640958"/>
              <a:ext cx="8547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Harbor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61F6A3-DD31-0FD6-4CC2-F88DECE19BEE}"/>
              </a:ext>
            </a:extLst>
          </p:cNvPr>
          <p:cNvGrpSpPr/>
          <p:nvPr/>
        </p:nvGrpSpPr>
        <p:grpSpPr>
          <a:xfrm>
            <a:off x="271463" y="982047"/>
            <a:ext cx="2130471" cy="824526"/>
            <a:chOff x="271463" y="982047"/>
            <a:chExt cx="2130471" cy="824526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BA23BE3-EB6A-F3DA-A6C2-FC731150782E}"/>
                </a:ext>
              </a:extLst>
            </p:cNvPr>
            <p:cNvCxnSpPr/>
            <p:nvPr/>
          </p:nvCxnSpPr>
          <p:spPr>
            <a:xfrm>
              <a:off x="271463" y="1193006"/>
              <a:ext cx="628650" cy="0"/>
            </a:xfrm>
            <a:prstGeom prst="straightConnector1">
              <a:avLst/>
            </a:prstGeom>
            <a:ln w="38100">
              <a:solidFill>
                <a:schemeClr val="accent5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55FA5E0-4851-0BD3-5D74-B0B4CB635F0C}"/>
                </a:ext>
              </a:extLst>
            </p:cNvPr>
            <p:cNvCxnSpPr/>
            <p:nvPr/>
          </p:nvCxnSpPr>
          <p:spPr>
            <a:xfrm>
              <a:off x="271463" y="1621908"/>
              <a:ext cx="62865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EF3D51-8E9D-1271-9DF7-BAB4E8983549}"/>
                </a:ext>
              </a:extLst>
            </p:cNvPr>
            <p:cNvSpPr txBox="1"/>
            <p:nvPr/>
          </p:nvSpPr>
          <p:spPr>
            <a:xfrm>
              <a:off x="900113" y="982047"/>
              <a:ext cx="15018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Accumulation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B1853D8-3CDE-835A-44E7-EA73C923FAF1}"/>
                </a:ext>
              </a:extLst>
            </p:cNvPr>
            <p:cNvSpPr txBox="1"/>
            <p:nvPr/>
          </p:nvSpPr>
          <p:spPr>
            <a:xfrm>
              <a:off x="900112" y="1437241"/>
              <a:ext cx="893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Erosion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2645753-1113-C06B-E133-98791CBB9B59}"/>
              </a:ext>
            </a:extLst>
          </p:cNvPr>
          <p:cNvSpPr txBox="1"/>
          <p:nvPr/>
        </p:nvSpPr>
        <p:spPr>
          <a:xfrm>
            <a:off x="7150895" y="3257550"/>
            <a:ext cx="46005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FF"/>
                </a:highlight>
              </a:rPr>
              <a:t>Sand infilling harbor and navigation 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highlight>
                <a:srgbClr val="00FFFF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00FFFF"/>
                </a:highlight>
              </a:rPr>
              <a:t>Accumulated sand will be cut off from local sediment transport system, possible threat for local beach (in long term)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highlight>
                <a:srgbClr val="00FFFF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highlight>
                  <a:srgbClr val="00FFFF"/>
                </a:highlight>
              </a:rPr>
              <a:t>Insuficcient</a:t>
            </a:r>
            <a:r>
              <a:rPr lang="en-US" dirty="0">
                <a:highlight>
                  <a:srgbClr val="00FFFF"/>
                </a:highlight>
              </a:rPr>
              <a:t> investigations of background conditions during harbor development process</a:t>
            </a:r>
          </a:p>
        </p:txBody>
      </p:sp>
    </p:spTree>
    <p:extLst>
      <p:ext uri="{BB962C8B-B14F-4D97-AF65-F5344CB8AC3E}">
        <p14:creationId xmlns:p14="http://schemas.microsoft.com/office/powerpoint/2010/main" val="594188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E604-4394-31EF-0493-46F28A201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" y="18256"/>
            <a:ext cx="10756107" cy="68762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Extensive field campaign was carried out: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AD31E3-CA0A-6C3F-8359-BB3CBE3EF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9" r="22789"/>
          <a:stretch/>
        </p:blipFill>
        <p:spPr>
          <a:xfrm>
            <a:off x="73818" y="3612558"/>
            <a:ext cx="3693318" cy="295063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6C881FF-2BBF-AC43-9F55-397CC7227300}"/>
              </a:ext>
            </a:extLst>
          </p:cNvPr>
          <p:cNvGrpSpPr/>
          <p:nvPr/>
        </p:nvGrpSpPr>
        <p:grpSpPr>
          <a:xfrm>
            <a:off x="0" y="667519"/>
            <a:ext cx="6888419" cy="2955677"/>
            <a:chOff x="0" y="667519"/>
            <a:chExt cx="6888419" cy="29556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10B057-C224-682A-1B50-B864D41A0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72566"/>
              <a:ext cx="6888419" cy="295063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C89F63-9E06-4792-E674-AD298E430618}"/>
                </a:ext>
              </a:extLst>
            </p:cNvPr>
            <p:cNvSpPr txBox="1"/>
            <p:nvPr/>
          </p:nvSpPr>
          <p:spPr>
            <a:xfrm rot="21121398">
              <a:off x="477478" y="1087524"/>
              <a:ext cx="1564724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Water  column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43A28A-D959-5781-3DF3-3F6F68D15032}"/>
                </a:ext>
              </a:extLst>
            </p:cNvPr>
            <p:cNvSpPr txBox="1"/>
            <p:nvPr/>
          </p:nvSpPr>
          <p:spPr>
            <a:xfrm rot="21121398">
              <a:off x="4670313" y="667519"/>
              <a:ext cx="1077539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Fine sand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0BA26C-D3C5-8C37-CE02-80CA06DFDFCF}"/>
                </a:ext>
              </a:extLst>
            </p:cNvPr>
            <p:cNvSpPr txBox="1"/>
            <p:nvPr/>
          </p:nvSpPr>
          <p:spPr>
            <a:xfrm>
              <a:off x="3940786" y="2540085"/>
              <a:ext cx="1268296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B e d r o c k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E6EC5A-E5AF-FDB3-9F14-EAF373B3F705}"/>
                </a:ext>
              </a:extLst>
            </p:cNvPr>
            <p:cNvSpPr txBox="1"/>
            <p:nvPr/>
          </p:nvSpPr>
          <p:spPr>
            <a:xfrm rot="20102959">
              <a:off x="1448886" y="2408751"/>
              <a:ext cx="667170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 T </a:t>
              </a:r>
              <a:r>
                <a:rPr lang="en-US" dirty="0" err="1"/>
                <a:t>i</a:t>
              </a:r>
              <a:r>
                <a:rPr lang="en-US" dirty="0"/>
                <a:t> l 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C3F75C-DE7D-5A91-1098-5102FD1C8475}"/>
                </a:ext>
              </a:extLst>
            </p:cNvPr>
            <p:cNvSpPr txBox="1"/>
            <p:nvPr/>
          </p:nvSpPr>
          <p:spPr>
            <a:xfrm rot="20001936">
              <a:off x="288079" y="2227929"/>
              <a:ext cx="1249445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Varved clay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0A43C2-E961-BB51-3CCB-B96DFF505195}"/>
                </a:ext>
              </a:extLst>
            </p:cNvPr>
            <p:cNvSpPr txBox="1"/>
            <p:nvPr/>
          </p:nvSpPr>
          <p:spPr>
            <a:xfrm rot="21056954">
              <a:off x="4768939" y="1290524"/>
              <a:ext cx="997389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C l a y  t </a:t>
              </a:r>
              <a:r>
                <a:rPr lang="en-US" sz="1400" dirty="0" err="1"/>
                <a:t>i</a:t>
              </a:r>
              <a:r>
                <a:rPr lang="en-US" sz="1400" dirty="0"/>
                <a:t> l </a:t>
              </a:r>
              <a:r>
                <a:rPr lang="en-US" sz="1400" dirty="0" err="1"/>
                <a:t>l</a:t>
              </a:r>
              <a:endParaRPr lang="en-US" sz="1400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2C7B5A9-97DC-B376-C9A1-FA5A5AE60DD7}"/>
              </a:ext>
            </a:extLst>
          </p:cNvPr>
          <p:cNvSpPr txBox="1"/>
          <p:nvPr/>
        </p:nvSpPr>
        <p:spPr>
          <a:xfrm>
            <a:off x="6885337" y="508520"/>
            <a:ext cx="52130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Map analyses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Geophysical investigations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Supporting drilling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Surface sediment samples (grain size analyses)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Cross shore profiles and surface sediments mapping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1A2988-8C1E-A970-96AA-E32A2F944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674" y="2471738"/>
            <a:ext cx="3627326" cy="43862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01DCD8D-1EAB-33CA-C712-9F9FAEDA4357}"/>
              </a:ext>
            </a:extLst>
          </p:cNvPr>
          <p:cNvSpPr txBox="1"/>
          <p:nvPr/>
        </p:nvSpPr>
        <p:spPr>
          <a:xfrm>
            <a:off x="9110042" y="4857041"/>
            <a:ext cx="101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 a n 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7CC1FB-8437-E3C4-F4EA-312EE4CBDE91}"/>
              </a:ext>
            </a:extLst>
          </p:cNvPr>
          <p:cNvSpPr txBox="1"/>
          <p:nvPr/>
        </p:nvSpPr>
        <p:spPr>
          <a:xfrm rot="1805413">
            <a:off x="9516585" y="3527153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</a:rPr>
              <a:t>T </a:t>
            </a:r>
            <a:r>
              <a:rPr lang="en-US" sz="2400" b="1" dirty="0" err="1">
                <a:solidFill>
                  <a:srgbClr val="FFC000"/>
                </a:solidFill>
              </a:rPr>
              <a:t>i</a:t>
            </a:r>
            <a:r>
              <a:rPr lang="en-US" sz="2400" b="1" dirty="0">
                <a:solidFill>
                  <a:srgbClr val="FFC000"/>
                </a:solidFill>
              </a:rPr>
              <a:t> l </a:t>
            </a:r>
            <a:r>
              <a:rPr lang="en-US" sz="2400" b="1" dirty="0" err="1">
                <a:solidFill>
                  <a:srgbClr val="FFC000"/>
                </a:solidFill>
              </a:rPr>
              <a:t>l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9D3360-CC7B-2E85-D5C6-5C360EE19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099" y="2725600"/>
            <a:ext cx="2926587" cy="206477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5E7C442-9C04-1ECD-7EE2-DD6DB84B3C60}"/>
              </a:ext>
            </a:extLst>
          </p:cNvPr>
          <p:cNvGrpSpPr/>
          <p:nvPr/>
        </p:nvGrpSpPr>
        <p:grpSpPr>
          <a:xfrm>
            <a:off x="3003515" y="4645863"/>
            <a:ext cx="5829300" cy="2127600"/>
            <a:chOff x="3003515" y="4645863"/>
            <a:chExt cx="5829300" cy="21276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D2C55A5-DAB2-EA80-23BF-E498C163C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03515" y="4645863"/>
              <a:ext cx="5829300" cy="21276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63624B2-49BE-E2D5-01FF-17CE7959A54C}"/>
                </a:ext>
              </a:extLst>
            </p:cNvPr>
            <p:cNvSpPr txBox="1"/>
            <p:nvPr/>
          </p:nvSpPr>
          <p:spPr>
            <a:xfrm>
              <a:off x="7249884" y="5227918"/>
              <a:ext cx="760336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Water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E1038B7-43A2-506A-462E-7538A23E968A}"/>
                </a:ext>
              </a:extLst>
            </p:cNvPr>
            <p:cNvSpPr txBox="1"/>
            <p:nvPr/>
          </p:nvSpPr>
          <p:spPr>
            <a:xfrm rot="840652">
              <a:off x="5817384" y="5784977"/>
              <a:ext cx="803425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 a n d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238BCC4-7345-967D-1C41-DCDC43C087BF}"/>
                </a:ext>
              </a:extLst>
            </p:cNvPr>
            <p:cNvSpPr txBox="1"/>
            <p:nvPr/>
          </p:nvSpPr>
          <p:spPr>
            <a:xfrm>
              <a:off x="3748812" y="5844346"/>
              <a:ext cx="803425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Silt/till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8490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EBABE-5373-86B8-394E-7A7335EAC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928813" cy="785813"/>
          </a:xfrm>
        </p:spPr>
        <p:txBody>
          <a:bodyPr/>
          <a:lstStyle/>
          <a:p>
            <a:r>
              <a:rPr lang="en-US" b="1" dirty="0"/>
              <a:t>Results: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3D4876D-83CF-FE35-DB18-0E22A86BB3D7}"/>
              </a:ext>
            </a:extLst>
          </p:cNvPr>
          <p:cNvGrpSpPr/>
          <p:nvPr/>
        </p:nvGrpSpPr>
        <p:grpSpPr>
          <a:xfrm>
            <a:off x="7171489" y="-1"/>
            <a:ext cx="5020512" cy="6786563"/>
            <a:chOff x="7171489" y="-1"/>
            <a:chExt cx="5020512" cy="6786563"/>
          </a:xfrm>
        </p:grpSpPr>
        <p:pic>
          <p:nvPicPr>
            <p:cNvPr id="3074" name="Picture 1">
              <a:extLst>
                <a:ext uri="{FF2B5EF4-FFF2-40B4-BE49-F238E27FC236}">
                  <a16:creationId xmlns:a16="http://schemas.microsoft.com/office/drawing/2014/main" id="{06615215-485A-AA2D-39C9-BE052D74FA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1489" y="-1"/>
              <a:ext cx="5020512" cy="6786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D527E4-0F70-956A-3FE3-B617F5F843E5}"/>
                </a:ext>
              </a:extLst>
            </p:cNvPr>
            <p:cNvSpPr txBox="1"/>
            <p:nvPr/>
          </p:nvSpPr>
          <p:spPr>
            <a:xfrm>
              <a:off x="7672389" y="6136483"/>
              <a:ext cx="614362" cy="2616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T </a:t>
              </a:r>
              <a:r>
                <a:rPr lang="en-US" sz="1100" b="1" dirty="0" err="1"/>
                <a:t>i</a:t>
              </a:r>
              <a:r>
                <a:rPr lang="en-US" sz="1100" b="1" dirty="0"/>
                <a:t> l </a:t>
              </a:r>
              <a:r>
                <a:rPr lang="en-US" sz="1100" dirty="0" err="1"/>
                <a:t>l</a:t>
              </a:r>
              <a:endParaRPr lang="en-US" sz="11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7FC6FA-01E0-429E-2222-CB6612D6FCF8}"/>
                </a:ext>
              </a:extLst>
            </p:cNvPr>
            <p:cNvSpPr txBox="1"/>
            <p:nvPr/>
          </p:nvSpPr>
          <p:spPr>
            <a:xfrm>
              <a:off x="7650959" y="6512884"/>
              <a:ext cx="1457322" cy="2616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Sand thickness (cm)</a:t>
              </a:r>
              <a:endParaRPr lang="en-US" sz="11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7F43D28-11FE-D380-0D92-FC5C46456CEB}"/>
                </a:ext>
              </a:extLst>
            </p:cNvPr>
            <p:cNvSpPr txBox="1"/>
            <p:nvPr/>
          </p:nvSpPr>
          <p:spPr>
            <a:xfrm rot="18138768">
              <a:off x="8453036" y="4329276"/>
              <a:ext cx="1457322" cy="2616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Underwater sandbar</a:t>
              </a:r>
              <a:endParaRPr lang="en-US" sz="11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DB9E223-9388-1755-D96A-6ED0DAC8E4DB}"/>
                </a:ext>
              </a:extLst>
            </p:cNvPr>
            <p:cNvSpPr txBox="1"/>
            <p:nvPr/>
          </p:nvSpPr>
          <p:spPr>
            <a:xfrm>
              <a:off x="7250909" y="56231"/>
              <a:ext cx="1857372" cy="6463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Sediment grain size and type</a:t>
              </a:r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DB403A0-4696-138F-4651-CA8A975E961A}"/>
              </a:ext>
            </a:extLst>
          </p:cNvPr>
          <p:cNvGrpSpPr/>
          <p:nvPr/>
        </p:nvGrpSpPr>
        <p:grpSpPr>
          <a:xfrm>
            <a:off x="2631845" y="1538613"/>
            <a:ext cx="4539644" cy="5314263"/>
            <a:chOff x="2631845" y="1538613"/>
            <a:chExt cx="4539644" cy="5314263"/>
          </a:xfrm>
        </p:grpSpPr>
        <p:pic>
          <p:nvPicPr>
            <p:cNvPr id="3075" name="Picture 1">
              <a:extLst>
                <a:ext uri="{FF2B5EF4-FFF2-40B4-BE49-F238E27FC236}">
                  <a16:creationId xmlns:a16="http://schemas.microsoft.com/office/drawing/2014/main" id="{E551F5A7-CD18-C9FD-1F1C-0CCE815675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47" r="4253"/>
            <a:stretch/>
          </p:blipFill>
          <p:spPr bwMode="auto">
            <a:xfrm>
              <a:off x="2631845" y="1538613"/>
              <a:ext cx="4539644" cy="5247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692BFFE-47BA-E4DE-CF51-42205C39DC25}"/>
                </a:ext>
              </a:extLst>
            </p:cNvPr>
            <p:cNvSpPr txBox="1"/>
            <p:nvPr/>
          </p:nvSpPr>
          <p:spPr>
            <a:xfrm>
              <a:off x="5661329" y="1594518"/>
              <a:ext cx="1510159" cy="120032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Sand thickness and sediment type</a:t>
              </a:r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358A1F7-C835-8580-C5F5-38744E9CEB4E}"/>
                </a:ext>
              </a:extLst>
            </p:cNvPr>
            <p:cNvSpPr txBox="1"/>
            <p:nvPr/>
          </p:nvSpPr>
          <p:spPr>
            <a:xfrm rot="3154019">
              <a:off x="4173145" y="4485224"/>
              <a:ext cx="1571285" cy="2616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Ancient  buried  valley</a:t>
              </a:r>
              <a:endParaRPr lang="en-US" sz="11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C3C3EA-F8C5-1A20-7863-A839B80C248C}"/>
                </a:ext>
              </a:extLst>
            </p:cNvPr>
            <p:cNvSpPr txBox="1"/>
            <p:nvPr/>
          </p:nvSpPr>
          <p:spPr>
            <a:xfrm rot="19328932">
              <a:off x="5312434" y="5500028"/>
              <a:ext cx="1457322" cy="2616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Underwater sandbar</a:t>
              </a:r>
              <a:endParaRPr lang="en-US" sz="11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123302-9044-5C3B-2348-19A18D362F43}"/>
                </a:ext>
              </a:extLst>
            </p:cNvPr>
            <p:cNvSpPr txBox="1"/>
            <p:nvPr/>
          </p:nvSpPr>
          <p:spPr>
            <a:xfrm>
              <a:off x="2715684" y="5786603"/>
              <a:ext cx="1457322" cy="2616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Sand thickness (m)</a:t>
              </a:r>
              <a:endParaRPr lang="en-US" sz="11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7B57C2-A2F8-7D1C-A576-4CE0942AEDAD}"/>
                </a:ext>
              </a:extLst>
            </p:cNvPr>
            <p:cNvSpPr txBox="1"/>
            <p:nvPr/>
          </p:nvSpPr>
          <p:spPr>
            <a:xfrm>
              <a:off x="3045619" y="6421989"/>
              <a:ext cx="1776411" cy="43088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T </a:t>
              </a:r>
              <a:r>
                <a:rPr lang="en-US" sz="1100" dirty="0" err="1"/>
                <a:t>i</a:t>
              </a:r>
              <a:r>
                <a:rPr lang="en-US" sz="1100" dirty="0"/>
                <a:t> l </a:t>
              </a:r>
              <a:r>
                <a:rPr lang="en-US" sz="1100" dirty="0" err="1"/>
                <a:t>l</a:t>
              </a:r>
              <a:endParaRPr lang="en-US" sz="1100" dirty="0"/>
            </a:p>
            <a:p>
              <a:r>
                <a:rPr lang="en-US" sz="1100" dirty="0"/>
                <a:t>Sand thickness (drilling, cm)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4B22641-B167-B5F9-A7C5-814B90CD2ADA}"/>
              </a:ext>
            </a:extLst>
          </p:cNvPr>
          <p:cNvSpPr txBox="1"/>
          <p:nvPr/>
        </p:nvSpPr>
        <p:spPr>
          <a:xfrm>
            <a:off x="-21133" y="1005121"/>
            <a:ext cx="276721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Up to 2.5 m thick sand layer in ancient valley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Sandy sediments are very fine and easily movable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Underwater sandbar reaching directly to the harbor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 sand on the shoreline and rocky surface gave false impression on low dynamics of sediments</a:t>
            </a:r>
          </a:p>
        </p:txBody>
      </p:sp>
    </p:spTree>
    <p:extLst>
      <p:ext uri="{BB962C8B-B14F-4D97-AF65-F5344CB8AC3E}">
        <p14:creationId xmlns:p14="http://schemas.microsoft.com/office/powerpoint/2010/main" val="1993301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C19BB-D0D0-AB7A-740D-A9024663E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478"/>
            <a:ext cx="12192000" cy="2482841"/>
          </a:xfrm>
        </p:spPr>
        <p:txBody>
          <a:bodyPr>
            <a:noAutofit/>
          </a:bodyPr>
          <a:lstStyle/>
          <a:p>
            <a:r>
              <a:rPr lang="en-US" sz="3200" dirty="0"/>
              <a:t>Several new configuration were projected, and sediment transport modelled with  varying wind conditions.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Every next configuration was improved based on previous modelling </a:t>
            </a:r>
            <a:r>
              <a:rPr lang="en-US" sz="3600" b="1" dirty="0"/>
              <a:t>Configuration 1: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AEADC-88EC-F354-930B-EE862A18A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0616"/>
            <a:ext cx="5910754" cy="3848178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BFC0A01-CCC7-E0F7-28D1-AD6A39585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248" y="2798887"/>
            <a:ext cx="5684138" cy="399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5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FA647A-EA0E-EA45-555C-C47B10980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1909"/>
            <a:ext cx="12192000" cy="2520145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Configuration 2 </a:t>
            </a:r>
            <a:br>
              <a:rPr lang="en-US" sz="4000" b="1" dirty="0"/>
            </a:br>
            <a:br>
              <a:rPr lang="en-US" dirty="0"/>
            </a:br>
            <a:r>
              <a:rPr lang="en-US" sz="3600" dirty="0"/>
              <a:t>Reduce sediment influx; </a:t>
            </a:r>
            <a:br>
              <a:rPr lang="en-US" sz="3600" dirty="0"/>
            </a:br>
            <a:r>
              <a:rPr lang="en-US" sz="3600" dirty="0"/>
              <a:t>increased harbor area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1D630A3-3ABB-8F8D-8C3C-4092F993D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4" y="2582054"/>
            <a:ext cx="5785526" cy="406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72336733-0B8D-4D72-76E7-2A1F5C09E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54" y="2436019"/>
            <a:ext cx="6175663" cy="436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033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D5F8063-D84F-2949-0375-11998F332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0148"/>
            <a:ext cx="6096000" cy="4313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9093025B-F2D5-8946-2A54-3B2F74B3B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680" y="2555823"/>
            <a:ext cx="6041907" cy="424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9E280EC-F688-4878-A087-024D7AC44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562398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Configuration 3 </a:t>
            </a:r>
            <a:br>
              <a:rPr lang="en-US" sz="4000" b="1" dirty="0"/>
            </a:br>
            <a:br>
              <a:rPr lang="en-US" sz="3600" dirty="0"/>
            </a:br>
            <a:r>
              <a:rPr lang="en-US" sz="3600" dirty="0"/>
              <a:t>Maximize harbor area, reduced building volume; </a:t>
            </a:r>
            <a:br>
              <a:rPr lang="en-US" sz="3600" dirty="0"/>
            </a:br>
            <a:r>
              <a:rPr lang="en-US" sz="3600" dirty="0"/>
              <a:t>Still some influx with extreme condition</a:t>
            </a:r>
            <a:br>
              <a:rPr lang="en-US" sz="3600" dirty="0"/>
            </a:br>
            <a:r>
              <a:rPr lang="en-US" sz="3600" dirty="0"/>
              <a:t>Compensation dredging proposed</a:t>
            </a:r>
          </a:p>
        </p:txBody>
      </p:sp>
    </p:spTree>
    <p:extLst>
      <p:ext uri="{BB962C8B-B14F-4D97-AF65-F5344CB8AC3E}">
        <p14:creationId xmlns:p14="http://schemas.microsoft.com/office/powerpoint/2010/main" val="621730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D8D3B490-2823-301E-7D1A-6E0C5BBA32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9" r="16252"/>
          <a:stretch/>
        </p:blipFill>
        <p:spPr bwMode="auto">
          <a:xfrm>
            <a:off x="-1" y="34437"/>
            <a:ext cx="12192001" cy="6839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F9AAA3-2BBF-AB35-021B-C193E9122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3155430" cy="948611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D673D5-9907-4300-5B2A-8769C498849D}"/>
              </a:ext>
            </a:extLst>
          </p:cNvPr>
          <p:cNvSpPr txBox="1"/>
          <p:nvPr/>
        </p:nvSpPr>
        <p:spPr>
          <a:xfrm>
            <a:off x="-2" y="2300148"/>
            <a:ext cx="3750469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Natural “till shore look” from outside;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reduce the costs of dredging to minimum;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 water exchange in satisfactory level;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minimal construction volume  with maximum harbor extent;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C6EBFA-13F2-8F32-679D-A1B9E91120E7}"/>
              </a:ext>
            </a:extLst>
          </p:cNvPr>
          <p:cNvSpPr txBox="1"/>
          <p:nvPr/>
        </p:nvSpPr>
        <p:spPr>
          <a:xfrm>
            <a:off x="0" y="1230103"/>
            <a:ext cx="315543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Final  configuration should</a:t>
            </a:r>
            <a:r>
              <a:rPr lang="en-US" b="1" dirty="0"/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D33235-4386-0A74-BF7D-26E8B47CD287}"/>
              </a:ext>
            </a:extLst>
          </p:cNvPr>
          <p:cNvSpPr txBox="1"/>
          <p:nvPr/>
        </p:nvSpPr>
        <p:spPr>
          <a:xfrm>
            <a:off x="-2" y="4750733"/>
            <a:ext cx="4777704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keep the sand on the beach and beach in healthy state even in the light of increasing sea level;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dredged sand from the harbor to fill the beach;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create good preconditions for Natura 2000 habitats.</a:t>
            </a:r>
          </a:p>
        </p:txBody>
      </p:sp>
      <p:pic>
        <p:nvPicPr>
          <p:cNvPr id="9" name="Picture 2" descr="Võib olla pilt järgmisest: tekst sisuga: OOGIA ( LS KES E ㅈ INSTITUTE OF ECOLOGY">
            <a:extLst>
              <a:ext uri="{FF2B5EF4-FFF2-40B4-BE49-F238E27FC236}">
                <a16:creationId xmlns:a16="http://schemas.microsoft.com/office/drawing/2014/main" id="{44361294-7A2C-DB35-6DEC-F5D0556DC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003" y="1430158"/>
            <a:ext cx="1911997" cy="191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317EEE2-1127-0613-C4D0-58838CDA0155}"/>
              </a:ext>
            </a:extLst>
          </p:cNvPr>
          <p:cNvSpPr txBox="1">
            <a:spLocks/>
          </p:cNvSpPr>
          <p:nvPr/>
        </p:nvSpPr>
        <p:spPr>
          <a:xfrm>
            <a:off x="10280003" y="34437"/>
            <a:ext cx="1911997" cy="1379539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7447657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484</Words>
  <Application>Microsoft Office PowerPoint</Application>
  <PresentationFormat>Widescreen</PresentationFormat>
  <Paragraphs>68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Open Sans</vt:lpstr>
      <vt:lpstr>Times New Roman</vt:lpstr>
      <vt:lpstr>Office Theme</vt:lpstr>
      <vt:lpstr>Marina planning in regions of dynamic coasts - ecologically safe and economically efficient approaches for the future</vt:lpstr>
      <vt:lpstr>Background data:</vt:lpstr>
      <vt:lpstr>New harbor was erected a few years agom but…</vt:lpstr>
      <vt:lpstr>Extensive field campaign was carried out:</vt:lpstr>
      <vt:lpstr>Results:</vt:lpstr>
      <vt:lpstr>Several new configuration were projected, and sediment transport modelled with  varying wind conditions.  Every next configuration was improved based on previous modelling Configuration 1: </vt:lpstr>
      <vt:lpstr>Configuration 2   Reduce sediment influx;  increased harbor area </vt:lpstr>
      <vt:lpstr>Configuration 3   Maximize harbor area, reduced building volume;  Still some influx with extreme condition Compensation dredging proposed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Marina planning in regions of dynamic coasts - ecologically safe and economically efficient approaches for the future </dc:title>
  <dc:creator>Hannes Tõnisson</dc:creator>
  <cp:lastModifiedBy>Hannes Tõnisson</cp:lastModifiedBy>
  <cp:revision>16</cp:revision>
  <dcterms:created xsi:type="dcterms:W3CDTF">2022-05-23T06:02:40Z</dcterms:created>
  <dcterms:modified xsi:type="dcterms:W3CDTF">2022-05-23T17:04:11Z</dcterms:modified>
</cp:coreProperties>
</file>