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5"/>
  </p:notesMasterIdLst>
  <p:sldIdLst>
    <p:sldId id="310" r:id="rId2"/>
    <p:sldId id="509" r:id="rId3"/>
    <p:sldId id="467" r:id="rId4"/>
    <p:sldId id="432" r:id="rId5"/>
    <p:sldId id="424" r:id="rId6"/>
    <p:sldId id="519" r:id="rId7"/>
    <p:sldId id="436" r:id="rId8"/>
    <p:sldId id="438" r:id="rId9"/>
    <p:sldId id="487" r:id="rId10"/>
    <p:sldId id="500" r:id="rId11"/>
    <p:sldId id="518" r:id="rId12"/>
    <p:sldId id="510" r:id="rId13"/>
    <p:sldId id="520" r:id="rId14"/>
    <p:sldId id="521" r:id="rId15"/>
    <p:sldId id="516" r:id="rId16"/>
    <p:sldId id="485" r:id="rId17"/>
    <p:sldId id="474" r:id="rId18"/>
    <p:sldId id="482" r:id="rId19"/>
    <p:sldId id="459" r:id="rId20"/>
    <p:sldId id="517" r:id="rId21"/>
    <p:sldId id="452" r:id="rId22"/>
    <p:sldId id="447" r:id="rId23"/>
    <p:sldId id="448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80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90" autoAdjust="0"/>
    <p:restoredTop sz="94095" autoAdjust="0"/>
  </p:normalViewPr>
  <p:slideViewPr>
    <p:cSldViewPr snapToGrid="0">
      <p:cViewPr varScale="1">
        <p:scale>
          <a:sx n="65" d="100"/>
          <a:sy n="65" d="100"/>
        </p:scale>
        <p:origin x="728" y="44"/>
      </p:cViewPr>
      <p:guideLst/>
    </p:cSldViewPr>
  </p:slideViewPr>
  <p:notesTextViewPr>
    <p:cViewPr>
      <p:scale>
        <a:sx n="300" d="100"/>
        <a:sy n="3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933D15-282D-4A08-AEA9-F586FE9974CE}" type="datetimeFigureOut">
              <a:rPr lang="is-IS" smtClean="0"/>
              <a:t>21.5.2022</a:t>
            </a:fld>
            <a:endParaRPr lang="is-I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s-I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8CC468-B664-4879-AD4B-E827C302B766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2261764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s-IS" altLang="is-IS"/>
          </a:p>
        </p:txBody>
      </p:sp>
    </p:spTree>
    <p:extLst>
      <p:ext uri="{BB962C8B-B14F-4D97-AF65-F5344CB8AC3E}">
        <p14:creationId xmlns:p14="http://schemas.microsoft.com/office/powerpoint/2010/main" val="41286235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s-IS" altLang="is-IS"/>
          </a:p>
        </p:txBody>
      </p:sp>
    </p:spTree>
    <p:extLst>
      <p:ext uri="{BB962C8B-B14F-4D97-AF65-F5344CB8AC3E}">
        <p14:creationId xmlns:p14="http://schemas.microsoft.com/office/powerpoint/2010/main" val="12384871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8CC468-B664-4879-AD4B-E827C302B766}" type="slidenum">
              <a:rPr kumimoji="0" lang="is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is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71597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8CC468-B664-4879-AD4B-E827C302B766}" type="slidenum">
              <a:rPr lang="is-IS" smtClean="0"/>
              <a:t>4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9691274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s-IS" altLang="is-IS"/>
          </a:p>
        </p:txBody>
      </p:sp>
    </p:spTree>
    <p:extLst>
      <p:ext uri="{BB962C8B-B14F-4D97-AF65-F5344CB8AC3E}">
        <p14:creationId xmlns:p14="http://schemas.microsoft.com/office/powerpoint/2010/main" val="18753042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8CC468-B664-4879-AD4B-E827C302B766}" type="slidenum">
              <a:rPr lang="is-IS" smtClean="0"/>
              <a:t>8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1643166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8CC468-B664-4879-AD4B-E827C302B766}" type="slidenum">
              <a:rPr lang="is-IS" smtClean="0"/>
              <a:t>19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0813785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8CC468-B664-4879-AD4B-E827C302B766}" type="slidenum">
              <a:rPr lang="is-IS" smtClean="0"/>
              <a:t>22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21215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12BD6-BC41-4532-A26F-EA93F1FF5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24FBEC-86EE-40F9-B732-1CD05B7372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415107-09CF-4B7A-8904-6741A9660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F3C3D-BAAA-4346-8282-C5E22AF5A6EF}" type="datetimeFigureOut">
              <a:rPr lang="en-US" smtClean="0"/>
              <a:t>5/21/2022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445C67-2D9C-41B0-8406-06A646FB8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6DEDA3-1343-4885-BFE2-053CA0EEF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25845-5692-4774-A7AA-70F979CA58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542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5/21/2022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5/21/2022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5/21/2022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  <p:sldLayoutId id="2147483669" r:id="rId1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gif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3.jpeg"/><Relationship Id="rId4" Type="http://schemas.openxmlformats.org/officeDocument/2006/relationships/image" Target="../media/image3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jpeg"/><Relationship Id="rId4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1520" y="3638349"/>
            <a:ext cx="5863605" cy="3147462"/>
          </a:xfrm>
          <a:prstGeom prst="rect">
            <a:avLst/>
          </a:prstGeom>
        </p:spPr>
      </p:pic>
      <p:sp>
        <p:nvSpPr>
          <p:cNvPr id="2050" name="Rectangle 2"/>
          <p:cNvSpPr>
            <a:spLocks noGrp="1"/>
          </p:cNvSpPr>
          <p:nvPr>
            <p:ph type="ctrTitle"/>
          </p:nvPr>
        </p:nvSpPr>
        <p:spPr>
          <a:xfrm>
            <a:off x="-171520" y="4493899"/>
            <a:ext cx="12437805" cy="695325"/>
          </a:xfrm>
        </p:spPr>
        <p:txBody>
          <a:bodyPr>
            <a:normAutofit fontScale="90000"/>
          </a:bodyPr>
          <a:lstStyle/>
          <a:p>
            <a:r>
              <a:rPr lang="en-US" i="1" dirty="0" smtClean="0"/>
              <a:t/>
            </a:r>
            <a:br>
              <a:rPr lang="en-US" i="1" dirty="0" smtClean="0"/>
            </a:br>
            <a:r>
              <a:rPr lang="en-US" i="1" dirty="0" smtClean="0"/>
              <a:t/>
            </a:r>
            <a:br>
              <a:rPr lang="en-US" i="1" dirty="0" smtClean="0"/>
            </a:br>
            <a:r>
              <a:rPr lang="en-US" i="1" dirty="0" smtClean="0"/>
              <a:t/>
            </a:r>
            <a:br>
              <a:rPr lang="en-US" i="1" dirty="0" smtClean="0"/>
            </a:br>
            <a:r>
              <a:rPr lang="en-US" i="1" dirty="0" smtClean="0"/>
              <a:t/>
            </a:r>
            <a:br>
              <a:rPr lang="en-US" i="1" dirty="0" smtClean="0"/>
            </a:b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sz="3600" dirty="0"/>
              <a:t>The role of High Latitude Dust in changing climate</a:t>
            </a:r>
            <a:r>
              <a:rPr lang="en-US" sz="3600" dirty="0" smtClean="0"/>
              <a:t>:</a:t>
            </a:r>
            <a:br>
              <a:rPr lang="en-US" sz="3600" dirty="0" smtClean="0"/>
            </a:br>
            <a:r>
              <a:rPr lang="en-US" sz="3600" dirty="0" smtClean="0"/>
              <a:t> </a:t>
            </a:r>
            <a:r>
              <a:rPr lang="en-US" sz="3100" dirty="0" smtClean="0"/>
              <a:t>Severe dust storm observations in Iceland and Antarctica in 2020-2021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altLang="en-US" dirty="0" smtClean="0"/>
              <a:t/>
            </a:r>
            <a:br>
              <a:rPr lang="en-US" altLang="en-US" dirty="0" smtClean="0"/>
            </a:br>
            <a:endParaRPr lang="is-IS" altLang="is-IS" dirty="0" smtClean="0"/>
          </a:p>
        </p:txBody>
      </p:sp>
      <p:sp>
        <p:nvSpPr>
          <p:cNvPr id="2051" name="Rectangle 3"/>
          <p:cNvSpPr>
            <a:spLocks noGrp="1"/>
          </p:cNvSpPr>
          <p:nvPr>
            <p:ph type="subTitle" idx="1"/>
          </p:nvPr>
        </p:nvSpPr>
        <p:spPr>
          <a:xfrm>
            <a:off x="5692085" y="3683628"/>
            <a:ext cx="6411425" cy="2315868"/>
          </a:xfrm>
        </p:spPr>
        <p:txBody>
          <a:bodyPr>
            <a:normAutofit fontScale="25000" lnSpcReduction="20000"/>
          </a:bodyPr>
          <a:lstStyle/>
          <a:p>
            <a:pPr algn="l" eaLnBrk="1" hangingPunct="1"/>
            <a:r>
              <a:rPr lang="en-GB" altLang="en-US" sz="7400" b="1" dirty="0" smtClean="0"/>
              <a:t>  PAVLA </a:t>
            </a:r>
            <a:r>
              <a:rPr lang="en-GB" altLang="en-US" sz="7400" b="1" dirty="0"/>
              <a:t>DA</a:t>
            </a:r>
            <a:r>
              <a:rPr lang="en-US" altLang="en-US" sz="7400" b="1" dirty="0" smtClean="0"/>
              <a:t>GSSON-</a:t>
            </a:r>
            <a:r>
              <a:rPr lang="en-GB" altLang="en-US" sz="7400" b="1" dirty="0" smtClean="0"/>
              <a:t>WALDHAUSERO</a:t>
            </a:r>
            <a:r>
              <a:rPr lang="en-US" altLang="en-US" sz="7400" b="1" dirty="0"/>
              <a:t>VA</a:t>
            </a:r>
          </a:p>
          <a:p>
            <a:pPr algn="l"/>
            <a:r>
              <a:rPr lang="en-GB" altLang="en-US" sz="7200" dirty="0" smtClean="0"/>
              <a:t>O</a:t>
            </a:r>
            <a:r>
              <a:rPr lang="en-GB" altLang="en-US" sz="7200" dirty="0"/>
              <a:t>. ARNALDS, J-B </a:t>
            </a:r>
            <a:r>
              <a:rPr lang="en-GB" altLang="en-US" sz="7200" dirty="0" err="1" smtClean="0"/>
              <a:t>Renard</a:t>
            </a:r>
            <a:r>
              <a:rPr lang="en-GB" altLang="en-US" sz="7200" dirty="0" smtClean="0"/>
              <a:t>, </a:t>
            </a:r>
            <a:r>
              <a:rPr lang="en-GB" altLang="en-US" sz="7200" dirty="0"/>
              <a:t>A. </a:t>
            </a:r>
            <a:r>
              <a:rPr lang="en-GB" altLang="en-US" sz="7200" dirty="0" err="1" smtClean="0"/>
              <a:t>Vukovic</a:t>
            </a:r>
            <a:r>
              <a:rPr lang="en-GB" altLang="en-US" sz="7200" dirty="0" smtClean="0"/>
              <a:t>,  S</a:t>
            </a:r>
            <a:r>
              <a:rPr lang="en-GB" altLang="en-US" sz="7200" dirty="0"/>
              <a:t>. </a:t>
            </a:r>
            <a:r>
              <a:rPr lang="en-GB" altLang="en-US" sz="7200" dirty="0" err="1"/>
              <a:t>nickovic</a:t>
            </a:r>
            <a:r>
              <a:rPr lang="en-GB" altLang="en-US" sz="7200" dirty="0"/>
              <a:t>, O. MEINANDER, J. </a:t>
            </a:r>
            <a:r>
              <a:rPr lang="en-GB" altLang="en-US" sz="7200" dirty="0" err="1" smtClean="0"/>
              <a:t>Kavan</a:t>
            </a:r>
            <a:r>
              <a:rPr lang="en-GB" altLang="en-US" sz="7200" dirty="0" smtClean="0"/>
              <a:t>, B</a:t>
            </a:r>
            <a:r>
              <a:rPr lang="en-GB" altLang="en-US" sz="7200" dirty="0"/>
              <a:t>. </a:t>
            </a:r>
            <a:r>
              <a:rPr lang="en-GB" altLang="en-US" sz="7200" dirty="0" err="1" smtClean="0"/>
              <a:t>Cvetkovic</a:t>
            </a:r>
            <a:r>
              <a:rPr lang="en-GB" altLang="en-US" sz="7200" dirty="0" smtClean="0"/>
              <a:t>, N. </a:t>
            </a:r>
            <a:r>
              <a:rPr lang="en-GB" altLang="en-US" sz="7200" dirty="0" err="1" smtClean="0"/>
              <a:t>Burdova</a:t>
            </a:r>
            <a:r>
              <a:rPr lang="en-GB" altLang="en-US" sz="7200" dirty="0" smtClean="0"/>
              <a:t>, B. </a:t>
            </a:r>
            <a:r>
              <a:rPr lang="en-GB" altLang="en-US" sz="7200" dirty="0" err="1" smtClean="0"/>
              <a:t>Moroni</a:t>
            </a:r>
            <a:r>
              <a:rPr lang="en-GB" altLang="en-US" sz="7200" dirty="0" smtClean="0"/>
              <a:t>, Fragment </a:t>
            </a:r>
            <a:r>
              <a:rPr lang="en-GB" altLang="en-US" sz="7200" dirty="0" smtClean="0"/>
              <a:t>and Hilda teams,  and</a:t>
            </a:r>
            <a:r>
              <a:rPr lang="en-US" altLang="en-US" sz="7200" dirty="0" smtClean="0"/>
              <a:t> </a:t>
            </a:r>
            <a:r>
              <a:rPr lang="en-GB" altLang="en-US" sz="7200" dirty="0"/>
              <a:t>more</a:t>
            </a:r>
            <a:r>
              <a:rPr lang="en-US" altLang="is-IS" sz="4300" b="1" i="1" dirty="0">
                <a:solidFill>
                  <a:srgbClr val="FF0000"/>
                </a:solidFill>
              </a:rPr>
              <a:t>       </a:t>
            </a:r>
            <a:endParaRPr lang="is-IS" altLang="is-IS" sz="4300" b="1" i="1" dirty="0">
              <a:solidFill>
                <a:srgbClr val="FF0000"/>
              </a:solidFill>
            </a:endParaRPr>
          </a:p>
          <a:p>
            <a:pPr algn="l"/>
            <a:endParaRPr lang="en-US" altLang="is-IS" sz="4300" b="1" i="1" dirty="0">
              <a:solidFill>
                <a:srgbClr val="FF0000"/>
              </a:solidFill>
            </a:endParaRPr>
          </a:p>
          <a:p>
            <a:pPr algn="l"/>
            <a:endParaRPr lang="en-US" altLang="is-IS" sz="4300" b="1" i="1" dirty="0" smtClean="0">
              <a:solidFill>
                <a:srgbClr val="FF0000"/>
              </a:solidFill>
            </a:endParaRPr>
          </a:p>
          <a:p>
            <a:pPr algn="l"/>
            <a:r>
              <a:rPr lang="en-US" altLang="is-IS" sz="12800" b="1" dirty="0" smtClean="0">
                <a:solidFill>
                  <a:srgbClr val="FF0000"/>
                </a:solidFill>
              </a:rPr>
              <a:t>EGU 2022</a:t>
            </a:r>
            <a:endParaRPr lang="en-US" altLang="is-IS" sz="12800" b="1" dirty="0" smtClean="0">
              <a:solidFill>
                <a:srgbClr val="FF0000"/>
              </a:solidFill>
            </a:endParaRPr>
          </a:p>
          <a:p>
            <a:pPr algn="l"/>
            <a:r>
              <a:rPr lang="en-US" altLang="is-IS" sz="9600" b="1" dirty="0" smtClean="0">
                <a:solidFill>
                  <a:srgbClr val="FF0000"/>
                </a:solidFill>
              </a:rPr>
              <a:t>Vienna</a:t>
            </a:r>
            <a:r>
              <a:rPr lang="en-US" altLang="is-IS" sz="9600" b="1" dirty="0" smtClean="0">
                <a:solidFill>
                  <a:srgbClr val="FF0000"/>
                </a:solidFill>
              </a:rPr>
              <a:t>, Austria, 23-27 May 2022</a:t>
            </a:r>
            <a:endParaRPr lang="en-US" altLang="is-IS" sz="9600" b="1" dirty="0">
              <a:solidFill>
                <a:srgbClr val="FF0000"/>
              </a:solidFill>
            </a:endParaRPr>
          </a:p>
        </p:txBody>
      </p:sp>
      <p:grpSp>
        <p:nvGrpSpPr>
          <p:cNvPr id="2052" name="Group 1"/>
          <p:cNvGrpSpPr>
            <a:grpSpLocks/>
          </p:cNvGrpSpPr>
          <p:nvPr/>
        </p:nvGrpSpPr>
        <p:grpSpPr bwMode="auto">
          <a:xfrm>
            <a:off x="0" y="0"/>
            <a:ext cx="2952437" cy="795745"/>
            <a:chOff x="9331100" y="6273910"/>
            <a:chExt cx="3151933" cy="849777"/>
          </a:xfrm>
        </p:grpSpPr>
        <p:pic>
          <p:nvPicPr>
            <p:cNvPr id="2053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31100" y="6273910"/>
              <a:ext cx="621925" cy="849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4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62753" y="6554579"/>
              <a:ext cx="2520280" cy="504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6" name="Picture 2" descr="Image result for czu 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2346" y="175725"/>
            <a:ext cx="1101192" cy="734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915069" y="6538702"/>
            <a:ext cx="57665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 smtClean="0"/>
              <a:t>Dyngjusandur</a:t>
            </a:r>
            <a:r>
              <a:rPr lang="en-US" sz="1400" b="1" dirty="0" smtClean="0"/>
              <a:t> Aug 2022, courtesy of </a:t>
            </a:r>
            <a:r>
              <a:rPr lang="en-US" sz="1400" b="1" dirty="0" err="1" smtClean="0"/>
              <a:t>Oli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Arnalds</a:t>
            </a:r>
            <a:endParaRPr lang="en-US" sz="1400" b="1" dirty="0"/>
          </a:p>
          <a:p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/>
          <a:srcRect l="2015" t="10465" r="67307" b="72205"/>
          <a:stretch/>
        </p:blipFill>
        <p:spPr>
          <a:xfrm>
            <a:off x="8851652" y="205301"/>
            <a:ext cx="2000694" cy="63572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/>
          <a:srcRect l="36241" t="10615" r="37589" b="83828"/>
          <a:stretch/>
        </p:blipFill>
        <p:spPr>
          <a:xfrm>
            <a:off x="3243258" y="251496"/>
            <a:ext cx="4053508" cy="4841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/>
          <a:srcRect l="18889" t="19506" r="74444" b="68653"/>
          <a:stretch/>
        </p:blipFill>
        <p:spPr>
          <a:xfrm>
            <a:off x="7681634" y="80284"/>
            <a:ext cx="986836" cy="985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665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66008" y="1576452"/>
            <a:ext cx="96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TOWER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586762" y="6410425"/>
            <a:ext cx="2791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Courtesy of </a:t>
            </a:r>
            <a:r>
              <a:rPr lang="en-US" b="1" dirty="0" err="1" smtClean="0"/>
              <a:t>Oli</a:t>
            </a:r>
            <a:r>
              <a:rPr lang="en-US" b="1" dirty="0" smtClean="0"/>
              <a:t> </a:t>
            </a:r>
            <a:r>
              <a:rPr lang="en-US" b="1" dirty="0" err="1" smtClean="0"/>
              <a:t>Arnalds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74683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9" t="26691" r="32838" b="21382"/>
          <a:stretch>
            <a:fillRect/>
          </a:stretch>
        </p:blipFill>
        <p:spPr bwMode="auto">
          <a:xfrm>
            <a:off x="4267066" y="2241329"/>
            <a:ext cx="2749575" cy="1689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469900" y="59937"/>
            <a:ext cx="10769600" cy="1143000"/>
          </a:xfrm>
        </p:spPr>
        <p:txBody>
          <a:bodyPr/>
          <a:lstStyle/>
          <a:p>
            <a:pPr>
              <a:defRPr/>
            </a:pPr>
            <a:r>
              <a:rPr lang="is-IS" sz="3200" b="1" cap="all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Light</a:t>
            </a:r>
            <a:r>
              <a:rPr lang="is-IS" sz="3200" b="1" cap="all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s-IS" sz="3200" b="1" cap="all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Optical</a:t>
            </a:r>
            <a:r>
              <a:rPr lang="is-IS" sz="3200" b="1" cap="all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s-IS" sz="3200" b="1" cap="all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Aerosol</a:t>
            </a:r>
            <a:r>
              <a:rPr lang="is-IS" sz="3200" b="1" cap="all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s-IS" sz="3200" b="1" cap="all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Counter</a:t>
            </a:r>
            <a:r>
              <a:rPr lang="is-IS" sz="3200" b="1" cap="all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(LOAC)</a:t>
            </a:r>
            <a:endParaRPr lang="en-US" sz="3200" b="1" cap="all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73693" y="939713"/>
            <a:ext cx="887248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particulate </a:t>
            </a:r>
            <a:r>
              <a:rPr lang="en-GB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matter (PM</a:t>
            </a:r>
            <a:r>
              <a:rPr lang="en-GB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GB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 concentrations </a:t>
            </a:r>
            <a:r>
              <a:rPr lang="en-GB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(particles/cm</a:t>
            </a:r>
            <a:r>
              <a:rPr lang="en-GB" sz="20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GB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 size bins for particles </a:t>
            </a:r>
            <a:r>
              <a:rPr lang="en-GB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0.2 and 100 </a:t>
            </a:r>
            <a:r>
              <a:rPr lang="en-GB" sz="2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</a:t>
            </a:r>
          </a:p>
          <a:p>
            <a:pPr marL="214313" indent="-21431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estimate </a:t>
            </a:r>
            <a:r>
              <a:rPr lang="en-GB" sz="2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aerosol </a:t>
            </a:r>
            <a:r>
              <a:rPr lang="en-GB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typology </a:t>
            </a:r>
            <a:r>
              <a:rPr lang="en-GB" altLang="fr-FR" sz="2200" dirty="0"/>
              <a:t>(</a:t>
            </a:r>
            <a:r>
              <a:rPr lang="en-GB" altLang="fr-FR" sz="2200" dirty="0" err="1"/>
              <a:t>Renard</a:t>
            </a:r>
            <a:r>
              <a:rPr lang="en-GB" altLang="fr-FR" sz="2200" dirty="0"/>
              <a:t> et al., AMT, 2016)</a:t>
            </a:r>
          </a:p>
          <a:p>
            <a:pPr marL="214313" indent="-21431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GB" sz="22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3.jpg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137911" y="939713"/>
            <a:ext cx="3203793" cy="2206284"/>
          </a:xfrm>
          <a:prstGeom prst="rect">
            <a:avLst/>
          </a:prstGeom>
          <a:ln/>
        </p:spPr>
      </p:pic>
      <p:sp>
        <p:nvSpPr>
          <p:cNvPr id="3" name="TextBox 2"/>
          <p:cNvSpPr txBox="1"/>
          <p:nvPr/>
        </p:nvSpPr>
        <p:spPr>
          <a:xfrm>
            <a:off x="6497269" y="6461677"/>
            <a:ext cx="3496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Typology-particle type and size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9" y="3432738"/>
            <a:ext cx="4157951" cy="277196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128387" y="2082713"/>
            <a:ext cx="505409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>
              <a:defRPr/>
            </a:pPr>
            <a:r>
              <a:rPr lang="en-GB" altLang="fr-FR" sz="1600" dirty="0"/>
              <a:t>Measurements at 2 scattering angles :</a:t>
            </a:r>
          </a:p>
          <a:p>
            <a:pPr marL="176213">
              <a:spcBef>
                <a:spcPts val="0"/>
              </a:spcBef>
              <a:defRPr/>
            </a:pPr>
            <a:r>
              <a:rPr lang="en-GB" altLang="fr-FR" sz="1600" dirty="0"/>
              <a:t>     ~12°, </a:t>
            </a:r>
            <a:r>
              <a:rPr lang="en-GB" altLang="fr-FR" sz="1600" b="1" dirty="0"/>
              <a:t>insensitive</a:t>
            </a:r>
            <a:r>
              <a:rPr lang="en-GB" altLang="fr-FR" sz="1600" dirty="0"/>
              <a:t> to refractive index of the particles (mainly diffraction) =&gt; accurate size </a:t>
            </a:r>
            <a:r>
              <a:rPr lang="en-GB" altLang="fr-FR" sz="1600" dirty="0" smtClean="0"/>
              <a:t>and </a:t>
            </a:r>
            <a:r>
              <a:rPr lang="en-GB" altLang="fr-FR" sz="1600" dirty="0"/>
              <a:t>counting</a:t>
            </a:r>
          </a:p>
          <a:p>
            <a:pPr marL="176213">
              <a:spcBef>
                <a:spcPts val="0"/>
              </a:spcBef>
              <a:defRPr/>
            </a:pPr>
            <a:r>
              <a:rPr lang="en-GB" altLang="fr-FR" sz="1600" dirty="0"/>
              <a:t>     ~60°, </a:t>
            </a:r>
            <a:r>
              <a:rPr lang="en-GB" altLang="fr-FR" sz="1600" b="1" dirty="0" smtClean="0"/>
              <a:t>sensitive</a:t>
            </a:r>
            <a:r>
              <a:rPr lang="en-GB" altLang="fr-FR" sz="1600" dirty="0" smtClean="0"/>
              <a:t> </a:t>
            </a:r>
            <a:r>
              <a:rPr lang="en-GB" altLang="fr-FR" sz="1600" dirty="0"/>
              <a:t>to the refractive index of the particles =&gt; indication of the nature of the particle (typology)</a:t>
            </a:r>
          </a:p>
          <a:p>
            <a:endParaRPr lang="en-US" dirty="0"/>
          </a:p>
        </p:txBody>
      </p:sp>
      <p:pic>
        <p:nvPicPr>
          <p:cNvPr id="12" name="Image 13"/>
          <p:cNvPicPr/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99171" y="4054974"/>
            <a:ext cx="5412168" cy="22736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21361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70" y="0"/>
            <a:ext cx="484830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4940" y="-269507"/>
            <a:ext cx="10364451" cy="1596177"/>
          </a:xfrm>
        </p:spPr>
        <p:txBody>
          <a:bodyPr/>
          <a:lstStyle/>
          <a:p>
            <a:r>
              <a:rPr lang="en-US" dirty="0" smtClean="0"/>
              <a:t>LOAC camera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932" y="868467"/>
            <a:ext cx="4230466" cy="5984063"/>
          </a:xfrm>
        </p:spPr>
      </p:pic>
      <p:sp>
        <p:nvSpPr>
          <p:cNvPr id="3" name="TextBox 2"/>
          <p:cNvSpPr txBox="1"/>
          <p:nvPr/>
        </p:nvSpPr>
        <p:spPr>
          <a:xfrm>
            <a:off x="1232034" y="144379"/>
            <a:ext cx="3407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PM mass concentrations AUG 2022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571810" y="999895"/>
            <a:ext cx="6000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Particle Size </a:t>
            </a:r>
            <a:r>
              <a:rPr lang="en-US" dirty="0" smtClean="0"/>
              <a:t>Distributions and PM number concentrations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3" t="9806" r="5701" b="48100"/>
          <a:stretch/>
        </p:blipFill>
        <p:spPr>
          <a:xfrm>
            <a:off x="9596285" y="3158587"/>
            <a:ext cx="2595716" cy="17903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746519" y="2789255"/>
            <a:ext cx="1652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Gaps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7095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04" y="45889"/>
            <a:ext cx="4848301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355" y="627333"/>
            <a:ext cx="4437246" cy="62765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3422" y="-375385"/>
            <a:ext cx="10364451" cy="1596177"/>
          </a:xfrm>
        </p:spPr>
        <p:txBody>
          <a:bodyPr/>
          <a:lstStyle/>
          <a:p>
            <a:r>
              <a:rPr lang="en-US" dirty="0" smtClean="0"/>
              <a:t>LOAC tower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21110" y="144379"/>
            <a:ext cx="4640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PM mass concentrations 29 AUG to 6 SEP 2022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875647" y="851460"/>
            <a:ext cx="4110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PM number concentrations AUG 2022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0703292" y="2021305"/>
            <a:ext cx="14887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Particle Size Distributions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9478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227898" y="-67377"/>
            <a:ext cx="10364451" cy="1596177"/>
          </a:xfrm>
        </p:spPr>
        <p:txBody>
          <a:bodyPr/>
          <a:lstStyle/>
          <a:p>
            <a:r>
              <a:rPr lang="en-US" dirty="0" smtClean="0"/>
              <a:t>LOAC tower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3" t="10162" r="1337" b="48040"/>
          <a:stretch/>
        </p:blipFill>
        <p:spPr>
          <a:xfrm>
            <a:off x="796413" y="924232"/>
            <a:ext cx="4847304" cy="3146323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163" y="455544"/>
            <a:ext cx="4307016" cy="6092344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4"/>
          <a:srcRect l="56185" t="62064" r="29972" b="11198"/>
          <a:stretch/>
        </p:blipFill>
        <p:spPr>
          <a:xfrm>
            <a:off x="3762765" y="4162836"/>
            <a:ext cx="2385624" cy="25919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70794" y="5274132"/>
            <a:ext cx="2891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After 24.8. towards Svalbard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9714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5972" y="-114300"/>
            <a:ext cx="10364451" cy="1596177"/>
          </a:xfrm>
        </p:spPr>
        <p:txBody>
          <a:bodyPr/>
          <a:lstStyle/>
          <a:p>
            <a:r>
              <a:rPr lang="en-US" dirty="0" smtClean="0"/>
              <a:t>Flooding in the desert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1026" name="Picture 2" descr="No description available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8" b="11667"/>
          <a:stretch/>
        </p:blipFill>
        <p:spPr bwMode="auto">
          <a:xfrm>
            <a:off x="0" y="0"/>
            <a:ext cx="396872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o description available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27" b="37475"/>
          <a:stretch/>
        </p:blipFill>
        <p:spPr bwMode="auto">
          <a:xfrm>
            <a:off x="3968722" y="859577"/>
            <a:ext cx="7338373" cy="3747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No description available.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1" y="2761225"/>
            <a:ext cx="3048000" cy="409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263691" y="5791201"/>
            <a:ext cx="64043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&gt; 25 cm of new material after one night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238587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7286" y="195006"/>
            <a:ext cx="9086873" cy="50606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Dustrak</a:t>
            </a:r>
            <a:r>
              <a:rPr lang="en-US" dirty="0" smtClean="0"/>
              <a:t> DRX Tower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9870" y="1027758"/>
            <a:ext cx="8297375" cy="33713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1163" t="11871" r="24366" b="8161"/>
          <a:stretch/>
        </p:blipFill>
        <p:spPr>
          <a:xfrm>
            <a:off x="8547245" y="827773"/>
            <a:ext cx="3644755" cy="30098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21453" t="15689" r="23775" b="9278"/>
          <a:stretch/>
        </p:blipFill>
        <p:spPr>
          <a:xfrm>
            <a:off x="8666908" y="3964342"/>
            <a:ext cx="3525092" cy="27163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7239" t="17909" r="2477" b="17553"/>
          <a:stretch/>
        </p:blipFill>
        <p:spPr>
          <a:xfrm>
            <a:off x="2821651" y="4586164"/>
            <a:ext cx="5650030" cy="22718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6200000">
            <a:off x="-1349682" y="2544171"/>
            <a:ext cx="30379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PM mass concentration (</a:t>
            </a:r>
            <a:r>
              <a:rPr lang="en-US" sz="1400" dirty="0" smtClean="0"/>
              <a:t>µ</a:t>
            </a:r>
            <a:r>
              <a:rPr lang="en-US" sz="1600" dirty="0" smtClean="0"/>
              <a:t>gm</a:t>
            </a:r>
            <a:r>
              <a:rPr lang="en-US" sz="1600" baseline="30000" dirty="0" smtClean="0"/>
              <a:t>-3</a:t>
            </a:r>
            <a:r>
              <a:rPr lang="en-US" sz="1600" dirty="0"/>
              <a:t>)</a:t>
            </a:r>
            <a:endParaRPr lang="en-US" sz="1600" baseline="30000" dirty="0"/>
          </a:p>
        </p:txBody>
      </p:sp>
      <p:sp>
        <p:nvSpPr>
          <p:cNvPr id="4" name="TextBox 3"/>
          <p:cNvSpPr txBox="1"/>
          <p:nvPr/>
        </p:nvSpPr>
        <p:spPr>
          <a:xfrm>
            <a:off x="-88491" y="5179737"/>
            <a:ext cx="3156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Peaks </a:t>
            </a:r>
            <a:r>
              <a:rPr lang="en-US" dirty="0" smtClean="0"/>
              <a:t>up to 22 000 </a:t>
            </a:r>
            <a:r>
              <a:rPr lang="en-US" dirty="0" smtClean="0"/>
              <a:t>µgm</a:t>
            </a:r>
            <a:r>
              <a:rPr lang="en-US" baseline="30000" dirty="0" smtClean="0"/>
              <a:t>-3</a:t>
            </a:r>
          </a:p>
          <a:p>
            <a:r>
              <a:rPr lang="en-US" dirty="0" smtClean="0"/>
              <a:t>- same as 2020 measurements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1231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16667" t="10615" r="9397" b="5792"/>
          <a:stretch/>
        </p:blipFill>
        <p:spPr>
          <a:xfrm>
            <a:off x="691755" y="0"/>
            <a:ext cx="10808489" cy="68738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17" y="4177794"/>
            <a:ext cx="10364451" cy="1596177"/>
          </a:xfrm>
        </p:spPr>
        <p:txBody>
          <a:bodyPr/>
          <a:lstStyle/>
          <a:p>
            <a:r>
              <a:rPr lang="is-IS" dirty="0" smtClean="0">
                <a:solidFill>
                  <a:schemeClr val="bg1"/>
                </a:solidFill>
              </a:rPr>
              <a:t>Let´s </a:t>
            </a:r>
            <a:r>
              <a:rPr lang="is-IS" dirty="0" err="1" smtClean="0">
                <a:solidFill>
                  <a:schemeClr val="bg1"/>
                </a:solidFill>
              </a:rPr>
              <a:t>go</a:t>
            </a:r>
            <a:r>
              <a:rPr lang="is-IS" dirty="0" smtClean="0">
                <a:solidFill>
                  <a:schemeClr val="bg1"/>
                </a:solidFill>
              </a:rPr>
              <a:t> </a:t>
            </a:r>
            <a:r>
              <a:rPr lang="is-IS" dirty="0" err="1" smtClean="0">
                <a:solidFill>
                  <a:schemeClr val="bg1"/>
                </a:solidFill>
              </a:rPr>
              <a:t>to</a:t>
            </a:r>
            <a:r>
              <a:rPr lang="is-IS" dirty="0" smtClean="0">
                <a:solidFill>
                  <a:schemeClr val="bg1"/>
                </a:solidFill>
              </a:rPr>
              <a:t> </a:t>
            </a:r>
            <a:r>
              <a:rPr lang="is-IS" dirty="0" err="1" smtClean="0">
                <a:solidFill>
                  <a:schemeClr val="bg1"/>
                </a:solidFill>
              </a:rPr>
              <a:t>antarctica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8475" t="10425" r="1525" b="10520"/>
          <a:stretch/>
        </p:blipFill>
        <p:spPr>
          <a:xfrm>
            <a:off x="5207582" y="0"/>
            <a:ext cx="6984418" cy="38822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32305" t="24799" r="37482" b="9763"/>
          <a:stretch/>
        </p:blipFill>
        <p:spPr>
          <a:xfrm>
            <a:off x="9504694" y="2854993"/>
            <a:ext cx="1628514" cy="205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666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627" y="1130297"/>
            <a:ext cx="3787098" cy="535691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2" y="482954"/>
            <a:ext cx="4244741" cy="60042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494336" y="-315135"/>
            <a:ext cx="10364451" cy="1596177"/>
          </a:xfrm>
        </p:spPr>
        <p:txBody>
          <a:bodyPr/>
          <a:lstStyle/>
          <a:p>
            <a:r>
              <a:rPr lang="en-US" dirty="0" smtClean="0"/>
              <a:t>James Ross isle Antarctica 2021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6" t="8525" b="46843"/>
          <a:stretch/>
        </p:blipFill>
        <p:spPr>
          <a:xfrm>
            <a:off x="8181474" y="48729"/>
            <a:ext cx="4010526" cy="26777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115" y="2726474"/>
            <a:ext cx="2891957" cy="409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33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73" y="-12122"/>
            <a:ext cx="10409274" cy="687012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43610" y="212430"/>
            <a:ext cx="607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ANTARCTICA 2021 – preliminary results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22105" t="26491" r="52544" b="43567"/>
          <a:stretch/>
        </p:blipFill>
        <p:spPr>
          <a:xfrm>
            <a:off x="6249283" y="857543"/>
            <a:ext cx="5942717" cy="407331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06489" y="6234351"/>
            <a:ext cx="6443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Daily concentrations much higher than 6 </a:t>
            </a:r>
            <a:r>
              <a:rPr lang="en-US" dirty="0" err="1" smtClean="0">
                <a:solidFill>
                  <a:schemeClr val="bg1"/>
                </a:solidFill>
              </a:rPr>
              <a:t>ug</a:t>
            </a:r>
            <a:r>
              <a:rPr lang="en-US" dirty="0" smtClean="0">
                <a:solidFill>
                  <a:schemeClr val="bg1"/>
                </a:solidFill>
              </a:rPr>
              <a:t> m-3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5745" y="837887"/>
            <a:ext cx="12207745" cy="4119346"/>
            <a:chOff x="-15745" y="837887"/>
            <a:chExt cx="12207745" cy="411934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/>
            <a:srcRect l="43156" t="30662" r="16844" b="20543"/>
            <a:stretch/>
          </p:blipFill>
          <p:spPr>
            <a:xfrm>
              <a:off x="6199927" y="837887"/>
              <a:ext cx="5992073" cy="4111582"/>
            </a:xfrm>
            <a:prstGeom prst="rect">
              <a:avLst/>
            </a:prstGeom>
          </p:spPr>
        </p:pic>
        <p:pic>
          <p:nvPicPr>
            <p:cNvPr id="1026" name="Picture 2" descr="Forskoðun á mynd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51" t="54527" r="2235" b="1872"/>
            <a:stretch/>
          </p:blipFill>
          <p:spPr bwMode="auto">
            <a:xfrm>
              <a:off x="-15745" y="837887"/>
              <a:ext cx="6133015" cy="41193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22224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Content Placeholder 2"/>
          <p:cNvSpPr>
            <a:spLocks noGrp="1"/>
          </p:cNvSpPr>
          <p:nvPr>
            <p:ph idx="4294967295"/>
          </p:nvPr>
        </p:nvSpPr>
        <p:spPr>
          <a:xfrm>
            <a:off x="44701" y="1948925"/>
            <a:ext cx="12147299" cy="4687850"/>
          </a:xfrm>
        </p:spPr>
        <p:txBody>
          <a:bodyPr>
            <a:normAutofit/>
          </a:bodyPr>
          <a:lstStyle/>
          <a:p>
            <a:pPr marL="0" indent="0"/>
            <a:r>
              <a:rPr lang="en-US" altLang="is-IS" sz="2400" dirty="0"/>
              <a:t> </a:t>
            </a:r>
            <a:r>
              <a:rPr lang="en-US" altLang="is-IS" sz="2400" dirty="0" smtClean="0"/>
              <a:t>general updates on HLD: New </a:t>
            </a:r>
            <a:r>
              <a:rPr lang="en-US" altLang="is-IS" sz="2400" dirty="0" err="1" smtClean="0"/>
              <a:t>hld</a:t>
            </a:r>
            <a:r>
              <a:rPr lang="en-US" altLang="is-IS" sz="2400" dirty="0" smtClean="0"/>
              <a:t> sources and </a:t>
            </a:r>
            <a:r>
              <a:rPr lang="en-US" altLang="is-IS" sz="2400" dirty="0" smtClean="0"/>
              <a:t>their estimated </a:t>
            </a:r>
            <a:r>
              <a:rPr lang="en-US" altLang="is-IS" sz="2400" dirty="0" smtClean="0"/>
              <a:t>area</a:t>
            </a:r>
          </a:p>
          <a:p>
            <a:pPr marL="0" indent="0"/>
            <a:r>
              <a:rPr lang="en-US" altLang="is-IS" sz="2400" dirty="0" smtClean="0"/>
              <a:t> HLD </a:t>
            </a:r>
            <a:r>
              <a:rPr lang="en-US" altLang="is-IS" sz="2400" dirty="0"/>
              <a:t>research – update from </a:t>
            </a:r>
            <a:r>
              <a:rPr lang="en-US" altLang="is-IS" sz="2400" dirty="0" smtClean="0"/>
              <a:t>Iceland and </a:t>
            </a:r>
            <a:r>
              <a:rPr lang="en-US" altLang="is-IS" sz="2400" dirty="0" err="1" smtClean="0"/>
              <a:t>antarctica</a:t>
            </a:r>
            <a:endParaRPr lang="en-US" altLang="is-IS" sz="2400" dirty="0" smtClean="0"/>
          </a:p>
          <a:p>
            <a:pPr marL="0" indent="0"/>
            <a:r>
              <a:rPr lang="en-US" sz="2400" dirty="0" smtClean="0"/>
              <a:t> </a:t>
            </a:r>
            <a:r>
              <a:rPr lang="en-US" sz="2400" dirty="0" smtClean="0"/>
              <a:t>Saharan dust in Iceland</a:t>
            </a:r>
          </a:p>
          <a:p>
            <a:r>
              <a:rPr lang="en-US" sz="2400" dirty="0" smtClean="0"/>
              <a:t>Icelandic </a:t>
            </a:r>
            <a:r>
              <a:rPr lang="en-US" sz="2400" dirty="0" smtClean="0"/>
              <a:t>aerosol and dust association (ICEDUST)</a:t>
            </a:r>
          </a:p>
          <a:p>
            <a:pPr marL="0" indent="0">
              <a:buNone/>
            </a:pPr>
            <a:endParaRPr lang="en-US" sz="2400" dirty="0"/>
          </a:p>
          <a:p>
            <a:pPr marL="0" indent="0"/>
            <a:endParaRPr lang="en-US" altLang="is-IS" sz="2200" dirty="0" smtClean="0"/>
          </a:p>
          <a:p>
            <a:pPr marL="0" indent="0"/>
            <a:endParaRPr lang="en-GB" altLang="is-IS" sz="2623" dirty="0"/>
          </a:p>
          <a:p>
            <a:pPr marL="0" indent="0">
              <a:buNone/>
            </a:pPr>
            <a:endParaRPr lang="en-GB" altLang="is-IS" sz="2623" dirty="0"/>
          </a:p>
          <a:p>
            <a:pPr marL="0" indent="0">
              <a:buNone/>
            </a:pPr>
            <a:endParaRPr lang="en-GB" altLang="is-IS" sz="2623" dirty="0"/>
          </a:p>
          <a:p>
            <a:pPr marL="0" indent="0"/>
            <a:endParaRPr lang="is-IS" altLang="is-IS" sz="2623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37139" y="721756"/>
            <a:ext cx="10364451" cy="159617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is-IS" altLang="en-US" sz="4000" dirty="0" smtClean="0"/>
              <a:t>HLD TALK </a:t>
            </a:r>
            <a:r>
              <a:rPr lang="is-IS" altLang="en-US" sz="4000" dirty="0" err="1" smtClean="0"/>
              <a:t>outline</a:t>
            </a:r>
            <a:r>
              <a:rPr lang="is-IS" altLang="en-US" sz="4000" dirty="0" smtClean="0"/>
              <a:t> </a:t>
            </a:r>
            <a:endParaRPr lang="is-IS" altLang="en-US" sz="4000" dirty="0"/>
          </a:p>
        </p:txBody>
      </p:sp>
    </p:spTree>
    <p:extLst>
      <p:ext uri="{BB962C8B-B14F-4D97-AF65-F5344CB8AC3E}">
        <p14:creationId xmlns:p14="http://schemas.microsoft.com/office/powerpoint/2010/main" val="2825185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43156" t="30662" r="16844" b="20543"/>
          <a:stretch/>
        </p:blipFill>
        <p:spPr>
          <a:xfrm>
            <a:off x="5391608" y="2399092"/>
            <a:ext cx="6381344" cy="43786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6549" y="3532239"/>
            <a:ext cx="4572000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Mean (median) mass concentrations:</a:t>
            </a:r>
          </a:p>
          <a:p>
            <a:endParaRPr lang="en-US" dirty="0"/>
          </a:p>
          <a:p>
            <a:r>
              <a:rPr lang="en-US" sz="2200" b="1" dirty="0"/>
              <a:t>PM</a:t>
            </a:r>
            <a:r>
              <a:rPr lang="en-US" sz="2200" b="1" baseline="-25000" dirty="0"/>
              <a:t>10</a:t>
            </a:r>
            <a:r>
              <a:rPr lang="en-US" sz="2200" dirty="0"/>
              <a:t> were </a:t>
            </a:r>
            <a:r>
              <a:rPr lang="en-US" sz="2200" b="1" dirty="0"/>
              <a:t>6.4</a:t>
            </a:r>
            <a:r>
              <a:rPr lang="en-US" sz="2200" dirty="0"/>
              <a:t> ± 1.4 (3.9 ± 1) μgm</a:t>
            </a:r>
            <a:r>
              <a:rPr lang="en-US" sz="2200" baseline="30000" dirty="0"/>
              <a:t>−3</a:t>
            </a:r>
            <a:r>
              <a:rPr lang="en-US" sz="2200" dirty="0"/>
              <a:t> </a:t>
            </a:r>
          </a:p>
          <a:p>
            <a:r>
              <a:rPr lang="en-US" sz="2200" b="1" dirty="0"/>
              <a:t>PM</a:t>
            </a:r>
            <a:r>
              <a:rPr lang="en-US" sz="2200" b="1" baseline="-25000" dirty="0"/>
              <a:t>2,5</a:t>
            </a:r>
            <a:r>
              <a:rPr lang="en-US" sz="2200" dirty="0"/>
              <a:t> were 3.1 ± 1 (2.3 ± 0.9) μgm</a:t>
            </a:r>
            <a:r>
              <a:rPr lang="en-US" sz="2200" baseline="30000" dirty="0"/>
              <a:t>−3</a:t>
            </a:r>
            <a:r>
              <a:rPr lang="en-US" sz="2200" dirty="0"/>
              <a:t> </a:t>
            </a:r>
          </a:p>
          <a:p>
            <a:endParaRPr lang="en-US" dirty="0"/>
          </a:p>
          <a:p>
            <a:r>
              <a:rPr lang="en-US" dirty="0"/>
              <a:t>for the period January-March 2018 </a:t>
            </a:r>
          </a:p>
          <a:p>
            <a:endParaRPr lang="en-GB" dirty="0"/>
          </a:p>
          <a:p>
            <a:pPr marL="285750" indent="-285750">
              <a:buFontTx/>
              <a:buChar char="-"/>
            </a:pPr>
            <a:r>
              <a:rPr lang="en-GB" dirty="0"/>
              <a:t>No long term measurements for PM&gt;1</a:t>
            </a:r>
            <a:r>
              <a:rPr lang="en-US" dirty="0" err="1"/>
              <a:t>μm</a:t>
            </a: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Patagonian dust </a:t>
            </a:r>
            <a:r>
              <a:rPr lang="en-US" dirty="0" smtClean="0"/>
              <a:t>detection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8050" t="35201" r="61312" b="20773"/>
          <a:stretch/>
        </p:blipFill>
        <p:spPr>
          <a:xfrm>
            <a:off x="5576791" y="202777"/>
            <a:ext cx="1771576" cy="2125756"/>
          </a:xfrm>
          <a:prstGeom prst="rect">
            <a:avLst/>
          </a:prstGeom>
        </p:spPr>
      </p:pic>
      <p:sp>
        <p:nvSpPr>
          <p:cNvPr id="4" name="AutoShape 2" descr="data:image/jpeg;base64,/9j/4AAQSkZJRgABAQAAAQABAAD/2wBDABALDA4MChAODQ4SERATGCgaGBYWGDEjJR0oOjM9PDkzODdASFxOQERXRTc4UG1RV19iZ2hnPk1xeXBkeFxlZ2P/2wBDARESEhgVGC8aGi9jQjhCY2NjY2NjY2NjY2NjY2NjY2NjY2NjY2NjY2NjY2NjY2NjY2NjY2NjY2NjY2NjY2NjY2P/wAARCANVBQADASIAAhEBAxEB/8QAGwAAAgMBAQEAAAAAAAAAAAAAAgMAAQQFBgf/xABNEAACAQMDAgQEBAQDBgQEAQ0BAhEAAyEEEjFBURMiYXEFMoGRFEKhsSNSwdEGYuEVM3KS8PEWJEOCNFNzk0RUY4OiRbLC0iU1VZTi/8QAGQEBAQEBAQEAAAAAAAAAAAAAAAECAwQF/8QAJBEBAQEAAgIDAAMBAQEBAAAAAAERAiESMQNBURNhcSIyQlL/2gAMAwEAAhEDEQA/APoFSpUoJVVDPSg8TvQMqVQIIxV0EqVKlBKlSpQSpUqUEqVKlBKlSpQSpUqUEqVKlBKlSpQSpUqUEqVKlBKqrqooJIqSKkVKCTUmpFSKCtwq5qVKC6lSqoLqVKomKC6lVUoJUqVRcCgupQ+ItV4q0B1CJ5pfjLRC4p60RTqBkVasNvNQspESKQTBqjRuHerrLuo0uRTDT6lB4oqw6nrUUdSqkd6uglSpUoKPFVuFXVbRQUWohxVbRRUEqVKlBKqrqUEqqk1dBKlSpQSpUqUFVdCcAkUHixyKBtVSfEJOKNGJ5q4mjq6lVIFRV1KDcAeam8UB1KDfULUBSO9VIPBoCAaoYNXENqHjFAXqw4oIpJ5qM201YInmgu0BBwaKR3rPNWDFMNPqUsPRhpqYaKpUqqKupUqUEqiYq6W8zQUz1Qah2k5qcVpkzdFXvpJaq30w1oDA1cVm30QuGmGmmRQ7qNZIzUKA+lRS91GrzVeGPWiCAUF1KlUairq6DdFUXpiDqUvxKosScVcNMLAUO+oBGWohFAO81Rc0zFQiaBW80Qc9aXBUmh3NVRoDg0VZ7c800NUUU1W6qgmrEVFXV1KlBKqoTFCXFAVSh3igLzQM3CpNKBk04CKIlSroTRVEgUJaoRNWEFVEUk1cE1aiKhMVFUVNUUqi1CWMVUWBmigDNLBNUTNAwsDgVIHWkSVNGGLYFVBEiqqipFDDUFxNUVooMUJmgqKqocVU1pFwDQlSKuak0QFSaIiaA4qouak1VSaouauaGak0Bgk0UxSwYqTUxdOD1Ral7sVU1MNdCpSTcZTBq/F9KxjemMYU0sDfmgZyeOKu08HPFMNPAgVdUCDV1FSgZo96KhZN3WgXvNErk1PC9aJUC1ekEPWrqVKipUqVKCVKqroJUqVKCVKlSglSpUoKqTUqiKCbqk1RBoDNVDaulCeRULmooi4FAbtAxoCauJozdbvU8VqXNVNXE0w3D3qeIR1pc1U1cTTRcPeqLkmlzVzTDTBcPei3kikzUmmGnhyKs3JpM1c1MXTN1QkGlzUmgI0JFSaomgqqmoTQzVQU1JoZqTVTRTUmhmpNAc1YmgBogaimA0aOeJpO41YaorUOKukBiKahlZrKiqVKlFSpVVRcDrQFUoN46VQfNAyqM1dSgXmaJTNXUoLqVKqaC6lDNXNBdUQDyKk1JoKVFXgVcVKk0Eml3BIkVb0lmqxEk1Waqak1pF7jV7qCak0QzdU3UE1JqKImq3GqmqmqgtxFQuTQzVTQXNVNVNSaqCDUQc0qasGmGtAumjF0Vkmr3VPFdbN4oGftWbeam6p4nk0hx1qP5llTSV2xk5qbo60xdWDjJoSxoSZNQmtMpNUTUJoaoKaYpA96TNXuphrUlwdaI3BWQNV7qz4rrQbtUbtImpNMNONw96HxDS6qmGnb6uQaRVimGngL3pm5VFZZqSamLrSbi0rfLdqWSarNMNafEUVRvCKzwakGmGjLzUBoQKLiiDVqYCIxSdwqb6Kdv6VQeDSCxJo1MVMNPBmrpW6oXoujc0ktULTQmqiy1UWoZqpog1eDNNF7FZ5qpphrQboqvGHakVKuGnNexgUK3WnNKqximGtBcxU3TzSd1TdUxdMJod1DNVNXEFNQNQzUmmAyZolYClTVzUU3dVTQBquRQGDAoC1UTQk1cEJqjQzUqsrqVVXVFxVbak1c0AlD0qtpHSjmpu9aahdSiMd6Gqi6lVV0VdSqqVB0SAeRUgCoDIqVydUgGhNtT0o6E8YoFlGX5TNEpJMGll3OKgV+c1UPqUtS3EVY3HBqA5BqUkypq1Yk81cNOqVQNSoq6lSpQSpUqUEqVKlBKlSpQSpUoGYCgKpI70hn9aAOZq4mtVQgGlpcJovEFRUKjvFJZs0xnBFIfmrEqFpoSaqahNaZSaqaGpVRc1JoZq6CTUmpVRQFNSaqpQFuqbqCak0NM3VN1LmpNMNMmoTQTVzQQmpVVKCVU1dVVRKk1Ko0BTVg0urmgYDRgxSN1XuIqYunl+9WLscGsxaak08Tya/GPeq/EGss1Jp4nk0+MT1od00qagamGnbjVqxpQajVqmK1I0iirOHimB6zjQyD3qeahFwUQcHrUVJParqVKCiCaoLR1KAYqHy0JbzULuKIMODQG5BpLNmh3VrE07eTQNngUG6puq4mpNSaEmqmriCmpNBNVNXDTN1SaXNXNMNHNVNBNSaYmjmpNBNSaYaKak0M1JoCmpNDV0FzUmqqUFzUmpUoLmrmhqUFzUmhqVQUzVVAKuKgqpVxVRQSrqqm6gurod1SaAqlQA1cGoqqupFXFFSKsRQ5q6gKBVgLQwasKaij2g8GqYBetUFNSDQDVE0ZUUMCqgYNSDRzVTQWBirmhmoTUURNUTQTUmqgpqiarNTax6UEJoZqyDVRVRJqVIqUFVKlSqiTV1VSaAqk0O6qmmGimqmqmpNAU1U1U1U0NFNSaGpNBc1e6hqpq4mi3VJoalMNFNSaqpQFNVNDUphopqiaqKkUNSaqiipFUVUq4qRQSpUqUF1VSqqDd4oHFELqnk1mq6546af4nar8UVmmrmmGm7xumKLxl7UipTDWgXVNFuB61mBq91TDTLg69KXNTxDVEzVBgz1qSR1oJqUDlfuaYCDxWaiBqYutFVQBjRBqiiqVU1KC6qpUoKJxSWDE8U+pQZ/CY1BZatNSrqYz+Gw6VRVq01VNMZtrVChNaamKaYxlD2qvDbtW00JY9qaYxbDVFTWyf8tVsJ/KKupjHFSK1myT0FD4BppjNVZrT+HNT8MaupjNUzWk6Y96r8P600xnqq0/h/Wq/D+tNTGepWn8NPWp+F7mmniz1U1r/DLHNCdKO9PKHjWYmpNaPw/rV/hvWmw8azTUk1q/DVf4Ud6eUPGslSDWs6btVfhzTyPFmCGr8Nj0rWtgD5jTQABEVPJfFz/Cap4ZroFQelBtXtTyXxYdhqtproG2hoSiir5J4sWw1NhreFTtUIU9KeR4sG01ew1qKLPEVAoHSnkeLMENELbVoAParqauEBWogGpu7ERVUC4NSGFOUT0mmVNUhXIq2YkU0qO1KbFBasRyaMtilDNQzxQXOaW4zimAYqbD2oMxmqpzIZ4qvCJrWs4TVimi1miFmrqYz1INafBWiFlankuMRqs1ueygzSyi9qvkniyirpxVe1D9KupgIqttNFXz0pq4VFTbTgk9KYLJ61PI8WbaavYa0+FFWLX2qeS4yhTRba0m0OlCUip5GEbam2n+HU2Ac1dXCIqRTtvap4ZpqYTFSKd4Zq1tjrTTCIqQe1aBaFMCLERTTGQKTUKGtmxe1XA7VPJfFiCMelELLHpWupTyPFm/DmjGnWnVKm1chQsLViygplSmmK2KOgqFFPSrqVFAVXtQFR2oyaEmqitqgVUVZqqrKVDUqUEqjM4ogKkUUBBoSDTaqiF7TV7aOpQVtq/DmrmiDUVQtLFWLajpRDNXFRQgAdKhANFFWIoMzrB4pZrYwEUkpPSrKlhFVTTbNARWmcBFSiNDVRKqripQVUqVKqJVVdVQSpUqVUVV1KlBKqripQSpUiriiqirirAogtQBFSKctot0pq2BGaz5NTiy7am2tZtqBSXFWXTCYqUUVRqshqVKlUSqqVKIlSqqqDTUqVK5uiVKlSglSpUoJUqVIoJV1VXQSiAqhV0BBZpioKWDFMVsVlqC2gVcCgmaqSKAxRUAapuqC6k1U1KAquqFXRUqVKlBKlSpQSpUqUEqVKlBKlSpQSqq6qglVNQ1VBJqjUqqIqTVzVGqqi5q9xqqlBe41e6hqqC6kVASKhJNAQ96tpGQaXNXQFv9KnielDUigZvFTcKACroLLdqEmpVGgk1VSpRF1JqqugqrqRVxQVJqqKKqKCquKuKsCgimKvdVRUiir3VRM9KlXQDFSKIYqGgqKKqg1cUFEVVFFSKAQvarIqxUoK21YFSpUFkA80BRYooqRQLFkHmr8FKZUoA8FI4qC0oplVRQ7R0oqlSKIqauaqKkUEkVJFSKkUEkVRg1IqAVRUVKKKkURVSKKpRQ1Yq6lBKlSpUEq6qpRUqVKlBdSpUoKqiauhNECaGiNVFaRVSripFBVSripREFSpUqKo1VFFVFUVUqVKIlWKkVIoohVzVCrqKuak1IpT3O1A2ZqEgVnFwiqLk1cTRXHn2pRNQmqrUjOpzUq6qqiqqKKpQDUoqhIUEkgDuaqKiqisyfFNC77F1Vvd6mK0pdt3BKXFYehmglSKPbU200BFXFHtq9hpq4XFXFHtqwhqaYXFZdb8T0Pw+BqtQqMRO3k/YVx/8AFf8AiFvhpXS6N18c/O3OwdvevC3NbdvXjdvfxWPJckzWpxtHv/8Axh8LGdmoI7hB/erX/G3wv8un1Lf+1R/WvnJuuw2k47Ve5tozil4f2r6Cf8e6XPh6K6QOpYCg/wDHqmY+HmB/+d/0r5+WI61e5o5NT+OLte7b/Hj7tq6Bfrd/0rPe/wAbahj5dFaWe7E15LS6XU6tyuntvcYCTtHA9a6Xw74EdWniP8Q01kj5ldjIFPDjDuux/wCL9YFlrFgHtn+9Lf8AxhrlP+50/tB/vWW7/h2z+Bu6qz8WtXPDbaZUqOJgVwxZbdJaas4z2j0h/wAY648WdOPof71dr/F+vdwvgWCT2B/vXnGXaIFabdhrDW7m8bwQ22MCmTEe9tX9Xesrct6jSkEZ3IRB/wCasj/GlRira7RSP8rf3ry+q1t2+oBFu3HW2gWfeKwFd7SCSe9Selx7RPju66FOs0AB6y5/pVv8bRWZTr9Jjjbac/1rxeF45oC0daZU6fXttVtp1CRXPWy9tTbRxVxRAbRV7RRRU4ooYqRRVKANtWFoqlEUFq9tWKuooYq4qVJoq+Kkg0M1KIKpVA1YNBdXUBFQ0VYq6qKsVBKlVV0VKuqqUF1KlSglSpUoJUqqlBCaqao1VEXNVNVUqiTUmqipFBKqiiqiggqVcVKCRVRRVKCoFSKuqoJAqQKlSaCRUqVdBKlSqoJFSKlSaCRUipUoJFSpUoJV1VXREqVKlBKlSpRUqxVVYoLqxVVdBKlSrqKlVV1KCqlSpQSpUqUEq6qpQXUqqk0F1Kqak0EqVJqTQSpUmpNBKlVNSaIupNDNSaouak1VSaC5qTVVKAqlDNSaApqpqpqUFzUmqqqApqTQ1KIKak0NSgOak0FXNFFNVVTUoJFVFXNSaIqKkVc1ciihipFFIqSKAYqRRSO1SR2oBiqijmqmgGKkUWKugCKkUdSgoCripUoBYE8UHhE02pQKFmrNhT1ptSmmE+BViwKbUptMhXgCp4A702uLrfj2y41nRWDfdZBY4UEcj1pNpkdU27aKWYwBySa5XxL41odJYuG1cS9eGFRTMn3rzOu+K6zXHZfunbzsTArJa0/j4TzOzYHoBmuk4/qVrf4/8TuapXCYt5NpRAPv3rFqviWp1rk65roWCVQDaJ6U61pouZBbBwoJINdmy99ra2/wDal4/wDUTH3PpXTyk+mPF5XbHJ+1Hb3bvKSCM4r1/wD4d012ybmosNZYmdloyQO1cbUfAdZZultMjLbMgF2AMetWc+NPHA6HXPb3C5q9QkxkNP6V3LPxYeBP460xHPiJtb6CuAvwrUyqm5b3EfLJx+lVe+Hayx81liImQJrF4y1qPQJ8bMWytyy4bkEQV9+gqr3x7U2w263ZEcFXDV5kWrtwHw0duuBTNH4tk+OVXaMDeJBPt6VPDod5PjupBPjqtsxKjZM/rSNV/ifV6fSXLkWCwEgQa5Tvcv3WuXX3Oxyax/FLbnRNiII5qSTWs6cPVai7qtRcv3juuXGLMfWlAT9a3WvhuovG0AhAufL600/DdQLgt2rLMZA3oN2ffiu2xhzYiahbEAV07Xwi/flrNtza3QLj4B/v9JpZ01lHawBcuaiYUIuPWZz+lTYMQtnrzMBeprsaf4dpdKm/XuXucixbPH/E3T25pC2BawVCsOcz+tRiGgLM1m3Rs1PxK5cs/hrCJptN/wDKtCAfc8n60Gk+Ha3W22bR6drirhmwB+tZlQMjnxUDL+UzJpibBaUXL1web5UWYHU81PSl3bV2yxt3FZWByKEW2LQRB9cV3vh7aM2wTZN5VgAX720N9AI+5NdDW6n4UEafh+nDx/8APWI9ImnlDHlIRCdufUiqLV09TqPhgQixoLhJ4ZrsfpmudavNaLEW7eeAV3R96eworu5qwpdkS2GLExtUST9Kde1Go1CBXbyjgAAD9KSqBR5sn2oCRLaFk1Fu6rDgKYP1mk3drABLYEDHf60wnEAUIUbwYn3ppj7B0oKuaGuKrqxQ1dUXNCauqoiVdVUqi6lVUqCwauaCauaYuiqjVbqqaYauqoS1TdVxBzUmgmpNMDZq5pYNXNTDRzVzQA0U0UU1JoauaijqUINXNQXUqpqTQXUoZqTQ0VUaqak0ENVUqqouqqTVURdSqqUF1JqqlBc1U1KlBc1JqqlBc1U1KlUSpVVKC5qTVVKC5qTVVdBKlSk3L6I4QnJpJqW4dUnvQ7gBJYRVghh3FDVg1dBhJhTHOKC5qESOZ/amG57OqUAcEAg4oTfRWIYx6zTKbDqlJ8cGCokHqaW+r2PBSR3Bq+NqXlI1VKUl+25gGD2NNBBqZjUupV1VZ7msRGCr5+8dKSW+kvKT21VKWl1HA2sDNHNTFlFNSaGpMUUVSh3DvV1BdSqqpg5oCqVKosByQKouqmqDqeCDV0EmqmocDNKW+jOUmD0nrTE3DZqUJParFDV1JqqqgKpQbqsNPSqCqqlSoJUqiQOTFVuHeqCqUs3VHWiVtwkUxNFUqquoqVKlSglSpUoJUqVKCVKlSglSpUoJUqVKCVKlSglSpQu6opZjAFUFUoVcMARwauhq6lVUkVBdSh3CrmqLqVU1JqAqlVV0EmpUqUVJqVIqRREqTUipFBdSaqs+s1ljQ2Dd1D7VHA6n0FBpmlX9VY0y7r95LQPV2ivIan/Emuu6tjpvJaIgLzHqTXJ1txL7Fr9x7tyMsTOa1OH6a9H8V/xRG+18P2t08U/0FeWGouq4YOwYGQZzSbQ/KASekU21ee0xiCCIIIkGus44zuiS46kkEyRBoluujBrRZSOximXNGUtC9buK9siRJg+1CABnvUabtF8b1ekIGLiH5g2SfrXTX/E21tx07lZ438CuB4ZIACmT6UeqQ6QtZdZuKYNTxlR6Nvjek+JgWZv6e6flYEAz79K42p+L67SXNlvU6hmUw6X1BArBbZboh1AI7V2Y0nxHSWrbPt1lsBQX4uDtNWScb2z7Yx/iHXu3mWznrsJ/rW6x/iTWhlW5aR7bY3C2ZPsJrlrZS3dAYSJysxGeDWq9p7H4VmW27KuEZLgbb79atnGk0XxDUvdVDL2b1vlRaCYNVdZr2h0+8XHjcCYETP8AatnwhdNdVPES2btv5QVJPv2ofjXxlLdk6XTuGbdLlCdsdqzveNf2y3Ro9MdNf8Y3LU+ZQMg8xXI1Ote/ee4xkly205UCZAzzQ3Luo1Wy2WdwuFXt7CgNrwmhx5u3b3qm606XR3b6eMzC1YUwbr4HsO59BXQvfG/C034XRLIIh7rjzN6R0HpXJe5cvFQxwMADAFSNuFGazYrYdddux+IuuqKIVbQCwOw7VlfUhbYS1at2UiCVHmPu3JpTTOcmr8P+GGKEj+Y8VPSs5FxwWVGKjsKBEd5J8i/qa0loETignM1pA+W0QvhkBhgkYNDifWjZsCl77sEJgHkjBj3pBJzVw23dBI71sf4jfOgtaT+GLdoyNqCZ96Te+IarUW9l267IOAxP7cUCdjE5gD3ooC+prTa+IXVTYtrTx3NlSfuRSnuMyusW2NwiTsA2+3amhQYHPSo8HIo/DUJEye3ehazcQjcuzrDVPYEIXO1BnrT3sW7A87K79lMx9aBGCkA/L1jBoLxXxD4bNt6FuaYa+rVK8yP8X2QYez9UIYUN7/FyKoNm2HPZht/rWcrOvUVK8j/4yujnRp/z1af4v1LhimhVgOSGMCrlNeuqq8d/42u//kaf85qv/G17/wDJbf8AzGmU2PZVK8eP8a3T/wDhbf8AzGof8Z3h/wDhbX/MaZfw17CqJivIj/GN5jjS2v8AnNGP8XXjzpbf/PTKPVRQs3SvM/8Aiq6w/wDh0H1NC/8AitrTYt23kdCcfcUHpZBXJqiSteUf/Ft3cdumQekmlN/ivWHi1ZA9QT/WtYy9gGHtRHjBrxH/AIn10/LZ/wCU/wB6v/xRrugtD/2n+9XE2valiM9KoXB1rxy/4q1oEG3ZI9j/AHqD/FGq/wDk2v1q4dvaA9sijFeOtf4svIfNp0Psa2p/jCzHm0rz6NWLGpXphV153/xbpYB8B89AeKIf4t0Z5s3h9qzi69DViuCP8V6A/kvfYf3pyf4m+Gty9xfdKmLrsVdc4/HPh4WTfAHtUHx34af/AMSB7g1DXRqTXP8A9t/Don8Un2NX/tn4d/8AlS/Y1TW+h8Re9YLnxfRNhNShoB8Q0hb/AOJt/wDNVw10wwPBmrrBb1elZgF1Nrdx84ph1+mQw+ps++8VMNa6qsn+1NDMfirX/MKo/FtAGj8VbJ9M0NbKFmC81kPxbQAwdSoPqDRLrNFdMrqrR/8AeKGm+LnjFMDTSS2nwfGtx/xCjF2yRi6h9mFXoMqHNCHQ/mB+tECDwZqGqAirq6kUVVSpVxQVUq9tXFAs8xQ3LiW43mJo7jBEZj0rlF2v3TuaBWuPHXPny8fTf44Z9qDd3Ip4rlW9Q+nYqgDL6itlrWo6guNvSry4Wek4/JL7aalEKqDumcdq5uoWDbTt5pI0oIPieYnM1pqVZbPSWS+y0t7VAJ3R1NEFAEAVZIoblzYhbaT6AU7OoG8+y2YyxwBWN7NwLuKye01L+ouuAY8NJweppbXvIF68bRz9a68eNjjy5S025e3BUYhB2BkmsrsocbsL6c0F0kNxTVtqqG40+UYHqeK6yTjHK28q3WxaI2KwPpM1H0yP0I9jXLt2r9txcFth1HpXU04u+GDcaT61y5cfHuV14cvLqxE0ttGDAGR3NDdt3Q4ewYPUHitFXWNrp4zCP4l+0UuA229Dg0kaJ0AKvJ9sVsmpJpOVnovGX2zDTbmBZmBHbFP01x4IcGAYBPJFFNTesxImltpJJ6N3CpuFKmpWcb03cKveKTUphpu4VNwpU1c0w0bw6kBtp7iso0hDT4u73FPmpNWbPSWSkHSseLgGZwKalnZH8RqKpTbUnGQF5LjkBWG0c0h9O2YUEzg1rpdy46/LbLexFWWz0lk+2QW9Rabcq598Gtlm+LnlZWR+oIxQrcuEA+Ht9CaYCYyKcrvtOMz0ZAq4FKa4qCWIA9TS11dln2q4JrOVvykaNq1IHehmpNRdHAqQO9BNXNBZArFq7pylpSJ5aOK2TUxWuNy6nKbMccLdQSLkitGkuXS8ZKjmt+KkD0rd+TZ6c58eX2gIq6lSuTqlUSByYq6oieRQWM8VKoCOBFXBoJUqQaXfvJYTc5jt61fZeu6ZFSuf/tUHi2Y96ba+I27jBSrAn61q/Hyn05z5eN+2yKkUtb6MxRWG7tRktHGaw6JV1QLRJAAobd5LpIQzHpQXDT0iiq81REjqKBV66LS8Fj0Arm3NS1xjJmewwK2amxdFt/DYmTJ7muWwKuF2mf8AMIrv8clef5bygrepuWyQrttB4roJrNPetjz7GPTsa5RO7cYiaDw3weldeXxzk48fk5cfTvW3JAS4ZbuODTNuK52n1iuuy6YMfNU0uuFu6bdxpt8K3auF+OvRPl49OjsNEBVqysJUgjuKvFctdoDaKoqcRTMVMU0wNXRYqYooYq4q8VKCRUqiQBJOK5+o+M6WyDtY3GHRag6NZruu0tkHxL9sR0mTXm9f8X1GrlFPh2/5V6+9clgS0da1Ilr1Gp/xJprYiyjXG7nArzGrd9XcuXrtwXG5yf2FKIqiMDGe9bkxnWe67ICANtZiSW80xXQdXuLBYtmc96ztYaY259a68bGbobJshgXtswnMvH9K1nSrctNfsZQRuUZK+9ZlsYya0WbbLO0kSINTlSavTBFuAXZNs8waO7pmt3iHETkEcEdxWp9LbDL4LllImGEFT2qxZOPEu+UYCzxXO8o6SG6S9YVES/ZuNtbdvV8+0Gi1NvR6nVXLzC+N7TAjFBut2xg/1pN7W2bebrmTnPNZ8r9Ljof7K+G3kP4bUXEuDgXCIP7Vz9RorumZfEAHYgzVXfill1DPe3QMScxXM1vxC5rXQJbVLaCPL19T3Na4+V9s3HS1OrsXbe69/vxjevX3FZLPxK5pb+62gK9QTg+hrEAzY5/anG1bQHdc3t2TgfX+1axDNTrruoO1ALVsTCJwAaWlq1bO7UNuPOxDz7npVDxbiLYVlCc4xPuaeujtLtD6lCTiEBIHvipbFLNzco8O2tqDO4EyapdO7Hc3XqeTWk27VpvM4I6SP6VT6tQDsUkdzWLyv01J+qWyCAAAoHU0F0LbEGPpzS31NxusDsKzkM0k4FJL9romuDMCguXWaNzExxniqNticZqjZc9cVuZGboZNX4LshuEgKO5z9qs2HjyyO9VbtXQ4I83oc1dTEKAICG3MegHFQI5/KT7V3dKlm4oA+HKzdYuEf1qtVauaW9uFttLOQkkn3k1jy1rHEKXAB5GAPBIqLYPL/aule1t27bW01x3QGQCaTOY4np1p5GM4ss07UJA7Dii8Bih3DbB5mujsu3ApJJI7jA9hwKvwCwO/NZ8lxz7Fx9Nc3WcepgmludzFmMk9TXROhHM/SlPo4OASfTNPKGM82gqoEKt+ZnyPtGKyuq7jia7elGo0w86i5bP/AKdySp+lPJ+F3Tv1GmbTnj+F5lP06UnOHi86yeFcg/MDkEV0bfxVNjC7odPceIUhQoHuAM1wi7EyTU3t/NXTenLGp5YnG2TMDihKscGaT4r/AM9TxLn8xq6YYbL9qoWXP5TQi5c/marW7eUyrsD3Bq+RgvAf+WoLL/ymg3PyWM+9XvcfmP3qeVMMFlux+1WUYR5YjrS/Ef8Anb71XivMEt7zTTGtVIGGifWjFhzxmsO5p5P3og7fzEfWpqth0zdRFUbBmBk+lZhduHAdz2zVi7cDbhcYEdZptMaE07MCSCo7niq2qvc+4pVzU37p/iXnY/5jNDvf+c02mNBQRiDRrZWJnPqKybn71YvX1OGG3sRTaY2m0pHAqJpd/GPqKzLqLm4bz5esCiOpuAkIxjpgVNqnfhT0NNTRq+0eL4bH+ceX7j+1YzqLx/Oanj3v5zTaNd/Q37BMhWUfmRtwNI2MORVDV3h1B9xRjWXCBuVSOKbTEEBcr9aoCeM0xNdtBHg22B6MJpb6lmYlEVB2FNMbUXQNb841Ntu4AYf0rOLe6drrzgHBNI8e70ePpQF7hM7zNNRs2eE8XkJH+VqcRbZEbzqgwC6YPuR/auc73XaXdmPcmiF26tsoLjbTyJxQxuW2Lt5QnlQ8lDuj1jmtGp+F6jT2/FQi/a/ntyY9xyK5AuMMgmuho/jWr0uAy3BxDif15qdhIk8NTrLr8l2FB/ME3H9xSX1njM7vZXcxmVJEUAuk8rTaY1XUY3NqXhdjGTB/WiNjWadZNp1U5krIpel0uo1ZIsWd5HIBFdLTW/i+lhF094L2Bx/ammMA1eqCbBfbZxtnFMsvYLbXskj+bxI/pTNTo9fdbcdAUP8A+bSJ+1ZzotYuDpb3/wBs01ca/BsBpFu46/5b6z+1S7piYOmF1e++4prPa0OtukhNNdx3Uj960WvhOuLQ2mcz3OKaYIWPidsSjXAPS5/rRW9R8V/LduE9i4n7Vvt6XVadAHs2VUCCzs0faYrNd+H37tzdba0w5/htIH0qeR4m2NX8XKM24jb/ADjn9K0af4j8Ru3Bae5ZSfzEf2rmXNHrwSFtlu+z+1aU+B6plBa7bUROT/pTYY7HhfEAJbUWCO4JoC2oDmblsN/9Qj9xXOT4Pqh/+JQR6E0bfBdQWkatZ6eUinlU8Y3ePqgRLLHfepFC+tvJM21b/hg/tWe38Huqw3alGHUeFRn4USxKuIn+Qg/vV8k8B/7RVV/iaYd5P/alp8RtKSVsoDzlqL/Zt60oC390nIKx/emD4bagh4b1CQf3q+f9J4f2r/bO0gQhHXNEvxd3MJbU/Wo/wrTOuQwxyCB/SqtfDLFohrT3FbgmQf6U3j+Hjf1d34lfB/3IB+tUvxDUFCTbAHos/wBadb0NlDId2Pqf7U82VK8keoJH9aeU/E8L+sJ1utglbZ299tS3rdS2Lm9T6JWzwIUAXrk993NC1trTEq+ocnoCIq+U/Dwv6T+H8dg9247fSKP8DZ+ZXuIe8U5PNibqR1MZpwMcNI71PO/S+E+3OPw94JS7J9RzQ3NLeCg7txHCAGumX6TmoO85q/yck/i4uNqbOt3jyswjpkUIHxJFAUOB2ArueJQPdz5ROOlX+W+sZ/invXINv4meS/3FUifE0Mg3PqZrri5iTI7k1BcUnDyOwFX+X+j+KfrNYOtcHxfKQeABmmkah8OSo6FP606Y6mq3HoSa53k6Ti5mp0etLkKWdZwd1IHwzVkzG3612vEfgir3NHMVufLykYvxcbXGt6DXWXDoYP8AxV1bL6gj+LZj1Bmmbycbqokz8xrPLneXtrj8c4+hjPANV9DQlnoQpkkn6TWWzYPaqJI/LS5YdyR2NWGLYJj60BAuTxiiz2oN8N+b6VHO4RJFTQee1XHpSVZkXuek1aMX5MfagbntVw3alBioyQfpRs4HUfairO4dKmSIiPrU3A8kCoSv84pphD6RHbcAQ3cNVHSWtuFg9wc1pVk53CoWQiNwHtV86z4QpbRSDuY+5pm6KvfbAyasXk71NawO5ukVCT/lqG8k8TV+JbPWmmKBPpVyQYgGhNxejR9KGbU7utAye4E+9QGeaXvtgHy1RuLPyx61A0cmeKB53GKXClt2957TTDcU9h9Kupi/NGcVAHPU1RuKesVfjKRGaauKO8Y3VY8Tq36UJuKai3FWfM3tTUFufo36VHDsIbaR6ianjYzVC8Pr1opT6S235E/5apNCikMoAIyDTvGEcVXi7iDJUdhFXzrPhxDb0wtMSACxMyRT1LDmPpSzdHcTVG+o52gd6lurJIfuignsqis7a7Tqc3VHbNRdfpiMXF+9RTmuFeatbhPDqazt8Q0wz4iT70pviFof+vbA9BNB0N59KBxbcw6An1FYv9saRVE3Mj0NCfjOi5NzP/CaDQ+msn5UCk0g/DrZz4zT6UH+2tFz4n/6poR8W0AE+IZ+tbnOz7YvCX6NT4daUmbhOI44qh8NRAf4hIPQiqHxnQj83020v/bOlEhrzMs4ASIp/Ly/U/i4/h1rTNYYFL8DswxW0Me61zT8a0cDznHdTRf7a0IMhoH/AAmpeW+2uPGcfTobj3FXJ/miuZ/tnQkx4rQe6mi/23oY+c/8tZ1XQk9WAqixH5hXOb43oTjeY9jVH4zoTjefsaujpG5tEm4o9zSL2vtWVJN0H0HJrF/tfQ7SGck/8Jqv9qfDm5Yj6U0xk13xO7qQVB22+wrmkzXbPxH4bOWJH/DVn4l8LIjasf8ADTojhxHX60p1JaRAHrXeOu+FP822O2yhOp+FPxsB9bc01XB2jvmrCGcxHrXfDfB2X/05/wCGKvZ8IOYtfbmrsTHCFu1BJcClk2JO4yK9ELHwcnPhfcVY0nwg4Hgj/wBwps/Vec32I8iMT7TRh7n5UI9TivRJo/hi/KbRH/EP70Q0nw49bf8Az/602DzgV+XaB2FLu3UsAEWyzEwABJrvX/g+kvXCV1aqv8u4EfvVD4NpwYXV2gPSP71nYrh+I7Al0CjoJz9axXbNo3N7edvWvT3vgq3ANuosyOJNZD/h24T/APE2T7GrKPPG2jMBtVR3qwAOm4zyeI9q7x/w7d6XrJ/91A3+H9QP/UtH0Dit+UTHKL77ezZunoMAfSgCgEAwPpXVb4Jq1+Xwf/uCl/7F1k5CfRxU0YgyhcrPvQ7+iiCa6Y+D3l5VT7OP71f+z7lvPg47yKz5RrHNOluGTc8o4yaDaoEBSa6yaXxGyw+pgUw6JFXD2/oc1nzXHGW2x4Ee1MGmYCSoA7mt5sESFKr6jNCNICZe5J9RS8jHPuKFEgz7cUkW3Zxt611zp7Q/mb6UBUg+SzTyMYl078EEDvWoW7emAaYij26lsbQoofwlwmWafTpU3Vwq9q/EWFU+5xSrmquvaW3cfeqCBPQdpraNJJXKiM4FPXTW9vn8x9qnlIZa43ibkK+EsnAjpWjT2wuWRQe8zW59LZP/AKc/SqGlQCAhFLyhirZUnkmjIUcn6Cq8Aj5Qq/rTVt/zPNZ1ojcA0KhPqavaxyWinm0p7n61XhKOEH2qaYQGCH5t3pzVXGLL5LJB7mtEMOBUYM1B40qKoQOxomt7TEg+xmq8P1r0686StTeB0qvDM1fhHoRTVxReq3mr8Ju4q/CbuKaYream40QtH+ap4OMtV0wO81JJoxZWcn9aPw19KmmFdOasbuimm7MYioFM/MKauBCPU2kdc03BqFZ61NMKhqkNR7B/NV7B3NNADFEBPWiFsdzV7B3qauBC1I+1HsHc0W0dzQLjtUOOtHtWpsX3oEG4AYnPrRbLhWelW+ltOxYgk+9HbRbS7UkD3poEWWI+b6VAjDsa0C5CxsQ+pGaHntUCSjVAsU4HuCKgAmilQahLDinY7VUU1EN+4ybWW37hAD94oZPajANTaaarTotbb0+Luks3x/nGa6dv4t8KYfxPhdtfVYNce3ZuP8ik/Sm/7P1Jz4R/Sppj0Gn+P/C7BizZ8H2tAftWxP8AEOhuf/ilQ/5kb+1eWX4ZqT+RR7uP70a/CdSeBbj/AOqv96I9UvxTSOJ/H2B+n70xNbpXONfY9t4FeYX4FqmyH04//TLRr/h7VN/6+lHvdppj0banSR5viNse1wUI1egXJ+JAx/8Anf7Vwf8Aw5qPzavRj3uH+1WP8OOOddox7PTTHcb4j8OiDrgf/cTVJ8T+G2j5NWg9gf7VxP8Aw+g+b4npR9Zqf7E0w+b4vpx7L/rTTHbPxr4aP/xQ/wCRv7VP9tfDM/8Am/8A9Rv7Vwz8I0I5+MWo9Lf+tQfDfhaiW+LKfa3TTHc/218MEf8Am/8A9Vv7VG+PfDJ/+JJ/9h/tXA/DfBlOdfeb/ht0t7fwZTi9q2+ij+lNMegPx/4ZM+M5/wDYag/xB8N48Zx/7DXmWPw38iapv/eo/wD4aFm0YU7dLqCek3R//LTTHqB/iD4aOdQ3/Ias/wCIvhn/AM9v+Q15UNptudFcJ6/xf9KEvY6aM/VzTTHqT/iP4YP/AFLh9kNKuf4n+FgH+Hdc/wD0xmvL3GU/Jp1X6k/1pJDdqaY7Z/xk63iLfw+E6S3+lLT49r7iBv8AaOlQkyVuWmBHpgEVxxuP5T9qo7h700x6yz/iG4pBvfhb44/8vcO77MBWtP8AEehuSH8S2R0ZDP6TXhgbtEu8imrj25/xB8PHy3hPZlcf/wANKuf4j06CUS2//Dcj9wK8dD96oqw5ampj1v8A4mD+VNJuPYXRSz/irY0HQtP/ABj+1eU2t3qENGKaY9Q3+L+n4M/8/wDpUH+LkJltF9dw/tXlNl2OZ9qm25PMU1fF69f8W6Y/Pp7g9oNF/wCLNCOLN3/lH968eFYHJmi2mmmPW/8Ai/SDize/ShP+MNN00939K8ns96hSIwaaY9V/4wsDjTP9xUH+MbMZ01yfcV5Xw/ep4Z96amPV/wDjC100r/8ANUP+L7f/AOTP968psO49qmw01cerT/Ftlvmssv1mi/8AFOlPKv8AQf615PZ7VNkVNMequf4s06j+Hadj2Ij+tZz/AIuacaQR/wAVeeKjtVbRPFXTHo//ABa3/wCSD/mqD/FrznTL/wAxrzu0dv1qgs00x6b/AMWLP/wsj0b/AEol/wAWWifNpWHs1eVKAdaraPappj1w/wAU2CP/AIdwfUiKNf8AEtokDwkE97n+leOKnoRQnd0irpj23/iBP5bEf/W/0of/ABCvVbUf/UP9q8Wd3QTUlx+Qn61NMe1f41fAU/gyQ3EB8/8A6tQ/G7yna+gvD2Vv/wCWvGrqLqjlx7MaIam9undc99xppj2CfHbzNtX4bqT7If7Uf+27m6D8O1QP/wBM15EavUA/768D/wAZovxupz/Gug/8Rppj1h+M3V5+G6vPa2TTbXxS7dBI0GoAH8wC/vXjfxeonN+7/wAxqfib8R49wg/5jTTHsm+KOOfh+qP/ALR/eoPizHjQar/lH968eddqoj8Rcjtuo7XxTV2uLzfXNNTHrbnxRwJOi1IHc7P/AOag/wBrmYOmvge6D/8AirzX+29cSJuAjsVEVQ+M60LCuoHog/tTTHqV+II+GF1AepuW4/epcvWCu4ax1PYXVryN74jqb489yR6ACss9aaY9j/Aumf8AaF9f/wBMP6GqNvSj5vil363/APWvHRU25q6uPWn8FMH4pdx0N6pt0E+b4nd/+6a8lVmammPWbfhp/wD2lc/+6arw9Acr8TYH/wCpXkz7VM0MerFvSHj4swj/APOR/Woy6RefizfS7XkzUI4oY9WtvStk/FHPvc/1q3sab/8Ayr//AHZ/rXkttTZQx6c2LG7HxiP/AHf61X4a0xEfGJP/ABf615jbVhT3oY9K2ktT/wD3WTPIb/Wg/B2wMfE/+vvXnQCPzGrhv5m+9B6BdJbJMfEVJ9Qf71R0Ec/FbQHaP9a4K7l/MfvTBcPVJ+poOz+EUDPxS39j/ep+FBGPiVr/AK+tcV3ZvlED3pUP/O1B220xH/7Stf8AL/rVraA5+I2/+UVxQXH5ya0WtTsGU3fb+1Fdfwhgf7Stf8oqNYAH/wDcLJ+grmvrEcAG0QPSBU/G2Qsfhp9zU0bRYcn/AOOsx7VZssB5tZaI9FrPa+IaULtuadY7hJP/AO9UbUaC6Mm5b7AW/wD/AKoG+Ep51gHtb/1qxatn/wDGuSe1k/3rNs0Dn/410/8A0P8ArS30ujb5PiQP/FaYVUbGt2kaG1jz28KD+9F4MgAXrh9rP+tc/wD2fYKyPiNiexDf2qD4chPl+Iaaf+Jh/Sg6KaZjINy6Pez/AK01dESJN25/9r/WuaPh7AgD4np//uN/aiOiZTn4rp/pcb+1B0jotpHnuH18I1TaIKP97dn/AOnXNNsp/wDtW2fYsf6UBvbZn4hMfyl8/pRXVTSz/wCrdHvbo10snF5sd7cf1rgnWOCdt++f/dU/H6jpfu/VqDvPaRDm9c+lqaoC3H++uf8A2q4q/EdUP/Xuf81EPiepH/rOfc0wd1VQfNdc/wD6MVA9of8AzSO/hD+9cdPjOrX85PuaZ/t7W7Y3L+tTB1vFsDnxf/tj+9Wb+ljm9/8AaFcj/b2v/wDmL9qsfHfiB4uL/wAopkO3U/E6SPmu+3g1PxOk/mu//Zrmn478R/8AmqP/AGihPx34gebqn/2imQ7dI6vSjjxT/wDohVfjNNP/AKv1trXN/wBs60zNwD2UVQ+MasZ8SfpTIduqNTaJwl0+1tTRC+vPgXiP/oiuQfi+qI+Ye8UH+1tUPzj220yG12fxEzt0t8+1mq8don8Le/8As1yD8Z1f5Xj2Wq/2vrTxeMe1MhtdcakznTXf/s0Z1SKP9y59DZNcYfF9aIhwfpVn41rR+YH6U8YbXWbWqvOnYe9uKg11qM2c/wD065i/HNWIkz+lX/t7UqepP/FTxi7XRPxCwBm0B7pQ/wC0rBMCyv2rB/tm6ckNPo3+lQ/F2P8A80/UUyG10Px9jrbUf+00Q1ulnzWx9Aa5Y+LODnxB7QaavxdI8z3v+UCmQ2uj+N0HWR7A1f4zQH+ce9YR8U054u3R6lBRH4haYf8AxN3/AJB/enSbWwavQn8xH1qzqdCOGJ/9wrnnU2WP+/f62l/vUN+3j+MPrp1/vTIu1u/F6LoT/wA1ENVpZHmAH/HXON9f/nJ//rj+9D4g/wDm2vrYFMhtdU6nRD/1D9GohqNGf/Wx/wARrisQSD4ton0tkf0oSzbY8dfoP9KZDa72/SMMahI9Xqt+i63l+5rgksM+Mv8A19KE3IPzSfpTDa5Y0zd6saU9xWna0daqD1kVrWSBpfUVY0vqKfB7mi2+Wd0U0I/CjvV/hR/NTwPU/arCT+aKaEDSr3oxpU6k04W/86/erFvPzj71NCvwtrqzVX4W3/MftT/DX+cVexAPnmmqR+GtifOav8Pa/mNOCW8ywq9qdCKmhH4e1/M1F+Htd2P1p0JHIqpX0poT+GsdZP1qxp7X+b/mppZO4qpQ9aaFfhrX+b71f4az/m/5qM7Kkr0ptUP4az2b/mq/w9j+U/er8v8A0akqP+9NqK8CyPy/rV+BZ/l/WpuXv+tTevenaoLNn+Wr8G1/LVbh6fer3D0+9O06Twbf8oq/Ctj8godw9Km4HiPvQFst/wAgqbU/lFBu9h6VC4jlaKYVTsPtVeTsPtQBx/MKoXASRuFAyF7CpA7Cg3qfzipI/nFQFIHSttj4XrdQu61pnZe8gD965+49GFWHdeLkUHYX/DGtaT4dtSeZetFr/Cuo4e5aQekmuCNRcH/r/wD61U2ouE/78/8ANRHpl/wmAojUgeyf609P8PXlEf7QuAegP968gdQw4vR/7qNb9w/LcuH2JoPXH/Dpb5tfeP8A170P/hm1+bV3f0ryyarU2zK3r6/Vq0/7W+JBR/G1EDqVP9qadu7/AOFtKzZv3z9qan+F9APm8dv+Jx/QV5g/GtaDnV3h9TVH4xrj/wDi75Hoxq6dvZWPgnw/TNNqwVJwSLjf3pzaOwMDxF9jP714ZviGtZQx1GpI/wCM0l9bdYHfeuk9mY1NO3u7el0bMFbZcPZ0X+1YPiP+HLWquh7HgadRwESJ968adSTyzfeqfVkD5mP1qj0N7/DWvQnwLll17lo/pSP/AA78WLfNp/8A7n+lcFtTdM7SfvQm/eJwT96mj0A/w18UbO/Tn2f/AEobv+H9XZXdd1WkQf5rkVwDfuiJZ/vQNceThvc1Tt1LumFoEnW6Ro6KxP8ASsjXAgnejHss/wBqxMW3CQT1qi8fLJ71FdG2wux57a+jGKtU33Age1JJEm4AMepNcwOeY+lFDSCB9hVHft/B9XdA8IWn/wCG8p/rTB/h/X5i1bJ6gXF/vXnQ8Eg7lI9KOzee2261dZTPKkg1B6D/AMO/ET/6KCeniChb/DvxFeNOG9ri/wB6xaf438UsGU1TkdnEx96f/wCJfipIm/j2FAnW6HU6C34mq07W1JgGQc/SucNYjMFCkmYAg5rrf+JPiW1t1yT0iKv/AG/rD8z3B7R/agln4H8VuqrLo9oPG51H9a0j/DHxQ5NuyPd6z/7b1PPj3RGcmKq58Y1NxfNqLpB6bjQbB/hT4mRk6cf+4/2q/wDwn8S/n0/3P9q53+073/z7sj/MaI/FL/H4i9HQhzQ7dAf4T+Ixl7H3P9qB/wDC3xJYzZPc7sCsJ+JajrqLv/OaU+sd/nZm9yaAdVpb2mvG0zIzRJ2GR9xSdlzkgU5ryn8s1RuJ0WamqUEfrFX4bboxRG4GHyRVeIcwpHvV1FC0SeR9Kvwh3mh3POMZ7UW5jiIHTFBQt5qeH71W55yI+lWXLHImPTmgrYJ4NTb/AJasA9sftRQ3QyelUKKf5avYpPy9aaFbMkCOsVRR+IOaBewYxU2ZH2pgS4elUbb96BZRp6j6VCpjFN8N45n2qeG/JoE7D2/Sps9qeLZHOKgt+tAgq3aKm1u1P8PgTIq/DgjNQZtrHpVlZ6U8p6/pQlD3oFbD2qbOabsM8wRRG2T1/SgzlCaoBozWgW+8j6VfhgYyaDMQ0cxU8xBIGa0+GDzU8MTiqMwU9qm0zWnwsVPC6/1oM+w81NhFafD75qGzj1oM2w1PDatHhmIGI70OzMbooEbD3qbJ61oFkE9KngiAZHtUCNvrUC1o8EdSKE29o5n0FNCdtXtzTPDO7/LH1q/CAyfriqFbR3FSBTvDBjnFW1pdomT/AEoEwKvaKZ4I6LiobSgcfrQL2VeymeEBysVexRiD96BOypspu0dqkehmoF7KrZTitUF6UCdnoavw/SiuWizAi4wjoDzVurMphyp7iqF+H6Gp4Y7GmD+Gg3vMcsaobn2sjiPTINAHhjsagQdjTYaf9KphcIO0gHpigDYPWpsU1ai+AZYN2kRFEPE2jcBPWDUA+GvpVeEKsi8WBUqF6iOaOe6UAeEOlX4Xr+lFtU/lI+tQKB0amqoWyOin3FFA/wDk2/sf71YC/wCapCf5qaibQf8A00/Wr2A/kWoAh6mrAtj833pqoVHRFqBQfyfY1YCT8wqxt6EU0wJtKejD60P4dP8AN96djuKlNTCfAQ8bh9avwF/mYU2DUimmF+Co/M1Hbs2Qf4huH2gVealUNFn4f+Yaj6Ff7VG0+gMw18e4BpNSgYNLouty8PZB/erfSaAISt2+W7FB/elzVFjTTAPp7QVdjEtGQRQfh88p+tODVN3oaaYWNOsA+IgPanporDfPrEX02k0G70NSaaY0r8O0nT4jZnsbbUttBZJxrtP9m/tSpqpmmi3+HqI26rTt7Fv7VlZCpIiY6itBNVV0xn2XA0w32q/POaf9Kn0qBak7csR6TRg4B3/rVyxqQe1Be4/zz9agPqPvQ/SrMnoPtUFi5DCbYYe9XuQz/Cj2agn/ACj7VYKgEFFPuKoTvSOKm9e1QIDbJAz2pBYwBtI70Q/f/lq/EB6T9Kzi+APN+tGLiN8pBY9AaBu8zEVPEPb9KQbsGDIjpU8RdpLYHqaDQLncfer8ScYrILiuJXIp2nCXQYMHuRimhpaBwPvVbzGAJqbGiCUJPA60t7bKfmUd802Ai78TFVubndU297qA9qPbbyVdSCOcVNgCf89VOctVOi203vdAXvUCWmAYXFIOAZmroLBODUJCmCSKo6cAzv46Uai0DtYkv2NAHiKDzVi4nrRNbUkCJHcUPgoDkkGgouvYk0PjDjbFGbaswJdvWagRBgrNAvxRyM1Ru46GneGmCUx0xVhUnyj7Gnas29yMftVDxjkSfpW5SCR5R9asrg5IJ5gUGP8AjRwaIJeiSI+talVwRg9s1GVug49aIzCzdYkyPaasWHMAusRT2W4QSRj7UILwYBI9KKD8O0keIPtVjTzg3P0ovOJw2e5qQZ4M9c0E/CLnzv6cQan4a2BO56rw3GYkGr8NoBYHNQF4FsSCzVZs2OoP1NALbmS6AfWi8HEmDQS2li3c3Kqmf5ob96cl5FDC2tsTnCCkeHmSKng8yKB9zUkqNw9MAUaa+7bUKlx1AEATxWXwJBgGr8E9vrQPbW3XkG457gmqOrugZuMR6tSRp2yQPrFWdOTO7BoKOpOQI+9V4pHAH0ohp4PQxVmywaZgdooAN1jAmBSyikzAJ9acbAPMVPw6ASTAqBPhg/y/SrFkHiKYtuzcwl1WPYHNF4CzHWmhXhLV+HAwaYbQQbjJ9s0SqGUR9jzU1SvDFTwgRT/CaMUfgv6/amjL4KxJzU8FeuK1CyxxIoTZKtlp9QKaM3hL6Cr8MH/tWr8ODy5H0oxYVQZc/QU0YvBE4A+1ULbA+UfpWzw1/mYj0FCLI6bvrV7MZfCecAH3FWLXdYrX4QE7ifaaht2jG0GeuadmM3gDuBRCzbPJHFOa2qkApVqLR/8ASzTsZzYScOI9arwVjDinkwT/AAx0OBRZgbVH0FBmNhIHnzU8FejfpWs7gOJ7VTM4c7YA9aDIdOxOHYfSi8Agdz7VoLuRztPPNUTcMCQQaBA07dAftVeDgSRnj1p9xXKR+U8xQW9P4SFba7RzjkGgH8M/tRfhSOTnmKIJc2kByB1ANVsuEeYtigE2VAJLgCahsJE7sHPNEbbSMyB1ihNp5zJnuaCeEkRuke9F4ScyJqvB83GRirFjI5J96CitsCd6/wBakW5jePerNncxJGTmSaEWFwYoKHh7h5lM8mZq/EtfLunPQ1Y04nAyavwgB0+lAIa1jknrUtkHDGZnIEUW0CZiQYzVQsTGRVEBBPAH0qQI6DNXwJ4ihkboAk9gaguQMcg4mKoH+bLd6skE7ogTULAL0B9s0FTt4qsT2nFXMtwOJjtVkZnb68UAnPImoOooiGIloiOkVUOG5g8c0RJk+h6xVYE9Ks22PniSvWRioVJO5gGJoqi0c8CpEzGKsBmO0ET6zHtVG3IJZlB4yc0FhduIg+tURtYrtjOKhBJwY6c1POpwSBxQUCYx0qbTPfE0SoMy2Y4nFQLtAG6iB82IECpuM880QDHNTzH6YqhcyxAMkc5q9gPmiYwSaLzbietU4LQWO4DoelRQi2ByYHJqIpLNuYc8AUTKQYM94NUqmeIPNUQgydyxI5qo9N3SKvzHMmTnFUByCxI6VBNuenpUbA+bB6VCWJIYknj1qlVvMZNBCQCYaCTwam5TIW4pM5AOKIkNHEihFuZjaIzPU1RFacSMetECCByCehoFULM9eCTmrYMWEBcHJoJvFQyTIBjpNXnGBB9KplEhZJ9jE0ELxG1gScVRk5LGfcZqyEAIAMxg9qikgQwDT2oilcuQxYkExULsbbIpKgjJHNWAOo+kVBtBjr2oBDAAA9o9qszJWNszBAk1HiY/MO396gUEyRRQ3ArJ5xuA7iqR7dtcKFXoBRhRwJPpRQAdpwOMmgA3YYiM1ZugDif6VAgMAnIqFRbEkzQTevE5otw+p70PhhRsMx2BzUNgscjigIMImPtUDCOIoNhJZcgDkgHFTbuaX2k94oGSobbiavcInpQNbdoAyfWha3P5RI6etA4Fe4qeU1nUOpI2kKR0MirVuVuBgJxzTA8lV564xU8vMCKWOIH+tEDA8zRPU1Azas8VW1cYoGgHBOagBk5OOSOlMUzatVtHalkup+Ybf1oRqCSQJgGJxmmB+0d6Vds3XYG3eKR0iQaLe26Dz0FOFphZN+4wt2gdu4jk+gp2nQNrRnmoA1OvItphL8jqIrL+JQ3jaQlmGTjFMpsMhhU844ottwiRbNAXIyRA9aKvc3YVNx7CgS4r3PDEBuxxROQkZnuR0oL3elSVordt7khFmOaGFPDBo5jIHpQTy1IBoPEt7gobcYnFHvtMu1Q+6DJGRPAqC9o9Knhj0pNrTPYueHc1W8zwKbw4PiKLREhiZJ9ABQXsqbPSpJn57ayJAYgQO5oo8aWsvH+TJJ/69aAdtUQBzii337ELvAPOYMfWlKL+qDwm1uZYZb/SqIL1pm2q4JmIBojsEz0yRNZrnw4SD/E9WXhfrTNGFDbCu5RgseAeknr7VAYe0y7hkdTJx71N6NtFoh9xgeaBUuJuuHbb2sRGTtUD64AqtQ1vTopuam0X5ADHHtH9KqCKtsZsAIJJJwKZZNs7WguHUFO1ZmuWCRefWWbYOYDTP0odZ8X0qr/C1DbiPmS3n+lT2a7g+AaNT/E+KWo9AB/WtH4T4LaXa9+2+MnxGk/avKrqndJFvYeO+aQumd2LXLpI7b4res49Lq7X+HwsoHbE+VjkfUVjTU/BrOU0rMR3ux+1cYWEZgodisTIyAP60Z01myC29ST0FZ1cdO78S+HKSV0FsjHLsTSrfxSyWYLo7KerAkVgtrH+7/iAnIkf2qg8HaRbAHef+1NGu5rrl1tqJaVswESKzXNRdZRtvKSMFRIIpblneAWM/cUItBlCqPNzPWoLNwqJJLTj/NQmWIItuRGZgUZYKpgENPM9aEeJeaC4JPUiiqt3QHDbSHGAYkmqZ2Y4Q/WnvZuIdjEbT83lE0sWyjNktPGZip0Fi6gbddVQq9COT2obV3xAf4SgTIxWiN2GXzRyRRWkUnaVAPpTeglbj7pIJBHE0fi3BiSR2NaBY5CkE85oGs7sR/epqli8wMjH1q0e4XHnPHNENMyzvIGe1FsCiTgTGRVQtmYt53JHQzxQqWVoN1WJMQDxWlrLAStk5wSePpSvwLC4CQJ6AmrBXjunm3SBiG80VW4mCHIM9MU1NGS7KqtuByvWnDRuMNbMnoBNAhLjK4G8Sp7zReNcDMxJ2zPOKcmjuFin4d9sYYRimfhLnybW2nkSagz2LpuMUVyG9aZZu6iz5DqCNrSJinJpLq58Oeyg1ot6M3Cf4bhh3GDTRi8Q7pZ8cmc03d5SQYH3p9yzcS3O6yI5LKRJ+9NQgKoa5I4Ugf1poxW7xchfDYRydsEesVDuVyQ7NuzAAgCtiIR0MtzDZNWLdtQdxbaOFxH7VdGOLqTvDMOfp9qG473ElJUdTGfsa2i4pLbUYr+XHFB4bXSC5J7wI/QU8hntX5tszMC4xG2PpSbhW/NtgSZyyYHtW19OuAACRn2ovwyFSd0n1HFTyGe2/wD5cbCAB5drNuPvMVdu8ybTcQlZiFEn9xTXCbPJeUMOozQoZWbhZhtxBg00La/taD4tvdwHUAgfei8ZmtsJUt0JEVGAuANsDR8swalpQTJuKR1AzTQNi5AK3rgU+xj2obl025PzAL0HP1/0pzFCpO0QOkRQBkFxWO8T2kimgLd8ny7SYEyAT96dckEBSvHBqmLMvzTAwDImhQlNs7SfQ00Al11kkb4zA6+lNN1nQnZC8cZH65q7OpayYlB1BKgn2k1THxV3KonkyM00EHtm1IWDxMQapbyopBJZgYj07yaVavBWI8MlvaKitN1/KF+k00MOqtrhjjqRS7urAbbbYjg7o++Klw2GXC/xBORTEQuFGWJ53CmhSatwstcO0fm2/wBqP8XukljETMGKX+FtrdL20cOTzP8ATg0ZUxyhEz0B+1PIGl7xI/iwKJXff4Zl2yRt4rLdXaA4LbScmARPvzVhXdDcKbxtjBIxTRsNq4SJ4JxBzVOhtuoKMZHIGB71lu320ltNiuyvgFTJHvzUXVsiDc67pkCGJj61RptrdJbdaKwcAkZFN8NtsBQDOQTWSzqbgZvEO5QYEJAIobnxDZIfaDEzBimjf4JZQdyjuOtCLLSBun2rKPiVs+GEQ22Hzu557ACi/Ets8oCtPzFpEfSgeLJHLzznmrFkskG4wIPAMTSW1TiALLY/Wl6n4n4TL/5ciTB9KDU9qMbvrVQqQdwO3NZhr1YH+Eykd16UR1YB3ICwH5QMxFFOwWMSI9aJTtETtEx71nGrtFSSTOPKMke46VH1KBQzGU6mqh7qwx1mMmrM7SN0xzWb8QSVgF1iTK/bNXcu3LdgXmT+GcBSY/Wgew3L8yzE81e1RMsAPQVl0+qttac3UhtvkAIMn68VBcEiC3/CDP8ASg1bAesD260JUDE/6Ur8SfECeExnuuKsspKy53ZiDgn1oGRx83uahI3czGMUIvtaBVhuA4EkSaTd1ena6RuUM2IQkznvQNF5dxk+nHepuUsAN2eMcikhy9slBtDCQxQnaPeiW75QoMk8Y6UBNchoQksOeMe+ahuM5HlCkcxSiQvm+VupI+1QnZ5ZAJ4AnNAe4s3lUe5NCAyndutqTGCTUDP4ZHl7R/rUdLnlDbSCJBK8R1FARJkjyqeZKz/WrcXIAuOob0SKG4CFJc7obbjme9Uhub4D85iKAsKYLbunHFRiFtg+Y9vWgDOGKmY70bIx9RGCKCGBlZAjg0QADHE44JpA3rFtVbJ52lhRot52hrZGIMf2oDKBwT04qFByCB15od4cSBKriSIqzu2j7wKCwNzTII5IqAZMbTNApuM5m3tHCkHmmKxU7dr8dOtBRCsTMQKoruAmM1W7EEAqfXmozEZ2zIk4/SgsKBkQD0irIk5bNCGAhSGB545qbgTwYoLCNBKyTNQqT5Tge9UYUEt95q/vxPvQDtliuZFSDj0qRmAYMTmrKbjElR1igm30qEdu1WFOdzEjpQkZJOBySMUE5EEZ9KqOlHDcboJ6xQ7WkZAAzxVFbJPzVZWG5miVDAloE8Ve1h61ADZxJGao8zNGAQAOtQrtGTQAwY8YNQBgDwcUZEcEGpAHagBASM8zzV8iKvzTgjjJq9hmigjMH6GiIM8URAj2qFe1ABEUUCMDp1oR5Rtz3mi+dQZn1HWqBKhsDmr9sCrK7TnHSoSQIABBqASmagtquIq4IFSIOaAdqnJGTU2CDAIo+IqE8dKANgnHNQooGPqaIiQelXyYA+1AGzBzNSIwZoirZIBgelU5CCWMDiCaCEHqZ9KHb1BzRO2y2z3LbSI2HgGfWlvc/C+bUtbA2/Lv6n0GTQMA+tFs3OEtgntHes2gv2dTqLoBUqq5fIinh1l/DvMGUkEgbIHGOtAJG1mXcNwMQDUEliAIYGD6U1PBt2zdNne2ILHcSelVdYmyWUJcuMxgEQP0ip2EBmuN5FLjOQeYoibgyLcQwEs4Aj2Bk1dp0FoEqpcnbsUkkZ/atdyzqbNvcyWUA48Rp9pqox+KxXdt24LZExWTKoPGLNeOfKvlQdOeta7Wm1DXN1/UG5HmbYoVQPaKJiGYPb4Ijy5xRUW2dpfetxLY3bBJk8xiK5l3UfFNZ/ENtbVuZGxQg+9dmx4S3NxsjbEnmPWlm3cvXd1pXuIxwAsAHsKSpYw6f8deu2vxNzchyFLSffjin3L1lR8u4nAgGhOosPqTpFvMXYwSOAe1Osad95DSyifMefcmqKt3mUPjwsRGwkj70V+6zW7c71txInJH34oyw+VCx24EsPMe8Z+lNRSLBd28vWDyev8A0KilqtzZv8K5eb829oiq8BN++3C8bwDImi8Qm4SEVFeBsIYt6nNBeuG2zEKzgZ2opB+lNQF1bu7ao3S2Nw49uladI17wWthd10ggscbPtWSzrbi3y76U7em6T9SB096d4Yl3GVcgkBiZPoBmorRaVbNg3nUHE5kD9RmsV3UrqLxe1LRiZCgR/wBdhWu5rd2nUCxEDggma5eps6h23AkbvvVnaXp1Utm/Di4D5QJIEfTvWbaWYWnX+HPJyD/elaHSXbIC3bi3QMAgGF+o5reibbYtfmuH5QTH0E4JqANJZW5qP4dtrixmPLmpcsXERrd0i4pcqYIJFL+J67UaKxa0+m22vLBgZHsa4K6+7bGxbYgNLQxyfWtZfZr0G62yLZN0qqjA5PHek3byIUSzZuXmbykyAgqaJl1mnLtp9j2gFJYwPvzR2gLFtrgKuAYYLJk1nVL0yLf1Di4XhAAQhAUDvnmtGr0tpHGwqVBibnmB/UUu4WdGNlkYjoRC+560Gn0/xC7dd21FuAf92y+T7TTRa+HZvCyELA53W1Hl+5q72rl1VrwBt429GnrgGmXbpM2xpbZuKIkDyz/audd0ty8Cly4wjl9tWWI2XBf2INGq3FZfPL4J+wqrdnUNcnVMtraPktjEe80emtr8M0qM1249uIQGck9Yp14n8Fc1NyBjyK5gehNQcr4nrr93WWrFmQIAg5+8VxNY7G+Qbm8rien0p1zVG3cuNbcNeeQ1wcAdhWM10kZWKEkkz0o1S42FRifQU9fh+qZQTa2A8Fzt/epsh27hs7bW2yiwR+cysd6Upfw3S4yliYIKDaR6ZrZst7Cy3QQOFB5qLYsG3G4yc85Fc1ZN67SA4AAgDac+gjj60LbPKMhzwIg1sFtUG0sxMcx/ajGnVmzyOoxQYzaZrZAXdIzJoFZgRaZQpOcCZro3NIyDctwH/L1pZS2ADcdQ3YmgxwTcMMQ3fpRW7bKfKM8+XM+1ajprdohlZSSIhgSvvigGmVm8SCSD5RJA+gmqM9q0GY/lngniq8JLNuGRTPLRwa1HSJqCG+VkPY0xUt5E8dxFTRmXS3CoAAKEbvmxRpoPJvAkz0NVdtLvVrewifNu6+1PWyoBIUQMAyRQLTQ3MSgDHnOK1LoghgoGfqN1QNat3FBIKkRzBPtTyLmwm3btx3PP3oFvZtpaLeCA3rNIsbBcHjtaefyhI/WmKLgYnxLW0cqVz+9MRhcLBSpjOFooLm11GwN5Tx1NU/xF12o2nZJOPOIP0p9pdKZdsv3OIqXhpLyDxEUgd6BVjVXNzFgp3YEMTTPEIkEg+sUNkWLY2WV2ovG6YrUtxCpLCI47GoOfc1DC4IsljGCR/UVc3L8B7ZXg+Ux+ta2u27jAbBHbbSLKXV1DF773F/LKCF+o5oLGpkFQrN0kExVI7klFtlR3II/WtEwITaT3M0CXbYA3DaVMyeKBD+LsA3uOxJmDVjx4Utckegya1G4rGdkr/wBdKAFQYKjHfE+1BlLXg/k3kn1/vS7mnv3ApY7SefNyPvXRLhWJbaCek1XKzBj2oMyLdIAUgRggGrAubCqNkmDFNHh/MFIK4kRNMBUjbtcH2iorLdt+Ht3hww6Hr60TgkEb7vHCxFSGJbda3dmLTH3qkt3g4ActGMrH7RVRRsmBuZinPY0nzI7b/OgEgKoJ/etN0XlblT3BMEUaeE6yUUkdDzUGddtwblc7W7iCPSlXNPd8RQjX27giV+9avAbcHuIhA6LP60Ts20iAMiOtFIt2tqn5p6ZiptDHaWKetEh1DXDvQIg429arxLyXivhblJjcP+9EUbahjDAgcgUJ0yP5i056U822Lksu4xwMUL+LwFgdelAItpbXcASOw5qmt29wJUkEc5FHlQCNrEGSCeKtVcSVLEEzkTFFLARht2AdszU2octbUx15qrylUJ3KpUdeaFRcCr/EDNznBoDBMkLJnoT+tUbbnyow77TmrtEEqGZjmTtEfuKG4/8AH2oQD1gzQS6h8MkNujmKgC7JZ1YcgMaJThmwv05pKo45gycYyKBjOCFAMdZiPtFUj2S4Sdzz0HpVhL4ki5vI/Ls4pF++qOC4AYjBIoHXDavJ4VxYBPDCqIS1AFwqrY2KCSfoKpPEADMFOe0TSriOxLwoM+80BgKXJDSgz1BqmFsXQAbjKcQPlqJcFtCCV82BIqnuHLM67eSNv9aBB06Evd2uNpgQD94pjOyAnYZ6GlXr2kdxc8JWb+cGKcLsKNqmOSBmaVYxFH8YqzXHwSBECfenaUsbJV1dX4Mg4p7XzgeFjvNQOqAzuk9Sf7U7Fbkjcf4bnGTzTQouSGY7gczBIoItbdm0hOpif3ptpNOqxbJQ8mBE1ANp7bM6IXkGIef0npVJpwt8OQSSOMwPans9sqdrYA7Gl2rp+V9oA4bdz707+lE9h7gKmAOOxpOo0t21p2GnC3HY4HH3mthu29yqDumZIIgelFbYOYAjsSQZpvI6eeZviSD+IlxWB5CyPuK0WGv3HS01u5aY5wshsd+ldk3FQYaBkkjP6VSMbpW5uhecjn3HSteV/GcjAT4ar+ILWu0nk0BDWsnxD2Z2JHtXSuW9wCtLY+YAQPvVm0VZSUeegHT3q6YwOqXSoa0HEYmf+vvTPE0m4JbdUuFfkyMU26VLOGO2DwZzQz4isWENx0OKugQtpXBZlDDAzBir8QqobayNzMnb96DV/wAe5BTyLnDE1VtEVmVEMnPhs3T0mgYpa4qj8QodeRux16UdtW2eYFR1gz7f9RQSeSu1TxjNU73GZGW4VTqu2ZoGMsqxRmDcgsmOO1FbskCWbA6xk0HiqiA7hBMeaavdcccqZ6ciiCVAGHmzE+tL8J13fxQT0JAx6VRYFgSFngScimrctq3Ck9ZJ/pQKBuE+dPNOCuZq9zBPOpYieBJqMVQeU7gM0i/qFKRsMhsQxn3opviC4FIDZ5BBH1o3ZkTahA6wAP3rG2rUWwnilWGZIifeiTWrjxGk9guKmmH+Kw2goZJmMTR23a4sqpJ9cVmOrssCquwM+1El5BcZxdbzRMjFNMMDhiCQTOJ5z9KYzbYkqCRMFuOwpJvmRBUL1PNR7z7Dshieo/1q6YMbtwAGKs3CMgDNKN9wIBtk9PWrFwkSQmc89aaYtVO4EWQPURTQGDYkdeaUWYtAVfYHNWz3dpbYoKnvNARcHb55b3miLfxMSJxnApYvFp8qwOTzVG4yqxIgTHHFA9Q26AQByWmlo6tORPGOvtQG43yDbPUxULZPE+on+tNDWbg4g5A6iqYE8MVzyOlL8RcgmCMTRG4hf5zu7Himi2UMDIJ+v71QMjbtIiJMxPtFULlsNgwesmaverMQgZh3NNEUqFG6eOp/qapGLsy7GgcMWGatW3oDAIPYiqDKSQskjrTQXiD+XA6RUa4AC5kDrQ75BM5NUXE5JzTQbuTAAORJbGKsHEwR0M0k3xAyYHpVC9bI2qwI6RQP5c+b5s+1SF53YHelG4rLzhfWmIoeAgleMd6aKVvEjbIgcEEUU8jH3oGU7ZVsKc9vaizEgAACSaC5EAGoTkenrQG4qz5TxIirJEbhJHUQZFBasp5IwelECCczU8mzdtkEyATkj7c0K7/GCbeRiRmfvTRcdcfWqYosKSAT0mgF0O2zxfNG3uDRPaYuDO5gBgGWNTVxJG/ZBBjcaAai0XKI4bMHbmPemFEYhlUsOpJ/eg11v8N8Na3pmU3HyY49sU1BW2Fx9qMNxaBgn9qNbNxriqo3M5KpB5I6+1Z7AuuqF1tqVEO24D/vRv4jBmVi+whZV4ge/wDqavYLVldPrU0sl7ypuuNEIPr/AHpfjW7ysLFxSm+IP/bil3DbK3FuuqpILEMYP160+wuktWvLuuoTO1AAWxPNAJtbkNm0vmOBwcc8CruWrtvZccZAzBGffNZ7Tam5eY6lFtrEgC5B9uK1M1l7nnJt2xG0CaBesBvvuuszTEScSOMdKFrlvT6htRZuWxCgEnLTxitB225V3bC+UMZPsTzQQLhxbAb8xH7VNMZWt6RCNQLlxnuZhZJJ7RT9Na0l8i5cLkbZ2QVBM0d91tqu7cOgkT9qK0ytaW8isqrIAIIJ+nWmrjLf+I2dC5W7/EeICkzA7Uekv3bviXrNu3ZsgAi4QFUd4NM02m0927cualF8NJe9dKRtHQcnNcD4v8U/G3fDsr4OktmLdoYAHc9zW52xenUPxew2oGntFmVmAN4yB7gda36m74rq1si4oMmQTJ+mBXi1Yhhtya9Zom8TT2y2nuWyREE7V6Zk5pymErQnitaNx7zWk6+M3lP0NJTWaO7dJOrthVxEEH6dKeVtXCFNq0SInaSQw7dqu+ENhUs6VLdwdfDBFY2NM9u/be83hb3VDANaDcuWtPcuS4LjaxJ8xnoCM1YW3csY2LdGWcZJ+mKj6fzAo9wBRBUiVz3poz6fSWbBZrot21IyAv78k0bkAwcBVCyBJI/YUaAWrubgIxMkYpbA+JtFwlbhkMUGO0nrTdXBsyaa1duBzdYLAQN8s/tWbSXtUpRm0W1EMzvg+lN1Pw9b+w32cKoMBGwT3p+nTwt3i31AI8ousoj1psTGfZqi/iqGuB8sE3MT2A/0ovHc3Cl6y1kbfLbcgMR9aL4j8VtfDw9j4YzarV3AA1wCVTHQCsPw3Qa74g41GoS6SOQ6EBvUmauJrrXLVi0Bsa3dO3PmMAdpiKzuyOpu2C1nMNs3ZPqcCg8P/wA6wa+viAbfKRCj05rQbl0qLs22H5V6t6knj6Cpb21jPpdShdkLMQuS7SSTTNfeazb3eCp3HAOD+lJaxrbrLebU27U5/hqMfc0a6EtcW7e1V2+TiHP9Km5dGXRHV6u/bl3u2ifMoHA+td63pjp7h8IrbQcF2LN69cVyviFvUWtlrSN4Hicgcn6Ujbd32Rct3rqgbZcFc96177R1NXpdNrNovXFuFRgboHvArE+lVY8EDapwLa5P1xT0smCrFLaHooz94prW77hkUMoHWaz5L4ll7m8OrQD+QAGTVuHV5FsmBwSZpi2hYQlwS3J8RiB/r9BSdTp31DQ2sFq0YlLSQx+ppv8AYU9hJe6trdc4DNyf9KvTI2fxCWwi5BURA961tZ2L4YhtsQWkz9etCybNhQYjIGP71i8tWQixqLd65CFfDmBCtJ/SmFbV0HTrDcTKkAe5NHatX3uNcNwgdBJ/Xj9qK0+53tggMMkdKm4pD/D713UDUXYe3b/3drxAAB3OaR8S+G3PiNzdqNV4VpfktKsgepM1vGnVwA91gu6WGSxPae1Je5cW3tso7GTmQBXTz/GfFy0/w7pkg3btxx/lFbrGj0WixbtNuaMmSY9e1AdP8RbV+NNtU7MTxWi+L41CW0tC4hHnYmPtU3fdMz0vU6mzpGBNpnnEIs1ptW96rdI/LPHFZXtLaujw1ZrkTBaYqxePiMSUVl+cz+lYufTXbDBd8K30Bj/SnAiwC7uFVuu7A9PSg09u8ZwDHQgA/vWfWWfHtsHAJBwAf0wTXVyamL3Mn5AYLGP70ZtFYYKrKeWOBWTTaAWEC3HAU52AbgPvFbXa1p7JuMLhK52iBPtzS9CXCivPyACZG5qHbprzeKviiOdyFd3tIpa301NvxDburb6eJn70RCLnxTHSFMfpU1TxbtKgQm4ev/UilHaX2OlxgepXn6irKFrY8K7dLTnE4+ppNk27F0i/qmLr+Xb8vvTsNS26SqrcYN3IEe2BTUtArsG0Ec7zP3o91gLEs47scVn1L6azbL3MgdEEmpt0Vc8Sym10tjqIdYFKS6fw4a9vUg/KuY+wo7arc/3KuoJkkAU5ms2kAu+I4nkrFXQK7LtsMyuw9Ov9qOQFM22IHAmg8fTogdULDo24T+9LOp05GS4nkFSw/apqmNprd470U8/lXIoDYfToSty604gif60aPtJCue8bSIqnuXjnazqe8f1poq3ctWiYBJbnNaC9u5sjyjnMR95pC2xJK+QnkD+1EVLAiZXiDU0xq1FyzZQC9rdL5chRcUsKV46XFEPJ6GMVkb4PpypvnTwvBJED6U61u/DrbtgrbXAUyRHtWtiYfbm4YDkkCODVW9NdRiwYMpOcQKR4hTaG3npK9KO3eDMbgkYmD/pNBoNvarRuOeCKFbUr8oDHmaS+pQXJfLTPk+b7TRvrLJChHZLnAVgcn6UDLVrwyVL7icgSP6U0WwW3QN38xGazrqEVgtzDnkAD+80FzUKrbdOLjACWZyB9IqK2i3uOTPvzUuLsEkjjmMmslm47qFuOqqRO4NBB9+30rJcY2mW3cu6i8IgMBwT3xEUHTKhGLeQHk4kj7UptVYKjdd3Dvt4/pWBtKihrgdXY5LEQR9AMUNhxbAZ7jbSYAKn+1TYZW65qraqD4+1TIiRH69au1qgQqKd4iCxgR9BiszoGdZCMCONskVYRlJ2kgTkADFTzXxXYN/xz4qWjbI4BgzSbuqZUufh7KBwxkhpH6U5rAgAXbbE5IUzz3AoDZkw7IqrggjLfWr5HiVa+Maw2d34YsRJMDp7TRrf1F8BrlxQpGUAgj3pv4U7odVZBkMMR6RFRltIpu3G8onrM085+HiUPDewtxre24OCSOlE7BbniEsdxACzn6ZpNm+2p3B7bWVWIkmD+lPAt422yIOGImfqK1eWJiXVdrga3dZDy0AS3pmi8UQwKhmXozChdJw67kPB3f0obVuGcWkFn7SfWmymGFjnbtA3DcpQfvQ3rlxbYe3ZcmPKFjH24oEJTdvMsOCKaHDMQyhygBBY8GmmM2mOqZ1tXTeO7kOQwI7cVpvltO2675SCCJPlj1qbVCbSPI3Qd6gUtuyqhQfK/6insZPxVt9Wtra7s5BBDEz7ZroRcsIV1Ni4bhmDc3CO3vFZCviD/AHnhgAiRto9lliDbd5n+b/U1dFXb6WrIJwGaA+/A+lLd3u2whuXo/mttz9uRT32SGfcxAOAJ9ppNy/bMKFv/AOYFCFFAzU2CbQN1mK/ND5mqbULtVXdSAYAYbunpTUh1thz8swD0+k0DuQ3yqM5ABP2qCDUKxYt+QmS0ACpJO13Aa2TgjAoLlqUVjcDndu3bZbd9at1YKrLtyIggn60Ee4yIW2W1M87f+poRb3qruksOSq7ZpgFxgy3LgGeRgUBZltuoK3GGQCYn2x/aimXNTpVtSdKCowUVZY1jfW2NRcGnsWb1jcMnIjPFNLtsJZPNEgr19KhN8srNsCxB5M06BXAfDb+CzjsGIqrF0XrwR9O21R0ULk9CetWUtqrFilvPzBp/en2huSd4dYyQRis7TDEs2NhIDKV6TisxtG8GUXVG3LEHIpoOwtHBEQO9QEnYigSDJ83SopNlSlsNcYODwZ5prohlgjH0FWbsNtuQdxjytyP0ptsWgNpnGQGY/wDRojPaNt95Byp4iKshGAYDeV4g0r/aFrxzZFi6ZxvjFH4rEm29q4q/zqd37Zq9QXcBJBTygdlzNLW1dn/fnjkU0PLxaAJiBMjPriil5J8MknODTRnAvk7fGYiCIiPvTlF1VEtz8pImhuXVtMAzhTzLEKaWu57pfGwfmgZHvVDGV7qKSwcj+XAPvU8N02oL5kCACAB+1GYYDaQYPQg1Vy3LcQV74qbQu7fa0R/E3sBkgVnXW27rNKkkCAsVoaxutjcSwBnzCfrQnQ2w5YeQHIU08jF7ndPkJHMA/pVTtEvuBHqaadNZLeU7SBJzH60DkWAGe5C9STinkYUbq4B3RPAE01bsqJeI5AHApVvWaS5d2i4jnkEA5rQ1pG2vwek1bc9k79EKWVwQA7ZyMD7VLniEpAIjMbZE+tNNlrhwxZ+7dKFrTgmMEfrTzMUqlWZliOYIx9OtXbQD8s46ZFXtcKIGajam0l3wgQxgHKlZpui/w9plErM5INZ7mmsSTsY/8PNFeuuo3WbasSZhmj7Uyxf/ABA89l7TDo2ZqZF2k/7OtMJBM/vVL8PQLliDWsBvEJMQBgdagLgkk4/SorOmggwHYA4iaNfh4ElbhH1rQrHdODNED2AArNhrH+AAJ/isPXpVfg4B/it/etoY8GPcGhk7jgxTsYxY8xJf/wBwojbKEMtxsetPfKkbd7RwcA0PhhlG5dp9IxWtTCyzKpA69YJNIcagNv3b56Ez+9artsMpVCRIgMQJFJKYBZySOveteSYy/i3ViXEnsZFS5rPFU+ZkJyQtw066iEgbSPWMUltMp/uKeRixrzA8wkenNENbvkKSrczH/UUg2QMdQeanhgflj608lxvR8ByGIx5jkfSjxmMH0rJbusEiTFabbXyQNo29SRiseS4Em6qutu5AY8soMVSG4CzXH3f+zaB9q33Ldo21Ko7XOSCAMfSaA6dPE3KNpYCZHH610m/bPTIHDNyDHSabatG95VRnzmBTrGhSy25mdiDukmaff2C385ZYyE7+sVNGb8OCC58MgGCSwMfrQlbdq3vuGbRO1cQJ6RGaLSC8mlLapBbtkyIUkCmm1buAGHYR8owPbmgu5aGou2LG1lW2SAABA7mqt3t5ZbIZYM/xFAJH1pllCqqtvyRxKmPapessUB8oImSBmmmEvtQFVVCqTMAYNAqh53BQAJVVH6VoSwttSNsAjJIz+lCdMxuW7jXjtH5FMCnlFwt3NpmIQnaMBeSfpzV2fEe21wq9okwwuY/StiK5ddo3gn1JY9zSLqPZueHcVncZI4jsCZqaI4/hqhcK4ByMbjQi0zqgtwSpySARRWw224xtgKDAcGY9AYxShqPCJ02nQsVGSxgL6ljTRrt6I2tPdu3WVLajez4zPT2rm2tSt9mt2DbtIhgyRFF8Zv3/AMFp9I9u47uQWNr88cD2H9qXYtA2NxRJmIkEzPpV+tQVnTjTs/zXQxLOXXmtCahkDOtp2Df7sEeVPXsT1omT+GwusuR8hJLEd4oDctoqC/b8RWPXOP8AhpLTGZdCmou2y7S27Lk5b0Far6BBt8TasyOucYHX0rJqbV/xy9hRYtMuBdOFH/CK26VLtpC73le4YA2LtEelUZTYtpddzue5wS5BgdwP9KeEQZs7jwpIGMT1I/0qCzqLzjayoIgllkNH1zR2tNcDMty8oZTJhYjtjrQLZZeRdPbMEe9UFuWrO25teSdsIR+s064+wKNOC4YQWddoHbEVFRjbNpmZ4Mk8Zqbik6SwyXCgeV+aWemMGeVBlJ4UT/17UzULZs6Nrlq6lsghdx/m7RWZWL3mu6h/EVYACAk/ToKub2hhF0I6hiFjaIAqIvhXEFz+JgmGG4cfpVKpe8Xe4ypGLaxP15o9RpRKNcKBfXj3IqKDW3NJd0J0+p1jqHMi1aHX1P2xWGz/AIesXr6rdDr0CpmR6x+9artgm+v4DSuwBy/yqe1a0/EAxdQWmI2sUOTWrc9Myay6WzY0msvJpNMjC35SfDLtPXPFS7bN2/N+29xj8rl4g+gFbbt1Uba13w1AwXMf1rj6f4gBqv4ouoGxvQD9RFJbynRcjdZ0IbYw3+KmQxbCj9qoG3cZgtxCWOAWCk1Vr4itxms2IvNk7mbaftFIOouujNZ0yI+BvKck9c1nv7a6+m/aLEb2tM7CIHYcCj1Gvs2rboby+GokglZB9ua5q/DXN7xDeuFiJJdoY+kdq0WtDpASLyqWYzBQQPWnUvtF6fU6K6o/AlblzaJDW4lvQ96EOquDt2sTtYYJJ7k1Lmm3brdkeCqmFI6j2wKdbtiwvkkgflRP6/2pbFmgu6u1bbw2LFjgLGfpXM03+H21Tgtcfz5AAk16DYpJdwqoF/QckmjHxLS2tp0jqtpsveIyfQU4X8TkzaL4fa+DWWN3fdf5gkkov9zXN+KfE7motHxtZtUYGntmPvFYvjfxTU63U3Lab1t8BDz9aRovht+/bAaVsMZd/bgZrt1GGZNQbV0Punofau18K1T+DcN1wjT/AAwUk/QVp0fwbS72a0qtEHcTuitq2rFlmcSbk5fbkGufPnPTXHjTbV0PpNt1TbYHcSyhTx1rP4wuw3jWQoMAoQZb6GgtWULO73bl0HoEgH0rWGW3a3Ki2kAkjbn2/wC1cvJvFIrDzm6+7uMVNrG0CwLDM7qG4bWo2b38hztKkA+9QGYB8SOACMfpU39XBIwU7QVeBIEg5pdoksy3VK5Mkzmp4Fm00rbIZ+XkkmiW1aRdh2yR5iBBNTTEFpVDLauAGMxtxS96WnbLPtUb5YY7Yom2I21NQbYTlRAj60On00Q+0FmEFutXZnYZZul3+Rh9ZmnbevI6ZoGtubWwNtA4IAxRrbFoSG2Hme5rO/ilakIVCNubdwFn+lKtWbNkqtnyO/Ug09Bc3N4jOQf0p2xLcC2mTzH9av8ASEMHtgbnU5ySI+2aE2lZItmbcSWB6+9argtZ8XbMRBpY2N5FTnERU3F9loLh04RX2mIFyJP60uxYvaZWUXGvyZDXWFbPDaY2x27GquKu0rcDqw7QRTb6TorwxvlypYdh0oWu2rLecKqcknNXBjBJmlnS2zaZbiRuzLEzUnvtb6cXTLqjdV9QlsKTEhyB9utdlHWyYVVM5E1ns2PLLpuaIJkj9qTcsXi/8a6l20mQvhBSPqM16vbgq6ty9cdku3BmQAoge3egDrZ3LeFw3OJfAPtWlLe5AyEMIxBodTqBa2C8GfcI2hS1TBnsPeff4ukIJwNxlf3xUTXW7OoW06qWUZ2Dy1sGoe2Clu1eO4SAiYA9+n1oU+HW/Fa69pT4n5mxzWgi3pzdusbK/NnDYP60q/8AC9R42+06hyMgkkmulptJbtnZZ8FdvQmP1Ij9a4uvt6y/qjbvXRbB/wB2EEznvUzs0f8As68l3w7t2DOUCmRWp0tW0HiXVDDAPJoLFrU6JRZNx7qsYIZML96c2lVbr37zWgdu3dyB6gxSwijqrVm2GS4SoO3cOp+lHbvNcMOFnEBsH34NJ0Sfh7jMtrW6m5Gd6q1uO/mrT+EFy22qOkVG6qVAH1AqZIvZe9PEa341pm4KCMURU2x85PptED7UnQf7Na42y1YdyeIOD7zXTNk2uLiZxBMip0ONdu628S1jUsp4LZMjtgUzT6HWi34662w6jlPxABj2NaXXT3Jttdkg+U/MAf6VWn0Wg2fxEsuxESR/Q1rZEwu7rEsBWvLCnG8GR+lNS/4mn8ZMq2AwMR65om0+mW4PEsC4CPKQBArTbtoEVQ2wL5VQMf0/0rG8Wu3A1SX9VqkOp1WqvEfKfDO0dorc6ay2QxupbRARhZmtL2QXd7j3EUHuQKf4tuzbXf4ducLwJq3l0Yw2tLqSSSxcNwYAP0FS7bZdObVm3vIPRiCB1q9bY1t/+Ha14t235XbtMepHT3pmktW/huh8A27ty6TJdEJB9opvRjO+hQbHUKAh85/uaJ9O0rcDR6EyPpTF1tu9qSi2ro25JCc+hP8Aetdl7dwRa3EgnzFdw+kgisW2e1xxn02/bdtyzk5Zrcn6TWq6H1TlLlm7at7QCDBk9YrfcQXLyKbQYQQW3QfpVPeGlRLRRxbyAMsf0zU8rfS5GSxpV09rw7bXCOhYTFNCQoW6xLD822Jp6RatlkZwzZBfIrLb1t69ce06XBtPlZAIPuaztq4q/etWZSGd4/LAA9yTirslvw5cWgPcbRH1Na/w6vZKsu7cZK3F3AVY0tq23iLbVDtyQMD6U8pi5WcllCHw1DH5c4oWe5bG9rAO48q0kii8e22x77rsJ/hHbJP1zWX4jY+J3dR/5dgLI+UBuKT32jRbW5fuNse2igRhQZPqauzpW014olt3tuZYxEf3odNo3tEMfI7ZIBJWeuJrVq1u3bQS0zgyJKHbArNt3pcDduWrVvfqHayJg7ooLaDbNlw6ngH/AEq3B0mnRAHcEwNw3feh0gJHiTb3T5gnJ+3NO8X7Lur4V17pt3HUgAKplQe8Uy5ZW8gePBbjpBFOuPLGbd5ApwVBhj9KlvwQu/crFcF3GZ9az5VchTJbIKMpBGFdSJihtBEAW7d3H+cYj3pXhWF1ni2iz7ztDI+9R3ETNGhfT2iLttmG7Gy2TAPfFW7ATsblzdtt3F42gCR9qXcsyyXdzWowyiOPWtvhgCVCiewg0Fy3ccfwnRoMEYM9xWZzureMZLhfZFlhs6ycEd6kC4SLoYR1nBpwlGCWrO1ZhoAAqrifwgzhSi5BPT6Vuc6zkZks23QKGSB1OSD71EsHTk+bas/lg5+tFuBYi5BYfKTwau4rOpC2ztnKjH1710nKs4ggAu4mDzzQuquyqWWSPlP5qCxrVAKqIQGMgj7zzRo9m/cJuqrQZVgMir5JgdXZdbSNas25t8TINZ31bONtq8LV2fOCJIrpPt3JDZJ47jr71aJbW5EWhdYHEZip5r4sOna/4afixbL8KQ0yDxIp43giPD3KY2iBTHtot03RaV7qz8mCavTXRqFcNbKlMsjcietXy3tMLuMSm1goJx1Mmlq1vaQbibgPlJEitQU58MnZOAOn0pF6xauXAzWFcgZJXNJyMCQ6WGdke4ekZAP6VkuPrHtbF09sgHO+R9M10be22i2mGwZI8xEfrQG5bCNsBLE7W3cEdqTkYzmy9zThSqgny7VMkH361jb4LdVoa47Iw7cV27ZI4UkCccECoSbltluW/KTkTIP3rPnYvjHM0d1iBbGYkHMjHStMXHRSm22VMspJ/ftWi6tqV2gAkiIAz9elKgg795JOCI59P9aW6okKPblArgHBU1aheUJbuZ4pK3tNa8Qltq7oOOv0ply8iKrB5Ujd0IqdgnLiNtueknp60A8WYK7Z6jis9vVX0vS1xb1o/wAnIHtW9bqvJUg+45qXYYwXL2otXD4gDr+VlxFadNqnCwsTGJ6UZtQC22DGRmKAYxsgdop5GHXBp9YqtqLSO68NAP71EFsWyqeXsuwZ+xrKAbf/AKeCZkHINErsCCImnnYeMPdhIVNPJjkYpdvUXluH+CBuB3RnbQbyf96vPbmtdo2RbAYzP6VfM8SbV83JQO0nG4ptP0oTZa4Ya4TBy0lT9K1G7IkoHUHAXM0Jv2bjeHu2jrkginkmE3EFm3xvAwCWk+2aBdOlxNtzZBxHejvLb8TOoBWIBYx9qyBn3FhdJVDCuZNBP9j27NwNbtIZxBJH2NbrVooBbNt9vfdTLd26lj+JG0Hg4HvNaLd8XwSiMI6Ec+1YvO321OM+mbwrcwQQftVm1DTukRImtQvifl/SiF9Cf93bLeozWfJrGPwmMELII4iqGn8SD4MR0Y5rf4wUDxLQHqOKhi58kj0ip5UxnTTWmSLunGD160R0tkn/AHa49KNjctg7jApRZwZ/SptXEOlsk/KY9zQNpLXXyj1NCbrFsMQexGKhuM3lJb+hq7f1MgxpLAHLfSlnS2SwIciO9LHijBwBxtMikMbock3hs7Edau1G1LGnVgS+4cRQPpLDltrAT0nisxXfHkZm6QYpy6RycK4H/XrTf7XF3LNtDg5jvSWkgi0Fnua0Loi4yXX0YzWhNPbtJBj3NTyMcZlvgEwJ9MUsLePCV6D/AMukMdojsYrJduWbjAjUBfQcGr50yOIbd8seDHTmpbZyYdIiurcWzz+Itx2BzSEsXL727aFjz5h8oHr3rc5WpZIx3AApYkKOsmseq1VrTXlQozMQGYgiIORj2iuzd0oN5bLi3dUNJETP26etNHw/TLqX1VweJfJ3OzxA9h0rrMk/6c7LfROn09s6a3et2ZbaCS4IP0zE1qTSttFy8S7r1mB9uvatGLdjczAHmPShF3xCGTiIBNTy/FwOxLYJG1Sx5HNWS0sBtYn5CFkihI2AEsok56EnvRAACVBJHQYqeRimtkxu8z9YrDqEvNuh1IcgIAsqD79a06lb2q0/4betq0T5yi+ZhMxParbQhhbDAsVWbYb5Z6GKu4YVptPfC7dRfNzsAK0FC0BXYLENIzNXLKuQSR0A61azsyrAnMHMVnytXAqu11824ySOlFeKrZKnaCeWEk0aAc80yJkQOKzea+LFau3rzuBZ22xgM5gn1j707aLe1WaWfAgSBAowvhkKqyoBnOajKLjLJMnIBaOPSpee1fHGd7V5lZbGoNhSZdx8zDtPSiS9p0tEo3i3GMIJ8xJ655o7yPtUXLgVT8wGCR2mucFuP8TZ03hF8quuBPYDqK6cdvti5BrZubmQ7onAPA/vTHtWtNZWybPiPM3A1zk/5ug9q2aDQgtva7cW0ks1x3j3rEt2zqNRf/Dub2nRvIQhE+xPPvW5Ok1k1bfh7qNc1dwK35RlifettkKLQRXCyu7zcgenapbS2t8BlU3gszyQPepft+NaKOo2AzyYIH/X6U2ALqBt0NtQj5zchvTpTbJulUYXVZpiR0ohZVACVCqF+UTAFZ7XxRLjKtvT3TbMhio2496bvoNuXERwHLElTM0dtbTnz3FUqCY4/wBaPTHHiAKqflJyQPWRRXdd8OS6y6vU3A4BDSRA/wBaTsvRasoMrvPXcDVPsIHmdVImd370Nv4noNQ6jT6LVahQSVN4nZ75OaO24v6dhGx5PmK8HuBxSzCXVMAJkMQMAKP60vUfEdNpCouhg0f7tBLGiTTpau4u3DcucuzE/wCgomtWrbbUKF+r7pYD3rOxQWEb4kfxN9TY01v5LTgbZ7knkmra2l9Qtt3VTgAKBAojYZbNsIu5UaQsT/8Avce/NKtjUbCXVAyuQD4hAHpxmtbvaZjUg8G3tnAHzNVG0b/+9hlIEeaqtMktaZ7firlgox9aNyxYEEEzMEfaue1oRWVARoWeOf3oRbgnaFAnPeqC3txFzaqETg8H7VajaV2tA+gmpauMfxLQHV2Nq7g/V5gAdo60H+H/AIfd+GPdu3XS41xYQRO31rfecWrbOWwBORXIPx7VOjJoA924T1t4FdeFtmaxykldTwLu/cxYy3Nu3Ez39KahVPIiqwXkn/tXCNj418RldVrfCVom0pzHqBXQ0Hwq1olC+I7EkmSYk+1Z5ZPtZtaLptay8WuuDtPyIuPSmnakxb3CMk9qom1ZBZmgDvxSNbfNvSG62pFlSP5YZvSsTeVa6jNqL+pu6l0t6QXFUhVG37kn9K2WU1IsS6W1foAZrD8M1+na63/mHk4UO2PQV1FZAG2mSeZM5rXPrpOPfZOssNe09xHd7asIY2+Y61htfDNDK3Lg1FyMILhP3gV0hdYKIBaepxUAO03CxgYMnArE52TFvGVLGms2llLdtY6kZqDwxAIIAMwBVOpuEZz0oktEN8w45jrTdXBvdXa9lBsaJJJkj1oQypbMBmIPuIqkRU5MsasMDIPWpeR4lbrm4ruLA5AgAAU07iPm6UF66lm2zu3kXJPQVisfG7d4/wDltPcuuOrLCL6se1WTly7LZGjW/EdPobluzsDahwJ3Mdqz3itAlwGJAMdK5R+DrqrjanWX2uXrh3Hw8AV1ERLagbjIxJMk05+PqJx37FtULu2kmOnNUrhWZ3EY45NErpI8nmA5ihZgDKxBrEaW43LIHA4UDNGg2W0DEpI6mSKAX7irttqgLcsT/SgKsWG51APJJrW9IO64a4CBIHCwI9+KzX/iFiydjmWGCqifv0rXsXAt7mPrXK1X+z9BcIuWFuX2yEHmI9T2rXHalyOhpdfZ1JIU3ojIPH3FP3MxYK+21Hy9aVp9dYOkUWdOIiJYUosSfmqXkSNQt5Q5Yxn+lEFMbmtqo775NYy0Ngkk45z9KQNPa3Fm3sBkByTmkpY13WtM+5dxbvuijN1iAu4KCe9ZyVtncSDVJeTw2uGVUCfU+1Jy0zGg7UI3XWJ/mNG7BlyZxztrlr8W0t9RbSzvJ5Bbd/8Aug0837rXBtsqiDE7iTWrM9pOw2F11ux/Gv27wmZ25FM/EPuh1U+s/wDUUi4l+0kiSYwC0T7TStmrWCtpnLcwwj7V221y6S74+oZrbXSgPGwgn3yR/Wm2TctoNObytt5d1JY/r/SoLOpYqfDAXoA2f3qLpL924zOzTEfNB/am0KuXdRpnDWUuOGO2C5OPritFrYu6VtjcMSkj96UbN1TLCQOpFMNtwC23IPHA+xmnYz3XZbTrZY793FtcD9eK0WbrraVWY+s81aWWcSoQH3E1XgXVbYWdgcyGAP8Aap2q7jWLyFGv3FImdqRmsw0ujUFFS5dnkOZ/6+9NNhrwKXFYoD3ifqK0LaDEKlhg44cXOPpFOzplQLbhbNpht42sB/WgS5cYlpEk4JafvTr/AIlhy1yAJzgmfeqK3wGIt2juONij71OwqyDbLW7G3z8kwoodSl7c73VQpxvSa0EuU2FW8dfldSAB9NppQ1GruBkv7rhXk+EFH3in0Ofa0KeM1xjcVTxDYrfphbVdpVyP5pkfWjS3dKyF2rEyQYP1qG/eI8NbAVThnDZqd1fQ3G1oUYjJU/tVBltNubiOeaC4bvl2xuXAA7exq1DGfELonqZBqYrQl2QSBuA+4oXvKhDPsCEgbetULcDdgnpxSjoPxdw6i5prkJ+cgwfTmk/sbPxVksUW+Nw6Y/vShdvXvK4CKD8ysDI9q59/4PZuvvW46ZzH/auha01uzbS2rlo/MxiaZM6BI1uyYBt293QLzTzcgEW/oTgUjwd/nBkjiOJpDWNaBuv+FaQGSRMH3rOavpstm4bah8NGduBS0QWfLdu3Lofjf5o/SleIwdTatm8n5tjgEH604ef5la1tG4ljEfWaYCD3BeIutbW2R5eQfrV3bq2rqlr9tFONp61gv6UXma5ptRJ6A3CQ3605Fa+4Gps6dWX5QBJ/Wp4xdqf7V0928dLD27hO3dMfUYrZatqlnw3bcOPOZmgC+bdCz9qsltpYwT2n/SpcvpYtrRtJFohQBhVxS71rWXSjWNT4Sj5lZASaZbYtb3kZPSaiXtxkFFExDCSfsanYaXtYtuwLcx1+lKHiWrhfcQhHDQB/3p4IC7gN0cCKC2rX4uMWVSI8MptipAwOHXyt83UGs34dW1AZluJt+UB/L9hToti2XL7FUwQ3SguXVN1bIS7tcf7xRj/Sk30dH7EXBY/U1i/Bobjq38a2/mkx5T9xNbBbO2JJg5JA/tS9Q1tVFu9auMjCCyjI94pCgt6exb8ttbYcLKymaDVC7b0xL2kuLEsxwPbb/rT/AOFqtIfA4IgTIA/rUYBXDOjEREKSR9qfZ9MumZ122hpWRIy0nb9KabblCGbEeUJIP3zNapZBLFn9DiKCYBNs+JtOVMUpCF8MWwVtkluFA2k027aR/lu7HicR/Wk6q09xSoHlcH12/aKRd8NiP4BvlAFLW8Oh/eKuQ006UC3F5w11seIqwR+9ZbF9d76dId1OCxgn9K6IHl8s4Gd3NJndtHhstxvzAZEetWX9LCQUYAjZcKnMHg+tLTfLDaEIaYDSP1rUrbd6NaYwYDEZb3/7UJZHuI6KrrEFlgqPSmmEbrzXoa0thQMBW3b/AHkYqNbZidpZWHBFHa1SX9R4du5bYRO1DT/ORLbRJwaXSYR/6YFwyeJjmhtkC262HloI88mD71scALxMZpaIh3uFMkAEDpU0Bpt9vTqt8q1wclZinFLe09MdKAgiGBA7iKrZBBt5PBNRRBUfEH69aFLaW0CqhVRxHvR78CYqNcRYViBPAJptC9pBO9cBcNz96keYADGJB60wWrRfcBBPpRG2rjoSOINXyMZr1tHEAjcuYLETjigt24SBB3HOcDvWg2wxIYAAT1pdzSgoCNykZJHT2q+SYSUDeQSw/SgWw4tbIUMpjIiaXqLWq0qlrR8QEySwAI9Z/vNS2bj6UXt7mBm2GFaQdy2VMCypIgyDAoC0DnyCZnpUW5cuQ43Ffk+WD9qq8QMOsKMmVLEioHK7RuVgw4jmiF61vm7KmIrJZ1FjTqCtlkttwQ0xXRtst5RuVSp6OIn2qculgG8HZvR9wNYNRrTp2JKo6nkdRWq9Ze1PhOvhjlTyKQ+l8W3uZJ7xUmRWmw1i/bDWmUkjI6imNbt213Ez6TmuCunvaS/41jcV6jtXYINxVcA5HFOUk9EZbWtXxCrBkaYUc49aJ7ts3dgu5YSVB/ajfSh8lQCMisd7QMbpu222PEEEc0madtK+Ew2a65ce1yrRlfenae1oxcL2ruQufLGKCyjnTsr7QI60vTLYFzYykEZVgYIq6Y231D2lZbroAZHlwadpyAkIYWcCeKCwl1Z2qH7BuY9KC5b23dym5bZsbGPl+lYt1WkOXZlYKD+UjrS37EUg2ry3P4jsyH5THH1qO7IQxG4D83asqfbukN+Yj3NaJ/OAwbgGeKwfibi2ySpbOCRQWdZgh7q2yOjtE1cRpZ9SZJuEkcEGrGq2tDo09cUq3rrBchr9oEdAwo7vxPSWP97cGOsUy/hsah/EHlUxU/Cu35lA7Vz3/wARaCNqu3uBWHUf4hItRZdi/AwDNWfHyp5R3hpgJ3GATzVeFp7bSwmK8iL/AMb1ZO1r4X08v61s0nwP4hcIa5eKbsHljXT+LPdZ83Yv/GdJZfbvgAx5RSbn+ItGo8hd/SK06P8AwnZYjxbT3DOWd9o+wrrWf8J6BBue1ZEdhP71Z8US83j9V8b1F9//ACwcLT9FpNXriW1ly4LcSoDZP717MfC9IreWSOsYH6Va/hPh6MzKu1cl+T963OEiebztr4LpmYybzDsTj9BR3bfwnTgKUtm50SCzH6Vs1vxs3mHgb7dmD6E+9cjT27SttsWyxfLOefvWLeMWS1ptaawF3C2u8dQkR7UxLKLIk4HEmjJFtIRZPqaEnvya5XnW/FYW2ACqgR9aBZXyu+8kzkYFA7kSNzEgDp+lCJGQueeavkmGtBOYPvS4YMSByc1cM3HmAGW6UcAL5mgDrPWrpgArF52x0k1fBM59KlxVLgtMjIg/0qKodyk7QZyBJH0pLtw9IIcxuHeOZq4fdLGR2FYNMr/iHIthbdswrs0k98CtdiWtgklj1IECry69JOzQ4OFGfSjt7t0zLcn/ALUOFIAHm9Kj3PCTcVLMeFQSTWNawaBVDR15q3IFskuEgcngVnOoZNRbV7bqpBaBEnHrz9KxXrV/XlvF/hDdKKH8xHrFa4/Hb3UvLOozXX1lz4lut6jxltONgA2KcZkTMVueza1Fx77pO7q3bsO1MTT27TNcFlFZhkLTZR1ZCYMSBkzXa2fTnn6zG/YYiwt0I08LyaPT6e1pnNzw2Ln8oPzH1J6UL6TT27YIU29vVTH3PWmMykEiGnyjE03PSm33OrAttHhCPJwPf1oVIW4xgC1EDvVaaLltrdu4bhXk8AHtTLrNbIS2FuDZLMTtC1m21cwvxLYSSdqnEnqahEKG+UqJAAn9KZbFp9lwJuJyGcEx7A8fSnAi554VxODNZvKRZGUuCSjq2cZEQOs022uyyI8MW+ARn+tOK7gwcKQenNKuGzbC7iqlvKqgZmk5GAt213ebcwI3SxpVyxpl8W+9pHvHIASWY/0FNvnbbxc2z1Ak/T1q7VtfLcCkFhmfmPvSXOywnR27qJuv5un+U8elNuLKgMQDOIOZohi4SVBUDB6zTAr3TCTxwBUt2mAS0CTG0epxTLdu1a3sgWTyQvWo9sWSqlizNyBkirDZAUxn/qam4vsJuMAi/OYy3FZtPYcXC9xiWOABG0etaTIz07sc0PzDywZ608vwwqbnjFEt21tg5dzO72FNUBvWmMBauLuUO0TB4FQku07YnooqWrIEowzxPWkanU2NLsF+4EL5G7rWhmWIzI6Vk1mj0+svJcvLu2CFUnFTjZvZZfo8i3dAbysDkGZBotK9h1mfIDwo5qrVoW1hF2oBwMCp+I2opsldx5DDjtVkNNuzdcFVCqogDrWJblxrlw20HhoIBIwW/tTS97xGN1tzECcQPsKipOZgdqbJTNc/XXL2i0V26l57l0gEMQIXPQV51NLr/iDlwty4WOWcwP1r2htq3IDDpIqbADERWuPzeM6iXhrj6L4Ctm0PEuTeJklRx6D+9da1bVFARYM0Zts3EAe1EiFWkSCes8VjlzvL2s4yei/KQG8QZ5E81k1WvWzutm2zqB5EHLn27etbwAIAWq2puyomk5SfRZawJ8Q+IOqfh/h9m23LG5MfvTNHY1K3je1mpe47dEwq+wrUWhsCO5NUzBRu6RxzWr8lsxJxxIM447moRC8/ah8QkiJ9KpmkkcmubYL62nSLgles8VhX4oGZtNbswlvIXEn6Cttyz4o2s52noMVdnSpa8tu2qnrArfHlJGbLQWLl26o3BrUdABmmgHcQJMZyaIrwWBYDpMZojeJtBV09u2Z6eZvvU3TMUwzhYXoJmhhRJCiT1JoSVNuHVw3qwj7UHzQeg6dKinC4CBGf2q1D3LkBSB1MTS9h5PlomZgmw3mCREBsUgbqLqeCLOnLL/Ox5NYLektWm3bJcmZOTT7aKbYZTuAxuqx5Tlga1eXL0kkVBAxAFUrSpIYMR0FE5kQefWgaQ0QIrCpZvEk+LZVT0O+aN23CJE0k7jO0gdKpJAncCTzGaoLaoI8wmguIGvBfCDqeT09q22NKWt+LcYW7KZ3v2+tc/Wf4l0eim18Oti8/HisP1FdeHx3l2xy5SNLWktMtp2t2JEgHn7Vm1WrZj4Xw6wbjDBvXcKPYda42nuanXa3xbTs1z5mLZArpnX6aypt6jUyf8imul4eN67Y3Z23ai6tu7lbuwcHnd/UUKau2LnntsrEfMNxH7VH0d5iWsbbiBcEhsHvNcp9bf0zq2sO0AxCnJHtXTv0x06l3XGyCy2vEJzkx/wBj706zrLXhlr+nIcZgMIj+tZNNcGuQ/hbnioeUHzfbmklLVu5vLedON13+5qb/AEY16bXXNYzrYt2hBna5247gtAon1b6RD4jAOTELGPqDBpBPi5B2t0IO4f0q0uOLR8SGMn/05n96eRjV47NbDtZBj0/rxSW1rbht0oYE4In9gDSL9y+9gGwsspyDgfanaO3qbtmblja85YAhT96DR45S2zE22frG7H6VnGoOousgIG0eZkE/bFN1Wmu6VC97TuV5gLzXN1HxfWlgui0BtW+GlZLVZdG6y160s3HLkH83EfQU+zedwXuAKnCjkn6Vj0rXbyNv0/gvGQ2ZorFu8jMt02mWIJVSDWbyxca7Lh3a0SCVzJMCKi6nTG23jaqzaIPBJ/oKztbuhVHibfNgCTI9acyIDuKqkiGO6J+9PKGCXUaFli1eF1onaFYfqQKU12zbVXEljkRHHXmqeyhwrR6g81m1ukW+ildS9oJ2Ez/WpLKuKvfHrVq6ETTPct9XI/atVj4voL42tc8KBzcWKy6axes2jae6LgIlWKQf3pf4W1p/NCMzGJfcRPqAa10nboJ8VcH8O1q4lomQwX+2aItpzcAHhllySeR96Wz3BvXwgEiAEMkfU1R0ai2JRhJmSSJrPS9mm34l7xF1J2DBURFZtTobep1AuJdZO8TDU829qwqFOsEn/o0Npd8sXEjPOKf4NSW0wpQkAVV2wt9Ch3qJxJmgt3dhhl8rACQTNU/ihSLLEGpmelCNDdsJtsarbJkhkk/SKbd0SX9Ls1Lg9z6+wpZ8bYPGaUmCUEGhs3bYdlsu0pgyR/rSz7N+jNH8Ns6RSLTqS2SASQP7Uy9pkurDKGXseaO3dYI3iC0e20mfqf8ASl+LdgkIrHoOKzZ3q6dasKoCke01ZRUYKymWOIBP7cUq3qLoMGyIjJ3cU0ajn+GCR2NYvGtaG/avHb4VxEUHIKbif7VTI/jBlVdpEExkGjXVKboW4rID96DVa6zaveS4zoB8qICT9SRVnG1NhoB2iSZ9qZtMdTPes1jV29RZ3urJ2Dii/GadbqpuOcAQYmsXjV2Ls2WsIZVUQ53gBQKVZuIzm3a1E3AICOwJPrjmthRGQguyKRIKcil+FbBS4wYtt+Y800KV2IKC6HuIRvIMLPamm2zW2DqiuegaR+1LvNdCu9naxiFRxAB7zR6R79xFbU2kS8BnaJB9jNT60KWw1vcjHeWIIFsbT7kzmnXLRfcpYgEcAkVoDORJDD0FJNkG6bihRdiNxyY7dKmqEICFZSZUQBkfcUCXkLtZQpvQCVDCnOygF4OOsTXC1v8AiHS6a8VtJuuTDsFAI/vWuPG8ktx0TcC3FRroS7cMi3z04pxfaZAWScng1m0Ost6zTJdtuGMwSVIM+0066qOsHzKTgRSzLirDzdILASMAHrQhyQUcbgBlpGfSjhgu6F9IqKXdBKgMaDLYtHxQ/wDEVEEKhuSP+9K1eoCWNhvXFvsYwhaB78V0FtorNsVQDzFR8AAbu3lHFXy7TOnP09qxY8M3jYN7d5XFsKxp8bmD+GrOZgxH3pOq+EWNQ5ZnvK+CIetSDaFChtwESetLSFgW7phVXGCB0NXdQBAbijGc5j2pjXFXcI47mKHxA8B7YJIMCeRU7UpVt3H3ASR6UYtpEwAeZHSiDhYC24B9eKTetsXJTep5BDY+1NEVb4umblvYenBq79h7tpwTb3R5SUmKRcPxJLhISxeTaBE7CK2WwzW1Lja0CVmYPXNXl13EjNpLWpsyNTcVz0KiKeSeJAPvTBBnEdOaEhgQJxWd1pWYGY9ZoSzyZfiiDEZgsOw6VZzn/SgzvdMwTHYxSyHV9yEAxmeK0shaIEie9KuJaCbWQsCMxzWkYLute1qA1+z/AA/5gMinabWaXUXGtqWUjENEn29Ks2rIS3aLXWTdIJzjsaE/D7CutzTAhgZG0yBV2J2P8F5D4fhgkzsPX29atrVwbmuW5twCo6jvTNKt7a9q+Mci4kZor9pmZHs3CpTucGs61grcakL4R4gMDyPrWe3qjY134a6kq2A8RHoaYLOos3/GsOCPzIeDWmfxNskp5xypNT0Kuae2wmPqKWtkq0Z2+hrTbkW4uLtIxPM1AhLZ61nVK8EGlG1DErEmtRBU0uVDZJ+vFFYdRpmuqSLkEnpVabTfldWLL1HWukllHYnceeKY+0JjAHankmM1ota+QQoEFa0C8Db/AIg5/KYNDkkbcCk3RZSS96fSainG9p7abQvl7AYrnajVWzdKWjtI6XEwfrRX9WgskWApIEjcK5b/AB2CUe2o7g9a3x42+mbcdhTfuoBbbTkdhej9wK5934H8Sual72o0TurdU2v+xrkP8TtXCwIZZ4g8Vdn41rdFcS5p9QwA7GQfcV6OHCxi8nas/D106E6jS7GnrbMfqKd//TGlb4tN6bK2/BP8YjWlLGotqt8g5BgN7V2HuaTUj/zHw9HBxkKZq3jWdcC18K+E3vMli0V/ymY/Wnp8G+Ehp8C0pHcn+9Hr/guktXlvaK/d+H3WYAL+Un2rs6PUfw9lzdfuIIYoqrJ9RNM/stcHX/ENNonCjTeKsxvEBQfrWQ/4ia3cH/kwJ4YNNeouae18Q/8AiLKKAZAeGijsfCdFp7njbLBP8zIMf2p4p5PO2/ivxvVsv4XShlPHlMD6119MnxNwBqH09s9dssR9sfrWrUfFtCrrZ8beWMAW1kH7VH1VqwRMrPc8UzDThZt7IdnY9STFcH4xrtJDaTTqog/xH5PsCa0r8ZL7mdFt2unVj9On61561pBf1t24g8rEkAngVj5LJGuE2mIXvuEQeTjPatzI1u0RaEOcbjwKtFFlYQA+tSep4ry674oBgoG4sR1NUELUZwOIoN3TNM32mga2zSA5C9QBk/WqYi2OPTAJNMAiW20jWJfuaaNOwDt5ZPT1rc/Eq0uobV1lYKbYgB2Hzf0qrVx3sq11BuOcGR96z6b4Pbs7AWZmkMesn1roW7MbVETwAK3yszpmShVRtx9yZmr2kkZAHtzV7GRmBBOck4C1iv8AxIWbyWFtteunO1BWZxtXZG8IABiIx60LKWuKFdgg6QBPuaVZutdl2Rg0mc5xVs95mA2IltACWPXvj+9XMTVo7ncxUW7Snk8miF9VctEAcAsBuPv0rJqb9y/cT8NtJ6gzKg9QPbr61lGhuDUlPDItgg73M/QD+tb48J9s236avwttdc2rN1jdYfKGmPQVoPh2yqqhljxBP1q9wHGY5NXb/jDcN2OMRVvL9MDG/wDyhTn1rj/EPjdnT3mFjdcdfKOig98c11fin8HR3Ws5vP5R6E4rzGl+C39XeCrcXZEtcgkD09TW+E455Vnlu5HS+HfFbfxFjY1QCseCDEmutZtNbTw7ZFiznCCCR6mk6H4RpdAN6ruuAfOcn/SuhqWVfhzNZCtdaFDXcKs/1qbOV/59Llk7ZtE2kNj/AMmQd0kwcmPekP8AE7Vm/wCBcY3brESltCRbHqTzV/DPhtvQWyoc3Hcy5OB9K6Ng29OzNatILjcvtk/aseXGWxrLgEBCG5LLuz5uf9KIATuLbif+sUIRWJLjcSZJbOapsrEkfWuTcS4XaEVQFg5JzSVs2rchSC4MknkmrKkqs3W7woj70tvHZlWyqqk+YuD+ma3P9Zptlrjg+JbUMTCgGTHSaYQxYbskH7VarDZj2qHOJieIxWLdawB3teVUuKMfJ1NNa+20IH8vXbSLVizpw5AlnwzHJI7TTFKqAFWB9qtv4jOXFglmW/fY4VFED69qeL2ou7d1u3YQD5EyT7miOfU+nFEAWEk9aedzDxmgCkxJyM5paWHtCZY9QCa0XLiNp2tbYDCGIOTXG1HxDWN8QWxpLU205LKf3q8ZvotdWNzk5LxMTVzMDgdhSk8uSAWPM5qPcKkHGTWao5XfBbaI5OaWLrSfDMEcEqDNDuieSe5qwGYdh+1JcM1CHcl7js7EfmP9OKK1b8S6EVSzHoRioVAnj61n1NvVNZZNPfW2zAgtHA9KS7ezMnQPiPxfR/D734c3DduR5vDyF+vWtGm1KX7S3EDhSPzrE1g0PwTTaSGYeNc/mYY+grqC2o5Fb53h64s8fL7RW3MR09BTFtbzABJ7CgJhTtB+uKHcB/6hIJ6HmubZzkodsQfSqkmZxSy/lhRImlszSZwBUDHvpaWWP2yaDxJyMz3qALPUnmrcuqytszxkYqyCKCRNUxAXb5j7Va3NyeYQR6RNDuj5sTQQQJKjbjrRKS0wYHY0vxOQPvWLXXNWif8AlEO9jG4xAq8ZtxL1GvX3xotG7loboxHX0rNo/iSalxbtPduEDLRArIvwe/qSr/FNSX28Iv8AU11bSWNLZ2WUVEHRetdeXLjJkYktumgNtAY5qbOPNihFxSvmGT0PNCzYjbGOa4ugtkfmqBQMzuboTWUalrLyNOLxOMsRt+wpmo+IakkLa0lhDjc5YtHsMVqcdZ1o38kZI70kMWksoI9TVKblwZfPWBGaMI0yzCm56X2UJVy2/Yu2NgOKlvUBySLZABwSI3e1aQoHr+9TaAP5vrS8t9mFKWOO470e0lcwPSjZltrLlUkTJNBbvW3U+HcS4fQ1Mvs0JtTAjd7il3He0Q/gPcC/lXBNaGDYbcQO1CDAjJaeppKVxviGo+LfGG8P8M2n044QmF9z3pdn/D6qJvXNzdlwK7zDcYJ+1LYJOZMmO9db8vK9TpicIx2NPcs6c2NMqJJksRP3pI+Gm9fFzU3GvMOAQAB9K3rdc3CDp9qDhi2ftTWgLGR61n+TlOtXxiah7emVUOrtqvSLxtx9MVg1vw9dWqXIe8pwHFzd/euhdZCgBtgniEBI/aqRLZUyGSTjy/8Aau0tcscgfAbKAsDqLZGCfWjf4Etu1DX7igiTvXB+1dZmYxaQ7xzBAA/WmPbbw9zIRHJDiBV8+SZGTS6VrdlbV75ow4nim3LWxSd+0rjgn9Kq3ctmSGDAYkcVL1y3G3YxxghOfT/vWa0FjtCjxChbAO3J+lM093U6XcPxVwqTMOY/epbKL5UUHyyQKLYHTdAJ+0VdqYFnO52fU3SOYZ3ZT9M0LXbcKiXUJORII/pVXLr2xua2zADAEGjKW7unV7o3YmHOVqBL2k8VSygOSIKiD9+1NaSWHGJiKtQG3EWmjgFhH1o0JVOFMHA2jBpqs+oa9atKbaG6TmJih09x9Wp8bTMhHVoM1pAk7du0sc4xU/Arayi2lc+beBmrLEwHnRNq7ds+UcCnBLjgOLTFeuDilmzuctOSM5gfoKu0Htoxt3bh7AH+tRRb2EgBCTiKw674pZ0dxUvIx3LPlAMVquJeuhiGU5hg8t/UUnU/C7Gq2tdEso6T9qTN7Oz9Het66yr2LisByrLBHvTQNrNuCxz3H6Vgs/C00u65pFDGYIYmCOxFantIygX1RrfQBfKKXPoMFm/qLZCFmQzOxTHtxWXVf4cvMNy3SGjALTFaLC/hs6YG0h624APvTHuXLpBLu3QksYpuGaGyhsaRUu3EuXF5IXJqAYPC9ZiqtpcXdvZGg4CyDRLZLjzrHblqy0TZ0wV2hjJ/mJNG20+ViImZJoyVD7djGB2xVm2CogLPSRRA7F/3qgN/mAn7Uu23in+KjB+Ybj65p3gg4CoYEwRzVPb3qBO1ozBzV0Z1ZxcYs+4T/LEfakN8S01u4ttLmW6AGFPbitoRrabWlxwC3JFS/bbw4SyrPAgu+J/Wn+hlq44SA0T3UH9xQG35gYk9+1Bae+SBe0zIe4cMv96fABAn0gGs3V6Cbt4rtPE9FFJFi2x3DzGczWiVVjMGMcUg3UmfDvc8bf1p2dFPZ3qQWvRH5LpUU+bnk8O5cSBEbpkU8gQWBkHORQKJwYMfpU2rgfHvhv8Ae+WYIIB/1o0113G5VKfzBTmgUK6kOokHmMUZRdxlfSanX4HJrVdZdI/ePahGssRgcdAM/akm2sbSSZznmhVMzMwIGOlTINouaZ7csZHYg1kv6X4RJu3bNiZy2zrU2gEFDIBzVuOdplqZg06exYW3/wCWCC2eNgEUZtgD5RNYwPL/ALxgfTrVh7pwr7VHWcis+P8AatPhwe/tSxaFxySIKnBIj7UC37iEruV2J/NThqY5tj6GmWAE8NmYK24gw2OtGLckCTR/ibTZYke4q2NhyJZZ96gS1ncZb9KFrcTMADqOlafDU43GOuao2yuVcSepqarGiSuACOkHHvNCFhTGRPIrUbe5vOQR26VQAxytXRmCndII4xNXDkg9KM2C35sTVizJM59qaFE7fQVGjdxTfBgHM1Qtge3rRSyQOSe9CWYj8pg9ppptgSZxUKgqQOIigREN8vPajInB+1F4YHBqwh20CSSMAxmgdyp28mntbmJ4FLZCJ7VZUJJ3qVuIxWsbW/wXnQXLgGRgMy/1rewAbP61QIBLLzWpRVtWuW1vWNjBxMjE0pNWxuNbu2Gt3FzB4YdxR3CqgOXdWH8p/pxTNNrrWoU5G5eev1qCrcX1JtXCPQGKHUC/YAZlDgZmINOCWUvm6oCsRB9RRm4VJ2kFexrOqyWfiwd1G5SGME/y10SsTAic4rkXbtp7s+CUI6ng+ldG3qrYsKNjAgfKATFL/RDRnkiqKA0sXFcSTt74oL+4qVUsAeTB4qKeixmatmWSCCSO1cuzdayqWBcYBcZPT3qr/wAQZFKKMz1/vV8UbNVfc2z4IIYVwLhe67O2RMST/SnnUs58zGD2PFJ1Fkus8kZkmt8ZntKu3duLgeb3FZNbaS9uNy3DLwymI9KatyDtfr1PSs94Mu4Bi3Y8wK68eqzXNvJxMTHSgDY2nitF2y/zL5vakjOG5r0y9ONgAYMit+n+Kam3sD3bly2p+UsSPtWAqVPpVqQueR2q2amvf/CviGi+Ladbbu1m/wAABys+2a2mxc011nul3IBKMYEmOCRzxXzq1cCbXSJBkhuDTv8AbGvBg6q8yfylyRWPHvpdepuanVapmW28OCCTOCDT9Xon1emVWv3VggkqeT6jrXJbWpeXTLp97m5gBQdxPUE/aupbGq8FhqTb08g/794PuKnoHq7yW9GUtuDeRQSFJ3D2rl2fi9tNObV+491gCoUn9CfSqXUXb3xFns39MShCcEg9oI70/U6PxVf8XYtXbrmd5JBFZtjUjk3Pi99n2vcDheAOgrq/CtSTanYYb8zcfSuafgf8Qsr7U/4Gn9q03NCbFkm1duAAcwZ+1c+fHjfTpxtjuC6gWWMD161aMb7hLQkck9BXjLP4u9qtloveYHhv6163S6fbp7YvMj3FGSDMH0rnfi8ftfPWgC09wqt1GYdFYE0z8OxIClZrnfC9PcGs1FzeGVQLZWPzDPP1/Wu1ZUqAetS8ZLhtY7ljwxLNJ7TSx7RW7X2TqNO6Jda25EbgOKw6fRW9DYZVvXb9xjJZsml4wnJTNcVXO4DGJHFZLGstbSlvUkHq7Yp2pvrZAUqzNc42/wBa5P8As997C4wQdFHmYY61rhx32lreddZTWLYslb0ZeGED270WruPaW5qLSgiJyYk8DA/rWax8Ps6e74VpHS4B5rsyR3/tV/E7qjTGxp/DtnAKkc+s1vJvTPbGnxHV3LgAeWY4AXrTlv3LUC94puM21UyN1T4Qv4bVlwx1D7YGxIC/c12PDdybhVFYznrFLy4wktZg9y3Z3XFCwN0L0+tec1/xnUXrn8FjaH+QmTXe+NL4WiJ3niIAyxrjfDfgr3mFzWTat8qpHmb6c1vhmeVTlu5Gn/DmruE3l1G5kiVY9+smvRWbpuyRbZEHykiJ+lZ9Fp008gDYvScmm5LkhmJjicCuHPlLddOMsE6WnJ3rvnoeDRYVeiqOlCXAHzACsPxD4nZ0MBzueJ2AfbP07VnjxvLqLbI3q+5RsUgHqcVJBI3DdHBjivO2f8Uwdt3Tzn5lbMexrvJqLFxZtHxARMiry4cuHsnKcjRAmqZiJgUD3huBICqD3yaq4/ng7lkTWFRLxYlVtvEcnAnt60WWYHEVbFbOmOouMAq9SaX4/BBx7VaH7THrWe+t5wUtP4S9X5b6dBVrcuPkmBVnrM+9TcAaa0ti14avcfOWYySaYzHtx1PFUJCmCIPehDWmmCWPar7DQ0/l+pqA+b2/Wk+OBx83HNUbz7lZf1qDSCqkBvlmgutuYRKwe9Z3LMwgie/aoHzEy3pT0GlktztEIOrGkprVu2XZLFwODC7xA96Y7NgzHqKU7qIEkmrKYIXHYDy7T1Bpj3AR5EKgYnvSBbbY11wVQcseKX5rm0pkL+Zv6UwaTcCwImKZ46i2PISx+gFZlDkFkHFZdRrLWmg5Nx/lRRJPrScbfRa2Ne2kC4yqTgdJog7MRtBPUCMfrWW2wuL4hQoSODBNMBXdOR79alhrQLzO0E+c45zV+IBPm3H1NZix6AimW7bm4bZgEiTJiPemKbu3nkTQJcQAhnkzEcmqupbU7UfxO5GBSDabbjy9oFBqW6pEgQBzAqTbBJJIB6xNZlsGNu8kRnvTmts23cwAXgU6TtoW1cuf7m9bVowHBP6Vm1L6iVt3NSt1lORaWFHuZ59KE2V2lXd2BzDNIpi2S1svKpbGCxMCtb9RM/SxvCjcSY6TTtl67LbSYPzE0FjVeCuy0dzfzkSaJrlxtOty8zCTgzz9KigMqVUbmJMVWoT8RpBaMr5pJHWqfeTKKFB/nb+lQKTy5IngU9CkTakB8+/FEFgAtRR0GAcVYt53TgdxiopT3GAELQqXuNBGfUVo8K3u3Odx9ao3baiFEn0oFLaMkZB9DQ3rlvTqRbT8RcxATgd5bimbzcIAUdyKhYNugAewzWpcZs0Fu/cuBpthO4Gc0ZuMQZ5B4Aiq25EkwRVuyrIJmpaqg+6S6sP5Y4qrd5vHUOhZesHNVuEAjcAabYcLpy77skhSBSI5us+H3dfqy7uEQAAxyfp0rXotDZ0anwpLHk8zQf8Am3vs73NtonCqOlP3xEwPSt8+VvScZI0byFJYR71PFEYrN4k81AxEkAmftXNtp3wc4HGKFroggTMdAazs7tCqp9xRpbEEtMdB1NECb/Q8z/KasmPNj1zFESJgCJ68VYUDJyetBrm3bsbPCAb+eSSfpWZ9SEUp4N9jPIAj9/6Vve3pVWBqArASBH9KXafdAGl8Unhi0D9zXol324MJZNVZawC1pnwC68Uq3ptZbt7V1u5AflCYrs6246abbY0Ia5HIKYPuTXKsa3UKrJrFaww/KH+b7Vrv6Ovs/YSv8QqT3AxQNafwwqRb7QoxWgal04dhuGAf9ai3A77iFHeAB+wrNta6c7SJrreqi9dt3LMkTMN71vuOxbiUjBJgH70ZcwSqnHbrWG4/xIXD4emsFQeNxn9qeWpmNEIxSFMAxBmjvWbV4SLKhupEn9zVLcd0Ba2A5HE9aq0WZYu2ip6FSDWfKtZA/g7JXbcs7wfXAq7Vu1pwTbQBT0JJolPVBt3GSDGPXFGoLfLkzINPM8WbUm7tCr4zKOqNt/pml2tMLlkrqPGRTx/Ekj9K3L4n5iSOMiagM4HET0q/yYnjpa20sWwu9iQYDMQce9SGW2gtgMoMzxUQ+IMqUzwYMn6VbqkDcp8vIBip5LitzsoDkqSe0TR91A94MkVflClpJ6welBuBEcz6cVPIwVtSGaWABxnqaTqdVp9KqteubJOAczTSZYhlke9CyWmIBRWHqJirOUMRLltrJv27+5O2PtVjZ4YZSGk9DNKXyXCFtqFPJXk/pWgEQDj6U8jFCAqwZIzKmas7mUNuY1C4LQkKwGQpjHtUO7xA0x0iBj9KnkYjMWG4L7GTUS5seZjuahb8qooPpNUNw+YNA7Zp5GCu3o51Fos3ZgWmoWIUA9R0NQlQsz5e0UQWWkzjgdKWkgWLgKoBPWaFHIHzbx1xmo1vzkgnHInP2qjb3JtEgH1z608jFl2DQIPt0/Wj3K5AaBB5nE0C5BAwR6xVgCYDSQOSTU1cUbm1ghUc4NGdrf8AFxPaoUgkifai8OfrU8lwBhtp3sI/lODVAeZYubSTgyJohZCnHXrFX4SGCcjoavkmLJImfvFAGVGADCeBAxRPbidrZ9TiqW2vLCG65xU8lxLSBQzSjQ0sOIqwd4G3bHSKs27S5iZ4oRatGPJAXIHSmwxADB6/Wr24nAnp1FFtG0gVNoxI96mhbFgRCjb681BubcCQR6CmBuABI69amIIOD2qapK2RaJCksOSDRKGEnmjaPX61IEzNLQu4JmTg9+lLLIH5UmJycxWnpxip5TiaaFSwUQ+31pivc3RyD2FQjtBqpPMRU0w03gOU+1WtxCJ+X3pIJMcVZJB9aYHxOQarjEikhuBuNQs27mamKbsAHMGga2aEuQeKgczmRQULbZkyPaoEA60e7PM0MjPSqBFsKDVQwEgn7UcieYPNTxAo5oAafWhYbuVkg9KZuB6n71XiErO0Ggy3lY55HbrSVIbCkFZjGTNa3u+lL8RVuAbDnrVCyHKgj5v81I/CXE1iXlVWU4aMYNboBqbT7+1NwxZWJXJHrXP1Yv6Y+NYTfHK8g10oMdDVCCakuDlsW1FgMp27hIFWjahFGTIEyK6F62oSVWT2rEl225ZLZ2OvKNzV3QB1Lswls94FJvap2baXIEflxQ6gDeDgE9BSCoZgsjd9q1IgjfLNtRi2JjrQnKS5BExjBFCdycEqOtWSHw5J7EVpENs22/h+Zexo/DNxZSTH3FCqXDdw0N68GiYNbuhN225mM81FJuqT5SvHes5tjzQWE8gGty6q3dG2+m1gY3RQajTQvkOOQw4rUue0YydhkTHesOqP8SY2tWxW8LcLxGTxHNZLhVrpIBKnv0rvw9sciA0YPFU6AZBwaedMXVmSDt6Ulc4PFdZXPCwJqyI9KJgUkAyO9VO6SSAarLVp9b4CALbQsGkMRMVeq19/UOz3bhZjiSaxcGtmg0Y1dzazlAOoWZrNkndWW3qOl/hDW6TS/E7i6+74di7bKycjdIif1r2vhaL4jc8PTarSakqcKefvXkE+DaFI3LqX9SNorXZ0GgRh4VvY4PO8zP3rly+Xg3OHJ6T/AGFcUk25t+gfev2P9IrNqtBrVshLlouCY3WSbbfTn96pviOqZAhvkRwRAP35qrvxTVvbCNeJXjpmsefBrx5PPXfhVu27LpNVds3JG5NQP6isGps68XVW3dHl8irbcz713tQ52M7jJ5cmIPT3q7LA2WZNpYcgnE1Zz+y8Wf4Hb+J6O6tq9Cacks7mCWPua7y64biPDg9JYSa4dpL97UMx3XCmAXACrjpzJro7CW3spnrsxNY5Wb2snR1+/qL6QuBxyAKyW9Tda26WBLAhQ7cSSBNLC37pZrwFlSZADyQO1aNNes/7MbVNMS2zqcY3etSexy319mxduu1reiMVthjJZhyayW/ilxNSL2dzYgduwp0aS3rLfjIfIkW7ajcEPTdnJ6mtPwrQIt5rlyN8+R3PP0rp1Iz3W22zXU37SjuOSZM+tKufDBe1Yu3bsqQPKBkx61sFiTDXG9duJpogLAEVwvL8dJP1Vu0llQttQgFXHeTSGv3PH2qoNsDJnJPtUNxiJJisVow+ECSQNw6mlF3djtiIwaWGQHMn3NES0w088U9ghCctPp1odxF0sreWMKBSXZixEC2n85P6AU1dxJgQv5ZwSKuZAF7UC3Ze4wwoJOa8jcXU/EdS1zY7u5kkDFevu6e3dlXUspGZMCqJtiVUkx0UV04fJ4z0zy4eTh6H4EEO/Web/Iv9TXbRBaTZaUKo4AEU5FkYH3qzaMjtWOXyXl7WcZPRQDSGPQ9KjlmJbdukyT3pgsEmf3NGNOxMBZH2rGtMpUssbN/YE4orS3UG8wSOYWAK2fhX3KCh2zkqKrXreuWfAsDwbQ5YmWNa42X2zf6ZQ7sTgzE1GYLO5wD6CommbZBct6nrRLpWHyrHY9amxoDXSynDQO5gVFFy8Hd7gW2OXJhfqaM6a6QVLeU8rHNK1GhS6lvx3d0Q4tkwk9/U1qWfaWUr8TYuXQLBa4g+Z4hfp3pwuIoHzRzzmkajSi6q7vKqcAYBpqWRb8qQR2HSpbPomm2tr30t3Cyo/J7f96betWrU+CxZp4mlC1NxmX5mpy6dgfMQPQVNmGVnuKzhdhzPmLVZsggNuj0HJNaigRcwKS1xFJjJqauI7G4u1/MAcDpQsvlMgelD5nnMVaKACZmesUAX7b3WAa6VX+UcD6Vm/ArZcPZkuT5rlzzE+1a3eCSF4GJ6mlAM6kvmRxmtTlYmQCWtoILsZznNMVMyRRkwolNsj3J9aWXwdk7vSoo4gyxj9ao+bsTzPWjtW/K17U3G2Ti31Y/2qiZO4DYD0FVAq0iAJnrRTPUERxVAzgHPrRBRySPbrUVW4zAIioNx4EnvTAADn/SoXIWTwOgqBTWWwXIAGSKvWbNVcTDLbQQqKJA9Y71FJuMat7q2hHVvlUcn19BVmpSwqqkbXAPfn7VAqqAYgcAnir3XHzAUUS6dMO/mbuaKsKI7moVPHJJwB1q9yqu1RJPWptUPu4I4McVBd9TpY8QGT0FJ8V34WAaYVBYk9O9WsADk+wxVABGZgJn2qxahhBmO9GW5EAdKm0sMA/tUAnaJML9BSy5MhMAdQK1JaWMiI6xRBbY6HHHrTRz0suR57jsDmW/7VoS2Ch2nJ4PNS5fTzbELEcgLNcq7a+Jay+zNefT6cHygHbP0Fbk8vdxLcdl7ClfMYFU0LaVEPlQeUcxWa1p7u0F7jMe7GZpqWiUwcZmayAFoFi3mfdyJwKZ4ciVie1WAFPzQBR7mI8uB3NNUrwnMwIPcZpy2hyT9OlLN0iAYE8xVqXuJIKzxQTxFBKqJ6YojbZgDMelHIQdD6E0PjgMepoANsh/Mw7dqrYoc7Vn1mativ5jI/lH71Qe3OEM+vFEc7T3bty+7jz2SI2tgqenvWvT3ddbKsdpQHjdwO9EWcwyuI64Bq3LBTvwnE4A/aut5OeH3dXcuISbhjjGKxOLht712s09QR/2p1nZaUr4RYE7oOf3pGo+Naa5dVHtXLVteTGft1q8d3pKphcaPHZI6L4hplr4hbRmtXdysOo8y/vVp+G1q+INzWzjzgqf3rK9jQWL4KO4A6HP61u8tmVPHHUN4+ECjMV7gYqxfvBQuDnkiaXZZCkSyQMTiaC5aNxoN1x9v7Vy/1tqW8oEt9aq3fW65FtHYc9OPvWO7ZdGX+BduCMlYb6xTDpiwF22rW2yPP5frVuJ21Pft4AQhh0ODS7dxWunfZa23O7vQvZbapba+2D5lkz33RNabSMFG0SO4Ais2rhL6lj8oO0cMTNXZc3LeZJn5oginraJJLOB2EUu54Sstt0Zgcg9Kzq4sBI+Yg+oirFsEz4g+lEAu0BrgUetGUtnBvAj2FTVKGngsZ3TmJqjYUccim7bS/nkdpqBIJYRB47VdCvDUhgGAPczQEXBcXZZ3A8sDAFPO4KfX0oDEkMxn0wKDOuo3ag2fCcHo0SJ9Yp1tYLM8+hX+xNWUQqS0EH1q2AMQQFnqauphFq4LrEgMsHaxuAKfSI5pzQhLPgDvVeAhMMJnvmh8ZFJV0aBjcRAP1oql3TyCORH/AHo4bJn6Vam3O0Ec9KNE3yek98VAoHOPljI9ahYiNy+X3JJpvgooJNRoHAPrimhZuEqfMFx0E0tbw2DLTxLCKIMSyyjR6GaaFVpO2COsU0J/ELKhdzTjiiS4FBgQPaaZ4UGYj60Mxn8sc00V4ySBuiT1xUN8rtBBYMY4qyVGT0EyeKDx0DKpGSYX1oHI05iI7mrz2jOKtLZfO2DxJqPsDbFbcwPTgUypsUCSRIx3q5A44oFuKwkHd0wZpNnXWL95rVtwWUwQSP0plXWmO1SB9qAX13KojceATzUuXUtiXdUEwZMH6UDeB096oMOuT6ikm8vhl2BCdxmftQrf3qGKlZ4BME9jTBoJBPrQvLKVBiaWLp3YRgfXiqa+LaS7KAOTIAqBoBAzV59x3rPbvO4YkKByp3g0ZcyQcjkEcUDCTnapI7g1TMscc0g3N4Igg9DBil+QgDBUxwTJqjZ1iaoMc8jPWszFQSD5GiDPahW4S0zjjGZjtUVrLdCRPpU3Dnisz3tmVBiOelQO7CIj1oNQYH70SkEYM1kF4Bo5YciiF0Bf7Gg1hV2SSR9jVMqDhp96y+NRF1nJqBpUAzIih2L/ADAdaEtMdRULTkZjpQVuET274qgW2yplfSgdEvWylxJUiINDpbK6Sz4dsnZJPzTFaDGLdMClsCqkoxntzTd8+tXI61BmKzJJM+lCVViNwmO/NaSs5XmqKcCqFbT04o0LCKsLgwftUK45qAwCSS3B61IIOTihBYe3pRowggmKii3LWTV/D7Wqa1dB23EIII654rWbYj1pb2yo8rECkuehz9RoB4niRtPftWPWWmKggg+oFdO6ztbI56gzWHxEd1s3vK/CvODW5ajErknbcx0BA5otrIZUSK2fgmA23FZW9RzQ29M1oFfmX7kVfKJjOrMr7kj2IpWt3W9t63ZKz8x6VvWwATuBjoRT1Vrlsorb1A+VhScspjzN2/cjfthe8Zp+m111XG47d3M/LRfELdy2vnUgjIIzPoa5pbfkYA4E816ZJyjnbZXZa9prrBbigNwJGPvSdTo2NseHbLKDIZTmueofZ5jKjgTWjRfEX06m04LAHB7VPCzvieW+1XLOy1vVWR+vaucSdxJ5rq6rXrdtlQjebjEVy2O48V1+Pftjnn0rcaqa26X4eb43PeS2O3zH9K6tn4VpE0zEMl28Ih2mB3kTVvPjEnG155UJrXptRqVIW0T6RgCtF+2mnchyHYHA4UiKs39KBb8hQbRLIYINS3fokxoi55Tfc3G77pzT7V6+HIRWZ+5zH0rHa1OjtAuw3tmOP7Cs9z4nc2stlnTdyd3HtXLwtdPKR2b1wE/xdQLbmICYPtREaS75jrT4kxE7c152yt24/kJLfzTEV0tH8Od3DO4BBny5P3qcuM4+6stre+nN62AdUwVzDRDGPQU/SvtuLZ0lgLaU+Z387v79BTtN8NRVk4Bye5rbbtpZQLbXaO9cf5Osjfj+iDNsAulVA/Skzqbut2W7c24gGcL796ZdZUtO5wq8msuo+K+Do7j6ZYdxttgHMnEmnCazyrN8c1r2rh0umdWYCLjAdewNXatX20KJfdrexIIRZJ7Z71ydLobzXy2pPhoD52bMmu1qg4ZCqB7QYQBg+89q63J0zNoDpLqbF0lkWg2WZ23N9T/aulYXw0Csdzclo5pXiiACcjop/rQ3LjuNqkIvpXDly10nE9762+sniBk0hrzP3A7UtdOwIKgnvJpvhsPy1hoMtxuCjsKkAZLD61ZUiMD1qyFHJ4oLCKM80p9Q1vahUFmOAO1DevkSAsdc0tfMQc95mKDQbaXHDuWxwpOBTPEJOMUhY6ZM01VjLZ7ClDBkRggdTVgW0+vehgt6dqq3pWB3XbjXT0ngCgeCD1+1EATmBSNrB/KwHQVDptTcJIeAOpOKyrSQiwTk0wOo5+lc5LF4kr+IBaemYpyBreOTOSc0wbN24GCaDxVXLMPrSEuCIac+lA0SQYjscmg0XC+GBAUcxmagaeYjuayXdQuF3TiYqeIW5VmPbig1G7nagDHqe1ZbmZLkuQcLECrFwnDNtHZf70R1Fu2TtAP1q+ghLN64+7b5fXAAprr4SmF8R+gmFn1ohcL/ADNx0FBcvqhic9+aALVllIN69LtiOB9qmv8AGs23t2f94IyTEUtlbxPE/N3ZopV7W20Yr4qEzknzGtRAJbvwN7Mx96etlsyT9BSDrl+bzP6kwK1I5ZJdwAR3gUuixC85qbmg7Y9qkIT5AS3pTgkDpPvxWQg6llZAlomcFjwKXf1DWyWd9oAmAJn2rRcU9CooVkCJXirsGT8ReuLiy4HUk5pltXABZiF7RWgkADqR2q1G6ZBApoVduW7KAvuOegmjW4rqdiEe+KcLQ6jrORRkQOY96aEqvJYAdoqltW03ELDHJ96NvKRkE0IByYJnkk1FXDbRESTmcVCuCIx9qouyiOWOeM0IDmSWmaAgBtHb0qArgAz60IUFiDk9gaoqGwSR0gc0F7lmeAM5IoGfxRKyF6npR+GHI8pJjAJqriPO3kD8tVC/ET5VaYxJq97GPMJjtVmyQJ8qehPFGFAJj7mgoHeIEEdSRQ+bkDHFGHFsyWgd4qlaQeo4nIoCChh5ifpRSREBY6GaqbYhdpk96gZQsbc0FljgTA7CrCyQTJYfSq3LgMY+tEbqBRn0xRViILEwPSgJtqJ3DHI60qTcMZAIzQ+Gk+YbqILxFJheR2oHLuCATHoIo1C7PLwegowwH5pI6CqK0q2lm7f3BlOE6ml3DdvMYAQcxTfGBnYvFQX2DACBPFXekw/Q6FLlnxb1yLhnynpQX7iqdlpYjqTzS2dzk3CZxApW5Z4J9Kvl16TAO0GGP2owpjG0H1k0JYuYEAczFSTJG0k87u1RTLasZXt6ZP2oCNpy0k9asbh5iTHtS98tz5j1ioB0R1SaZhqmJeceGu7Fa0tC6gIBkdGG0/atocMduD3xVBgDgfQCtXlvbOECy6xOJ5hsUB07MzB0jsSZmtYKlvOT7d6MeGMkAmImppjnHQ22Xa1tZ6EdKS3wa24G/DdGya2XLwRd1trwT/gmKO1dF1B8x/4lIq7RlGlvYV9UzAcKQI/vR3FIQvtuXWUR/D6/StLW1jcVIPehLKvFxh7imgLKqbSnfeQkTDMRFElllbcb10j/AOoYog6x8wNEG3CeR6VFRgJBlj6bjVqlng28nuaDZuIIJB9KLaRwTUBi3aUEBBEdBQgKvAj1PSqiV5NERMTmgNdvh+UAj0qiCoJ5PYcVSg9DAFWwBEzPeoCCLsG4faqBXICmR3NIZ4ki1deOnFUl1bqEvZa3HIbP2igc0BckDvnApfiQSsSfXE0ZAg4XPeoyuyeaB6D+9AO1cEy3oTiqkHcxR1gxnrVu2yFLbZxzzVeEy8XGM8hjNUGSOckGktqLaSbgZQnExn2jNNO4EY46Dig3W1DNEKP8sUC11KB7e62SXHTP1oxeBdrdpWbaPy8e1WHtXANuzaeCOtX4mBtJA+1UWR5ZlQ3Y5q7ascPcseu2f7UgW4djvzzTCrMkCOeYmaCnZ13bAu+OSTH96lsuLfmgsOw6/Wr8wBO2Y6GpOeJPSKAT4Qh7quLnaZH2qnS0QGCCMQIomDbdwkwYyKrzHggnoKAwAuE46ADAoSzkyFA7ADNQ22BJbMcAVSEJcOHM5gjFPYS6agKTY27jwGJP3iuYbHxC6xGqUhifmBxXcC37gZBgd5E/TistvTAsZe5cZG809K6TJGKTY0bWkJa8S08AwDTk0AMXY33HwQB/XrTU06JqIQNnoUET7zRGzdLhyCwAxIMfaTTP1dI/BfxWa6GJYQVdzEe1K/C3VGwW7Qt+5x96C6mo/Fpevagm0seQLETMT3rafNuVYKkd6nKYsobWlFlNocebnw1EVdvTBHLF3ZiPlnAFGS+NgEcVFLt5S7Hqcj+1YxViym4ZMDgdqVc0yFw5tlgDMk800EBSXlBHO6RNCt0s5VsH/MP2NTKIHS2o2qFnoqkA/pQOWWCZPuAaO2HZt2+V42xP7Ub22Yxu2njgUUlnZgShWAJyKV45UedAe4gzTit6CFe2BHXk1FtECHA3d14oELe3E+WPf/tVLeKXwfFtm2eVIyPrRvZ3NCg7ercUSaQFMtOeR1q6D8Rbrxgz1qBFXJ3I0TxNRdMATA4oALbXDaU+cdCagZ4KkDzyJ57mha0Awx05qNbYMB5oPapFwYVveeKipuRVhpn2od6FoIgnqOKsl5lxx9qoWxPywfTkVRe+JgmB6mrVsYMe1LNgljnyjkExVLaYFuw49aDQbjDAkCikHORSFtkfMSRzRwygeaR6CoGFVJ7VW0g96XuuR5SP/dRqzA/lPtQWB9DVgE1RYjsPpQi6N3Qn0NAzbIq9kcUvxwOZFGtwMMEEUEKg0GzntTg0DipE8GKBabl4OPemF8REjrmr2BhnB70PhMsnPuKgU9m24wPpNcvWaW2SbbAhP29a6wGJORQXEDyInEVZcMJ+EB/wCW79zxGUkAnkDpWy5pbTLkQejCud4T6Ng9qWXqIrqWL9vUL/AAzB6rTl70c/UaVkE2zP7GsqXAxIM2rg69636oeGxO+AB1xXBu6i/cvFFAdf8zcexrXGaVPiCanxA8pcUfmXj/SuVf0rOGuog2HPl6V6P4b8M1akuGtru+YF5kVsf4V4YYBrSEidgb+ld5yvH052S+3hkuMrAH6GKYwhS6v558wHbuK62r/w38SZ2Onsb7cyACJ+1Y7P+Hvit4kJobxj0ivRLL25dzphOofaFJkVLJW23iMCe1dX/wAK/GcH8Bcz3I/vVn/C/wAaaFOjKgmJZgP61ek7c06wlWBXdJmSeKlv4jqbWFuY7HNdL/wh8Y2M3gL5efOK49+zcsXWt3Vhhz1pnGptaNR8QfUqFdFAHbv3pVtBd8ox1Oaz1rTSvtDAHieeaXOMWbRrct6YkJaDN/M2ftR6dU1N3e9nHUjANJNl1O9vlODnNbbbbFVRmccRWOV66b4z9bbCWwYVFUCuhpbhRh0QiRIk1g06QdzZeZA6AVsS/sfa5BHWDXk5du0bzeLRtYigfVKl0JtdmPZeMVPE07IGG7PSaWNbp7aXCLqrGMLJNTjErlfHPiFxmt2EVraRuJ6tU0t69Ztpe1BW1bbG5wcD/KOppzayyBvt2UW5/O+SKz3b76i4Hd9xHBPSu8vWYx4960NrW1J2afTlk533BWlUdnDXWLEdJ4rNauR5rlyR0Aq21V1/92ue9cuW303OnQXaoHAFX4yAkLFccm6cvdPsKgYjoR7ms+C67QJYZIHsadagnJxXES6VIh4/WnpqABLMWPvWbxq66V1kVuaU5TaSzhQO9c9r5JO2AaTdBcAM/l5k80nE1qvXbUwqhz3PAq7TLd5ucdBxWEJbHqfWmjzAKsR1M4rXimukipuEtPXJp8Ie0VxvEW0J3z+1Zr/xFyYVvpUnx2myPQvds2o33FE1BqQ2EiOhNeUm4zF3cHPSm2tTezbFzYn835q3/F/aeTvXNWwYqok9zj/Wha7cYjxbhM/kGBXMtakg7bUbxgFjM0+3r1QEEm5c6ms+FXXTS5tt+UQPtVJqjJXaR+grmtr0Ql33Mf5ZAApF7X3L6kL5ATk8mKk4WrrpPqw7lfmIwYOBV2r+1toBP0rDpr9kEeJM/wAzGju/GtLpHZbai8y9R8oPp3rU+O25GbykdUE8PgduMViva1C3hWSpjBjpXn9XrtV8S1BuCUTgAdBTtMngANIJGZJrd+Lx91Jz11/E3+UnbPOc1W63ZIG6W7E5rl3tbLYYHtgj7Cs5uOx82F7nJqT4qvk6+p+IpBTcDHQcCs41jBw0z2AHFc0FZJPmbvTgYAM7p6dK3/HInk0XtTfvHN0+wpQRVBZz+tJ8XapC5b2xVQ7qGZo6kmr4pp5vGSLSE+polctBuOXIPBPFZlcKPJ5v8xMVN1wscATV8TXVs6+6rDgJ2rWNdZ8u5ySeg4rgG4yiQM+1UGactHuaxfjla8nphqA0MCI6TTEUOQ3Dc4rzyvEEOWPQTWm3r2AC74Fcr8d+l13IUciferQjdIz6VyF+KIykgsW6TT7d/cATcPHJEVm8bPa66Zu7TAIAqiwOZn0FYhdDL5WkepqNqNhACMx4xUxW7ngj25qPlc/ekJuPzsFx8o5NM3AMArT9ZqCoJPNCyHaAIxwO9FvVUJ5b0oPEdgBsxxJNAQQyJcDsBVAQQJB70QHO4QaHdtyM54GKIrItlySBGKFbjmQo9cmlXHG4u24xMwcVQ1SHKkcdetUaNjM252lfei2grAAili7vGMmOAKYAxYBlgnjPNAPhFo3ZE9KM5ERt25FOEZUGI+9AYHqes4qKSFZyc4+1RkCwTE1e47gQGGM0lt7XD3iOZqoJ2CwVE9u9I3uX2LxzinDcjSzhQRgdqElRMQfQTVFWySYk4603dDGQIFKJJjbwOMc1AG3A4n96BxdfyhiOhjmgKs580hT03Qf0pnhn88RVyqwLay3c9KCraAAwOfShbauI+xE0bqS3mYkxwKAAiRtP2oBMMAVGfWrCkEkuYAzNEUURGfehIMnLfSgiEMxEMR0HSagZkJkcnvJ/Wq3C2MyBQbXdpBx6DmiCc+b5cnt2oCSMCDOOaKDvzmMQaNVWP5R60G8mfy4qy9v8x2n2NWQ69CfQ1W8H51YesSKrITcQmRdM+5o1a4cqFf1GDUm1jzfcRRQh+UgexoA3PPmT9ZqAebg/ei2MPlc0J8QdFPuKigNsli2D7mrhh8yyO9WDc/8AlrH/ABUzzdbbfSKoSdkgbsdqsW0mV/SnAKeVI9xVbbQ4ifSoA8MRwWHvV7VUSRc+9GHA/wC9WXFArBMSfY0eyR1PsYqywBAK/pV7MSQQKASsDlh+tVKEwD9TimKrbfmPvR7QANxk9TU0J2k9AfWaXkOR4bHHPSnl0BIUrI5ikX9TbVSQ5Y9lyas2gL+p09i2WYk7THlXcZ7UNvVXblsMtooDxu5qrlxBbJsYAPmMVG1YKAqqlJ+cf9q34pobsss3bh2z1YgUSWblu2txQzKBySTS01ZcBWck8AlNpq7d10VVLBSGJyJJE0w1okouASCcmJmr8J2Vg53A8SIpN7UXDDb1kYzxSU1e/wA15ybnC7UMfuaeJrW9m3atbV22wM8cewobL2WGHJLGMgjPtQKwI3C5tJJ8hHNUWB3IQVEZYAR/19KYHXbg3eGbg3KYCTEfSq3loklhxgUqz4W2EEx1I/rTFby7enWDxUoBlO7yM27njj2miZXBUSYnDAZqNbAVsSW5IEGlC4zOqKz4ywnHHar7DyzHBZhGZIGaMTslnIjPm/tWfwbuxvGu7lbhUIBH61Nt0qGlQIyDJoG3GO4BobGVBAmiwdxVDA5wcUpiqeYAtgZGaveXAkAAjzGc1BbtDhbjDzYE0Hhm4rSpXpIYz9+asAq8bZHJYn9qihGQMC46gb5zVlA2TbtkKHgR1B/U0d23hdz29p4BcY9RmlqXDsIUgdWxFDev6e1b33WicLCEx9K10hjttUJvFxSY+aaEsTcUKuJg4IA+lWj2wk2lgv1gClvNm+LkSGEFlFZU7KhgVYhcgjANIt6lrm5mLAx5grTFN3tcTaAEc4ls/rSrWna1aAvMruT80CfbFP8AQRdEEFGAmQGAx7UN0+IpLWlkCQWGR9elGRNvDc4HmxVQUEOQrHBKkkE/rQRLgVC0RA7yT24/pRW9TcCBizsOAu2R+gpZC2lKbFAbkEYNU+9h/CddvIKvmexB/vQPFxhuLRnhQINFbvrAN1dhPQkEAVh0/wCILXGvXG2yNnlj3FaXHibhd/3ZyMiDUsVqCWyRtgn0PNRrcEGWA7d6ypvC/wAIwsQQrCaV/tK47uq6a8AkZMVPHTW3auPKc9aswP7cUnxrxuBXs+WDkZjtTlvLJQwGHQ1nFKuKHQTKgdZIqwMnzMD3Ap8K2SBPINQiIxRQFPJG8/tSmTzDqftFP5/7VCFYjykes1BnVXBE8RAzUkAkEzNaQAB1I55oWCnOwE8SauhEkR7cmot1WYjyz0g805UEQFAHoaoW1I4H2oFhlzme4AyKNIJgSCO9W9s42lY7RU8Js5zQCwkxHPNALcNggE8UwKUGT7zVmSegHvQJ2EEz+9TaGb+Uin7FAkxVbcDMe9AsO6HjcO4GRRh56D64NWREYn1FSVn1oDDRR71gmCO5BxSN3Y0StI6/TNQRmVjIx6xQkRkVZtyeYn6ULWmIPmIoISswTtbtXK1Vi5ZY39PqDbYH5Sf2rpvp1e2EOIEL1FcXX2dbYJlCycyCSK3x9lJ+Ia+/qtMql4Ijcq8GtXwqzavjZ4XiNIHzbR9SDNcu7aGotyCVbt1rCmk1SNvUsCMgg5r08OMxy5WvoGk0C24e5at27k4Fp2II9e9bWO62VRYKc+WI+v8AavK/A/jmtbUJpr+kXUACC+4K4HuTBr07aTTX9Wt3eQdo/hqxBJ781cxjWWxeu371yyb1pwhwkAn7V07YKDG5GHSKhtWlV2S2VYjJC5PrXLv6j4pqrz2dNb8Kwg+diQSOsEA0HQufEHtajwy77Bl3PCD6isml+J39T8QuWVLaiwh/3kKsYnmlD4Uq2FbVau/eDZO+4dp+lMs6LTWL34rTWJbaQIJg+5NB07nxG3auiwLF64SY8g3D6muD/iHQ6LX3Rb26a2eTcT5x7/8AXSt2jtXnY3NUlpTwsEmPp/rU1vw06u9buXrw8JOUAI3frTyHhdV8GtWbrLa1G9V/MRhvaOa0WPhd0tY3amfFJVZkDHqa9UnwPTC5uD3Y7e3rzWtPhmlRiy2Fk5yJ/el56SY8Z8W0VrTkWLbPe1RAP8ONoP05pek+DfELpDNo9RC9ChEn61721bCknYltupXJrRaLSczU3rF15Kx8B+JXTFy2LKdAWB+8Vrtf4Uvuf/MX1VQfyEmvUBp6kelWXP19qnjF8q41v/DWlVYe5eeeZYD+lMX/AA98MU50wPuzH+tdUH1otoPSavjE2uePg/w4GfwtufUTTD8K+H4nRWDHe2K2bPTFQoZ4q4msf+zdFtI/B6cAiMWwDWc/AvhrMT+HPsHYD966fhE5n6RVRn5W+tTDXNT4D8NWQNNz1Lsf601PhGhtwF01sx1ZQf3reBjiKhkGr4m1nt6LT2/ksW1H+VQKrwLIMJatj2WtBg4LVNqjuTUw1nuaOw6w+ntEf5lBpVz4Vo7oG7T2/wD2jb+1bSrnPy+9QLAyZNPE1wPiP+HrFy2DpFFu6DxJhveua/8AhnXG2B41kZ+XNesLgGACT1gf1pb3EQSzBSfXNTGtrxr/AOF/iEtve3H/ABc1ydV8L1ulY+No7gEYZRuH6V9CFw3XKocfzHrThbVUgwSe9WXE18tQuW2kFSMwwim2hvJJIVR1Ne6+K/BNNq99xFtrffBcz+wrzV34B8RFw20tKy91YD94purHPa6oWFWIHJpIBIJXvya9Jp/8KsY8e6oY9FH9au5/haGGzUQsdVn9cVF153bjzNMelWqM4ESc9a9Vp/8ADekCsty7cuHupinj/D2hUD5yRzLx+1F1425bJwSYHI4paaayWJIz2r27fCPh0+W0McmTXE+KfC7WnultNuefyhPlHvVlTquPAEbBjsKC6wI52gfemmzBBuIwz1ER9KS7294O3du7ZirIaWGNwnYQB1YiiRBO7eDHc/0p1vS6i7k2XAPA24rRb+GawqWWyQATgiP0NW1Ixm2QIjB9KtiGkBST69K2r8E+IldzWjHMlhP2Bqh8E+IFi/gqoXGWp0axoioPOxNw4iKEqbjDe20dgIp97QajTWt2otbVJgEnmk2wETcJ3T2mgs2gFlhicboWlls4MdeMCib+IxLxxzRIqIJlj7AxQAAGMiSO5otoJBC+k9BVXW2mVVj6kRmqZXI3QXY8RRTC/hzJEnETz9qENmWeVHRRgUKKghLgAc+tNFqTIA9AanoUjqrboEnPM01tRcuRB2j3ikqpbzHb9MUy2JOTPYKP61LI0IG6pktwJAFNt6q4wKBo+tICF3VfxCokgPHIpdxFtMy2dTIPyzIMeuKnjqeWNtoeG4drknqCcCtP48WwUCjvzXCDXWyzGD0NMRbpEAACpfj/AFZydm38TQOC/HYCmf7Vtltlm2ZbkmuJ4TRGTOPKYplqwykeUN3yeKl+PieVdY61nB2sSBmjW87bd8AdJOTXPa8EbaLbAczNaLeutoQBbBPpiud4/jWttwzbhgFUiTIrFaW1d1E2yznj0FOOott842gZkt/0aFb9gv5bcLPPFSdRW22r8Ku0R+XmtFtDu6npzSrTeIpKYWn7tijzAdYrmqEbc8fWhAwYOe8cUJuAuREt0mo4ZkOQYwYMTSAWcKxAIPSaWtnxIO1mb9KfbFsEDas8VbXwGKqWI9MVUK8J1AhVBHJP9qohSxADM3BaYpoyIaBPQVCSYVenGP60ALaCw3zE8VYFwOThR680aKxGVC+pM0S2VYybm6ikm5gszA5jPFX4jbdqAcZNOYKFhdvp0qhtRTPPpQJZ3wqmc8ijgwCfN6npRqLild6FhzxgUq7dY42wZ5NAYABAgT36mlXjEAMQZqb7g2tcMAjil5YnybvbH61UWLMAlyB9aNDJ2u52gZ70Vq24AxjoCZq/BuFlOABkgCoFXLJkFSoBPXml+JG5T4gUZM4mtioZAfbHEdTVXLaBwY54ximjWUYfnYfWhZWUS1wgdyage6x2Mojo1GHaMgQMVWA7LnRp96s7gsss+wqiWZhJUj06URISJnNFDAA+QjpIaKJNttcFifUk0GdxIBB98Gidl2y6qAP0oLDE5IHtVE7wVgj2xUW6rgQrD3U1LgBEzHqKC5YISZPrFUsbsDpmohO4tJqyIaTUFbpIgQKMsFGACT3oQUz5oHNUtwsu7Y1vpLDNUEHKrJIPsKniEwBJms6b2JL4UcEmJ+1S7cuBtlraMSef6VcD9Kbl9vIp3ZwywSPSl6n8RacBrNyG6EVWhutb1g8G0bl0iJOAo6nmh+JeMbha+DdAyAT19K6TjLGLe2Mn+IzqqxyQ0CT+5qN4rvHgqqx88yPelXb3lAbbbU4ALRRbAQEVbYQjqetX0J4iPZgbSqmN8kzmqRVe4G3s2z5QYj6E1qGnsIgZi5J/JARR9Iq/4QUxZCeoaf6U6CmLIFJ8ULzByKq47XkIti2w4KPIJ/rW27prLWRf0+vu2WEYa6Fn6daSr3HYl0FtB1I+b1gcVL0s7ZrVq7ZXyaexaLjzOgEfYg1A7rcjlgJ7T9op7JbuuGa6WUZBMgD70w2bYGdxnHU/tWbf1cYbq651PhG3ak5czNO0+nui14j3HvvM5EBen2ptpGttsJx2CxTAvh7zcKxznAAq+RgFNxhuY7QeIER9xV21Lkncdvpj9qNXXZIbepyMyKG4QSpADT/KJj68VmCIzFyGCnMjHSjkFWAtuwPBGR+lBctWXBG1WDCCpyPrSdLZDKJ01lEUYyY5/lbiteu0G11EINwIrKpluKKy6ali1m4t0DkKZA+3FNOntOhS9btNbbowGfahuWUs2hb0WnRF5chwsfY0mU7KfTNbTwwptqeAAf70rTaVFUW3adpIDXM4rbbnUAbb1tvD8pBPH1oblsW7bP4i7uSB/wBCp36UMItxQWkRkg0JZGYgBsYhiJqgd0LcdVJyFDQSI60wLatoLYPH5QTWVJvWC9zf/EA4EEj+tNQi4spx35pm+CFDXAhwaVetWrWp3W2eSOVkr/aaqILNy8Tb4B6gxVnTbLwNxSWXgng0ood0+JtX+RVBNNFwCzAZo5AOI+hoAyhCKgUTAzn24qWDqAtxriKADgzn16UwBvD88vnNLZfEuBNpa2uDDxH0pqkLbBvC+LpYsu4KTIijDrd3E4KnkGP3p2xVuM7JtAEAnI+wqkurd/3TkHiFiiFo0oRbDuvDS3B6iaWzIwW3cRQWPLCZNOiFjcTsIjyTt9oE0LC3cu7hakkckcH26VdC7j3G1C22so68hgfMPcUd8qq7idwONkiDRMLmTsTAkbTE/wBqSbPmTUvp9jKvPiAkDtzmrBotOsNAwDEREUZWVkEIx59aQyre2s6lnBkQf1FNVgCLVx5dc8RisWKGyl0A+I4cdIWMUwBjIOCJzFWsPHmMgweeaKDGZHpNRSvCHiM0iDkRijV3DMGBA6QKuYJ5xz1ioDKztn3oLHmX27UUmcAyOtUPmOIMUXl9hUVAc4M9MTV47/ehy2ag3kRP3oIrIWKh5IzHaiAx3pdu2M7dwkyd01HRiwI27u5FAwyTkY6ZqG0TmM+hoCdu3oCY/wBKm+JElPSagLwSRndPvVbW7n6iiLsw+Yx7UQd+/wClAMvxEj0oHAPK/oaM3duWKgTyTRhiSTgfWaBYA/LEipt8vH1omupBLoAB9qpHtFQwEeoMigEWw3JH2ovBZVjbI9DRjwzy8e8VBCgbbuDQB51xn61amT8qz6YNHLt8jg/Sq87D8jRgyago24Eww/WrUDqwA9cVQBnCfrUYEQGTB4oF3/hmm1X+9sI/rxXPvf4bRc6e5dXMhWO4CuqqL1Vh601SREXGA/zCtTlZ6qY8jf8AgOutsXUW2A/lJFBY+I/Efh947rjIR0uiQ33/AKV7UmR8w+1KewlxSty2jKehEzW581+2fFy9D/jO3uC662qKf/Ut5j6V6PRa6xrkNzS6i3cTuhkj3rz9/wDw/wDD7y//AAoT1TFM+HfCLXw24z2BIbkEkV1nzcKxeFdr4ir3NM6IPM3l3A5pWifSLbXRJlra5lG/c/3rL+NVVZr9u5bVOolx+k1jv6rRuyNodl64sEkHw2X1ExNbnKVMelt2rIEAR9agW04KqMjGVP8AWsOkuajwRbYeIIzEVoa9eBGzaF9s1ekNNr0PvxQOjKOpHYUK6h5JYgD2JomfxAIZoInIinQSANxVMN1A5olQg7Wb6nmgVbltuRtPML/aiY7/ACr5h7YqAiAokkEjvRLtcAlSDHSkT4bwdpY9qJ7iKp3vziKaNQChZBx+tD48EqF+prL4yqsfKoHMTj0pf4pVYIoJLZzTTGw3rhHlA+tELjgwTJrC15lXAUD/ACkmqF+6V3HaBU8lx0hdbEc1figGNwntXIa5eIhWaDniol1i21ASw9OKvkY6puKRJOPelm+gySp+tY0t3d3naR2gn9apk2kwG91600xtOoWYYGO0R+9KbXWwwVRk/U1j2u8SAI6lppvgjO8Fe/FTaY0HUBvkk+1V45LQo980gCxZt7vMQe+P3ofxFz/0gpHHzU0w2XJYuYWeJzUFlXYMxn0FZ/FuksCFEY5BqrhlQzai3aAGQzAEVBpIsIdzNAIiJmqZraLtKtngk1gUWjhNSsHJO4En60i/q3s3tmnFy+54IjaPqKo7ADvwhA5A4mpdS3aXfdYJHJH7VxH1HxC6djN4K9ULRPvihT4hetsQtk3DwCGYx98UHae+qKrKNqngnLH6Va3CTva0DtGS5/pXO/HNby7DeMhQktFUnxEXXPjW9QoEEEQPenY3tqdybiCFnaFA5PpVIj3AS67R1IYfvWbU61nYXBZUWk/MW/os0Gi+IWviLtbQMxt4hUYr94pg0ORaWLKeNd6ENJrBdvMrD8RbZT9669uw4WQpUNkzGfesuv0xvaa5ulUUdDA/pVGdJYCUkmPnYgfatEKsKumQnncAAKy/DrpAIZR4aeVRgGe9adXp3uAOCSB+UnH1pQ0vBi5iBwsE0rwna6uo3NbQ5G6CftxVWGFthtKxAnaBiru2vHQC45LBpCLMAetRSH1loNtVwsZIPJrR4mzTte1B2A8ZC0i1i8UbSlzwpw0UvU/Dn1V0sXbbugbiTA96BOpXT6xbj37bbQIA7+vpXKu/CbRIFu5tG2ZZZ9hzXfv6ldNZ2fh2XoZ8q/frVrYW5Lyl0fyAeUfag8tqPhV7TsoVReJ6Lzms1xNRYtlmtFQvpwfWvbLZuOgi5+GUHItJE/1otbp7N/y7m83zBQJY+v8A3po8DI1FwCdwUfSraLZ4bb0O6BXsW+CaEoxcMuJlWMCs3+zfhpAK2T82C7E1fJXky7kxatAM3Wea0W9Frbih2tux4BAr1w0lrQ+S1plYtlWjr7023p9Wzecq90ibY3mR6j+9PJHi7ivaubWCAr/mmg3vcU7WaT9q9N8X+DakWGdXVWXLBhukH/MeDXmmti0N+oYT0x/SrFAyORuuELbGPKMmjRre0KiMTPOadacXNpfAPEdfpRFAjeUSvU1N+gsAKxbZOJgmgHivcltqLPANWRYJhQVjtFCPASfDlm6nbNFaLTIFx054irDK4kjaPWk7wBHiHGTFCD4hBKsR71MNaFZNpKpuHegN+05gHAGY6Gkx4sqBttr/ACiiTZaBCWyB0LGJpkDl2zwoJHEZNGkht3H1rPIVZhWJzAzNLF68xMkWx0HWp46uummte2kBtq8Zqj8QUEbnLNOADiuZbUuT5i3SWNPFtAsm4BjnipeEXa2v8RLQu3afSqf4juWPFZcxA5rAyIRHinvAMUP8O2PKM9zTwhtdW1qWIlnVR03Nk1oTU2/KDcUme3NcEXDM7SGHEmmi87YY4XoDAFS/GeT0W9HBABHcjmkvr0sv4dq3vbvOBXB/FXZy0JHHemjFksrKD2maz/HntfJ2z8RS0q+Iq/Tilf7UsGQrHjAiBFcA3Fd/MwEdFGIp9i0zkBLTv03FeKv8cntPJ11+Jo+ERifQUQ1DlwzWiF6TSl0ypY58/wDKZA+1S1pLl7ZO0KM7d1YyNNlzU3I4IVuIyasQ5HLekxQ2tMAJcb3X/OcelaVYIPIoAA6msKtbT7ZKz+1HbtqsEjPYUl9TBy3PcYolL3OXNQaSFAzz9qElSp3QPrWX8Gh5uO57EyKbtYKEMRQFxkeYelRxuIJXH3qoYGE5ntRKQOG+lEWq8bX+k4qxjIM/rUIPATPerQs0xtArTKomCBREATI+9Tco+dse9TfuaEUk8UAiBgttP0q3KcRupd62bQAv+Vn4kRNRwqWxAYsBwgANXE04ufagEzuYwI4FIbWW7dwK/wA5XAkSPQ0dvVgw2AGMHcKYaag3ORuIPY5pjW5xP60v8SA5TacdgKE6vIKjnEHkj2plDG8OzbAECPSYpZZiBs3EHmV5/ak3tWQkhHYnp29659/T6jWkXPF27T8oedv7VZx32Wt26/wFVmHIDDn+n2rPcs6tr246oWkmdmzcacjhXVPEYtxkRP3rSvhoi7ZkZMgVr16QhEurbC74BOTxJ70q/cW2EL2WvtM+RsD1rQdxbd4mO0RBpep0iXbM27twO3UNPvEmKT+wSWRslWIZxmCTE/tQ2NP+HtP4t1QZ5G7zfpUs23t2T+GbAGAT170Nu3qrbfiGveIfar0gnW3cZXN1GccbVIo0tMobzwSflVv0qmbwlN/Y6kmGXJHuAKFtx3XFvBF6wP3moplkXTi6E5MEHcIoXvjd4SKFuRxP7SKZZKruZtRvbjaVAz6VqjRrsdrbQRJeeKez0zLbVrk7hvGJIiru3LVtAXuAECDAJBNHqiqIH0/hvb5+fP8ArXP0/wARTWkpY8lxR5gwpJ0NVtnvLAPGOTTGtzyAe/WgsW7uoLSSVXEjGfeaa1u7Zgug28AborOLpbKzHZtUgcDihgBmlTIiRM03cQzB1hskAtGPaapmtqQbjHPAjj7Uw0e21tlFuK3WYqlTeohDHZqWTcc7wkr0gST6zOKq3qbVy49sXAblvlOCKlgYHe2xCBZ6Ej/WgKm85d5LQRliR9qG3qVe69md1xRPEAVYvrd8guAvEwEIB+/NXsWLaoEt7OedowKEWLV0hwZI6K3FEjb2CP8AMRLID/1FG6BTCgAuciJMVFZnt3bty29lvBMnchXcGHvW5LgtOd6yPbH71gWwtm7+IDXQHABEsZ7cVpN0ltgMGJJzxVqJqdULrsLChig+QsAs/SkbDctS9tVuAflyJpiaZQxIRA7GdwWpvWzvt+MFAMnPH+lW8vIkxiSzqLUbXSzbYklYMn9a2Lub5lgzHPNWES2u4mZGB696PzsgCr5cGRme9S3RV4sEWHW2T1ImqYHZuAmFwVzVO3ighNrQYYlpA9DVv/AQMvhKhksdw/YigJlZhklRzEQf1pNwLbuBlEE5AHJqvxF97xVkKIFxcV+fof7U7cbyguqwR+WZmnoKDMxeV2hiNu7BiMznvNEjqEJKqxOOZioNFa0+82wV3Lk7iY+h4qrBtvbVrW1gDtJ/pRQ3VLWSJJb0hT+tKuJv06+MoJ4aHggfTmtBjaxuW7bx0YAg1HGguov8JbdxMbSTHtFWJWS0V2qjh1KglS5DEjEQfb0p4S3BCAATPmGCaaiBUFtV8qmAAAAPvQhXJaFlV4BP/RqaqKQlshbchTwAcVZG+4sAhoI5qkLlgpULidw70CKFVrqeIs5II5PtFQP8gYWyxLR1oSfl2AwDEf8ARpCruZAxQy0gRxBqw7G4EAKgk9DgAUwPEjNyATwKuSogeY+tC8bQHbyqJPSqXxJIM+hnmook3RLc+lWGyQOgnNLbcSoIx9zRhRMT7g1BHeZAGftV+VhkGaBi4YxyehyKMBAB1Pc0ULLLA747giSaICJ8wb0IFFgwOnSKpZgEjPYCoIU5IU/Sop2j5CYqcYAg9RFWrMV8xj6GgpwLgKlDt7GINQSCJaABzFFuWZ5z61GcnJDRz6UEDBPzCr/hqB5YXpFVuHZqLBGVaBmgstjCMfeKEz/IR9BV794BA9jFQXnUADaY6bKCtpCltjTFTtt3zRHUsPmVf1FX+Jxi39QanYXFwMTJGevarR3ZRyAe9H+JIwbbUs3iWBKmKoIs4TzSTVh22gEkUO9okT96UHZyDypz7UGsbSfniiJI4BjvWQR1A+9MQFVIUkfrUwaLdxhIJJ9+lHuFZQzjrP0q/FZSfKJqYmJc09oXTdAhjyeKRqNEl9DvFtv+JB+9aBcbtj3qwf8AK30q7YrnpptZpQW0d8pPKnzD9eKfZ+OX9OpGusi4Rw1sf0rUCI+b74rK+jW4jqwG0nG2unH5LPbN4ytVr/EWiugyzIYmCtaU11nUoAr2/YuM15TWfCr1pmdN1xXPTkCuVsvae4SssOJJ/rXfjy1i8Xv111i25tG5plP5VBrWltbmXJPWJgV8wGuAaLqOpOJ5p9rU3BbD2btxLgxO41rue0yPpD2LcYubQOwpV0WejjnJDZrwFnX643yx1Vw9owI/tTz8X1dl5RbfEEm3SmPXi2hDeKA3YFp+9B4eweQpkRAXFeS1Hx/4lA2taHqYE/ejs/4n1l07BYtgx8yyc/enj1qPWKotWy11wsdBAEVzNR8a+HoxAumZzsE/vXntR8S1Gqb+O7cwB6ftWUKS3lRVA6kgzUz9aeku/G9MAdrPxiVH96ZofjmkW5suXChHVkx+leUZbgKq8yflximBNNaZFv37qvPmKqDH61cR9AXV2ryBkuArxIE0Ny6CNyC88dIivK6azorXhtZ+I3FL5BHlP1xiu0li7qbYUfEb7RkFGj9RzQbjq3A3La8OBy4rGb+qbU72uAW44nn9K2WUvImx7q34GWYeb9KLww8hkJB5iMVEc6/pzqlAuMWU9AYmrs/D1Qk2d9vvsMzW42dOpIMr2B/1pnhW22kKG7dqDAfh9p53lz/xZNQ/D9MVh13AdxE/rXUa1bVfMEAHAZOaTd07kjckz1VYoax29Hp7cbLVvy8Yp0MpklFHpk1Z01w4COB1O4CftUuWLdtJ3BD/AJsn6UUtiMSNx9FmhaNo221BPPl/7VQfb83mx2/tVi7Z3Q0gn0xUCGtsjN/CN0n9KbaXAV9LtaOeg98U7xAPKtxBOAYyaS1uwWm8zNPUtQEuiv3Hm9dtW7fTwmmfeYpioNMht2b22fU1ETTwdj7YHOP61TLbaALxbOYeP2q6B8a+sjLzzuk/btV3Xs37YS7vtp2mf3oHFnb5mxxzmk3EsXGU7ojExNA29c0hMJtIGD/1NZ7di4X8XTswtgzCDmrNi2jeR2c9cf6U4WCNrIGtN3wJqgl1VpGK3rd+3/mMEf0itFq7buTtuKwjInikeIoG2+ttm7laTctm/wD+uiDoBH/eoOgqoWgMoJ4gT+tEty0hKsMxmTXL3tp1lbm8cYUmp+LVzmwCTycg1UdK6mlcgX0Vo4BowFRg1u4uwL/u+/t2rmeJpmM7ltserEyK1WHtkHa6PnJDyf3oG3tZbtqWvW2UROBgfUYpCXG1CsdMu9TiTgCmk4A8RgTzAmolsjcbbtJEhlgD9BUxWS+r2LSzp/GPUtOxabpn/EKPxJZSuQi2Tt+laBqNVtCJcUmYh0I/XrV+JfBPjWiAvJQiP3qBqebTKSHVpmduFH1qF10yhlVm3DDTljQr8RRbbswhONrLBpY1g3eSEBXBcjHstBzNb8VtWbLOybnJghiOfaePWvJ6jVWmu3LgtCSTJPSvX6r4bpL9sNd2CSGcrG5j2mfWudqPhWlIa9Z021VwN4LLWpYPN/i3YAIkscE8VfguqDf5Qxyq9u9bmAt2dgtrtYyAqxPrWa5eVbQJDATBNa38M/VbRACgKvcGTRpaS4IKsI6Fv3oE8Qr5E27uDBn6UTArKAmZ+UGoovB2ONzAr2mivFUlEt7m55AApT3ZUEgzwFGBSheuXCMAEwCFERTKa1De42AQvJacD0oPDkGDIPY4q3dlgG35B1JzSHe9e37P4azmpIasIiuxIgTJM1HAyV3R0j/WlqCGIc7vUU5t20A8RMzAitBKbWVicmMk0G4s0Jbj1FMSCrS2O/Sodu3yOWPEDiqhSAbzuMnsKZZBbPlEcyeasBUwvUSQOvvRW7W9TJUjrjC0tIoFnlm4npRbY87EgdjRrh4YjaOABge9LYBmDeaOgrLSnYtcABUZ6Udu2GYbmZj74oxahd8GPzHkjvQXrm5YQ7Q2JHJp79DQpt6e3PPU9T9K1Lr3Fry+UdBGa5aOLSAQd5wAcmngvg7Z9T0rF4/qym3LoZSXe4DyZNF8J115rpVWLW1Bxwaw6u5vbwwOcEjmj06lBtslljlzyfSr4zx7Te3dfWtiCWk8xxSX1e9iAGBOASRWfT6rUG6EuE7YMHbOa6VuyCN7gSecAVwsnF09g09lif4rl+uDWpbyBStpcjnBpYILGBjriaDwxj+JgnCzms+xp8a5IwFnoBVlwsyST1M8UlbYGA3zfSp4SkgttAGYDfvUDkuKTBbngUQYH5yo9jSSGKkIdoHYf1oY3ArLPBzH96g1Jqluu4UgumIA4qW7jDcTtY/5pANZ001wTtVUSZlRJn2mieyVfYWIgzLZ/Su2T6c9GT4ongDOBzSLutvoGt2NPBBjxLhxPtE0T6RlIZixbmADke1J1F+3p9StneTc/MFGF961x2ekuA0t74rd1B8TVpaWMnwgZ7dK6KB1YHUXrbY4CbSftSgd0shbcOC4ifpR2yrTvRkJOCQMVryt6qZPoRNvlAQs4g0s2UPmZQTOGIz96K7o3F0XLjOE4CQI/r+9KufjltlrVq2GLQN7cD2iseMXROFUFEYgxgdR9aaqlFW1vYk5k8kUjTreuW1u3baMyzuG75jT9mr1WkVVjT3SZE+ZiPanieSOig7kWDwSZBI7dKtbi742u4AnaOh9axfFE+IWvLpAEcwWBE/aa5raH4rqP4l66u6cDdgHvArfHjx92pbfp19b4N5DYS1aVeSzGft/3rLZ+H+A221cuHqFM7Z9KfpLATSpYvK/iLyWggn0rclq1prSveurZVcbS0/pU36h/rLYBRZuXtxbhSsR6A0N227AhrxtKG3BgY+5NbE1Wi1V0WbdrUXCCCXA2qo7k0+NLqHdNJqELW8FWaAaZfZsZLK/iLM3igVT5GO6f1AzUS2V3W7YtFVPyjyye5pfhhr4a6CrDAhZj7mjuW2W5/DIYRBJ8u0fczWLY1h6W1d2t3LiMw/kED70Ops2WO/cA6YBAGaz27Lh991pxG1Rg+tXcsq1s2w5W2c+UbT96uwypYtXdo8VSsHjdumjezY1crcNxQDkFCJP9aHxwCqyxHGYFRCVEiQV5xWdqtP4fTaG2EC73PI/0rOo04um4ECtwdoo/wAXvEiypPBZhH1obN61f3sqMxXBAXB9s1vYz2AszMFtu4PXcsinJbCA7i+4mAzZP0zxRi4iCflBjBjFZ9VrLSuiE3PMY+XH3rPv0rO2nX8SGtXEO0dV69/+1aCiM6tdtyyZ3jGfQUK3bKqQhARcEngHtRqq3Mqgz+YGRFS2rIcTZFs+CQW/KCcCl3buns2Reufw24b19RUt2dg2JzBOVAH6VV1GchSFK/mME0hVWtRZ1FndafxgCMj+tGRuIYWSTHl2x9qzWGujUNHhW7I6gZP1n+lFdN4XQLt4pbfA2jzT79PrTDT1upaaH8jRxI4+9ZLkXXJuPeCdAw2gfY1G0lrx7f8AFbeB0bJjjdRLpVtlxZtqtxmDFrhJn6E9KvUFfh9LbIu2rdlCJJuOea2AcsZBNBcA8HyKrXPXCz/170Jd0thnuBYEt6HtWaDuMJDgDegMbVJbj7A0pbS3FDKpFx+t1ZIHagW/Za5sRtxkkgD9ZprXbYPhve8NmGBAzTuC2dhbDXXZAhOFEhh9qTpW01xnawLizjgifWCKO7cW0BLNmIJECjE7dyKXniJp9CC14UtvI4OcnA7f2ofDtX7M3Nt1Wz5x+meKTZtvbDE+VWaWDkt+ta7doBYJUJzt24NPQVqNSihLFp1F0jBbIjsDHNRmcnebjW0wOBBpB1FjT6lksw1xzAAXAP3rb4iuFRj6tMkUvQS+ts2gVvo9xe5EUtrH4hluqLrownZvhTTroOzZaA2cElZ+1Dp2V7niNbuKEldiuACO/FBIZ7G1ibZ6KAJH9KU2m025ZnfyARDH6VttLphulGR56S33obaW7lxj4TsUJG4A/anr0azIqG6SC2OVnn1IqFmUgeE+2T5h2ra+ldrakWiJIj+HkwaA2djFhyREE4Hepv6rOGJZo2gdSR09+9UhNl2V3uXJyJ4ApnyhRg7RiBVYlpbykQCvzA0E2uWBMzMgq2Djg0FtoIRgQ4AkwT9jTRatAhSAwI2ncYmrS1asswCsMkkTNAsrtVgrSZ65/ejSFtAF5eM9BQXCgHlkwZ5ipb3PaFxVZSfyMKimyrKGcifvFCE6KACTwMioUHhhmAPajRtirIgelQUodWlmx2iraB/6m3qZqt0tkY/WrYbuRIiOKKtIHFyanhhoOCRxVlekGBxQgbllhnP2qAgpBzz7URuDHv1FAIA5jsKkEn5se1AUkzmP/bVT/ng+1UCJw4n3ipgSAxGe9ARkDLrHqKooWb5A0etQEg+WTHqKvxbk5iPUZoLFo4lWA9GqFHGIYk8Hmi/EqMMn2oDftt1YEVOxbKwWcD3FLfaF3FQPXirLFoIBJ7mil1WQR3yKoEBAO2e9FtUDmR7TQl2K8ITVhW67R14oK2OTMgz04qtxGCk+xFMh1gq0/ShG4H5QfWgrcrflI96oEH8kH1xTfDfmUHpMmptccBTHJmgXvCRuAAOMmr8RAY2HPvRN5wZCkVUARgHFBYNo9GHeiVU6XG+4pRI6+X2qh4ZEEEnvQaCVxFw/UVXiKPzCZ6VnCWyYAmi8gMZ3e1QaA4YeaB2zWW7otNdki2styQJmiLHA3Ez3WmAvHl2ftT0PP634TfVv4KF09Gkj6Vx7mivWwd9t0YngCval3JxFSSozn0NdePy2M3jrxtlR8zoEjrP9Ke/mAYPAHI79q9Hc0mmvMd9oT1IwR9qyP8GsNcm08x0af3rX8kp4vPMjEmbOe4IFErlVCOn0UTXaf4Pd2T4SOw7Pikf7L1CPPgAGOdpMVr+SU8XML+YBZUDptINMQ7ieBB5zNa7mmuwSbLKe7LgVmW2EvnfDFvSB+9XylMJ1CsFOQWPULxSBK2IJhgflmCa2uE8bd4KE/WqHh+Y21k9SSa1OXTNjls9yRye8f3rVo9ZrNIh8G41sAz82PtVXPGfAwImAKohwuCVPOVBBrprOO5p/8Q6hbKG5b8Zo/K0Ctyf4jQqGGkuAxmXAivMjVfwwD4YMRIkfpSxqCzHcCqxBK5x9azlOnph/iNDfh9IIHB3yR3qz/irSWXVRauAEZJUSK8q5tMIUMB3MT+1OsWQbTS8xwx/71ck9j2en/wASfDtQoJuKHXOxkyfaa0W/jFjUJFo3g08AAR+teH2p0fHHqKoh7eUcknGDBqGPfNf3rtVd5HJD5rI9t2cHxbdsdVfdP7V5/wDw9r/CvNa1G4LciHYnFek1Oq0aW5dhcJ4gTUsxCVsm00ppre0mSxhc/SmXbdnbvuXQkYhWj9qGzbsXxvKsZkAScD2qks2rbFiBtH85igYuucLNsG6gxJWSf71E1ltpLWQp/wAwNCb1sDDvE/8ApqWpY0zakMLdyO4PNA+9eRV8txSfQ4qrersrJdo9ZpVn4f4L7yjO4PXg/WnX21FxDuW3aieIMR6mijS/o3O5GUkThQf7VLl+1cSGZ49RXGCXbVx7jai4qz+SD/SrZ3vQ6u94A9cUGo21B3W2c+oP9zWixq7yIqm4YEzIFc+0iwY8rHoVp1rRtcmXVQP5pg1B0Tr0UDeLeeo5oGuaa+suLrH0WAfrxWJtM1sjxn0y2+pVv3zTB8MXUSyam06E/lbH2q4hgW2NwS2yN03nH6SP1pP4jax3nTGDwH/1o7en02hC+JesyMqSZPtWhrdhrAu29Jp7waDJ8p/amDK2q09wAEW5P8nNKK2i0owBHcVtGjtx57du2J4t0pvhmm8SNjXCP5jI/wCs0xdIOrvZO0XFbs5pv42wVUXdOA3EB6r/AGUobeEFpTnytCgesVnvvobTBWteIejWmLDHpBFMG7xbG0NsvqYmAZ/rV2tcz+VAqr/PcGR+n9aw6YLqWY6W9tK/lYEHnrEUxtc9khRqFboZXj3k0Q1rZfUAF1vE9EA/eamqe+HCrYFkKJkIH/0obr61QGL6WyhGPPJI+lLF7U+K6IXulRkorAUxWa14ovgpbF5XMeJcTn2mupY0NglpsywMkFBFcq98VvWmAuG/aA7qY+8VqtfFtXcUH+G9s9d3NLBXxXQ2roKILKTkKYGffpXNX/D9wxF22jnJaCa7KapGWbyw45xI+4P9KedRZu2z/FtgnBJJJ/am0edv/Br2ncNbe2wiJJgj0igPwO++W1SEH/5eYruMulFoAXUdxmV+Yf3pYCbx4LXSCObjRTRxH+AubJZbwLA9cT+tYb1kWrCIQoZeSTma9Xedhp2QvbBwAEQH9a53hyS1+2qjoWp5DgraQXFZueSWP9KN99wYhesnNdYjTpJFu2zxg8ispvbifKojAIWnkuMi2XiXMAnqKlywHtjddYk/WtA2M/nZu8HM04kN8qMPQ4qbVYhp9ihbZLTkmKK3YEld09sRT9zAhNsZwRUAJLNhQes8U2mEPbxtVRB61YtqFKK4kZIGRPrTnb+GmwBmPc1n23GkLtAzLDEUgYumhT5wXHU4rO7EMQoBgdOtOWyQvUzyYoWstbZhbUk/zMeKQJKsyqMqOizM+/pRKFBl2Lv/AJVwKvw2CT5UP80yavwmFsFXO3meK1opUcnzIqgnBPP0pjIIG2Q0xyVFWbnAWWYdcc0ANwgBjJ5kiP2rKmeEsxCmOsTV27ZJ2r39z+9LN7wgZSXHrVoL11dy2XE9RmPrUujYgNr/ANUKf8xith1Atqr3dQjLMVyrekfxCr7d/J3PTRa3OZuWjs5iTn0MVi8Y1rqpftsfm3E8eYH9KYGmYM95ERWC1olVluqAeuBWu2CWJLrnhRzXOyfSjVwVJVpIwYFXu2eYuT6YH9qz6lL7cNZQDqckUrZsAZrxYjuevtFMNbvEuzGyF7zNAz3CSu1Y7loFJbVPsOAzLwv96xgfELnmF20g5Mpz7UnFLXYV4khRPLFpn+1X4Iu5dmKvgpgT9KvdsYLt8pyCTEntTBEARtXkjvWtYxn/AAVlLXh21dFPKo0T6E8/akLoE0K3LthW3xIUXSJPrW0BV3Rg9YgTQhQu99vm4g9qs5Uxl0N3WFW/HWVTqsPP7k1oLi5aY2wG7qRJ/tRC67yoQLt4J4PrzNLW6HvNbXlORtME+9LdMMtsq2inibO0k7Qe1LLBb63X1Rn5VCjyz6DvTwiMjPqoFpMx0FZvxv4kXH0iLbtiRhRuft6ferEO8BLy+I4uT2LEfsaZ4yW22o7K+JW0TxWVmuvZXc7JcIypbP6UKi8kMgLjbhDE/wDX1oNLtdF4G2EC/mlZJqfiWDbH8oYfKVyfapbYlgzFlJUSvMH9qp7Tqu/fc8rTAGT74rLQz8QsWTFnR3PGA42GR9aQfiWpv7jZtbm7PHl+tEbbXUlrbG6YO0N/2q3tXrd1PNCKPMrTk1vy6ZxydY3xVoFsIrRBIbczfep8M02t3k312x12xXbuI72VAuhcchRP60kPfS8gti09jIchgSDFXytmGSLbVWUX+LeQMuGZjFHbcOodIdDlSKzajR6fVX5uaZWxJZmP/UUH8bTqR4WxV8qi1Dgis2S9xdxtawQ0iFB5BXNL0+n8BmYPcdWMlSZH27UABe0jIks2Sr3CvviKcXsaW2qMhtnksTj2HFSSmrZN3lJGROQAFoL6FLJjYxERDAj70Vu6haAh2t8rRAqC/buXja8J9wEsTERUxS7TMWJNmGjLYx7023/DtlbZlgeN0kE/WjVbdrdDFXY5JOKQ1k3rbC9tYNiEMz96gJH8pZ3UATJZqtblt7avvhCJ3RAq9OBa/hooTb+WZMd6suS4tvbAJz5uKoTYvprPGspuOzLEk0P+6JtG8zmY2ryPtW577XEg3SOkxWdmvHdtdQpMfL/rToVpWugsLZUKuCGWCPTGKO7dO1nKzA4VdwI+lAl/wF86vcfiVSC3uP8AWsWrOsuMLGls+ErNuZyQoz0wasm09K/FpqLpR7Trc5HiA7Vj0xW5bm+3sVxHUjP0oWV2W2qsrIBDZJnFUH0mlcWFTY7yRGBUv4Dt2rtobvGItcww6UFzUaQoLaXoJExbBU+8wI+9OSGQ7s+1FpPAbem3axPUAkUl/TGK38QFu8Ul+iQzGY/661psJcHiG48knucDtk1quC1aQKphowVBM/2rPcuC0oXcVB9aWhSbiIN2UjaAv5SO5AxTbdsW1825zIJ3nd+tZd/hC4+x4LflA83r0rVbY3ZLXN2OGQY+lShWrvrBUKEYQd9wwCP+u9HY1CIoL2S7jCdF+g4pZtC3aa7qWDsJ8ypx9Kuxq7RUBGliM7htmtfXSNFm9+JvOl6z4EDBVpk+tVsVdqHcRwCxn9aTf1SLqVsWnZd4+Y24APvVWzdVQly4+ouTMhdkD+tZsWG+QK5s7HIMEq48tAyuy+XzMpAgYkdzzTQNhZzbjOIOW7E8UPjLnzgmMA9T71FKXVIbrWhuDIYaY+/PFDY1o1Au7HIt2miQvP1oNTrPh+k3HVIU3D5Ut7mfvJ4rnp/iEM+zTaEC2TgFs1ucNms67dpFS5ucQwB2zkx14qarU6veq2LzKJliUnHaelZ9Be1N7fcuWdobpumf0rUlprYdmfyMcIBxWN8a1mkfEPiGrv6U2bVqbZ+dt2fb0rn6P4xdfW29NNu0gEEBZJ7CTXUNpXViqtZJA3QINWFVSitaRiD805Na85mJ4ibbcBIJ44HalmwLajbaHkPAEihu3dpDlboAMbVAYkewzRJfTUIbltiEiNm0iO8g1jKuha2WthdhBiNoNAtlrDmGLg9HOQPtTn1CI6r5lmACM5/pVs9u0Je5mMSas2AE3kw6KrMfKMExR7SuNhM9BWXVXb9hC9myLomQTEqOsd6fpFuhd166jhzPywR6YpZ1powzLmczkxU8UvBLKYzBEUTnepCOoO76H9KEhhPmXoYFZUS3l2yzIIqtysJCqfWapFAQF4E8jnNXsRoEZ7iimABhKqR7Gq9/tQG0VjbcP3oYujMoe8ioGAhZ+afarLrOUcjvQI78lQR6GjVkEyI96CeJIIFtj6mhNxVA/hEfQUYbcPKpA9DVSCc7h6CgFr6RBU/8lV4w/IsdpFEQJ8vPqKsdTCn2oKDyfmz64qvNu+UFewNW2w84HGaoKhJ8yUE3WysNZafTNRfBOApX0g0YCTMD6VUjd822aCmRTwJHrU2kmAY9jVbFP5pPeq2EnBP0NATq8YZm96r+IABj7VRV/wCYn3FGHgQxigrZcwTE9zUDXcAFRPJHSqlZJ3D60UqQPN1oJ4YYHc5JHQioqAASI9qo7TyZ9jRDZECagpgMGRJ/WgzmDiaZcZDABzPNV4bchgR71QsgGCVHvUmCIZvbdRhDPyye9UwAyRmgIbuN3r8oq8Fj/EE+kUHh4+QT/wAVGLcddsVFUyEQN2QepqlV9xhRnk0zYYw33FUFIIxJ7igCW/liepqxciV3CP3qzyOg9TVGCMQR70BAR59w+lNDSP7UgruIkD2Jq0QcqYohrWw3DgjsTNZ7/wAOs3VnwVJ+xo2UIZYEmiW7nB+9P8HKvfCGfHhEL6NmszfCVttO64h9cR9a9ACzdcVGti4u1/l9a1Odg863wwEnzNt6SJrJe0IsoXJCIOrYH2r01zRWDB3sCODzWDVafUIxKFbs/lLACPrW+POpjzZRbrESj48oHWs/guCfJEcg4rvWdD+JfedKikYlWHP0oNV8OuA4C3HAgya7T5JOmPFw3LrAZB+9EAbYMKQPXNHftXLLww2t1jIq7d3w1AwZ/lPH6V13rpkom5uNwKB0mKK1dY+VyVPTrTkuHMqB6nmkajUgkFGWeCKe+sPQ38QCR5geJq9Fqk0t5bt6yLpHQsRVb0dfLunrGRQOksYXpwaRLHt/hvxrR6ywRpdNdN0DNoH/AFqy164Sblg6dSciCCR71g+A39M+lFhFtWrij5N0NPeSM/etvg2kdTc1d7dPYn6Vmhv4RDb8gcHnyvB+xplqxbsne6qmPmZhWmw1spsPiXTHLNAIrNrrNy4qmzaQGQeRWVBqfiFgEIm64058JcekmuZfuXDeLXRet23jN255VFa7a3gPMsHk9a2WdQmxYt7p+Y9+lUZbCaZ1WNfbbGVDD/vT9TatBQtgKrkZaJj6npVtpbKv4lrRkP8AzLAqiuqD7rti3btrwTcn+lQYrek1LXWNnWKwHQzFMt2dTIHxC2HAzKgnHrWrbZS0PC2hpyYIn9Kl9tM4i6xWeT4m2aoNtX8NCLbuJK4G0LzRJZ0tnTm3pNBh/NggCf8Ao1hu6f4eVC3SCBkect9MV07OrSxph+Gsi7AiOP1qxlyDZ+KtqfBPw90Tdhj5lHtFdJQ9m1GrdVHzAt5YPoCaq58bvF1s29MdPcfALSR96x6bQahtc+p1jW7xjyfxDg/alVV34xotM42XMNzun9BQN/iTT2W8NC73CMQuCfvXVaxaKoHtKQOpggVi1x+FW336lVtsCNjm3SYMX4LV/FgLl7V+ErzC7ZmmaL4Dc0TF2Y3wx8wB29eldTSanSX7XkYODgFQT/T0rXaFu2sS0xMkH96I52p+F272n8O292we5uH9JNcE/Bb1i8q3SXt7snP9or0l261m+DavIy8lZjPpR/iLYtn8VctieIkz+lNVi0qWtMB4fhqi8qBA4+1dZL1t0BtwzHHpXPtmybu+yt3ZtwSAFH3qWLga4bbai2qkyNqgRUGb45otZqtxsuQIhbfBPfjmub8M+HeEWGuS3CiAAYYGu/qHtW7ZU624nqoBNZLdnT3lZ/CvXSeGuTB9pP8ASqFPp0VDsfcAJgwTj0pFhxcAK6a5cP8A9GTXUtad7Y32EskxgPMUSajUqD4tu3bI4KDH61Bzkt7mPla23ZhH70+2jFR/FtwOhMxWjwDdum5cuXHM4g4H60GrbR2AFu3DtIkpuEmpikHapk29O2eeT+1TUbNTb2MhCzPltsAfrQpe0l1ydLagD/MZ+3+tZbtjV3txHkXoCYpgTf0WkRgFBLARAJzWJ9E94xatupXriP3rsWdHKAi2Q0ZmIP1proyhYFoAdVMTVHnb2mOjKm7cZn5IKmRjp0rI97fd8NUVljoCf1r0l65cvHY1q3cWcEuTH6V5/wCI6BRcP8faBym3AqzPsUbl+YCraVREmT+1HbuTaIvMxHLGIEdqywbaHwWJUfmIE1FN0W4ALzjcxpg2DUae1ZBshTNLOp3AkiekBorOLcP5tm38ozn1imO3hJAKnuMAVLIqC5vdQ4lAedxxUa9LEF5AIORSWdrkw8DsKd+GNq0oXbubJYiZmrk+wrxRc1O0Fht7ZmtPh7hNxyAPyt1rIbN23dAV13A4g/rRXEC3AjGSBgk496WT6Jf0+69tEXyCPyACSfpUs+JfuQEELg+/r2pdvwmG6ZCzLsDBPpWjT3Lt20wsm2qzLNBrN6jRh0Qa4pv3wsH5AZn1xXRtWzsFtDsQdVEx9+K56u4u79PY8QgQHYY961aTXahrm27bTiAJ61y5bWpjWunt21Ypt3dyxis9x7wP8AL9Zk/ea2MBettuieYU0CWkVCq4PqRn7ViX9Ui3c1NwqGkGMj+5o3s27SblKbuk05WgBLhEjETJpb3LFtSPEA28gc0CNOl5i6tai37gfb/vRujEhmsAgfKSVJ+5qvxVgop8QrHpzVi/avQvhvnvgfXNXv2ilS0AB4UjnC7s1oQLczsgDvVLYtCWVYIPQwKhuKrTEyPU1m9qciTeJJZxzkAAelHdDFh5DuX5SIif3qjc2krnOQJP9KIEHIRg3HY/etOYACCLt15KnJBwKJsKSZJJ6EiqfcSygMFA55n/AK9qNACx7kTFFJDIu63M3R0AJPvTBchAMGRE4z9KiXEbeEEkYMrV2rV25uBCZzyBQZ72nN+0lu9qHFotIQQu7+9HpNPa0tsKGZ2c9EyP7VotadFYeNrLZf1A+2KC9pNt07Li7hDZIIB78Vu7jOrts4uGEZSOAQCT7nNMIcKCY844Xn60vYytNx8xjy9Kq6ygBQt0tgyV8sd81lovTlYuBUZcxDZ/SjtlrYKu0KogEgZHb0oiGKkL4ecjMFftV2yqJF5y/tFEKv3fFtkWCBHJXP0yIH61LZueF/DDBiMKx6+uKoE7y8zbieDI+lCbmpOpAW2As+YFTMekxV/oElyVP4jbbVD84Y7ZqLcnTMunvWN8eUqcn6TWS476jU+Be0txLExBXDH1rbptDZ0lh/BtC2Dk5gn0yatyCtKrWbRN3b4rYZhgT1qWrK2LrXdz/wAQyZfdH0obem8O4fIiKc+UR9+9NM4KWQ7oYUBiP6VnVJE3rrBLUEYF91mR6Ax+1ZdZ8KGp1Qu3dTed+SDlY7cV1LdwshLJsbqAZis7lpTBZp5gGKs5WXpMhmkIRPCs2toUYjr+mKx6zRHWL4i3GR55WtA1F23uS5dFp2ICEFjI+nWitOoYRcW5txO6TP71PXarWxs0qJeuFgAJYgeb70wWbZKyrLjgdqC7e2WGfYzzkBACfseaDTRqbG64rJPQypA7dxT60OC3BfW2EAWZ8Qtk+kUV209hxudVZzgbgJPt1rNdum3fVVII25kxP1NDbSw7G7sQsxkHdLR71c61F/iEGlAdy1z5T5CJNS1cu30dg/hp08uVxzJxFOFzaYS1zMdBNYddpk1NseOLxLGJtkkA+3+lJm9l0zTavTWla0+uDiYDMcg9hTiS6IdLcOwY2ugO76kTXAv/AAa/aUi0WZD0ia6fwh9fbtC1f07wmBc29K3y48c3jUlu5Wj8YllnCMFCmCPCG33npRHWadVVw8hjhthYUT6UvuZmuSeQzGI9qaEe3bC2yoZekVy2NYNWAYKpgniBxS7+pFq5bV1fn5ws/eBRWy5Uh8HoStWQSkO20kflzUUy67NbLsUn8ozMe1clHOo1Vm/aTeUw5yu33Fb0SXYnPqTJP0oEshd6o+xGwVWMes1ZZEOLYHldpxjAHPpVW7aj5UAYjnrVWbLWrbqpMFfmDQx9zTUJFpQG2oOZzPualUm9bS5dtnxrilDu8rfN796Zft7rJJsbl5ys0m3qNJcu7bY3Mk5KMAPYkftQspYg3Al0gypZZgVQFvfdu+MSyWyPl2wfvzWh7pYIylARxOTQpbFjxDbKs7ncEGKZatGFFzYrETsTgf3pRylvfhtbcY3LtxySGt+GSD6gzT9L/G0psIrhncyRZgD36V0Lls2rcWkUt/xR/euL8UX4gSy6bVb0OTbIABHaRzXTjZy9sXZ6bkQX0XfFxflZgg6f39K02dNZtEG1btAMIIKSa4/wAayyW095CLYyrGuzdMBmJlQMGJNY59XGp6G77Gw8LEbQuP0ist65fF20wcC2CN0qM+0mhFxzfCrp2Kc+IT/StLIHID7W6gE81n0pa6i298Jdu3Aw7GVb6A/vTbi2WUKLihWmQ0hvpFAnhpeBJVbpkxumh1Vy5bQXvDtloIJn+tNmmHaYoPJ4LBeM5n1orwV0ZLaMM5AETXLGr1b31MEWx8rZOPb+9abbl7hVwGWZUjzQf6UvEOs2rCpsUqF4KBuPelXNIjvIWXTgucAelFcs5LWrSi5Ebhj70L6kWBbW86Kz4O47ft3pO/QNdUiqEZdsQCIn9O1MbUIWCWxvjMgftReAMs3m29AnFUw3MALi7wJCzH6VOggX2ug+JbNtlJgr5vr6U7YVQdBiSMTVO1y0gKyYHyggz9TVWLit877brEAqMf8AansS5gglyq8yJiOlWu4HyuHA7rTFsL4ha26CBlCQI9fSqKrI5iJIEZpVUziP4iEYjFEl1CYBAJxEUFw4IQrKxO7AirNlbgPyxE4qBjWwLgM8CIHFWLc4In1pA0sH096vwI5LT6VFMayd3kDCOtUDcT5ob3GahS4i7lvNFDF/+bd70EFxAT5SO/Wr3I+FK/1oTuiGUD1oSiEScVQ1QM4P1qbEPKr9RSRvWNlxh9cUXi3Qcw3vUDPDtljA/WoUAOB9AaAX1/OjA+maMXLTnFzaezCgEhhy5A7RUCk9TTWdQIDKfag3q3Dj2IighQg/PB96FesvI9TRm1iTB9qGACfL9BQXGOhHpQCeqgj3opx8rifSqDIPmLk9ooJ1B8Or8RB/6X3qvFBMAkfpVy380jrNBZ3GQEAA5MVU+bo3tim2H8NCNvl4gGqcbzuA+5qBe5hPzTPBFQXwMFDPpVvcCL54FJW9bLEGIIkwKoab6NiR9RUiflePQZFCfCJ2j9sCgNvd8sAdhQaFd+CAfWKrxlX8wH1rOLLdyAPWmIi9YP1opwYPIBDfrUa2p/KJpLIJjYI70BtZ5InpNRD7jBABIB9BS1c91kd8UGxveKsq4zC56VQfjiCCpYdzkUabW5yfSkoHGNgHtRYVvkj2NBo2KYiRVFSRxIpfjqBgGe1GLs9D9qgPbPWKE2EedyqfemrtI/vRyImpoyW9HbtMdlsKDyBEUV7RIykoAHIwxExT5Xv161Mjim1HJv8Aw13YeWB1jM1zNb8CukMyKTnivUhyDnFQXC05gitznYZrwF3S3rbkEfLjNZ7lpmYjykzmvotyxZukeJbVjHMVhvfB9Fe8xtbY/lau3H5/1m8deILXLduEIZf5Qaz+K26Qd09CK9Xc+CWNQhfTOAQfzDIPrXE1/wAJv2H/AIiHn5gMGu/D5ONY5cb9E6axqLjK1gt6GIj616nQaz4tp9OPGFu/bX+YS33rn/CbWnt6cLqNdbtsDIGwn6TEV1bXxD4aLag69ix48pFLdQR12puMf/6erGMBXiafo7usZtt+xasEcDxCD9JFYz8T01gsdpuEfKNvIoNdrNfdCsLLmz8xKDMf0rODrm1eJMqzk8jcJrGb1jSMyvabd6nqP0qabSaNkg6wknJm5DR2IFDf+E/B9ha/qrbGeTcz+9MNbrV27cCBVvKrCQQoM1dyy4ib6h+hYT+hrgOPhmnCrZ10rH5WM1T/ABSxZQW7TeIZwY3NTFeg07Okm8TewBKLStVbtEFjZDMBwWA/pXO0CanX2mezrblkTDLtgx3rq6f4RYS4t1r3i3AMlsk0RltXriQp09qCMQTj9K1i2zCd7Ak8QT/0a1anS6e6gN24qhfUTXPuaKy7KbN7gmIac/8Aeg2eIlltmougEZhon+9ZNZqQ4VbJcz1AgVy9Ta1d1grszNPzsDJ9J7Vp0rnwCNZqbSqgg7m80RmqF3dbrrbbrTK6LjaQT+taF+JfiNMRqdJZvDkqOlANPpE/iowKOsiCCKWfiFoIFt2nZZ2lmTymoptpdKlknRqlhpBKFiTOcRWu2127aKl1kcbBxWa1otTqQG2WAsSCFz9qd4FyxaO6+fEUYKsSPtQENCt25vUspmSI59Jq204sMNqC43+Zxiseue7bRPG1RR+46j1mucl3WNcHgXVvKOgbZP60xHYFnUXE819wg7g4H0pY8IOB+IF6ICrEg9Mir0967cQz8ONpljcXcEe+TWbV6W/ftN4ofYcbQNsfY0V1VsIrs6IdyrMBCB+tLNzVu5i0gn/Pn7VyLA1/gi0uqdLbYUO8iR0nMV1tENbbt7LhtuQDzPX1iqh1u+m6Lt8jjcFEwaJ9fprdxVLMScgsn3oLl3WHFrTq0DEOCB7zFZtUxW0LWqtCP/l214B9hUD9W7au240t1R33Ejd7VydT8Ms3XCvpWS5Myj89/wCtarWl091SulsXdO3BLggY7Zql+GXC43s1wfzk8etBr0eispbWLmxs7ScRTE3qfNcUswhTbz+81jsXDYulbt5m9NmZqbXvbxb1Fu2wxlCv6RQbbekthtz3lO7iUk/vRHQWWmGBYcwDH2rOvwq9C+J8SmOgUAVqGgu7PPrFfGAIWgy39JbQEswJn+TrWZ/h9gqxGn8ViMAKDNdBfhqoB4jpu6EEz+9RrGqbyptjrLkY7Yorx+s0vhXXcaO5aA4UgkGsjeJZtIblpg5OARAz617K5YsW2jUWrT3GIAgTHvNO1Wn0WqsgnThgOiuAKo8E+oCnaB5e55+lJRka6RtAQZwa9Hq/hGhhjvdRvPkmRHpXK+IaP4fauzp71xFjAIkzWpiXWRNtq+oADEkxngetNvIbdpAHxImOZpC2wreXDtnfBEe1WEVMYY8luTSrFvcKiUtEQI3ERWKWuXsiSelb7eHe9cUbQuDPWsrlBe8mW6mcVrizyXfDoioo8kdK6Ola69tfC06W7EiZyXrCSTeCAkCJnbJ+grq2dQ1pUQeHZAEKT5mPpWOd6a4ztrTTvqoN52siPlQjAp9jQrYLeGWusTJLGY+wpWm1Vy8xW0yjEyxwP9a2JeJfb4vy8x1ry2307QsW9tvaqsD1EjirCEECfMflnP2FNBBX5iobPXPuKDbDtO1uxIz+1ZGe5prJZ0ZPmGWCiauzokLAi2xgYO3aB/Wmi7teA9tR0giaMEbgzXWwep5+gq7Ql7AVWVVBJyZJpa6MqNyW13EyTJP71sZCHBW8AOSI5pimNw3wT3/0qeVChb/iGGgHpAiPSm2htOxEilMyIgZ2Utxk1S33AEWvLwDgCoDcMqgA+aRlR0q7d5NSdyI6kYl1g1Vw3Y2o2IMsIxSrSrYYLcvy58qLMFuvHE11jm0vtmZlgMys/pNRRcZQ4ZgpXiP+jVnCQ9ogcbZqr17ZpWCJbXbwxEx6ZNSQE4JtM22Dzzmoqi4oO8MoyZMYoA1xrKNLkRkhRist1Toz5LWovAsCwHmUTVk0rfbCJbCqQJP5s/rSlZmdwF8NQwhwQ28fbFZ9Vb1VwKLK2wRBBYxH2rQlq5btA6m5bYDkkcU+gZIDzlVA5Jn9KEOglWLXP8oHPtNKW61xXTTQ7gwrHAb2NHs2rLI7Echc1BAxdmYoUJHylsj2zijthlWCVaMzOaG5ZXAdNqPkQ0N7807wWe2QDtEcnBHrRSnVmtqpbwx6ZNI06objOouC6v53AApxvIHi5qN2zykeISB6RRtfRFi3LKTlktz9s1cs6QDLut9mY8pKz60ZSPLwNuZJmakJqEKrdiORMN+tQratuA9y2iAAhDksfSopeu1DWbCPbIkn5AASR96uzeVtOCdzbxIG4SD2xRXHFti4RQhElmML9SaDT3bGzxn1AAJhXNwFfXyjpWpx2M6u0bbA4NqD5pAE/qaZtlhtgJMsCM/TNNOm8e5vsXfETIIXaBP70T2mtlQVaOpiP1FZssrUspSNadWDLdE+mz+pofFs2gZBVVzu5mrI8QA7VHQYJFWVvLI2lj7+X7VArUIzqwtXWV4kAClLbuNYdbtu15x5isguf6U5IS8LuoYGVhiGAH0ijtXtJdFw2Xuv5oh1JANWehh0unK2jaZdpXo4mB6HrWk2djBrNlBtIJJbMdelWoVN3APzEdqEw9l3F1ltxzG0D1k8im2h4cG4RbZTA4pN4MzpNxEAfA2Tu9M1ensohBVVnqVkz65NDqLluWtm8yXO+2SPbrTOw06rT2ryrc3knywASPr2rS2otizttaZSP5VGTXI0emuaVnZ7p1LXON6mP3roI91iS6BF6ZkGrcnpPbNfvWdTaa2+5QPnQmGWj06BmV7V64LCDattuT6nrTHsJ49v+GhYD5jmPrSb3xDRaFnW/qkk5CKd7D7Uzeou57aRO4bXQmJiePtQ3LqC5sVHa4ciT8x9Kwfibt/Ro2jayoYEk3Jk+vNZzca9cUhnNxOIlVY+k5p4Jrp274LoLwWwzyfDJ3GRTFuBm4gRAx+tZNDqNa2nZntlXQfPc657U+7f+JOqbGtlOXIJBb09BUztdPYws2grqpyAen0mqRvEtF1mT0aR+hpaopt4Ats3IEAzR27ZtrJ3XCT59xMT3jgVnpV2rbhiSfKeeuftUFq1dZHF07knaQRFCbpI8yqbQncDzS7OlZj4tg3LKbfLZDQo9MigaDcN0srqFQQQB17g0nULqb9pltFkbmSQs/aa0+GqWXZStuTPmOCf60qyLt3U7DLmJMN/ScUn6M2kta2xI1V22275RPFVZsXxqS7Pb8N8GFmR/StzaS8xNxtOzAGVBXI+5pbOS3hxLDBHEe9XRbXvMVIVVAktnAH6VIS8gZW3oeoOKD8KSvmbk9MCo1oWbRtpCgn8tToMCXrYKIYBEAtmsRvszpasXrVy5u8wIOROQOtaYtsDb3oX/lHIxzFCNCN2+3ZteIM7zyParM+wyHDAQk8DcKJ7bMhDGWHAiKu74rFbfixcYfMVJiPWKYWdUClyY56k+81hWbbsUWFMhAMtJM+lFYuAr4iWpZiYB/rxUYh4SXIncCD69aMNaALKJVcyBI+kVUEN07QNrTOBIoL62brxdCttHUA1QRGuxtORlj5cfpTinl2rBBHJk/1qelKa7bRSSu8DERWK9qNR4gOmFq5H/pusMPrOa6DKm3anzHpGaG5bhhtCkzzEmrKLVyVUuuzElTz+lBuVAy3iiiRBOY954o1Txd3iFVAAgEwTH1pdworKpYrPAUSKIsEW03qgW4eCokH69Ktrty5qFm4zBOix+vek3k1FtALENB/OpOK0qCq+ZFCjnYJpuBbQ6bX2ux4DjH70xDCiAe3FIv3LWnuKGugG8YWfMZrRG3C5x2xRRB2tiNob2xVjUrPmRhS0LMACwJmJ4FFctOuCg+9TAwXrE/NHvTN1sgQwmsJQfmWB70IRI8rFamDoL4dUV7AEVj8O4FBDsaIXLq8waYrQbZ6KoqvDzmD7Uv8AFN+ZSavxrTZO5TQQoJMCaBrU09XBHzA1RS3MzBoEeGyiRHsRULxhrQ9xTCuYDCD3owjAYigQWT8pKUJNyfK0+9adgzuXNULSkdv0poUt5l+ZJ9qs3lLZ8voaYLKx3qntE/lgetBSOnR1IPrVs1k8uoPoaztpgZBX3q10ogECfagablony3SKpmfGy5u+lLGn9/aanhRwWB9KCzbuvkxVizCkFf0qHxQOQw/zYqvEc/lxHINAa28ZE/SigqCNk+1LW8oMszA+oovEQkHxFPckUFL5TJnPcGiHhkRuWhNxDgbm9RVF0CkFWE0BgKDA2mP81UzdF2+vWkbLbNMkH1pluyGAAbHWIxQWWI5T7USick/pRG2EX5yP3qwuPMWqKGGBkMIptvdmXDUMIMjM9jNSFI4g+mKIIiWzt+1TaAP7Upt4+VpHqKm54ztP0oo4/mVvoaJpIAUGKUbrbRKr9DQ/iiDHh59DRGjMZH3qYBAk/SkjVfyoT9atL5J8wqBrEhhgkd4ir3KORFJNw7+w4qEbmnmqGO43gZzVld65mCMgGoq1fyDPHrUCLelt2X8S1KnrgZpsBpDQw7EVY77cdCKqYcSDV0ZdV8I0mqB3Wth/mQ/0rk3/APD+otXg+ldHjI8QZr0XiEdRzVOpbPiMPQcVrj8nKJmvOs+o2lddpWUAEb7Q3T9KvTXNDc1PhjyWyI2HGfrXY8IhmK5nPHNczXaBLlyb1qXHDqY/pXbj8v6zeH4Td0OnDO6IAbflEda56WbN28UcDPAHX9KZqPhOotWy2kLXRMkFZNYrmo+I6chbihCcea2J/au3G+XqsWY9bodPZOmh1tsOqkc+1VqPgltGW5pxbVlMyB6Yrh/Cvi9u1pil9LgvEwTbjI7x3rqJ8fs3QumtWwzsY3aghR9SMUssRu091rW5LzgkDoYMenem/iZEhCVb5dximW7Q0rNeexaR4yRBI+tcjVfENbdu7tFpFYTG5hwazmq3raRy3jSqz+U4rBqdFpReJGoZWnk3oAnj96hsa91L61wQBMIIj0xXLf4bZ1GoRjqLlof5vNFakSn3/hly4+7xrjAYILSYxW3TfBtI4i5uJI+YmCPWisfDtJaG/wDGXrrJ0VsftTg1lmfwTeJIydwO378e1PIxjPwhrdvdptb4RjC3RHXv7V19DcCWBauXrfuok/8AXFZH1eiW4W1zCQepkfYH/rNXb+N/BrRa3py29hwts/pTujo2bAMhXuMW6v364EVm1FnV2nZlh0HygeWP71z9T/iS7b8q6W9j5WZSP6VfifE9bYW6moSyrCQAhJ+5zUwc7XLq33C5ZJnnMmtfwrR/ELDl00iBGEgbgPvNU+l+MBty6h7hX1jFMtoNWCmstsWBExk/cVR051CKqahbfpsuAfekPpZE/wC0baKfyMQ361y7vwWyHDLrAqqeHafpXX0Gm0qq7xadlAgGIP0p0NtoqqqGS08dVcTP3qvG0Nt2LW9rxJZj0onuX7JW2thGQ8xP/agcW7ybG27+oBkD096DPf8AjWitXF8quW6LGKBFtX9mo8J9rfmM59gDTLenS5JNraV/MROP61usrsREWAoECBx/pQZrl27h7VkOgGQxIY+1ZNNqlN5/Gfa5/wDTAzM12HuIjhQCzTtjM/60q0bhfOjW0u6GdyJjv/3qDPbstt8ljcOpday61tPqX8O8tpdvQPAJ7SKbrNTv1DILqtbAyTcAHpWfUPomUL5QYnftz7QKKJ9PpEg33FuCBtD8+nFBqLiXEB0ysoPVu1JGi02oHiHWEN0Lpg5oLmjQ3f42tUmMEKQY9KDSi29PYJe7cRmP58KfSc0y9d04RBbutduP1DmKy2tDpXUj8dqConrzTtV+AtWgLCoz7YBIAg/vQK0+lsl2Oovl2mIgx7Vrezp7Y2ElYmGK7QD71y/Evi2bYvOwP5VJFNXStfsbWu3AwiN4JA+tBrt2vhbZG44hvNiTXnPj1mwNVOnsm2iYMGZNMb4LrC29viVkMGIEuRFS/oNPpbPgtqX1lxyGYqTEjoBWuojkpIU3Mkk/M3AoVum4H2NkgCSM+tdux8J1D2t7WdtkqSAY+mKRf+DaoWYsW0A6rgsftVlg47vbFoKQXMnrFaNL8OuPbFy4PDVshokx7Vpt2DpmP4q0EKZhxzPel6n4k13G8RwAtS8r64rJPdFasraYhdzHgtHH61dyzprZG649y8cAKJilWS4BLMwDHoYJrZprVixZ/EeGRcE5dp21i3G426Swuksl7nnYjkYA9zTiAqF085YY2Hp70m1qtPfRFa5vbiI/ehYuFwxYThUgRXDLvbbRaubSA6ADuzZ+lHcYO0I21InA5rMtwFZY3Hz09RWK5rQl9t9llWCCeS1Wcd9JuOtbsgESGI9Rmlvct2ri7htG7EQSTXMf46jYKsVJiIxFVYv20cO9pSc7ROF9c1f479p5SuxduHJVI7b8ifalgO6gEkBckqBmsrfFQXEaVnkAb9smetWut3PF1PDxMMTU8bF2GxdDALsM/wA5J/pVu/h3LdkJ4ncjAFDb1CFCw8L6nFCuostBEeIx2gxAP+lTButobd0hmRw/f557k0VtWTD2UOSZNyW+mKzi619fGVLK7eHvL0rbaL7SLtxGM5KiB9q1WFWG/EqwQSymDBzFU7XOAF2qfKWBJj0pVu21zVXbWpdWT5lUGIFLvIL0i6bmkS2YBYQP3pnfQ1zd+Zn5MkRzVnA3FVdyeBgClOtq2wvAkkLtNwAkmkXdSLFg3bF63fuJy7OVAHaBSTTWpbDO/iO95UHy2yQM/eiCxgrCnoc/Ws+i1Gp1aPc1VoBT8mw4j+tPuWyw3+J4dsCZBz9zS9XKQDWbG8XGQDYNsjBjsKvY1obLJi2cxG5vqSaNrpe0qaZbbAHJJmfrQ+OjXQigmOSIMelBd9fEXCm2wwGGf7Col7c3huysVEhxMj3gQPvQveD3EVmKzwIHNXfZEwRcGMsgn9BQJsWLKJcGkujc7S1wMGM/rT08TcN6omzhyoJPt0FJsX9Lek2wwZfzEbJqWbJ8YuXdpOE3Ahf0q3+xp02ia67XLa27Y4MqJb7H9amq0llriKY3LmT/AEqjdGnmXbdxFIv6zSbkbdfvXBxbVGY/2FJ3Ok9VNRprdwQyqwGYIxSbmofS2SUtoygfIog/tV3nvXNQDbc21CyUZJ46zimjWWPFtobiK7CdoIIP6VMqk2UGotLdU+BPmgY/YUX+07lgkLdN/JByDFaljY27eWbAhFH9ZrM9xzZKjTkYkkmT9R1q6hGj1t27eK6hiCT5HP7GukrOGZWAOPmiRH9KwnWWLKDbZdSnA2ECnL8VsFLbIlxyxhoWdvuKtlv0dNFwr4ZAEIMc4NFYDMq7QPDPBPmAHeanmGTbMDqxyaqLt6LaXbltnEgW2I/WubQrlpLpK+MTtOdsilXTgog8rdUwfrNGoAhIeAMseSfUikubenv7ld5IO6flgfSqH271x7ShbRtEY87dO4rmfE9SLF5WOluXF5NxGEfaDWtrvjwqPJaIO0xHoacFYW2Tw9w5l2x96suXSzYHT3LersIWlBEgoxUijcKXKoh3RG/096zXL+lTUW0dSzE4IyAa02Ltx5/hG3B5LSDUo519GW7Ca92cH5S3lHv0+lPf4VYuRNm0twiSVHzfQ1o1LIVb+DubGVO0/eay39fqdM5ZbAe30O/J9xFXbfSLSw9kqbd+EGDaUA/aeDWh7OmO24Qm5fluP832ikafU27xtsNJ4tzliTOemBArdatteYFjbV8EgGPpS7FgLjXWUo4DWCMrk/pxSrd61efZsKmQAtxdp962lRb8rjM4HpSbt6yLbeLKqOoEfap5bMsMLut4V0BlLFuDM7f7Up033Q1122DoCeZmmG6j2jsAYERudjml2fi9jQ2zYewVjq4P7kGnGaW4C5rl01xVSzK8F5zWq3qDeBNp7e3oTJ95HSslj4k3xC/cVrSraQY8onn71oJt2oNtAXbMDGKcp9ETUoXE7lMcdhWC4zqYsjY4/kYEn9Zro2Lii0XdNwXB25z9KC3dN0A2rB3dBc8oiT1ipOik6fV6vY6XvGIIwTmK1aa34dtQ292/nbJorjBdoYBBEM28+X2NAtm5p0YrqbYTk+Lk/Qzins9F6vU2NPbc6gXiqnhVMn2NOt39Nc2taLwBuzbImexNKt6iw2o22333HxlD078U8q4HlCnqR/TNS/ihEEeQgMDkgZ9uKjhhO8G4rQCscVLBOw+K7kMZx09OlVqLdrVRbkMwnE/uKgq7cNq4ELEAZ3QT9OIH3paOlwfw7isGkg7iZzx6UrxhYVfEvbIIQqbck01wEdLipMZAwoA+1UNuWXuNa86gKdxDZP3qai0LW1TBJ+UdDWdxqXL3rRsokR/E80HGZo7HhpaNzzIJ8xdufvTAwBjcJi2JXtmtOluM1pZPGM4P2rG+rsWrlu2rIC/EiT961212gdO81nl6Ud2ytxGBYgt60l7b7YtbGIHytifrTw5BMiR7Vcq35ayOb+EuuxZxtIjAM5olDm4O4wGK10FJkjO2g8JQrMgUnMAjE1ZyMJDESdwZhgnP9qC5dFlWYKzCZOz+00e28wTcEkckNA+1OCqo8+BHNBlK27yqxDHqJ6UbopUCYI6zFMCyx2sDPMVGtScTRS7aDaQQsT060ewKAxtiY5FA2n9CKoWXnDMPeqG71PKxUJ3Dyi2fQmlbLwjM+9SHMyq1A3w+vhwe4NVtQHIafWgUN0EexohdYfNn3FBIU8R9xVG2D1/Wi8S0fmWjVbRXCg0GfwR0Yfep4LgRv/WnG0k/KBV+B/KTHvTRn8J55J+tTZcHVvvWkWYPyyfWrFoRjcD2poQLt5SCHJHrU/EXgfMFP0p+wiR+tCUAIkUADVP1X7VX4gyfKZ9qbttjn7UJ2Dv9qChqJ+ZGj0qzdRl8rbT6ioGQ8MPaKnhbjOD6Cgg2nm4PvVgA8XAfrQGyQPlHtVeADPligb4ZMmF+lUQOCtKFsqfK20e9HJ4YT1kUFlEj1qilsAkAe9UufzxV7GLcgighgREZqjH8v2o9hbO4z7UQtdjUAEKcRH0oPBBMmAacZAJKz7Gl70yMgeooqwkGJJqFm4mPpVAJ0f6A0wADgt9TNECWViJYD61arzGQf0q/AE7iQaFwQQFZR9aAwigRGakKCMCgXxBjdu9IqmZhg2j9DQNJXiBQFE70IuqAJUioLid8nvQXsQjqamxR1ijU7jAP61ZxUUO1eQSTVbRxP6VZPapuYA4k0RZJUczVbd8FuneopJ5FMAE5OPQUCwSggRHYVIYngEGmFknGD2ofEUjqPSgpkXE/tVwBAnHp0qLcMZH1mqO7digtfN229KotEQaG3uDGT9KYygmSYoKgA4GT6UNyyt5dlwSD6UzAIzNWYn1po5Op/wAPaO+DtVrZ72xFcy5/hi2Lp2at7Q/zQZ/WvVblFZL92ytwG5a5wGNdOPy859s+MpPwqzq9Np0s3tSmpspjKHdHaZ4ra+uKWx+H06lv85IH7UgXkuIQhiRzBIq9hLoDkRyBitfy8vs8Ixat9ZrLB8PU27Efl4H3ml2vhOlUBtfrkZzkgGR6Vv8AwVrzHbyII70s6NSu3KgCBjFanzRPAVi1o7TA2L11hzCpisus+M2dK4tJavgkzLL/AEpthbtlmVvMojYQRU1Go0qKnjaY3LgWJK4HfNdJylZsscVVXVXWUs6s/Q4H7V1tP8Eu2nW6j2mU4ziRWS98fa2htW7K216Eru/esln4rca4NrXWYEEKqR+ua32y9LqNOfAE2Fa733rAj61k06XFugKqxyfDMx3GKGzq/DtC5c0+oKv1uW5A+1Pb4sm3w7N23aIEYtwfbmorSXuIob8O7AeaTCx2pdjQnUqLup8VARJBAUA+5rOb3xBkkXLcGRLg/sKLW6LUahwG1e4hfMp8o++aANdrtFoAE04DxyN39q4t3/EN43mGmsKGIyRW7W/AtOybi4Vu4eZ7YrnDQjSHyJvPGMg/rVmI3af47rQIu6cOvBNt+Kbc+OurQ2nuqTxvJAqtHZYozEi3bPRYGa0jW6bSbTd2kxBLDcf3qdKRb+NurQtsS/MXI/etI+IXmYEr/DGRsNYtV8W+Fldluyw5OEH9606X4patWUcWy9syRtGaqKufFLqXDs0sspmQpn9a5+u1vxC/cG7T3VnrsMZrrP8A4gtLb/haNnUDHA9azp8Z1uotbrOiVEBiVzFBn0/w/UsEfcjr+cHB/autb+F6VyN1rJEgwSP0rEuuv3CqG66qRBXZtatqvbKC2+qOBAVzG37AVFVetWbAINldwI2mZaKyai++8C1YtoG/MyycU+78PIQ301KsZwGP9alxdQiEi3aOMkkmPWgBtFdvsrX74cASV2QRSHXTi8qNa2icryY9+1ZjcuO3hreDZI9606ddRdd12jyRJOPpxQdO1o/h3h+S7biZaPL9K5+qXwrwfTX12RgEZ708v4KkOliYkEKRWHV37l22qeFbtnnKwCOsRQbV0lu4V8Qq7/mdMCegoxpbHw6ze1FwImTnqR70nR663a2qbYVecMT+9Y/8Q3DqdK02GATzC5vPHXHFWdjn63/EJKsttupAC4n39Kw6P41fBYXXkEggnpE4zXLPyl8CcCgEnArrOExi8rrZrtS1++bjNuLf2pNglSWV9rAUsEkqI4rTp1AtsCVzyWPFW9QndXpLb6ktuYC2mTmATW52Df715tIJI6E9KVZYPYeICTGBzQXousLZwBH0Fcb3XSTI0+MjxFomFliDAz0qyhtafddYLJELukn09PeubqLuFRT5RVjUbAC6FzEZNXw/DybLeruKMNueT1ws1kfXXQ5DbWPExSL+oN44UIOw4pIMGunHhHO82+2q3VY3FuMUHA4Ap9l2lrXlWPLBwVFYLd+8fIhPmPTrXUcWNNghLtxQNwJxP2rHOZ01xuhCwgNzaCpG0Y+9B4/hEsCWuXMeXBih8S3eAJRbZAyF4rNdhlm0jbf5o/rUk321b0129Sttt8vtHMNRLrlZWKrtJwM9K5rtkBSPpVpbZwP4gHvWvCfbPlfp7S5qUFsFkV3nKKJitAN59uNqRnEEf2obN3fbS69vwz/LEkVLhN0hVUkcZETXk1tb/wAW2F3QOMHIrHrrls2QCu6MTdXcT9BT7lxA62gEkHiY2juMVoa0yHKywHIAj+lX0OfZ1IvL4OqtASo2Ixwabb0umNpf/L2+5XaCJq72n3sr7F3jkuIMegnmmG2bCKzHyxwkGff1q+/SejEcIhI8giAAuKUovsm8C4hM4J2z64olJeyGUMZxOARSr+rOl0oL2pieTk1JKtrQbbowFsWtgECQZFQrbi5CJJOSwwalvVltKCtogNkCdpA+lYb2q+ILcYKbS21zDW5H1M0wbQNSNT4h1KrbUfIFyPbrU2h2BCbkP5nBBP05odA2p3+K3g+ZcEW/1meK03TcuSzuYXkipeulZ/w1xmZBfa0hONuPpxikC81i+NMrPedpk3D/AKVrJkGHY/XBpektMjF7qKrT5YYtj7VfK52mdm21VGlFG7rA/rSNdfvLYZrdtcCcggfcUGr1N2whKo15i0I4Ty+xg1LY8e2fxdvY4G11BkAdxUks7FaQnUWVL2YPQTuE0u58O0h1BY2VF0jzE3CZ+9a1RLShNLbXnkHj70GotvZVrlmyty6w/wCE/U1d7Baax4SBLbbo4BbP3JzTTpyxJdpA79awWNbf1J8HUaRrcHm2YH1rSb4LOCJK4EoSP0qWXVjVptANQG2bZGCWNI1Xwf4ahj8V+H1EfMtwD7gmaK3KqX3mCPMFlR9qw3bpuaw2bVk+Ft/3kQd371vhyxnlLWy3dt20bzrddRkg4NUhe/pj1LjCzI9Otcq1Y1di8fCVGbs5xHeup4HiMpvMpIHHSazZPpqahKIki4AyKFlYx6RV21a5YBWN/IAMT+lORVPlO3GMGobdvzEE2y2MZ+sVnQFlPCVUd2Zicqs7RNGUuKrb0Zh+UD+tY/iWn1F+0h0+pu2yi48gG71mcUv4cDpHL6q/+IuHoW8w9ulaze9Nb7dq20tK5PESR70bgICrbcd5E1y9Rpm1F78T8PuXbTNgoZX67uPpV2NPqE1Tfir2ovhfl3/LxM8VfGfqbWm544bdsC2/ywfMPWZitGltI9r+K+4c72BJapZurvK3bdwWI+aMUu2/wy3eV2a45GFAUhQO0VJNLcHr7i6MW3/E7bEx/u5BBpW3TMfEUhozM/tWi+3w7XWyhtLcHQD8tDp/htjTWQLLHaOQxLVeUmJLWbULpr7W/Ed1cGEKkgg9qWba2yz3HFwySBcMCtptKo3vKgdSYml6fZHj2juRxAxMetY1sq3pmv21KXG0g/kWI+xxTHtNplYeW6/eANorQcAmFQg9ufXFBdFo5ZLbCeSJzU0YrPi373/mLdtIO5SjQx9xzTW1en/EAFrZceQANLHrHpTiWkKtsAHG8t5v+1Lu6WybgPkF8QRuM8dzV2X2grltLwCXbTlAQRDRnv8A96q5Zs37q3LUApmUbBHYwc0aagPZJCmYgi2JqrVkW7RSQs+YYjNTVM1F7T2bDNdLKO5IIrJqTomtrqSjC5AI1AIBH9qZ4FoIqySo/KwBU/erNlLgVEm0iHo0T6cVqWRLKXqGupZS5P4qIhlx+gwPeq0WrGrZme0y+F3yfeafqFDWhbsgd9zMYEe1ZPifwwakC6lw2rg8x2AMCauy+07npt3goCp2r/MzACOppZUaeyxunxGBwVWSc/rXO+F6O7p7LC9fW5ac+UOhkHrii1muuaa5sQeXG07ZJqXj3kXeu3RRLJuC41sG4V+YrBj+lDes+KAbZG1cwZNS1eR7cJcVmiR5f6TSVvXLwvLd07qwMYjzjuKzlVBqtPYsJcvW9ttSWVByT3z6VoOrQgHT2ySw/klY9aZpwtuzsMtbmQP+9JBS2t9ihUkyMiJ+9XZU7VYs3DaFy5JucwogGtlos1oeINpjI7UiwuwBgsuVBfM/0oHCPca46yy/IZmfoazZ203qGC8yD1FUSUUttYgdBWNNYqMFYlwTG4HE9q6CkbQflmsWYFo29QRMHNEZHNRyy5Qz6UJuArkEH0qAiFdSjqCDyDwaJAgXYqqAOhFArA96L6UA3NKrZgD2pD2LqiQ7R2FaAzDHzCrAVz/rV2jEWu9HP1FV4tzEqDHXitr2VI4zWcoAciKuqoalRhg0femSlz5Wj2pRQUtra5MfpQaDAMeIftUhejKfrWaXUYZiOxol1JX57YI7gUDiqnlSaA2RyJFRdXbjiKIX0PWaAAt1fluN96LfqJgmaLxU9KsXEOKBc3TyM+hqeK44aPrTQUPWiAxAIoE+NcHc+1ENQfzDPqKMoDHShZUH5jNBYu2ycwDUK7zzillQcASPWh8OM5FAw2lI5+9D4Cjg/apuuDqCPWr8XncmPSggFxMh2gdDU8a+OYI9qIOjfng+oogN3GfagV+IMyyAkVBfU/lIovD7qR9Km0Dv9qAGdT0J9hQi2pMwVp6rFF4YMTxQZwl0fnaKMC8RG8/SmFCuVND4jj8oNBRQk5LE1NgExn61Xi3J/wB0B9anjXJ+QUEKIDnH0qSF4YMegNTx3jNsH2ohdUgSsfSoJ4hCncn2qw9k84PrRbkYzg9Ko2wRJAA570DEYEeVwfrVw4HEileAhAKGD7Ve26ow4MVBHA/lzSvBVs7AfrTDdcLt2ebv0oRcYDLD607FpYVPlJU+lFsg/OD70lrp6EED0o0ukfMhE9qdhmwEf2qbQDEmq+bAqAMOJoCC7og1V1AwgyB3Bj9qg3irO89CBQLA2iAT9c1fkX3NGQ0VXI80UEWc7eati0RAoSADIH2NTn1oIhaYKkii3ASNh+1SAeDH0qFtoxk0FSv19qggmQZ9BQ7iSPKB7VckA4A7UFgkdJFLuWw5BIiODR7yY4moDJ6fegVbXa3mJkd6P5pAYZ6DFWUXuQe80OPlyf0qirNlrQCW5Cf8XFNAYJG9vfmgUCdyseIg0N+5tAJwOp6UEawzW123WMdYGaC5aLEEAARmaeGG3mk3vEZf4bcD5e/1pBku6dVuAz/yrH61FBVD/wCXcN74/SmaaxqNPBLXLino7biKO7cvNiHskH5owa3OVnqpkrn6n4jqLNsBxeQxAXaSD9a5j611ZvFsuqkAgnFdrUEPdBuZXBBIIj3xVafTXNxa4FZD+UJIrpPkz2ni52m/xBb08IVvEdw0wK3r/iHQ6hSly/ftgxAIBH3FBc+FI7bnS3snzSgUgdsVhufCtCrHdvsLPlKtuB+4muk58KzeNatTqPh6lyuvuiRmBP2isrfE03AWN7j/APOrzRH4IQs2tWjT8oKRWG5odbbdtyB4GSGH3gwas5cb6qZXa0epF51tloY85j6etab9nTBA922A4XLGAOvM+1eWt+JbuqdSbtu2Mkrj2g0w6rR37pe6b9wYwTzWpEdq7qfhAHh3Us3NgwpExnvTrFr4PcRbai0SRIAuNuj71wHvfDntKhtG20fOa2aDSPtFzSpbuRw1XEdK7pNKpD6bc3YBSRTbGp1Fi0pS3tWJAI/tV27+sWWuWF2H8sc1qUXL42vbgKJUAxWFRdXq9p2bN0S0kn6RS01OmuXVW5pYuTBbwx26GkFHRpW6qgDjn70Vi/qvEgG2sZ3EGgde02nv3C9zSXLCLnfGwD7CsHxHXaXTqU0z3rjzlnckV0tY76m2LL6mSTwBA+tcPXfBVW0bhvbbm7I3yIqwJ02sv6q+v4ewhAIG4wIr0CW7z2GW0wN/OMQc/rWH4fpvh9ryO6B1yPLB/wBaedXds6gCxdDoO6gBavX0jPqvh+vuOBevopjIgfah0SPYYi4+mdSJO9cmOnf9K6lm/rWuElAXjccAdTA5OKbqNGNRpjd1FtrQTzbbZBn9KKXY/CK0rY0jF887TXn/AIt8W3aTU2rdm0m4bPLzz3HNa713SG2UTSMCZUd/tzXn9TYL6gW1EbsLmJqwckyV9BVKsmK7d34SbV1be5QDnczYBrFqNMbDEDaxUwT0rrOcY8GQLDBSPen3LbuyKqkKBAzQPfuIAoMdSR1oTfYJtge/Jp2nUNVbunaG8vWmIdquzc7eTzWESWxWjx2Rh1HWcyal4tceRDFiZin31CqNwyVBqluE3A0xTWsjDPB7Luz9aWpIyKhYwoJJ6CjWzk7gY9MVoR/DVhu55gYq7F1SxRUCButLyp4wCIyFfBQ+I3BJ49qfpdHljeuFY5jNVutq+Ga6AYjiaVde4yHYu1DzmZrO2tdRrFxbfiGwtt8bQYkzWS5cdTD3VaOFXiaQqkkgAz0HemWz4abvzzielWcZE3SmRwviHEnvmiTdtBBjpJNUwLHIB7kUaFShEebpArdZj2D218P8QNR4NteqDy0xdVa1RNkW7pAGS6lZ9afu2jJ++ZpT/izB0dmy3O4OCf2rwy706rawlxhdcHdJVZPH7Uu3p7+9l1Gr3oQeBBHpNHZs/ELhLXrCW47ITNO8LUGVNo8QCVNL10vtSo5seFp7pa9/O0GPSs106u0qhnVxzcukQfZR0oNTf1Vq5eVBs2qAkHzHvM0m5rfieq2rcKC2kHaoAz61rj0ldEfFwmhedKbdtfKCDE/biuXct2tbbW5btm6ZC+eZH17VWq1g/CsdSq3nJwGPy+1cZ9fduSpbYn8qiBXWcd9Mbj1/hqAs7fKIwZFUdl1ZMETkfMPWvJ2fiN+xOx2K/wAp4rp6L47LKjWQrsYJT+orny+Kxuc5XcFtRKMWVF6A7YFWy2m2gZY/KCcUpRdZpF2AckCIpysMqGEHoK4tqKrsIbac5IGB70FwJ4DsTtSI3BI/eiuqFTatsMD06UKBXPkiOwyB6UiEWhb2hrF7ZIiGggnoT/pWlrYvJsuooV8ORjPpRNYvBCr2rhUjLAEUpbWp3KobaoHysASR71dFGzcFxPC8zA8xJP8AajuJ4Ki7qmRQDJMYoFIu3lsW/EgmHO0gfQ/1qXLGu0sixrL5SeGO8Aeu6a1n6mnXPiGgFobnIRh5bgWRz3iKC1cW7JKMtqJBcc/Ss1waosPxWsu30b/0ygKn/r0ortp7yAIfDUDC7cUufRJTPxOjumfxqgWzkAkT7zR29oHiBlYdCCSPtWdPhdgkXTa3H1H9K1XbamF3Fgvl24Mfris3PpU3WzF1WUSInaQTSfxVxtQUGnuMGOGAMRHWmm5ZbULbQOY5JTy8d6EqtoCWgA8jBGehoLQswJYhQcBQIj9aJL0XHt+FvuAfzQfeqLXekIvVjyaZuLQwfbxBjn9KisWru6HT3t+qvILnRcsR9BUs6nT31F21ZuXI4Zh/Sm6pg6hTbZmPBFvdFXbHh21FxwCeQMAn2rXWIFWvoXNsKjvySSf0mgXU6m1bK3Ga83JYrH6Cmo/iFltwzjEREUGr/E2UN2LY2/8AzTE+giklvRbIV+KuuYZ0WTgHBqNprXm8USSPynM1m0F1fiak6lpYNEDA9IrXaOqV3tr4KKpAHm3EjtnirmU9rb4TasRcS6wbkhXkrRrqNTabampk9igMfpNZm0pbVi6wNoiIMzu74H9aYtm898pbtRbAneSfN/ampI26P4nd1F3wb9pYPFy3lf8ASmah9LorZ36rPO0CTXN1IX4eQ7OEBOTsLD6xXL1FjVXbnjgF0uZBXg+grUmxPXp2LvxGxbtrcd3G4YAbijsWrRuLdtXHct1DeVq5Wmt2NX/A1FtVLYCkwx/rXW0ulTSafYASijg5MdsVizI3D0DpcZHSByCZMisutTxQAotsCZ8yg4+mabZ8jbrbxMnaxkA/0qG9qAgb8Pbc5+UxjvWZ7CrZ1Fh2tKjqGaVZmlfbv9KcjC2hZlSWPMQAaFNHaW47M7kXAC2+4efrTjtXdcFtii4JSSftSkLLvAYrvHSOJo0RrhDQNhGCOtEj6Z3D23PiLiMif70WEAVVlRwI4qUUVtbmQQWUSwnilMNny/tika60reZ2vWyvBtCIHr3o7V0X9ot3bZWM+J5T9qudaaG7qAp23RBImeBWS89m4NsSPQV0b1oFSEtruHM5muWmpFzUPaW2qsozKnifpVk0Y3tlRutXiscGtuh+IsgFvV+cD8/X2NV8QS7bCvp7QCzkKZ3CeO9Het2SbXg2G3t80gHaexrfuM+m25fYXdgtkq2dxMj2rLrNNd1KqoCi2WlyGKsKfp2/BqWv3QLZEgAEk+g7VotXbWptl1JIP5WArn3O417JsWmE2285WChXoPWm+HcNonerECDAwaW9o3wVJQIDBMkH71q0ttdPb2IdygfLzWbVZbFq4GkqrHO0qNoFbrbq4jqOfWgNprtvCLbJ6DMfpWm1ZCASo3elS3QCjAwZ6iiK+mavb5uoNWpgkEExWQERwarJ4MUwgBsiqcCKAMxmoc9jQFtvKsM96E3QZ8pA6YqqeJHSaIQev0NKR93yt9Ks7uon1qCnskyV+1Ka3cUwVmnq5HcUzf7GrqMRWeRFULG4wP2roB17VAEPAE001gOkPPPtVDSA4xXQ2mcfvUKA/MaeRrnfhwDxxUFpRxArdt2zG370BSfmKz601WUWgOP3qwGHBrR4Qgyq/Q5odi87aaFB2HO01Yur1Ur7UcL0warbz1oICpPlf6GiK4zSTakcAVQDJ8rEfWqHeEs5/eq8Nf5TSfFuqeQfpRLqLk5QH9KA/CBHH3NAUC8SD6VfjKQN9v8ArV+Nb9vegoM6/K5+oohfuAZ2mpvQ/mj2qxsnOfegr8Qf/lj6Gp+JBObZoiEPEVXhycVBQ1CFj5GqeMnB3UewAVWxCAT+gp0KDI2Q33qFD3AFU1scQDVC2w+RiKC/Dk/NUNvtxQnxE6z6kVfiuB8gNBZtjtVBHHykgetQ32H5P1q/xAx5TQVNzjcD9KIs2JGfSoLyHuPcUQKtgEH2oBLjjr75qzBGUJFWyDtNCUIAhyo96gIBSPlj0NQ20GYP0oYcD5i1TeV5WRQEFXPJ9zRBfShFxSB5Y+lUzmfKBFAyI6VRgidxoNxUSZPtU8QcEEepoCgclqrbP5qpYPajhYoBKAfmqwF/mzUIU8TVFc4oqz8vWfQ1RGJPPaoFIzJFWC/G4UQB5HIHtVysgKRNMzH5aDaOwFAJPl4J7GgBmB94NMImDP1iaoiScfWqqEjbzS7SOoOWaT16U0CB5s1YljwPrUAFCW7UXgzIOR2ohJPmIqAzMEGghtgYBNUREYqECCRme1CxYjrNEGJnH61CSwIiD3qlYxDc0LpywLA9c4NBY5AK7p6xVnb0Vc9BQrkgEwKYqwMGaoUySR4ioROJzQ3LVq5DXball6xMVoJURNAyAjiSDIJ6UGRE80qviIcSABt+lK1NooGucEdNk7v0rW72rYBuMoasep/E3SH0OtWVztiZrU9lZL11zaCHTlWI3ZTeD9uKxnRyvifhbZLfmtgqftXVW1qLiqbwYu3JUkAf9dqnham1bMXleeEIxW5yzqJmuNc+Dtd+WCo4nkelM02ttfDHFttEwJGQcSe9dbTjUNuaV/4QCB9JxWTUai8t0pf091kkSYBA+1b4/Jb1WbxntVv/ABXYQ+bTuOY88/vT7Xx21rE2W0YE8zxNc69pdOl0fwlBYSQ6yJ7VatoNMgZbbW2ByUM/aSK6S8b6Zyx1BYtqxa/qLimDASIFMezo9gK6y+7dVYg/SMVlR7OpTfZvsw6iRP1pa6trFw77jEE+/wCtVEYO5ZXdJ6c4HrTx8MvMpa3qbd2OVzI/Wten1tq+0tafj5QpIP1rZZdSGc2lsYhZAmoOW3w/S6ZA2pB3g5cXo9sUtdZoBfgW96x6/qKe3wwa1S+1hzO7j6Vkuto/hkKCrQCCCkZ9e9X2NOp+IW1Xclj8O4xkYJ/pWBdZrrhDG7cYDICkke0DOav/AG3p9QE034W2wOEjEH7e1O0wOgvrqfGFq20yFOPqAKvoY/hvwz4idSdS1t1to07Lu5d0ZAI7etdHwNA+puC8bdu83/pgCFxJ6f2r0Au/itNZuWzNphMj/Wkr8I0eoSG2mclmAk/XmlSPM/Evw2k0wOnS5tJg3XMjGIniuKth7tzfeDLYaQGUAgfrXtPiv+FhqLarZdLNtM7eQxjnmuPc/wAKX7SF7t03LdvhEk/YVZkN15O4gQglt3ah8ImPXP0rufDNDZvfGVtXNLcawAd8ggr6/tS/iRs2tddTQs5tsNsZBI69BXTyZ8XHRPNz9TRFTujEHinNwPzkcLHFKM7993kZ2/0q7qZiLbEkkExgCOanm+URJPSgLXGnBg54rVY0/hjc4/iHgHgT3pbntZ36KvXNo8M2gSvJPNWb7cKsYjiiW0X3+ZdvO40y3pzcXyAErxnms7FylE7baySDMARxSGZ2BI+WtFxPEBaSSTnNMGnQKssTPQD/AFq7IZawh3UyCR7US3Dt2nPvTCbR3BgQehqhaV5MnjFa2fbOUKCGxTb1628FU2sBGKUiuN0LIjmoUuR8p+1T7O8e5R3uq2y1btGYh23ftFI1On1FtUFu5scHcDbMAfSuLqNJc1Tvd0128bc53iIrd8O0d/TKbktcuNhS0kV5bJO9dJa2f7b+LaBFPi2tUCflZZMe4ov/ABj8RbCfDrYPck0AXUCEv6hVYnhLIJ+8Vot2dw/h2ODBkc/er/JkPHWIfEruva4+qW94sZ8O3IUds1otKGg7HVOASuf3xXQsaO+lqXQCcEIMRNExNvAwe1cuXKfTUjC/w7T3Cd67+0YisF/QaNDi2Z9Tiuhq/wAbbhrJAbmCCT9Iqwj3lKX3VxjdIAE/arLZN0cd/h6XFhVUCgPwhEYGzqJfqOIruW7CMp8uOwyKWNBaNwFCSOxj94rU5peKtHZWzp7Y81xhAENgCtbAgt/LEzx+tZ2v27dxdOqMbh5CCQvqaa73FEEhUHIMx/19Kxe2orUC+bY8FLb3f8xIH3FZLiXzYCL4a6hTgQSF7ZOfvTNRftWrqvc1dtMcruUD6Hn3ije4L6lBfaSMupE+lXuJ7LW9c1dhR8Q1oZ0EbBd2yR6CqXT3bWpTVLee2qCNhnj2oPh+lTTXjbaxKjzLdJ3H7RW8Oqq20ZY4IGavLl30SGXPjFvTjzWrhciQARXMb4p8U1OpXxLJt6dekc9ic0VrTJY1v4pVd7kn/euYz1rSreMGe7bJkwoB2wO81dmdJnZ6KWgvxzHardbRSAwDdPf2oJZyC52IxjcOv1rXqBpNJY33t7beBOa5+OtbhMoi8uzHBIHXrWa3bsoxdbjAs0GW3D2ox8V0KJLPctjruzQK+mM3LV6ydPyYgCT3BFPGw1o2FQzESBmFGaAC74wuWigtgQUfB95rNaNq7rRetAFgpAIwD/etYZ7ihwhUk7SSAIzSzFnZf4q3cveCviG7Bk7MD61e66iL4gLscSKIXSoO1FPSMifWs2te4LMC4FPJCuFP3NPaHlVubPFvKp6DfH/ehdGNwFxaNkDmc/frWL4datG02y5vWJdd24g9czTWv2Vt3VLqETysFAaPSKuZcg56/EryXrr6bS2yk7dweAKfc0lzU21uXrpLkbgCQI9KPwRrtPZe2N1tOFI257xxT30Hj6dV1XmeZBXBHqK3eUnpMZLS3dGDAVXYwGKzE1sdLz2wPHhgMshiD707wFdQjBmBHNzP2q7CGwzIxU9ZA2kfQVzt3tYGzpN20vdfy9JyfetItvtK7pHbpVblRWcsY5OMmhsXCwLgmDwDjFZ79qpl3LhFMetLJAYEopjAFFdRSxbaV7kGKz37envMjtqzZKx8r8x6dasmnoXh2DqBe/C2xeUYIwadbZhPiNlvyiIrkXviNu3qGfR2d6zBJkE/fFb0urqNOrruVWGVIz9TWrLPaQbm4hXwERQDmVwe/FPHxfS2LFwalDaVYUBZbdj2rINOXZR41xEQfKpjHqaVrLXxC4pGk2AdtwM/UftV43vtLOmf4nqNXrLR1OkP4dGOA0KY/v8AWmprNWujthiBdAAMYJNZdWNZdREv242fMFkbj60ekew6i3dttbuKQQSSRWr3CL0vxC5q9Wn4uwqtbPlZRyDXZvZQgvA6gDNLZFTa6MmRz/alXbT3k8991AMwhg/pXLlZyrUmKmyty3ba5tZp2qxyaO41rThdyeIXbhRn39qAIjRttb3Q/O2DNXptNuIN5FkGR5txp0NdzbtK89hFYgbYuME8m0x5l2gn0nmjv6sWT57NwAmBAkD3oW0lvVsBctMABJ3ZUik69g11QRj/AAy0COIB9aZp7lrUW2S3bFp4JIjM+5qJp2FoeTZEDP8AarubEV1SCVEkH+nWoJcKIgMhXGASBLD6VzkvW794LaHh3A25GCkSOoMn+tatKNO/8S2xeDBCmVn2p4uKu5hbjuSQKu4BbWhSVaxd7HaJB+1awUuKnhBl6mP6zWB9X4YXw7SqvIjpWdviDWkYi6JOYaJHpTNNd6w82wFkjuRmjDNuOIXiIzXC0Wu1rJuugGTgAYiuha1K3SCZ3KDWOXHKrdIOQJqE4iKWrBgYJA+1WZjrFZFtHXFLuNB5EHAqMG3RwI5okWF82TQLIBw4BzihIBkcUyRjykSYyKJkIEE5qqzMrK2DRq5wJk+tHtYjiD7Uo2nIJyIqhoJ6mJq8msx3qQT5oNMS6D83J9amBkx6Ve6gLInJ57kmrK8EEQaAwQOJH1qznlgfcVSg8dKHad3WaiDG3+Vam1DzbUn0NTaIqwOxoB8K235ftU/D2hHzioA4PE0QL9cUFeEgPlcj3qvCIOGB/SjEtmqIZcgSKBTqwwZHrS9n/wCcP2p3i+1TcCJIB96qlG1AyahttA7d6PfbEjr6Gr3r/MfrQK8Id496sII6GmxI8u00Dts+e2QO9As2wegj0FX4SREVYvWp5j6VYdG4YGgEWkqjageU0+BiqwOopoQFuA4Zh+tXuuj1pxn0+1CQGj/oUAC62JX6ijDKR1BqbBHMVUKBz9aAgIHeqAFUrqOWb7VPFt5G6gsgBc59qEJJ4x61e+2Y8wJoyZXBoA8IdBPtQm1nIimiZxmr27urCoFbWXhj9aLeYhhPtUbB+b0qBscz7igsGcbYAqFZIgigKTw0GhCN0dveqHQE7k1TSY2mBSZuAfOT681Qa7I4NAYV5wxPcmrMiPKD9KtGYtJWoQSRzj9aigBIA2iJ6EUzcAskfpRBCswfoam47ZO32miIHG0Yj0NVuE8fWr5bMH2FCQcFBPocUFhsnNXIPmn9Kom4Pyx71MmG2ifaipII5Jq/J3qgD7VcHuKCoE4OKog8rM1ZH0qbgACo5qAYJHm59agA6Yq9ze3vUXcRkA1RR3EZNLBcCOvenBVA61W5M4P1oACn9OtQTPNMJHPy+tUoBMmKaJKgwQZiZqu8foasFTlWUjjBoCk/6UBG7t6TUDq3WDQm2wHM+9GEUrIwe1BDkeY1ZKhf60B9VPvVGIMmKAhbRgdw3D1qW0tphbe0D0xUQECKhYA84qokqLhAiekVCkmViO1E0upxHrVBCIk1AlrbuoS5jMhkMUu9p712y1ve248OIx9K0XCuzL+mKzeGV3Wy4uK+SpOa1BxXsXtNdYeLbby54n+tZtTpbQcK4YXAMC2cz9s1rf4U+k1K6jRbpB4Zpisz3dUdS++2xnnaphPXsK9Ev3Kxf7FbU2tOLgchy0BiIH1FHZvaJ3d9TKf5rcFT98itCWFNlUBljltx4NYNbp7lkTZcYwdq9Ox/vTjy7wsdVfj+hsLg3HI4CgZFXpbmp+KPuLeBaORAzBrzyBbtmWtlCrQ2AP1rUvxB9LbCLqH3HAAUV0sZept6FNPbIbXM1w5Cs8T9KGxpii3GvW7b253AtEj3/WvI3bjX7p8V7jsw3GCP61v0vxfU27Jt3dxVeJacVMMa9Td+GIbm/SwW4YHbWS38U05vL49tb1lOFJgjvWMa+82oJNoXLbdGSPsaeb+kuvjSohCntk+mIrX+o9MnxjTDTA6ZQAB5UkR+lZ7Ov1N9g9ktaYDqJT964lvXXNFaNtFtqCMBlVv3FbdP/ik23t+Lp7BQHzFE2mY5qf4Y6v8AtR9OXW+zEyfPtx9vvTdP8bVSqhhDiJuHCn7cVwNf8R/2heW4iqpGJnJ+9c9xaOoUvdckZZWO0VYnT1+o+NaW2TZV7Jc8uFgAT+teY194am+7gs1r8pIA+sxV67VaPS6YLpbFq5cxLuN0D2muO/xO7dKBwrbBtVYwPpWstNxpYi2ZTaVA7TWVVseKzgM3XIxTnZ3TYQF7D/SgaLSkFBnGSJqRqjuMBiCQf5QMUIBuSxLfWhYXB+QAxMk0xLe5iJ56gzU9BV22SVYsFA460ToLkMxH7CKl+0Au57uOqkc1VpgolAQOgJrX0n2ioqWm2IC3AJOB9Kzrbd2IK7+0dK0k7jm2SRlqNWJXaikEjEUnLDNZLelcSXmOuaJts7UAG2m7bpUqDA9utQKiyBE9yc00ws+S1tG4SJPWku4ZYWZ45pzkv5QccmKoWvKWxAxkVqX9S9vW6m5Ztna11lJ4Gzd+lQ/EbGmtkHSai4xHKIAPvNO8IsFIVkHJcEGfuOKY7WrZAZfMekc15Nn41hNq7evW1ZVe1uEkDp+ladNfVHRbqmVP5Tge9XAYDaYHQ0KrbVS7wY5IUxUlXGvV/FNNYtm5cvKqjkEyT6Vy9Nqzr1a8nlUmFnFJTT/D9VeZhpi23JLJCz+9bbdpAgW0kW+ABV5YkmM2o/Fi8vhK10NG5y8wOwmpqY0lsNZtwWMsW8o963OxUAbVHUGcmki4zsRtJ9BmpL321/grF2z4O+46qvzFB2PFBf1uoZSmmspaT8rkb2P06VluaKxcurdNpt4zlsT3IqaQ3rN24126qKT8hOW9YPFXr3Ge2EJd02sa/rtSFVjJMETHGKZd/wAR6RSyaayXc48RhAH0rXqdHa1MC8EU8KWilr8D09u8J2hhmAua15cb/wCjL9EfDtFd1GqfUaz+OsypIwPaum62DcV7oBYYWf7RTrasFhTAAjzDNV4KC8WCEuRliDH3rFvle2swu24LEBs+g4oHVLa7pUdMitVyyVEh7a4nJpRe2tl2dwXUboAAH1nioELbcKWTaWjBIxWS3oviRdn1GoYr+VUOP9K2aO/ZZDc1LLaY9BxNI1Ft9RftC1cc2kbcxnBH3rUuXEXqLlu+uwoNQ9sSRkfrWZbzC2FYahrtxoG64SV9ZraXW2+5gwB+a8xn9K5+s1qadALFw6hmmd2TWuPfpKLUoxO7WabfbQbVyNzdetYxc33QdNkkYskiVHcQK0aT4gNUTbJfdy052+gotR+C0V38Qbdxrr8Hp/pW5bL4p17Z21ertWlfzWlQ4t5Aiuvptb4u073JKyVJxWc6t9do7qXba+a2Sqn9waD4RpXNksrABeMA1jllnax0xJgqoDHEnMUjVIzW2S54Z7yN0/StVsMFKFSDHzHMmj2smz/y5YMfMwHHvXLttxdJ8NVbhuLCKeTJFbNF8OsWt7WtpQnp1rc67la2VIB9jVWdNb01qLMegDR/2peVpieGyqAqBevtV27drc10KzbuxwaNB4jpbY7cTG79zNFculHVVvL4QORbQE/U0k0tKvG4ICOAvLCP0oVuLbErb2x2E069dQrKG2RM+cQfvSQRcO5rikE/k4pZiS6pmd7gfcRGM8faoWOfDUAnmBE0xmtizgFnJwScUJJYicTiBUUsW7lyRewhEbQoiseqe9orZXQWWJAgLsG0fetzXXttDKi21EcST7UfiHw4CXHJ42kVqWy6e3E0d/4hd1Aua6zbVEGcKpP7TXURl8NnKBLcjaSsGPUUzwFYDx1W6wMjfEzTLdxiSxRbS/k29qvLlOSSYG2HdfLbZuoZQM0L2FVoFoh2gNtoNbv1KjbfuW46pcKx9qRo91u6yy7hRgs++T3NTJiifW6PQstvU6hxc/lUHPr2q9Vc0qXxeOre0zCAGUhfTmqAs3rxGre0Ah3HAJA7ZEiuf8U+IPf/AIdhSmlTABHPqa3OOs2tou2Sh/E/ErFtT+bwwS3tBq7Oq0Ts21/ECr/vGthB9yf6VwH0ep1N1WncgyBNdi1YKWoe0AYjdNOUkhNbLOssXMJdUBeTOP8AmphALEsshhkTyK5tgarS3XytzTvkqF+X2Fa0u378C1sROZMz7GsWT6am/bSE/iSqwQsZmI7UV9m2jY0QZIDAfSh3bWUHcxPQUOp01m9cHi218uRGDWQzchtq+EYx5T0pd62bpy6qmOeo7VV11Hlt2t55nIxQ22Z1lgZjgZj0zUVV+6tu0fCtqx67jirFzeFmFkcLn6TV22JMeGQR+aIBqC5LFfDQKDBKrk1RgN82rlxtUAiHCnkj3itaWUdFfajqwxHBNS3pLId7ly3JPRzk/SnKpW0Ft2kB/KDwKtqSGeGIAIA6UGyTxT7VsEy4BaIIBplwKkYyenNY1pmV7lthiV/WnJq5gNI96ph0IzS2SR8tUaRcDETBHeo1zjYTzBETWG4nmESI7GqFy+jDaxYdmFTEbC97JA49KE37qCWtk+s1SasGBcUqR2M00XFeIII4wZoEHV3MRb/Wh/E3TjbArWExKiaMBMbkz6CmjGGZhJoiu4fKTWuFPpUZFNTV1kCsM5NMW42Rtn0phsgiN1A9nJ2/emhlt2bDDbFHugnBrPscRTEJJglj6tUQXORFTeetGRjioDPQUAyOxqwwqyO2KuABxNQCJnmRVmB+9TdGDgVRAPtQLZFYzwajW1Ze3qKInbgigJ7VVZzZZXA2kiJ39vSqKndzWsZ5pdwhPX0NXQKuVzFMF5mHA+1B4Y+aCAexpiJbHJP3qAfDRzJWPagawhI2frWghJwSKjKGGGzTUYyGUwDtqw90cPI9RRtaKHzRFUwA61VD413/AC/arF27HC1flj/SrJ6K22fSgniXDHkWaoXljzIwPpVLbZjyT60ZsqoOPWKdADdWMA0G4McDPtTAPLJEehomjg4opfhhuYoggU4Jj0qzjI/WqbMkY+lBYZhwZ/4hVi+QMr9qEExnmi8uM5P2qItbiMctB9aJjjoRQFFHLR9KEoBx96BoAiMVTYIifagh1xIb0qeJAgrHqDQNghZzQGIJiKgur1x70SvPEUFKBGYFFICgAn6YqoMzioQOOJqCt4IhufeqDdImPSq2DfB6CiYSRLHHAFUDmZJqMQFOeKM8Yk+9LJzhZ70VYYx809qs3GEZ+9LBJztj2oic/LNBZdyMVUkxIE1alh0gcR3qn3OOoHoKAd0DH71arIMrVKiSRmaojovTpVF7TEAn7UQ37cQRU822I44oTvUcx7VAalxyDUNwEZaPQihDOSBUIaZINBfiE9ZFWbluYJHvS8HpBqtkmYHtVFSgLbT4Y74zUS4SJDfbrU8JeGz6YqC2EMKKCkcliq+UdIFNExk470IbaYJAboKtHDgw2Jgg0BXMx5sVfmEGJ70LoSsBgTVGzcIwcHsaCy5BIAxHM1BBA70IsH/o0xUZRIIPvQUhJA3CD96guDcRNEynAwPY0G0QZwaBd2xbvCGWRM/WgTRBGDbnxgSxNaIUTmKIZxNNqM9xmsqXClwMwBk1kuJa+IWJtFranBxt+9dLae1KZCJNvaGPIIwasuDjXtPeW+uy4VQACDwY6zNWdLf8xZle0+AASwArrXfNaKoFDeuRS9PYFsC2q7UJMjt7Vvy6THl/iWnbaraZFWAS4Dde3eud/H0677ifN3g1634h8Ot3mtKbzqR0CgyP71g1S2bg8JhbvMoAUfKTXfh8nWMcuP288l8F5PlM89K2tfG0bWAJnhZ+9Z9d8PvaR5a2wQ8HmPes6MyGRjuK75OU2Oe2dVtNwXzLP8vYnNUSxYkMyRmSZ/aaZp9jLzgnKjEVeLpYK2y0CTx/U1jW8I2XWbaibzzOf60L3bnyCyJAyIra1q0klrkSMmc/vSrGmtgG8odz/niIpOU9plIXdsDBQnruzPtRXN+7deG1omQ2ftWldObwFwIgI4n/AL1FUBxav21L/wDFj7U8l8WK6yNkr4jE8kx+lEhRYlYx0GadeAUHfaUZ8oCSfvRtAsbmXwwf5l/arvSZ2zsvkBS5GZNLtodxZzubpJwKd5Gt7kZie5xS101xgC1xYPOZIqyphijc3nMwMxWjKJtBgnr1rMLdzeRbKrPPemW9LcIJlmExu4rNz9ahd0lk+Ukk8zWmzp2VZ3jco528UYss4QwQg/WnuCYgkDggdaxeX0sn2x2rTXZZgOwmmta8NSS27b0GB+tKuXXS54aBFCiAWNVd2tbIe4d0dOKuUBcvAgIRImZHaoUAgoIbmZ5p2nW0qiJgdSOaW1wBiHkA9MVf6if6HYzn5Dx0NWisrArkcYpy3N/lRWA4zQXHKqRGAPvU2+leiuWdUhC6e5v3GTvMx/pWpNoQqoll5UJBNZLOpuBRc1TGywMG10FaA9y+Q9liLXZsA+tcLKQ2/dNtMJkZg4pOn1VnVo11ZAQwQwI+80Vx7avD6qyDwF3SaE2bV2d8lBzkgVFOsuQhZCg3mB1/QVHUWVAfymOF4oyqeEbaGFAgRjFZrhFktNufL5n2E/Sn2LthNzHZcycFmx+pxWkC4P8AdFrYj5hzSRda4iqlnazcb5471RtXC268zeGB5YkEe+aCC4zXiikOq/7xnMEevrWfWvp7GpX+I9s5YyCd3tFatKbSAW7csvG4NOfaivPZM2WBLlZkjFPVANZQFXGSuRnAq3VLcOwUsJCk4j0k0m7r7NlrWmQh7r4UlcAd6Vf0jX7yXULF7Zld/wAvHvVz9G0BfEDkkMBBAJiKXduhDsts7ljGFwMe1A73ks7Cvi3nXAA8v1NGlsNYK3GOR5guSPY1kZk0Cu3iX1ttc/yyfaiueDeuDTvaZ98yCOPerveAlsWXvsjt8obn045+9HpjbS6njO24YBtrmPXmtobbt21RVRIRRACiJq/GzstW/GmQWUhgvvStTYVAEsM7pMld2fr2rFqdZbd1sfhAxA8u44n3qSau42ap0sKga6LQOd46n9qjW0vrDR6lYwfpWb+JZ0q+Jp5d/wCUbgq/cVrQWtJYXwkYr/lH3NL0QFmyqEBVL3Dy8AfeKmq0r3wqs9vZOIt+b1zMVqt3HktvU22/KV/rUN1e4FSWy6Y5afDdJo7jX7l+5bt8RAI/0rXpriW7It2juZhIM4HqaKbFwsWZmWP5SavTotu6G2eRAQFZcA9yatu+yTAtqbiWwqEtOPFBHPWuVctfE9PeN7S6m4DOSASCK6Ou1Bs22YW1uz0Qc5/tV6PVavUm2beiSxYGZ3EzVlzuIRpr3xK9cDajUpdUHJ2D9CK3eJdZ2CAqIiY/vQu2pLjwhsBOZEj79KNZli0b+oDYrPK72sRfFWZ8uIkzP7UWlQMBcdRI/N8hP6VLTG63yDcoPmnAPbiq/Eqlsm8QNgyADA9ZNRWm634gbSts/X9azW7unN420UNcTBAU49OMVYvJcTdZlgx5mftS7l0orbW824TmPpmnv2NLYQubiKD+ViMUm4p5tlQQcyeaBtJZuMt17UvE7jmP0rBbvlb4Gr1TIymEtmCGH0pJvob7VsOZiWx3MUxrSrbMOqSMsTH70Sidu4EY5mqQ+TzbWB46j9qisms8azoo0t0Pc5yORQW9Qy6e2zWwL1zItzn6TVX9IusCu5vbl+VlIX9qc6qfCFu1vdcK7ET6jNb2ZjLK9q/p7Jut4PiGdzMoBI+lajpBcQNba5bLDG1sA0w6d7h3LdAXhkYcimoOilrQU5gc/es3kuOJd+Da25d2rdHm6sef7Vj1PwT4qgB8M3UPW35q72uF57bJorkXAJPSaX8P+Ia7SoLeshyWgELgHtXXjzuMWOVol1ZTwDKxyCINONm/p2t2ruoUWmaBPPtNd25rNV4bPZs2bvpMe+amoUaq0De+HsXXICQw9xxWPJpjNtnQqLty2OhHP6Ueg0KaUN/EZwx3Z5mnrpvw4NxgCXIwRH60y25ad9sKwMRz9ZrFtaFBLwY4xiKVfS8AWUccCBJrQg3AqSQBnHNKvnzKBKgmACOfWsjLBMs5PqBNMAm2VQKvQkrUCsHx5icERgUxECgKqkkdqqhQNbADNOIAqrW4g77hYgwo7f3pgG5o3ekxRxzgyamjNaV2uGGBAOMzP6VoRYUEyccCrIPTGKGzZS0sJO3mCeKAgGztEdTAo/MVjaSO5oSQPm+wpfjAyAWj0jFQGUdRggj0qKGoBqEnLEH1ozdRhBPqJqgXUr8yEg/pQGJjPtWkXNyxGJ5qHbgsMxEimjJs3Tiq8MiWAIIrQ7JuwcUveI4JJ71RE1N1MP5u+KemqVsAgt68isxjnE9hQNbmIGKmDoKxKzEnqBVl0kAjPauaFuKcOQO1MGouIBKhvcVMR0IBjP2opEZrJb1aMYby/WmreUEz9DNTARVyPKQKoMy4eKYWUfmHE0PiKVI3QaAvNB4iqmMhZ9qEXMQce1ARuAZLpzQGWznFGPfFJ23D+cH3FTw7vcGhh7Fe4qgy96zOt1en2pZc8Ng0xcbGYEcTSTk/LFI3kGJFMVj1mKphymIxWXUu5Oy38xPMcU7xgIAEntV5b5io6+tQG9tWs7G6jNJs6bYoXxCxHUinb1I5NXuAHINEELQAy01fhD+aaWWXvHvQsw6GgaUgYb70JtgrlR9KEMcZqixmRQVcssB6Up4VQVWZPBrSLw4mT2NUbizG0GikgkrwQPSiLALycVfjKDxVG8pbau3d2NBe7dO4YiaisOn60PiAv5hEelQncYWI5FBPMTI+wosbuuPSqG4DgelV4xHNuB3FAeyc9aqFAzA9qveDx1qhyS2aASFYzPHAFEIz5hFXujhZq9ygyYoKgjqKDJH96Lx1YwFPvQubpONoFBfhDrQOqADy5qttwnn9KEi6vJBqiMF6zVgCMFhVqy/nBii2oYKmfSiqlwPyn96JQzeaas2xPWr2gQAYqIoiMzn3qBo9T71cEnIEVAvMn29KCtxMRVAtjpREqOST2panPBAB4NFGrSp/vUadogZ7A0CiSTkDpRhpbH6UAgNJ5FDtIB5JJzTfDMyGJPvUKNMyCRRARtMbqvcfytI6mlMDkxJorTE/1k0VOHk+Y9DFEW2iZn0qJb2nJmjIzAAmgXvUjhjUO1c5BijIaIwOxqthkSOe1AG9Tg1ZAbiTVkLPr61ACDgD7UAhFODIPtVMrDjjuBR7MDv0mrJVRnNAJb3ipbZs7ST71YYFZ70IcTgGO4oG78DcYxmKslSJ347xSNrFjtYieJq4bG4frVQzB4INKa8VgbGJJjAkD3ogcRtiq2gSZgTiirCyOh7gUQuAxBH1xVAAr8xofDK/5gaBm4tgEUNwNzQlhOBFXuA/NFEA2mDq0NBYQSOaWiug3G4YXmRANaQBtyeam7Z8s/WgWVN63DCAezVyNXZYagutxpTGy4dyt1Edq7EeYkLDHkioLNtlgrHWOa1Lg8/Yvapme7fVDakyHyRP6xWa78Lua1heaAXwCghRXormisOhTKifyHb+1S1pTaAhiV9ciun8memfH9eOOlNlnKpchOTMRRXNzIr72M55H9a9ebE/OJ9SB/auB8S0qi9Jti36zI+sV04/J5XtPHHMS0xbcwtgjGQv7U8XgEMqrTkyaO0ou2yVB2L+YA0BVQxYFg3ImtbvtCjqDaY+CQJyYJmhe5bZucgSSGxTvAtnzSpack1V27aVtnhocdBM1qWfQzu9w2vD8RSCcS0xVsl1LJDK7rMxJijZ7ZP8CwXaIJiAP0qD8WZ3LC9hmrrIbQYvARreMQZrVbCrIw4iYA6+ppNq1bUbyCWE4JqncoQAmwk88is3tqdCvFX4uAATzwDQt4iKA9zyn/LilKFa5te5MdsTVOVVRCiR1DVrPplqs3FtoFF1XJ6bsCo9+4pAUsY5iCKzW95gqqkHtzTAt2M22O0Y6VLJq60hVg7lkxxEzUCy5EKNvSBSV8WDtDAAdzE1SvdXovqWkGs4uje4GPzmBgQODSjYO8F7bNHXfirOw+Z7TKDyRx+9GGVbZ8N1Ed8mr69J/qN/DVWjasYA6mlM/mABKycntU3B8B5PeYP2qxpl3AyxaYkjFXqez36eoFh9UkagKWXG7aARR6fTHSNKOGVsFT1rT4tskpuUMeRiazXXv7v4LqizGVB/7V5Za1gbthPxq3BasKjcyvmn3p4LlmVQNpySByfWlO4VFOoeT/MmAaeHMbkBAIiSMn1q/QptloJutqoHU/KBRoy3ZIZVU/8AqW8/qKVcvhFggmexgml3HvC2RZQBj0HT7VB09P8ACrKsLrX795iMF7pI+1M1DaTSWz4hVcYUHzH2715ltDqtwZrjjceEdhA71u0misq7OlnxLk5dssD3JJzXS2YzlPuxctGEuDPAMEfaha7sXYiRA5Y0m4osTsu20e4ZYmZJ9BRm7bt3BbJ3F+wmPeubQPFU/wAK8rOxMAqv9aDUavS6MLb1Oq2AkNtDFrn17VLuus6ckCzev3AcBRial/4fZ1RGou2ZMSZGfatTJ79H+Fp8Us33LWd62wQouOo/p0p2n0/gC4EY3ixzLYFMtaS2tlSLSJ2RhBj7nNCL1wllu2zZSNu1QSWPoYApe/QWLFptRmXMyssTH0rQzWrbG3dJtrElyQq/fmlrfS3q0t2r9p7cQUU7mB+9OurLbCBDDBgEH3FT/QNlrbWPE01xvDPmGcsfrxSlS/ce3NtQik5eGZv7Vps2UtWtltlYg8AABfpTJUWQbgBjPy9am/iqui4UJt7S8Qu/iaRpreoW2yX1CXJ5Jmfan3Qz2tgfaDBknpHelIhMrqLjXCPkBIyOkUnoQqNvmdGIMEj/AEqltoyGLaufRiAaC26FrwYG0EblsAiOacvhttIuFkj8vPtFPQrw9pCqSs5k9KYVc2wu9hJ5UYP3qy9lry27W4PEsccdJpjsWWXYbR/McVBnXZZSFtgiZJ6T1qKl67JCNbUdGQge+aG61q0WCvtb+UNJ+1H/ALVvLbA8LdA5Az9qqBL6q3LWNaCseZHXcPoOlKFydSG8Fm2253GI+lTT6pdZqVB0D2l5Z2QRNabjWbe+55oTvgH2q38Iz2CzIHu27Q6qRJHuabba4zlH2G1GCP8AqKq5es71tC4vikSEDZiid/DTeNheMA8mp3VFespd0/hsuy2CPMMD9Kxvf/DXwr23uKxCho3Z9c/0o7Lfid6agIzThE4Api23DYchFEbY/rV9dUX+IOwlDKDHkILT9aWi27ib/BdmU4Nzn6TRWdLatu6pb2tcEueP1oGFnTBwfEJiJWYA/wBKdfQczXEvpa8EsD+YQAP+vSjUXJZWQBZAEMf61y73xPU/B7Xh2rb6lG/9W509J/vXGPxj4prtQts6q4A7DygwK6z4dm6x55cehuBBeW+yOYcWyUJUDPUZ/etLNdlgLKi2vyHdM1k8NxYY6hybsbdwMSKH4fZtWvEPiO+4DcjLif2NcusbdC0t5WdnC5wACf61JueKZYFT2Ehf1rKbrXrr2l8a0QOTjHoadbtR5DcLMcnHze9ZUZtR5t33GP8AWhuWkv2YtBg0HzRmqWybatsZ3bgKxO0fWn2nuCzNy3tI5VTugVP8GXTre02mFgg3ypyRhjJmjN83neyFNtgIAuHzH1HWgGusXLjWjdAbOBkEUiz8NtjVi8gIH8oO0e9an9oZq7l6zhLmovoMMiwRPbih0nj3dERdO0tLAdY7H1rXcNq0oDMAWwM/0qkKifPFwZIxP2FN6MDp96WdzXPP1jin+OlxYYqG6SKWDCsWG4EmMzQ3NptkkGOxBrKtS+GFBLq0dapbVs3CwZQzcwe1YihBOYPSKn8VXVlbI6wKYN3hDqZg80YUBSCwnvWFNZcEC4oHrFOXUK6mIDVMods3EbSv1ziqe2OIOO1Jbcc759qJGZOWJHemKgVTg9elWbQtwYMe1RShIKmDPNHubcc47gTUAeECekVPBGYj0pguPOVxVxJliB2FNGd9MwAg56kVQ8reYkineIiseBJ5mlNqELEAyeJq9gwyxhc++ark4X7mlFWKz5l9YqhduJzke2aBqqVHyrNSG4mB7UpdSvUMD60X4gEDg/WqCgZ5xQt+vrULA/mIB7VZHXPegWyiIOPaqUOvytjtzTQomSZ9KKO1QCl04DKJ9eKYbrNMbQKWyzjmhkA5GOhoNC3AuGUMOlPUqB5RArOjjCwJPWjQEf2rNDhmq3VXTmaplniZqIPd2zSrqq6kSQagA3Q3P70Ytg1VZFLKex7EUxWY5IinG0D81CLS7Ykn0mgXtBzu57c0B8v5p+lNdV4iD64rHrTrLJT8NpheDGD5oirOzTd+aKDgkxR27FyAWAp3hgc5oM+SPlY+tWgkwMe9OJI4FDvjlc1AQVu4ioTHIEUprpB+U+1Wt4NiI96C9qHMCrC24owVAnkmlFkEnYfpQWyW+nPehUW9sq+e8UwgZJAIjgc1XiieoFAvbPOR9qICBCyB9qs3Qw8gmcTU6kFh7UEBAOZmqN0Fto7daKFOAaooOvXqaAjuZIgR3pXhtn16GmRnLcelFgjmgWCw5E+1VsLzvkD0xTIA/vUMDIP3oKIVRtA+9CTtYEzmiyf7xU+Zeo96CyxYEL271WTG4Z9RQqRjIopHIMmghQH3oDaK5j7Ue4HzRNWCG46dKBRLpkZHY1Yund5lP0o2BJnIoTuK+tAP4heCY96YrKwwRSfCjkyavwQcwJ6VQ9lnKj6igOYkR6ClBXEwTFCXuL/qJqYHghRxn0qwYM/vSTeMSy0a3UYRMUFm7vmMR2qluGYOSRjpUwRxI96uPLiY9qAHJEllB+tCHWZKsPamtbUgRzQFJ96qrVlPDCfWrCSZJE0DINpkTNWlpQp2sVqA59yO1WSI5j1mhFt4G1/0pTo+45z6YoGuZG1lwatSoUjBjpSOgkSeMUY/yiCaobvWMJNLkHJ3Aegq0EYmah3A+YT9KgkI2JkGiAQLAH3oDk/LirAgyxPtVF7Zbj60PGMmoWjvVFyVMnPtQEqckmD3qgsHBEmkwxOWYdqKMZLQMyTQMIY+/cVZO0ckR3oV4AG4T1Jo/MMEiB3oBBJPSqIM5UUapAmZ9Rij3KRIFAncsTkenSoXURn7UwqSOaopJ8woFhz0UxUG7d8uehpgQTRBY4x7U0AZIKxnrQoWWd+fUGmQZBOD7VbE7cH7UQreJgc/alHZc3BgynjinXLCsZnnpzUAAEHiqrk39Adh8K6ZndgfpArlX9EEcBvFuM/W2YzXqlS2HJhQTyRgmq/C2nbxDbUuMbozXTj8ljNmvH3NLDDcNsDAIMj3qPbcjykR1nr9Zr0ut0Av2iUUMwHlkYmuNqrV4qLYTT2mTBa20H6j61048/JLMYC962H2pEfKZOP+vWqGrvrqJdGIIMqFkVbaXWKS7XQSMSACPvR2l1KXS5dVUchRM116Y7IXVIbpLMe2RTNiXFO4Fpzjoac7WWuSbe73AJq2NggBVKYmRg1nZ9LjnbLNtyCWY+2BTRpV+YZHSM1rsm2S58ZiF5mIpFy4t28RbbaBkGK15WpkWtpw3lj60/zQOsekUq2Syea7M8eWqu3bgXcHgcTEk1m9qq9qVWd0Genash1ZVBs56zmtDW/EEtC5+bAkUm6BHkG0esTXTjjN0dvW7x5rQY9Y4p86ZfMLUk+kVnRX2iNrZnHFbEBuqJDADmDFZ5ZFgbPhEGbaGeJEmmBoMFcDHYUp9LYKg7szk5oF0lraxYMSOBM1nqr29X8ZPgW0uaR7SXGzsuAeaqsFzplLItu5ywUYn61hX4dYF9Lt29cduV8R/wCldRyd8Bl27cgjNcb6yEBdtLdt+GVJnMqYikNpXa7be27FlG0K3H6cmtF1LgWEveGnXbB+k0Fy0Lihz4otjG2Yx7VIp9q0vLQO54FWVCYMyeoME+lIOxVVbe0DIINztWS7c+I3dQq6WwFAOSSIJ70nHaa1vvZ95bYowfN5fpV3BeUg2GEclpwRVPp38trUOWIyYb+xpnnZTbFyGXB9BUGKxpr4vm82pUZk2wMfanXryeA26QTj+Csk/XpTiFtsAYUEwSDgntQO9q0QGAWzmTtAg+uasugbC29PpQouMpI3B7okg9jTLeuRrkBoWIUxCk0rWG0uma5tbZEnYJJrNY0I1dm3es3PJEiR/TvVyXup23EC3qFctbLkAMY59KJBZv5RfEEwYalW9LqbJe690leSvhjb9YEmm2nAYkeYHoo6+1SxQpb09gtctWoPG4AR6mjNhb1xHckOogANE1V2yzXFKXDbEztxn6UwqRuKseIg9DUVVpPMfE/hsZhT5p9aUX1HihFTek8kQVobV65aZ/xF1CDwF5WjFzUtciENqCQVGTVyxBMbKGGCsRgwZIokc/m2vHClaz6TSJpzcKIEa43tP0rS6s9vyOhgwSc/tWbm9KWWUp/GDvuMERxSnYWUNuwVtiMx/Qz/AEo9gIbzSOmYB+9La3F1bapu6sZIiqNFsXhZW5ZcsWxIAn64oNVfu2ifE2wR/vAeT2oyDuBWSDjcuQPSKApbvW1K21YEkkXBt/Tmtazhb6C1curqflIyWHMdq1PbSV8oaDINDHiNcRkJUcBlG0+1R122zN4gmP8AeHygdh2rDQnuCSA2eY3cUi6iam2LbBYmSQaG8/hbo23ABlEMt7+1DNrTWW1Gzwy2XLEx+1XAFvTWk1Aufh3/AIQMXCZkdhR7dNrNyu63UiAswV96Owy6q0bifxFPE8HH7UbWD4JFoKrNksoGPeab+jJa0VrRBxp7fhq6kl95mewoNBqbjXls6bTP4I4uXGO6ea12E/hhLtw3GA7z+tI1PxGx8PSL9xPFn/d2xuI95rUtt/UvTYtsHcNu6fmYGs2r0uoGnC6bUpZYnqvfpHSm6X4potcwTT3IZV3sziAKC5c0Fq7cut8QtrcdYDgEgfSYpJZTZYz6X4GU0brq7ltxO4kSB9aDT/Bkt3A1q24gSwHB9u9H4gvIqWtet8htwtpKqY+nFaH+KXdNZBFlTe6iOD71q26ifi9OuwXrd0E4jaR7VexGuMqTtBjmax2/jRdwmq0roznB5Fbb+xLf8O3cCkgk2sMDU5cZOocb+mpaCgAZ+tNRdzG2kTGQDmq8ceGm5du/ABGT9K5+v02t8TxdFf8ABI/Kowfeucm3K1W1t9rclxYTo5cn70nxXCbgwdP+KCax2NXrn1iWtVbswYExBMcwK6j6dbjozkwmQOlXlMJ2w/7Ms3W3nDcwOfvW/FpQCePqTVm3F1SiwkQwn+lR0JdX3be4I5FZ3VJKys3lCwZmN0/2qhbLkMBAJzODFW1x/wAQdiTjInPpTPEut83lIB4zmgUbVqyDcS2EuHGKK4C2W4ifepuYTvfcYmcDFXdhgP5eSAaAdoCjnjrQlcc8etMFybhGDjvxVeIpMkc9RQLa2SoExSWszJM1qgPwfearYOC8Z5poyC1cBBDtM9TVsdSSQSCPatSWSGPJJqEMIARvtTRlS3c3FmbPYU1TeUSjcdDTYfdJU+uKs7gcCR2pqlrq9QQJE9BOKq5cvNi4pB9KMPb3DywfatCMGXpE96gyW9M1xZLMR2mtVuwqsJoi6AECRmqaQwKrLDuelTQZICnYAT64pLW2ZsqsU1GuM3b1imrKjvQI/Cg/NxQ/gkM7uK1g9P1q+Ok1NqMw0Vrb1+9AdMAfnbHGa18+npFDt80xHamjK9u4nYig/ignaABFbMlTIkzgUDIyn5ZnrV1SFtucsw+lWVXj96ZsYmI+1TwV9zV0IynWKctxyM7Y71TWAQYkUkh0YRn0insaxjg5qFm3CBzWbx5cDrzFarZ3gMKgtVkzwaIMevNUSBz0qbwfaoiirHrE1QVwcNNGR9qEtHAoKk/mWfeoABwxX0q93c0MEnvRRB3jzCR3FEGU+lCuPepsBMxnuKIIgE+tUyTzmqkKY3fejmciDUCvDUmMirW0q96MtOODQhWJieaqhuJvPPFARtEgwKYRtO0kSfWgIUZNBYzPY0AskHyj2k0YUTzH1q8H81AHyeU4NCbttW6kiiCozYu7o5FQoB0APeeKCvHQkcCobqz8woTa74/rQraXmQOlXoOV1/mWoLyBsGaT+HJJgiKn4fHMntToN8RTjcPSKsMpPORWc2SMBTNQIRgzNMGiVIImrkRJI+tZSjTPAotzoIEmO9MDmUQc59BUAhZk/alJdbIO01QuuRkUxT02gdqszMpn3pO/8xAqvEYz27UwNVjxNGGOwxAPtSAWBmR7EUatg+Qj1FRDASR0+tBuOQePSoWG2Op60URAJB+lABJOBj61AO8xRnYE6RVEALM0UvYOSYFQ2iRIINEC0yee1WzDnbH0oEkMhA3fSiRo5xRqwbJTPfrVwvUVQIYkAAg0W6AOmaoheBNCVYx1jqKgJ/OcxParZfQ+4oBBzPpRBmUSRNBUxzFRipHE/WjBU4zVE+U4kUAxPAIiqlwPlBFRBPykn3PFGbhEDr3NBFujqs/SobimJBFQkxkA+1AwU8DNEWQCIBqbc/MJ7VRTHmM9KsP5QsgmOKoMmeIJ7Um40khRB9aMEoJEexxUhHXcW2nmZoFruOTgUxAGkSDVtAE4b070DKHg4HtiinFRPSqI9JpJJRSJJPbvV+PiIJ9hUBYiJj0NUCO4PtQlgTkR9KsKh4gfWqD+kmq3AjJK1TOEjOKvcp/6igreAcEE1C/cc9BVeF5pGQOk0W1RklgfegpXjGSPUzRbiJJ47ioFxjPvSsKSWmCcRigcrCfpQO84jHWpuEAhvoakSd2PXNEUNhaCJo5InZNQQYggmiOOBiipLcASfWs+p0lvUKy3UUSIJHNPYMFJtsATwWEisCv8VS8TdSxetnjwyVI+9an9IyXvh76RidNaVgyxxJnp6VjFm89si9YuC52AhR716ItdZW2jPQuuKz6gvcsgKtu44Ybtr8ZrU50x5y/8Pu21DlAjs0BFAP1zWfwbsc7zmTOBXrX0Vi8JuqS4HPX0rJq/g9q4wcKDH8uCa6T5f1nxeZXTiZlS3OP7VF0t8kvcXchzMGIrpXdItxyj2wrz6gD6nmgv/DdRtME2xPKtg/auk5/2zeLGLdkMIulROYYATV3iiKWZydoxGAaAaDzFbrO0cE4FC2gREJZlA6EPg/etdfqdhKeKpKgGROCTFCoW2CxtFieAxpjWRp0B8QITkDBqhae4TuZWH8ykQK1qYXavsCVZITkR0pm4so2PKzmOlAmmaSw8uOJqrelbcd7BfQyKXE7PuXWFqIDbTzFRbtwINu0bhEUxUti2DtZgMgc/vS7t22F3KqlhxB4rHv6aere5aRCboK8bSV3GfpWbWXNWVFvS3ELDLPt/vTGKFwxLFiINsmBRXdOty2iLY2gkH5zn0MVxismlGuN1fxF62lsYOBBrp3m4ezetXBMEScUjVMNHaV7tljaLbQEUk/vUs/ENM4tvZXeMjIOPfFW9+4n+I+k23heu27Z5/wDTBMe9aE86qWETiDxWex42pZtSdS1zmLQfcoHqBFPuXlthi6sOMiAB9KzZ9NB/h2ARpkQOuNoAAHvS0u3LuocXPmwZSQKO7e/DruFtXUnzHiavc11VKFbTODg81IHOtlrZKXbrXTg7OF+9ZnUsLaWkW/bJ87s3H96cGRgLRcFgoBjH1obWjOmVvwzbmYYW5lV9gKvSCKhZS2itaaRIbbt9hFDZD2EW3bPi3CYBmSB1MxWi2jIIulJAyFA/SqJVJCLHc9TWdxWXVWLtwRdvFv8AIpgCsZtGz0gDit73No3PiTHBmsep1ltNStizbuah3MALBg+oitTanUIu62yBBd2npx+tc+6Tv/hllBPeupe+CXUsrc1MC4T8gIGPvWQ3NPa3qUYbBLhiIFdOM/Gbhdu7HlTJBzW5dbau2TZR/EvBfkE4I9a493TX9RbN7T3LgtHqcD7074b8NazfFxWckqZgYrpcztmb9O7pPxdyxbuXSyAYa2Rz9adcsIqqyLuIM7Z470hbnhMtp7m1XEQDMUxFFpGsm5cYETBbzH2615uU7dZT0VTcbz7QuMg1S2dNaG9i5PZZJY+v+tJKeEyR50jzDJYknGa0h9jEIoB67qypGoW5cvW2VmS2pysZIort63ZO8L5jiCYJ9pMUaXSiBSAGjJjk+lZtTu1O1NgYHkukgCr/AKNa771vcXthfWPtQqryZO0fzE1EtwgUINqjoIpbKt2wpCXI/lMAx6zUDEZbDM3jsCf5gB9qTfI1W2zc04a3M7icfamCzsQLb+UEeXmhe5cXeLdva4GGZcfvTQB09lEFtLbbQeEWP1rRbVYggoOnmrKbp06F7983XjG1Z+sCpprtrUL4tprgDn8w61e8GlH2sysQ+eAOPSaTctW76ML2lVieEnP3rW2payirasW33TuuPk0hXKMBqLysbhhYUKD6CKevSOLY0DaS8161YcLGQzABu9bW0ej1aobirbZhO3cPtXRgbll5YcAtXMuaG/qNct6+BaRDgbtwI+2K1OXl3TMN0PwrS6VmuWLpkGG2xj0NbVVLqo+4LPY81yviGlu3tQjNqktouItqZYetOsfE9F5rd1Wmzxvjzf3NLNmzs029qLFtxZfTPH5GAlT/AGrY9lLgCm2rwZG796XZvpfQ3FQj6QTTgqMDuG3oZrFqguXLajc2TMQkGfvU8a2LpV7gRypbY0yR6Uq4r2w5Y7rS/wC7CiWHf3rkK+s+IXLwsG4VAIDXBsdf0rXHjL3Utx1GLtcRrd3AyV2yWEdKfcus9lwrGCvljBpVnSnT2bY3t4iJly0L9elXZv27z27ioxDAgMV8pp/gbaRrWnRbl3cwG2TyTV7FU53EdCTzUe6BvRCr3kXcbe+D9ax2W1Or09yxqbShuVciAB0FZz9XfxpZBdYpgAckHNBctMzhldkAxsPp7Vaq1q3/ABzuIEFx8se1W9yyhFp/EYPhYMj71IqkEkbFaB6UzaAxO089atMNDGD0HpRXMFtsSRAkE5qAGHnGyGDfpU2RO0LuPrk0MtuQSdw5IGKYILQckdulBIkSwJnpQ2xaJws5iIj96NjLBVVgKpVG2dsxgAmggMtCrH1qivmPmmes1NwtiApJ70trgaQcLxzRTgSPlges9aFgPDktnnPFReDBH0xQuDtCuAw4zGag5x/EXtWzqWFoY2zg1rggiJQ9alkXEIUbVQGdqLg+5pxXe04A961aM4vXlMYj1FWusujDoD6imta80iga2Mnk/SaAl+Iou3crCmrr7DCQTPWTWQ2ifyj1NU9k4iBTIjpW9RZfKuCfeidhghpzwK5PgCYBgdhV+HcC+S6R9anjB1fEO/uKhclgDIHcVzE1F9Gj5/emfjWJhkJPpmKeI6BbiG61BLCTx2msQ1KH9OOa0eKrgAmCe2KmKbtk9qEqN2KoM24Asu0c0axM1EAQFgT96ooDk0x4n+9XsLR27UCV0yknzGmrZVDiT9aMCIxzUYnvApoEjaKEebnFWzyD2qpUxmgPgcVTc8RQE7epmoZPSSfWgKFnIzUKgZAj1qCCOPpV84BigHHeoA3oaIiRVbfWgosOGAqgFIxM0UYqbBiDFQKBZDD5M800Mp6x61ORDcUHhdmiOPWqoNn8bcWnt6VVxCWOfvTRhs4NMMAcZoMghcEk+1WYADZArRAMyoI70gMrAhTIP0igF3UNtB8xExQqLjDmPQGqW0N8AkgYEmTTktwSefSqoVJWSzkz0ipuP5SRPpTNgAJjnvQQvOD7GoIAdpgxVqWIBnA71cdR+9CAczP3oC8xJihKyRjNFtgdvWptiPMS3rQV4ZmStUbbHmInqaZ5gM5qIQetEJNuDkip4XqRTgw3NtjHJihcMDIJ7U0LA2mB+1EFWMxV4ggMSY7UJg4U5PIoqyF3SM1ckSO/WhAkF1kj3qDAj6xQGT0b7ihEHCsQaoAk/tRBRlvvigrKsQSM8YokbygFeewoW2jAyaohhbIUke1EM2RmYqiSOBP0qlbHP70e7yCgSGb8wJ9OKZ5TiY7zVMRyP+1QHiIBoJtHQ1M8DJ9KhELxJ5oVg95oooLYJGO1AUAmDkDOKKGORk1ezd1APUGgCSDETUA3ZjaB07URBnjHeahJGAI71ReOf2qeIpUgSY9KXvIJ8oHc0W+Uz9qgA3ZIhAY4qC4V+ZI+tWLYPmnbVm0xPz4qixtbg57A1WyAcxUNjg4kdakOuBmO9AEcdW6dqJMQCam7gFINGgSOADQUIJx/aooVWljV7QpkVWeQDmoCItk4AzQ7Y9R2odxY4MEHOKvxNp4E9qom0nAX9avw2nAx1q0dt2FgcxTFBaYkGoFeFEmI+s0GFJCyPXvWhlnkx170MIORk1UJVtpADR7UDXbjfKfuKaVhsrRLA5THpRSQzzJH61ZCN84Yn1E08BDnaR9aHYJlf1poAKDgFfaihQJiKmxW7z3q9u3gmPWgoHssDvNUDIPII70ZKGJGRQNcQ+4oCG7HWoWAiMUvcJ8szVyTgc0DAQc9etWQGGVBPSaXbdsypAHBxmrDNuO79qIjoVBNv5j0PFZvGvowDaSZOWW4MD6xT7y3LiQl1rZ6EAGk21vgkXWt3F9FIj7k1YK8I3WPibWGGCcEe+c1h+I6O/cW5sa4d+ZBBKx05GK2X7eza9oMxX1kxVW7l83N9whVHAHB961LZ2e3EtfC79tl/E+dejZke9Xe+HWblxmvkJCyoUg/pXoLd7T3TtR0JH5QwrJ8T0Zv6RhaRVuA4k4itznd7ZyY4LaFboG0NuAyNu39/wClYn0pskhryIeIJJr0tpHNwWwyI4UHYo/Y8H7Uq8unvsq6m3actiYz+lbnyWJeOuNb07+HC6m1cn8sxj60u499QNzKMQoBro6v4PbB3WFCrx5s59DWe58KvrtLWJIPKn+lbnLjUysaXbykG4SegBg04XUA3JbUEjiMfXFMspYF0eJJIMkT/rWu6ukHna6g7ALUvKb6JHds6e0pLqyKHMy3NamSxtO47gMxE1iRyLJtsbd24cwDHXtTbJvkYRYTkt1rjYMuqD3Li+GrnTIPlF2AD22r/WiFtjbAHkEDBAn9cU+6bN0Tdt2d/O8KRFc618RS5rhp1ueKJ+YwFHt3rXfI9OjbVkQpbO0kSTND+Fb5nuuRMwCYHt6Udy4FU+EZP+Ucmol24ttmL3Cx4DiDWVCumf8AGbhfDp/JHH1obuiLuXXUEEAqSv8ASm27r3FBfTi0OxfdJ+1UVY7iB043QBTvQnTq9vUOropTBFxiJmOTT9RccoBaikm26oA+ohicHEk0xAyIPEUsY4EEn60F/wAQoPNBgSTQ23tnaWnxOSJ49zxWNE17XI0V9NJYmWUqGIP9/rTrup1KXQtw22X8puMFLH1rXjP1NabilmG91AOUIaSfSlbbdtblwM7FyZKAkn2ik6Uat77Xbo05j5F5A70y0G/FMx1YdzwnEfSmZ9g0SxYuh714lyIBvXc1zPiXw5fMdObA3ZKsu79a6l/4emtuh77b2A2rOAPtWqzprNmyVctgxmf3p5Z3DP15fUaT4nqyPFZLVlfLCDaP1Ars2mTSaBQ94kKACwEx9q1XbaeHIfdbfCkjFYtFu0ly4iadEtHO9nk/1q3l5Tskz0zaz4afiLLe095kAmGbE1ptadEZGNrddRRF0e3Say/ERrbmpt/hVV7aZzyO81ttaRNNaVny5zI4ntmpb1OyTtpfWPZIW3Z8S43XbAHqTXL1t344dQVtXgUYTFtRIHuaLUP8Xv3ttjR20UfzODu7Gr+EaX4hZZm1qG2XMlmIz9K3P+eLPutemtnSaaLm65fYZe62fvWkttQC21skyD5uP9aPT6S2FL2yRJwCZFZ/iOr0nw1Va+wJjCjk1icdrVuAuahraBfEF1wQAxUbiewH9aN7uqtKqkJcc/5iAPpFZrGpTUodTNvcw8oGYHatNtptlL7CTEsmY9h0py5ZcJAam/dW2q2luByc7IJ/WmOLgVHcsI5yAPU1o0fw+0ELi/cukmQzcj0mr1Wn06MiksGJkkHMVixdYUYXrkC3CAZLjr6GYNMWyqNvS2obbgnmnMtpc2wSP83NK1K3bibrF7YwztK4PpUUQDgdAoOY5mjS8fEC7UxB82ayW773WCNcZbhHmVRKn6xWgqq43Y9c0qhj+KX8EwSZMzH+lBqbOqux4TrbAxzM0wkKkZJ9KW115iCAetIifh02MzNugSQvJrO+n0DRcbSsdmQSMzR+FbQhnHmGQTJ/artNqxf6eFyo7/StS4lH+MZYCYQ42wZFS5qnOlZRKwJXPFa7AaYu20Bj8s0Ny3p7W8OGO8EAMep9KvlKmVzLOtvgReAPcfzVusXV8IEWWshcBepoQtq1bB3AkdhBml6kqtk3Lj7VXleprPvqNemjUaldPYL7GdR0NZtH8fU33TWWx4eYgSY7Vx9RrbupAW2gS0v5ZpdtXWN2fau3Hhkc7y7dq1q/gdu89zTWntu/M8UWn1+lv6vwUvNuQQiscNXnXUW3LciqKregbtrp8pNW8JScseyu3UtMFZ9rP5QAD+lJFo2WJXzgx/vGkAjtXntB8RvWUlvMs+ZeSD6V3LGpt6vzqcxXHlwvFuXRNq7YALGCDtgHn6U+xft3LYVWIA6kUvUWLd+w1q4wUkQHAyKltQqBS6uwEEisWTGj9qDKkE8QGqBESSFUTyQIrHc2LJkwOTVqrg/MYnoamK1MgMAExHI5qXCNo2GOnasvi3kIm5HbFQat1ObYOelMGoAgAyY5ik+Q+XcGzmq/G4MqR7irXUWwdu360wFugxsE9qSPxZvCGXw+PlE/Q1pFy2czLHjAkVXiqogZHtQAcrtG0jg+9Eq7gMAe1D/DMS2TTJUrAJJHSgWVdbcBPWaoI5Jzmm/xC4MjaPynmqUgRIVvQZigQTBIbIHYTVyrwZj6U023a6xcKqnjaf3FFsUY6xTQkLJImR0kVS22AMkAn05pxXoJniZqFUJywBoEFYOB7kUJUwMnNaX07LnxCR0AFLFtg3mBj2q6EeCA0zkckCrUupkMWNNGGMqfrWx9Ro2U+Hpyx6HgfvT2jJausxKsAPc0/f4ggxWRlnIEkdBVh2SJEiYx0qYrUm5o8xg9IppeH29KzLtfzCQfQ0xXjJ83tzUwaZFKdXb+lCXYGdsimJc3mYiOKiANpwvmH2ND4bh8nH7Vpn1mhJGe9NNCrSMyY71Cs/LRA9xFXI+tQAqkieCKs8Zioqxx1M1bEjpVFDNUABAzFQNHNFMwYoLwM1QmoWBwKoVBCcZFDKk81cntio6rGOaCjE5E+oq57NFAcYJioZ5ooySo4n2pfh2WjbKxnFWGBAIOKkSORPegYtoAyWxVXFj5QSfSq3Rj9qrxPU0RShiD5CDHHaqUEDIJnpHFH4sjBqgYJO6SehooZ2j5STPXFQsJBiPQVIYnIFGbcwZAigGcmqK7cyJPWo4BMsygHtzQkqSAIxQEFJElqsAZG761FO7qYNV1YEx61RPKIAANQMoYYExFCIgZJjrNSUjqKgtwBBnFDtDNkgiMzR7kYYoGMfL+tUTjIXjtVNtme/pVHaMkZ+9FOBOT+1FQ7RgZHaqQCBBgVZH5qiruOQQKCzBMgfWqZGKEETPrRbdogmPpUzMmiAS2oGKsK08n2NELfmPaoUyCSD7UFfKArQScCYq46xj2qpVfzRQm7nBEUUe2T2HrRcn/AFpHjiYkGouoGSVimIYA2ZwPaqe4qzI/Wga+DiIFKILnj2qyKZuDnkj1q2Rtsq0+1RbYA6A0Y8pPWgXDkDM/TNWgjlP0q9zKYJHOIqzuYgrAoC34xj6VTkgTtqipPIE1ApU/P9KgskgSB9KggxMg1QY7siBVtcUTk/QTQTaSTUFvPER2xVSxwM1UvOcRQMIYDk0DG53kelWCTg1W0iYMUFoyGBP3otqDKgE+lAD0Ik96HhvLMcTQNDgZIiiLiMGkHeMTipDkkg/SgZuYcEH0NUbjE/LBFAXIORz0nmrDCJhlHtQSWMBuvSqlQSNsAd8UYZWEhjQkv+UgiqIhBEqdy0e5QRkzQbmjmf0qgjSTigOT0I+tECeq/aloHE7s+lGMZzQHtDCCPuKrwlA8pihLPVeY81EEEVRgyaoW8zEVPDMyDiiyvJoAK4/MfalF1DZDdsitMjoaF1DfMCKoV4gJ5qPdRY3E5MSFJ/aia12hh2NUu4TIjPWipAYEgz9KnhKRtFEMZiDU3wPNB9Rigy3/AIbacEottW5PlB3H1otOuoW2BeKsY6VpBU9SDUcArgZq7UZrt+wl1RdlXJ2gkcz61dzSW7h37YPBIgE+hNXc063UYMCVbs0RUQjT2oLMyjuZNP8ABzdTaTSsbhRraMY8iyAI5xxSBqQLQhjqgWgRC/eu0Llq6NpBg9xg1i1fwu3qLgY3WCRlAcGtyz7SufetJdXeqqxJwXx+tWngWbTXHUIgME9/bFP1Pw9x4Ysp5V6g4x0IpWrt6lrJVbBffhk3YWO1a6qN1y3bvMrsjAjEjAn+tHdtDzr4zKWgkBsj2FOUKgJtpLdTWNdPfva03Li2VAwHA81SIvU2kv2/w5vMo5ZU5I96pfh9nS2Q2ntYJgb1mTWtbFtJhYPfgn6inNZueGGEkdqu31E6JS54SAhlDdV2gx7UN64WUbE8xyOP2obt4pi3YW6x5BkGPegW5eDhmO1OoA/rU9qxWrfxNLu+5dtogOZQLNL12oe+5VtE9yPlYMzD3xWnXOmrPgbn8M58RVJA96LR6L8HaIW54snljAHsK6TlndZw3Rb72nRnslNoB8xmK1Wrlq4YLw45BJrkXfiVv8UFt3NQlydpRVwa6NmzbI/iKpJz8v8ASpZJ3V9+htFovcL2167g0jtUuLYZQ7J4wPBGZ9aJiA8FJA4xigu6htPbZ1s2nc8K2B9e9ZndVdx0a0oG20s7SSRFYxoyzNdtgRODBA9xWi0uouxc1PgqrYFm2gCj+9MdP4gZSGCDy/5fal6pOwWRqdoDIqW14aYmg1Gut2HAvuzOM8VqtXxtZtZbBsjIkzXN02pf4nfuvd0ypZU/w5TpWsmaz3uHHU2WsjUDfcA4VFNOt775W4igAjcyGSSPY8Ur8Ktpi6nbAxAp+0PbmWae0gz+lYuNC23GtnYptoxjAzVRZRVVxCgiCJH3ob94hI3N/wAMxWdrVy/bUw1uD1MzUiup/tHTWQWa4qIvLkYrm6nWJqtRcu6e8LgiEzAn096yXvgl7WknU61zAJCqsL9BWjTfC7OhsHwx4jdyRI/tXS3jnTEl0h9R8QtMfD0645BJn/Wubsf4v8VI1drw1QQTuMAR06etda/Z1mstFCzaYLxD7ifetNmyq6ZbWpJdgIO0YNJz8YtmsR+D2lcCy21TgQcn7Vtt6XU2yFtuGgYDGkPo73ghtKWtKnA3ET9K2WmuuiBrhF3bLAAgfapy9aRr0+ouWrKi4izxgkxXFuk3fiz3BrGL/mtssAjpGa6Gns3zu/FXRc7Ud6ym3cqjfEbjWZzkPH7ANQvj7DM87Wx+nWiZA8w20HJ9PvXL1BYXNrakOkwbbmPtWnTWWtSLN9nQ8I+So7VbxmabWlbYWdpUAYkZqxuBI2zPGaAXk8UgXEDDkE5olVxdaGgk5AwJ71iyxoi5qfDuomyDP0FQPqbzr5LAtDqAd371oAtm4CoJYCOCB96MFWDICQ3BA6fTimgYZYIU3GYwcYXvQg/hmO6y1xCCSw59orRbBS0tsvnq20ftRKkuzhWHSSeamhS6lbS+JfuBVOBIgj0is1rW/j9UypePgWz+TJJ9fSqv2fGYXPEQGCD5eme9L0+lurZubfB3/lD3Mx9hW+OYlayiJdGxWczh3PHeKy6myt6DeaFUmAv9aW7+GEuai4FZ+gJIn0pqlGeSAW4kGl6HO1Gi2THHPNI3G2sEfauyy48oP0xWbVWAE4g94qznS8XHZ/NAAz1NF+HMSWGavUWSDkR61mD3kYKD5eua7cbrnZhj2ilzev1xzWnR3tpFxCQoOQDzQ+ITb43duoofw5b+ID4ZPQVfftHo0vaUBWW5sLci5wKbKgkeUN0g815tHK7bOoVXtMfmo0u7LoRDCTjMQa48vj/HScnoUHMjNHtAyBOKxWb1xdq3AGHet1vaw8n61wroX4bEkqpBPrVpbDSTkgmnTGIj3qHkdqaM7W59uIPWlG2jGOTwQK1bFniZoTadTCkbI4q6MpswZEiKtVZmIIVse1aCgD7oBaInNCSVuhSoAI570AhAwJzjrNLCgKCWgtlQa0MN0DY2DOKpLQt3GLBZbPpTQiwLifzOesmnhlU5SDGcVaWgGycEyIzFRmAXbwJ6ighZnBCqII5PNRlKidoLelDvZfL+WOetBd/jBfFtsyYwO/egsIzurMWA7DFMNobiRMDFQEq3UDoCZotxkjfHoKADCW2fdAAxPAotPculQLpl4zHB9qsDfcA3BR3nilqrK5tNdS4oyGU5+tM6GgMG+YCKp7KxuBIB5FBK7fM+0dJHNJa6xPMDipgJlC5BnpQle5xNQeIVkKTNH4dwA+WfWaoSVZW3KY9KtLo4YEZgkUVxWxOO9Aq8zmitKFivlee80YcqYKTWIgqwKzimWtSVMOPSaYjWGB8xUg8SKtAQ5LMTjilby0bXEdetMBJiWifSs4GKQZJEe9Qsi8xJ4oDtyHz7irYDE57URYcCjncKUSCR2owwOQcetBCobjFCx2jqSaNiBUweTUAAZNH0oYXiYqt2zsRQXu3YFEVIFL3D2ohxuzQTaxEx9aG4pZQJx1FXJOB96tMzP60UnaEbaeOlGAIonQERPtQGQBvAInmgrI4IoS5X5lI9acFXpVlVHM1Rn2seBBPSjto+3cYHvROBkq4X3pWy70aR6UDCHyZgdpq1c7Z79qWSV+br61EZSTsEd6CG0H5afSKInwgIzRM6bT0NLje0TQXJLHI9xQDD/OOKIoEYD70DKQwMSDRVwWwcjvFVbEtHIHcVQ3qSJgziOlFLEx070ENzbkxHcUXTFKFuAYXbB61YW4CCDIqgzBGeelQLB2/XNDLSA/FEAAPJPaoBfyyTA6UsXHPymZ6mjuruO3O2M0CJtE5HtmqIGu8giBRi86jgH3oQZB/6mrAmOgqieO5OBFAXuQTPl7zTAAYxknrVyuNtAggnDZ9qtbZnnmmqAdpAj3FEVCkmcGgEWQp6c0fhAdJFVyvmyD9atYWAML2qCnszkAA+9ELQ7war5jIkTiikiOh9TQWLSTkwfSo5QDmSO4oCxkQRV/8AvP1qCvDDQZzyBFWBIj+tUZVpk/SoN0FpFAUlfmYRU3Lc/NJ7VStIzAFXKoPlBFADKckEihAUDmI6U7crASI6xFVFsngH6UC1BBk5IovG9z+tQ7cbQT3ziocLgSD61RRuETMnPURFTeQvlMmi2EDPNUwaMCaaIGK/NGe1SUnzT9qFVuAQWMHrFQWpMyZ9aCmdRPUHqaHxQxIAOO1WbJdzuDCDAJ6iiSx96dAd238pNRX6HjrPEU7YQJ8oPeqKgiTtJ9aAVggzwaEOo43R1ojaRpgR7UAtBGOSaC7twbQV3CcRzQxPP3NNCADERVE/zQfagByYwxmojk5mRTFCsOQKrw8yGzQXJgEGaZvNJKkGeRQOpyEORn0oNW8xNLNwBuTPakhioiZxU8Qn8smaYHBx1ANRWAMhePWg2zxiqKgRu5oG+IN3y5ogyj8v2pRB5GagMDI+1ATFDnIPpQkTEAn61PEzwYqwQfQ+tAu4gLbo6RPFWrwABP1omEjmgtgNO1pI5B5FAW+FIAg0h7l3zbNrdpGKeLTHJzQlQ2B0wZBFVAAF0ECG5IoLlhiuRE9Qc03aBEEd6sNyAf1oM5fUWoCr4gnJJg00qphwpDDsatgxUgGqRShJLswI46UA39frrrhLd61bWZhLYNWb11kBuP8AxDgncDj2HFZx4dlSblwBV5XcCx+9Ot6jRsN9rTlgwyScV2ttcsgQ4OQ+FPXNY0262+7PZdSkZ8QkN9BWtjp3Ie3auNJMlT5R7io9u6GR7MBJ84PymkuKAvq9xhbRB9NoHtSX0Xh3m1F661w8rb6A09tVYOpFso7XByxEKPrQDT3V1G/SXzZt9Vjcv61Jocl8vPiWQjcqJyR9OKNrLXUActtPKgUPgXAxNm7tUHdcwJf69KC/rNbbtk6awheYgvMinu9L6Mt6F0DXb2M7VlcgdKEBbIZ97FegPA/rSNN+J1VwX9dfcOJHgyNopg1WnW/tv6hLO0SFLx9xVy70m9dm+NuG7YiD0Yt+8VmuX7Wr1B0yi4ucnYc+x6VtZlKwl2045PmBgVNttLYZgi9yfKD61ne1+iG01vT2FW7cVSPKpjNIQnSt+Gs+IQCcssyfej12mta9U3sNts4IfANCGuXiLOnt3GiJeYxWp6RpsXrLkI+ptrd6qSQRREq0BrlqOUIPI71lGjt7C+sVbTGQPGuBTWc2fggvov45GuDhAWK+01fHTXSebvlNvcnXNKuK2msu1nai7ZEwATSzecqE0TWmtqY2kEH6GtNze9vdc27wIjmPrWPSs+jXW3drX7SgtwbYJA95Nbr++1bnZB9prkaL4h8RfU+Ftt+GDG5Bgehg10/iGs+IbPC0+mtsrqVJ3GR6xWrO0Cb5Zd1nzEZO7FYRaLXfG1N3bLeVVcmPT1q/h+iexbK3b3i9h2rULI3AoBMznr7Vm2S5FW5DMsAhYyCOfagYhAAJYzMU24lsNF++lvdnLBR7etMS0l0BrRa4TmQP61lWQW2e6Lu57T8QGkEVouXbihikK8Ru5/SrueGHI3Rt5J5pb3WGUtmP5uf0q7TIpRrL1rZqTbxkOmCfcVg+KreNsi3qWiMqTE0+5evlTsJI9Jmk/hbjWhfuwq/zEz+grU3dSvNOLlu5NwGOuaMXrp8qXSAOAGrt6j4WSouKN4bqo4rDqPgvhMu25BORGa7znL7c8sdX4QyavS7bubiYYnrXVMKg3GABkzFcn4HbvaYFXY7WM8Cus+8t5GUK3UQwivPy/wDTrPS0IxcUqyx0OKu862rJc2ySOwk0m26jdbVWXYeQCAaa5tpb8+VOPNWFRC0kBlA+YbB0/WmMGDoNu5DyeorNb+abZHggbVC4phLLCB4Hryfr1pQV5JdViB32z9KzXltrqFuXN2VMWzBDUy9dY2gm2W/nLFY71zjoLepi8rk5wVckCtcevaGNft275W8WJb5V2nYPrBiugUsooYgqD2Emhs2Qi+Y7yO/PvTHvBMx796lqqYQY2kD3pdwQIBBjoaXd1UNkxOKUWYqSrGoF37alciP1rl37ADEdK6ly+ETddlBPUUtrS3lxmc1uWxK4ly++mGF3J3Apf+1l3zscjtMCt+o02yVIgjkGuZe0Pm8lejhy4325cpfpNR8RN4AWrfh55mamna4bodrjEgzk4mhXROOYrVZsMCQAY/StcrM6JK9Bpit62HLkE8qOJ9q6FmFjMd65fwq2VRiZ2jietdB5IjMTmvFZ27Nu7cCP1oSM8+kVz/EuWiCswehpyauCAQZqYHm25eRAEQMVYtkDIoBrLccmCOtEL6LJ3CoJkcGqKsXUlvYCmqykelTcDE0UpdxIEiQe9GZZiNsgDB4qxtXEZ9qsSO2eaBG24YIER3osFiAZJ96bieMjrM1RABLQJIjHSgAqzAbYJHNDkJLhiOncUSLFvgsCTIParZmZBAKjtE0CoAO8KSSOTxRFVVCzOTPTiJq7Ss4MKcHBIqr9tiAnInqKaF7VYDwyGg5FVcLW/wDc2QSSJJxTks7ZKqPtQY3SUg1dFbi7jcsEcSKJHLhla2szz2pd24wI8FQXP5WFMJ8pLQPTinoOFsFZEiO9WCflPNZ9MNjvLttnAJn7U5v8s89qyLu22JBFZ2Rl5gH2rYG8sQcVmvMsmQcGMyKsCSADVFQ2eoPSrDBuwolWR5eOtVSigX5MHnFNt3zgHmoYHNDsG2evaqhhuvuB7dKgv7iQeaSu5CYyPWm22UiYhuxqYrQACszA5EVdvcSAWwPSljaQFjI79KNFImTIrKHYHWqMHigho4xRBIEyYqIgXpyKrwxyf2owcYouRQLKq4g/erIwAtEYIg4oeKCiSoqg5MwBVkBo/pVG2FPWgjHGcULAlPLn0NGyq2e1ASA2w880VQDJBbHaiN70mgdyo+Xd6RWUX3e/4QR19SPLVzRr8dD5WCn0NWNQoHIArFb0bNqTcuhWYCA23j61oFt7ayIAp0F/jV1DulsKQn5pkU0XbanZvUNUVVBO5ApPpE0LqpYDyyOhoKy7fw2B/ar3MvKxFXtYKQpI+gpYtyPMzTVU8AXM/wBaL5IxWbw2TIwTV+LdAAPHepiHIZYsy5ot46dOlKD+XCt/WjDAT5hQEWyBEzQlwB8h+lCGkzyO4ot4jj70FEhjGR1ihZCWkMR7UQJMn160UttoEOm7zbmIGMVFQAY59abIMgtH9aFiCoOAOuM1VUwLGFhR60SoQeQO1XPEcULTMyPaoLYkYmhAJM4I60R27ciPcVSx3GfSgsSY7UJmckkHpVhVI5+9WSoPBzQCdwgH6CpIPEke9W2QAMx9qML1JEelUK2nE96hwpkgd6ZnpB9agEcxHvQAIwD9BUKGSJHfFFtQnnPaqRdrGYjmQZoIoY46VZtkCCPLHQwaJQCsgTipH+b6VACqrZGIoSNo8xkD1mruSmYj0mqMuIAI7wc1RSiZYFQ3p1olYfmEH0oAXYeUQfWqybgYkyMYbH2oCAJuFjhfembZHMGPehAJ5aT24poGIJqCi20AkiPU1Ug94qmUE9I9aAA257c4oLB24DYq/MT0I70LRAO0iaoE5KHmgaTjkA1W7/P9jQwCJeTHqag2cDAFBbEkyGpMOGJBnPE0SlgzNjHpR7Cz7jxVAl3A5z2qywJllzHM0RKqOk0vcC4JkT9qA1MjH60LrDg+aOsCpJEgEY9aHxGnmemaBirtU5kdqqGxtGKPdIjg9qpJnIAHegA3Nj7CsUQYDAMTRHBnbI9c0JZVHAn1oCBSIAJqwVnCx7iki6oYggAHqKYzKViNwoLPOIFUcD+1QNAgLiqDEdooK56H9qkkic+1Q4YyDJEzNCUhfzH160Fkes1YIMjgihAjIbHrVeIwYeTHc0B7YBPNQkrBg+tCt0GJED1pgI/LmgqVI3kQapQFJdpk9AZqz1BFKLgmCZ9qBhEevWoAp4AHoKpTIB4PvQh0LQWG4Y5g0QYUHNTbB6kGr4WIqZjOT6UVzdZr0e2Fs6FXtuYbxREe1Ej2NNpbdu6/hqV/NiKa1lLjBbgDAGRGY9aRf06XSRct70OAS1d/KXquWYdu321W2yhWggiZP1qJp/nYF2PEnmsCawIz2LWkujZ5VZOB9a06O7qSAl0TJmQf3peJpV/RXjrE1Aa7EgFF7U+5pbjOhW54SbpZVHPvU1mvOkANy2zKTgIhn6maDT3T8UJ8JLlsEgSRE1e81Oml9Qo8qFjtE7YPm+/NZr7eLpgEsG2jtJUwv1NEDZ0mrNtLVsADzOARJniZpmqvMllxp7fmAkjr9DMVn76Udu4gtk2YYRE9BWe+mg1qk3UuArjxXG2T6Vegv6hrVq5cKq3GQIan313sfMW2/kHFPVX2C34elshLCAA4lpJNZL928VZPidtPw7cbDLMegA610PFZry2jsaQCF28e5ms+svk64Im3AB3CMHrVm+6itL/s/QadlRG3t0OZpX+0NbaW5fEKsYAQfSht6O9ffxF1CssmAUkTTrnwq9rFC6rW7kH5ETYBWpyk9pZWLUaq7qABe0gvlRLEwWpFrRHWLHw/QqX/ADbkwP8A3Yr1Oj0Gm0qgf7xo5atDajYCqqoboBV48sS9sek+FtasqHe2jADAXg9c0x9Fp1ujxbrMT0jmtCG5sm+1syeAOKK5fsMQqOu8dzWLNXazMlhZVMbucAilPYuMgdNQto91zP0IrY9m2zktbXd6HmrXSWYwDJ7ms+MXXJ1mh1B1Np11tpAoyCsk1s/C3Hki+hXmYjFVrbFtLJDhlRcyD+tcbVfFNHbXwPxHiOYnZ19zWvHZ0mum6WtpRgHz6EUQv3VXbbJUDp0rnWNRaWyEW6u8/wDpqZYfSn2jvktuRRjJ59a52Y37MfU3LqFAVJ6kjNJdtS1shrzBT25pgtstzybieu7t6UTCWhgI9uKbhjKdPutxcv3AsQJ4+9Sxont+e3eOw9IkVsQBzsUx1KjtU1aPdsFLL7COojH0NJypkQMllWXYDuGR0PrSVPw/TFygcN1kbh9M4FK2G4Nu9mucTupT6CWG8lCTAPMmtS/qY32rniQUVWU8sDwKYtrww0Ko3GZHWsmmeyLvgIX3gcRg+oply5dKEi+EWYlv9amK0srHJKjuR1pG4kFXlysxAgfenXLZWyswYEEAc0OwbQ4AUxgHFQQXFW2AF2N27elQuG3Hw4AOJPNTwWiQRJHUTUUBpto6wvIGfvUUp7PiMSWJ3evHpTLWntWAzKpWBkCM+1Pe2VEgrEcxVoqFSS0n07VctTYSXSJRpXiZoWh0L2Qtyf8ANFOuWDwoEdSKzEpaBDyvYqJAqYrBrNPrCCLagSOJ59K5a6nU6N2DwWiNszFdTWPcCsV1kW1HlgQT9a85dYqxyYbIJFd/jm+2OVx0/wDaWra2viMrqOAR0rVpdXbv3JVdrAHcu79q4Caop5WWRXY+EG2LhcrtZhie1a58ZInG66NzYygXNxYxAK/1pR0yvuCeX/MVmnujXVNpydj4JJkUWg0Fr4fuC3JDHG48VwlxvNZrPwoLIuXZPORk0afDXDGIYe0RXSAnzqo7bopgDbTGes08qZGfT2Rat7YBPWKJs4jr3p3AHmxGarcoacGsa0SyeUSYNCU4pjPL96raWwCR0xVGc2xkSB3jpQ+HthQInrWoW4BBJ55nNQ2wMCSfXNNRmAZWhbkjiiNx1byNkjIini2xHGBVm2YEAD6UUsXbvQzUUXG+YwelNVMfLBqMzALAkxEUCgl8uSLoAngf1pGu1eptQissDnyDNaYuCSyx70q4GuhtxVh2qypSNPrGuggYA6HkGnnUX1YQccGg02gWy7FZG8cVpay65gj9qXNFLqroABUDPanprkJ84IjsKC3py3mPPNCbQLCcZ+tZ6Vq8a2w8jgk96vYjmCJxzXPayqmVIJ61Ya9bgKzADvTBrAVfKkgdAKBkuteBIXwtuZ5mkpq/51BjtR/jrRgn5uB6UyjRsfoo/vVkMkYJjn0pP49WIAb6jrS319sdyCeRUyho1H8fwirnd+ZRgelGNPbnzbiR0mkfjre2RkgwYFEdYWChbZGepzTKG3LVpQcAACleIpEKJNAQ9xhIgEdaaEtoNxwesmqAGeeBVbsgLxV3LiJggnrSgwIBggdqKNiJMtQGOhk84qiS5yJHtRC3u4FVApqCrDykiOTT7eqDAQfoKSbWTH1BoDaXB7YqdDopd3SBiO4pk+siuYTcVZ3AjoDzTLbtbfcYMipg2knOasXAcUu1cW4oBhWPQUw2sYOayDDDFBt80z9KqGWimOc0RAegge9U+7gCfU1ZAMYqyQBQKaQDQXH22pPTrTCADBOD0oLqEAA/LNVVpDQzLEjNMJSOJ96oqenFUEYc9agE3AMAVjf4mv4g2drhh12mPvW0nYflk0t9QBh7bAHqRirMGfT32us5huetQWf4rOyKM8gzVLqbK3NlsbZ4IyD9alwvcDB4iMbTmqpjhtp2k/Wou/cAcrTLabFBifrQg7lbyRPQVADl3cARAM0RXdkmB2NMEL5dv2qjAXIMjsKBIUjIIHoKIO2Z/Silo4kmga28bunY1QwBScGO9QqfWlbGAmPsaJbzL8yTHageANvEChe4EEA0l9TmQhHrSjucgkGOwpID/EsxkAEUxbguczI5BpQtQPlgVYSADwaoa0EiTAOaNfTIpSttAG360xGxnjvUF9PSgE/ScDmj2qfzHvUmH8uagmBgrJ78VIMYmhEzHGKsCeYoKWUmGBjmoSCYn6UW1ckrI9qpSpmOKCAAt1x2o4kHn61QAAPH1pdzeT8wHt1oCKv/AJWB6TRICqicx9KVscH5xNF/FjzbTP0qoZk5mPSqlSIH3pJ8ViR5Y65mrFu7EAx9KKbs8QhAJ9DVFDGTtI5igM2jLAH2qG6u/giKIPkEgBu00OJwsUDX1zzHtQG47SVxjmmKeAMk7gR3HNEAfesy37i4YK3tTfGVowR7mgkQ2aKA0iMRmhULzuEzwavcQQIMH0oIIwASR60W0HyyR+tCymRtknvNEmcmgFrYYZOBQgeeBn1IpoUqsmhB2nOZ6k8VApxcFyPLt7g5o1cqM94q3aCCcf1qnPVY+lUUt0gksJHepIaM59BS4YxsxH1+9HDbVAVRmDFBLbbmyvpmiZeIwQaooEh2meMUOWee1BZRgmSrd6JSRmY/pVSQPNAFWoIHzjPFALt15PXNXv4G2e+aq4p29YBqlAJkGB36UBQnAGPWpEKQw+2aoDcMcVW6MnPqKCwJONwA70wLA/6NKnewxGM0cBR80e1ASgr1HPSr29Q2fagV5FWGA4IPpQV5g3Ej2q4Hb+9ESdvyyKqDyRAoKVYBX9qF2C/MvTijiJgsRSnPTcCaADfkeUR9KWCzGWwfSnENjyCPShK87pOaqCtke1FyQQf0oAQCJEfvVqI/MaimSAewqMAflOaCXOLbqD2Imrh2I3EesCiMYawt0b9Qxb+UAkf2ormoW/8A+Xt2rwY43Fdqge9cvUavUJe2oA7AmbhGaiau8t1GuuxQcgV6fHXHcdhrYtL4YZkAiWBBmsT3mVmtA3J7jk/Wn6Z7WuW4bQNpLZhrtwgCf601CC5iHAwWCbQfvWJvH211SRaa7bZd72QB5YbNYtZ8YfQ2jotGpe7w10ia0XtZfsahfEtWwhMQTJ+lO1SMbJe1bti50DLirLnssc3QpcNjdrjtT+ZzxWo7dQFt6ZVe0vLERVfjrV3S+DrDaW5OUQzu/tVm44KrobfhWfzl161qy72krRcd7aqLNkNcTCr0ml3Hu27ROvRrRYloWNo+op6Iz22bcWI52jij0dnUy6uiNpXEbWbIrGtM+mOnANzT3Q0wWcSBNIt6A3NV4oc7edwaujeNnSOEXkDgcCs93UC5hXO3pU38Dhft2F2KM9yaXc1ThBIIB5IFZoaD6ck1k1lp9Q5/8xdS2MkBOT7irx4y3stdbR3SVLJ3liWz6U+58QtWTkQ3U1ylsOtvxLLHzcmcfY1Vyx4wm0xg8mcVrYzZ+Han4w7Eiw4/5aXprty403Zdh0Ax9aWmmFtlDEFRk7RQajUi0doML82ME+9aln0jrJ8QuadC2pKED5YOZ7VWv+OXtGltVtr4zgMAcwPWvOXfiwRt4Xdt4JrmarX3tW0sxnv1NbnC1LXpLv8AiN9RbKalLVxThrRXmuKmkS7qGZF8O27eVDyB2rJprbFgSrZ6ivT6G0ltBiWHbJFOd8PRx7M0VnwoD290Dn8wHvXX0ukteCNgf1LsSfoa5z3rdt7Yayzy2ZMY7ntUv/4o02lUKtpmIMQhn964Tjy5N2yNurtX9NpLngAXLkSBcnP1rmfDnvvojcjcSSfDOOuRNJb45qPilwor/h7fG3qfrW3TaLeq7mlVyJMAetLMmUn6azJ4ABRVcjKr0rBpG1X4kC6glZ8wGG9xXSA8xmIHWmoJHCsnQiePrWJcaZbenZW3WlUXGMsen0phVVZgxVVUgFi2J7Vdq9Zu6gqly6WWZG2FotUviWyiIpZjny80/wBF2bNoHyHd329Kx3PiNh3NgLeW5xtcFfrSkGotalUbVMFBB8MAH/tTtf8AGbV57dnTqXbd5xHFb8Yzp3iXmtQyKH7AkginITcUSQrxkjoaW1vf4bMCduQO1HcubbBJDEDkAZrDSbbgHkbeT1J4oSLiqURSWXMlQAaNXTarHcsjvxWXUay6gJt2hc3+WZgr60nZSPiN289u3bWVaJYr1Pan/CbevtKGcMts8yRB9pzQW/E2+aC3Wgu69rCedmIHbpW5yvpmz7dhXzG1kPUHk0t9KLhN0JLARB5NcOz8VvXNRvW4htFfNuWc9s12LXxC21tdiMp4hc5q3ikrnaxstb86scAxP61zLnwWzs3q7SOZ4r1bWV1Fss6cDmM1iKW3AgR3zWfK8fTfVeQvfD7gbywR6da7Hw61as29jXdzYncCcdq6raRHR2JEr2FUPh/J3D7Vrl8l5TKk44NSAIVdx9TUFt3PnXA4xMUdrTFCu5ywE55PtWpdpGD9CK41spLQUAAAAfSoxIYGT5sDGKYU+YzM59qW1tiJ3fWgo2hiWg9Yqh4Sx5gTxBqCw3VzUWyreWPrQHvQnEQKvehBAwBzQ/h1HWAOtV4YU+k5NAaKjbZJM5qyg3jA+pokW30bHSKj7GnE+tQAJMhWgT1q9u5tgkdcdaswYzGMGrBAy5BAoFsNqmDNUPIZTJ7U4lTPQUvah46etUCQbjQSJ9KnhIpExOOTRAEggAADM0I2kmZ460DCymVJBPQ1RukHGY5M1FAYiYjoKIWlDzwODHWoBBMF4yfpUYSQzJuJ/SjcSRsBxjOaoq20y0egqhNwndC4PM1AgHck9aMhEYKTO7A70KXFdyFsum0x5xz7UAG2WwRQmyuTB7c0zUXPCUmGbjyqM/vQ3GYWmdjtAHQSftVCjplEQggnzSaE2rBvi0HXeMhTP6USlGVLxuMU9oH1p6C3hgASRMigpbFsDECOaIWwY4MdqsLbYkGGA5Bq4VEIQeXpmKgsEbigDbo7YoGDm2yr1GZFBbujU5UsoBiGEZqrh1K+W3tJHLMMfTNBVu2gXPmPBzNMC2ySIn0OaXba8jHxr3ik8KYx9aM3Ft3VDEHdkTQO3IoG0CDzSyQWJBgdYHNFv3BTtgdqGdsbRJ9KirEk5696Tce4boQKBtPm3Dn2NVavXbhcvAAJAjqKfaR3BMGr6QLIBb3u4XOAf6UG0ZEGO05qXArXoYgxwp6etGYK7VCz36UUCBgQEHm6EYFdFTC5rnAm2wVwDtzjIrdbvB1kVOSVbsRmh3g0weYUt7PUHFZRe4YzUjdMUICgd6rdGADRRRnifeqnMHioWMcfrUDKeaAXvAXlRZJb9BTPEA6zSTtQsymc5FESuelAT7GOQKXdMWnIUyFwAKouKW9zdARgDMd6sC9NbBALmDANOgFvK4ngCaC3aceW4+5zknpU8BC5YggjANFOKNKAmQM+tWSBkiIzioAsCCZ9aEyW82f+GiLcqJ3PtEYzUSDOwHHehYAgebPtmiwud2ZoqMWElug6c0KuGUHY3pPNWC25juDDpUDQDMnPagEttX5h7GoQdssOe1EQOYie9EVATLQe9Ag7SYCz70RCqOIHX0phUHLccUJVBmeORVFSRzkHtVhhtI2/pU3EqfLJ6AVYUls4xUAFCxPaJwOKEq2SCSKesMsTJoDbVgRPoZq6FrcJMOsU0A7ZH6UBELH7UILpkGgcT5eZoQd5BkiqF6VyIIqA7sgxj3qCBQzAA8d+DRqoUfMO3FAhOB3HMVJAJMx2zNUGbmIDfQUJlmDT96ocz0qEMeGAHqKAgGDYj71cbo3FftQgtu5H2qGczUBHK4CxQ7iDiMUIc7YwCc0O9jckgR3qg3O75lz6VSlXkEQe5oYggHPWasmBHNAWxe2e9UVAOWzFRmhSQSKEOCR/Sgm0A/mJ9sVPC/y/aiWCTk/eoTIAEiaCtmz1HYmoboGCGIPNXIxBPpUZpyVmKC5QEmcdM0JvqSAePWl+GHBIETVeHH5RjpNBoD7gQD7GqJHUHI4g0gktJC7Z4zVW/FUSTJpg0ArIA46AjiquWF2ykDMkcili88+dF/ajN63EkkGgAhyQVIkcimMXQ7iJEcTVeLbOJkzVq6HJx+1ALPPln6dagHUijDIwJDKQKMFY6UCyfTHtUkEYAopXgmPar2qcbuetQKe4AwU22IPWMUcqRiCOner8IbDFwHNDtKTyRNBbPtAgEmllN7bgSB26USbFwJHrVxkwaopEUZ+UniKoJiAxP1pYtk3A0kAcg0wiOBFBRUgjzHtFFswNqifXpUAI6ie5FRXJAkFfU0FbHEiCPUCiBYASY9CahJiQ3tUViT1igoXCTyQPahuAiWmQaIlRIZPtVHwiuVxVRasI4miLcjHtSWwy7Tz3qQ289R7YqKYvGRInFHKgZpIJV4CiPSr3ypFA3cvSgL9uaAMdtESImJoMZs2BeuZZyuCY60N2wbm25ZZbZGCSsyKnhvdVSy4XO2rK3X9PQCuu45s7fENFbD2MPcGDIkTVaTRbm8UG6SPlDsSB9Kg+CWxqPxJ6eYiYk1pOoLAFF2HqGwa1bJ6Sf2l43tOqsLYvnqWaAtDavnUotx7W3dzDYX61k1fw+9rMPecpztnBrXZs/htMtpHJRR0p/wA4d6MrZDh7afDiw5e6w3Vk8C/8Q1v4p76iyjQqKDGOoBptyzYuZdLZEwCwkke1aVQwEUhVAwCYq+WekxGuraACHfA6Zo7ep1PhblEL2PSlCyUJAiB61Et3LrlVLknnaMD61hom5m4PJAI6k0Hgtum2SOkV0tL8Lutm95B0kya6NrS6fTqSROeWqyVNjgNpbiIWubiDkjiaWrXndibrxiLKkH9+K6fxT43pdMNpYM3auU/+JdIVIs2P4pwSVwPWtTjy+k2OihYpNy35j0BiKZbRYAP1xXOsau8wmN0iQVGD61sS6+3fcPmPIFc7MbhrWrIyQoHoK52u0Wiukm490T2xWtrudxB9KX4RuMD4UdZPapOiuVa+CaC8zC1fvXY6ERtom+B21lbSMSf0qvjFjUsn/l9pUZZVwT9JzW/QNefTWxeGxYwQc/au1tzdYkm+iNH8JuxsueGM/wDpqWitdjTC7YuW/wCJYQyrmZYj0pk+JZBRWHYA7Sf60Op1dq3Y2XrptNxzJB9TWO7V6hq/CLVrTfwbrahfzS2TWCxorNlDaTTC4rtLF28wz1pi6ZNSN+CzY32zA+9a1X8NZt2UK7VwSTkD1pbVkZbmm0uk81vTm42SE/emaHW2tQHC2HskNG0iJrNrFutc36RfOhjfugHuDPSr01rUahme4WtuGwob+tXJnafbqEpzGB+tWFe8AFtNtfjBApVq0LahHYsQcFmJpOuF27P4YlW53AxjtxXOSa003Z09hpU7gcgLNBZZ7qBirCRPmHFY9WuvNlLVi+EAgso/vXQU+VBcaMZANW5g5eoXQ/D9Sb73Cb7DjpT9N8S0uov+FaUPciTAxFc74uvj3dyrb1NsSCitDr6kdqnwfRKr+ONObYHWTXayXjt9sT3jveKyggp5Zmkvet3BGwgHgzg1h1924+5LSsCfzKYIpun8UaeLxU3I571xzrW1a3WWtLY3PvLCCAi5J9TVae61yyt1oVnAIDHNFctIxg8cmBj71T3drhVUIsSCY57RV+sQ12hZcE9SAJ/asdy8xOw2pB53ggxXSTVbLSF7dsgiTIk0P+1/hdq21trKLuywWBn+9OM0txwdR4+mJuWtMt22T8uZobX+JEspDaV/EHA3QB+ldjSagXl322FxWPlHYetM1FjTXf8AeWLZjqVzW5zk65RPH8rgr/iPWXLkgIiTgAH9672ju/jLW/rxistmxYuXXtnQIir8tyZB+lbVRJ/DWEdHxDKAZqfJZfS8ZY0pvG7agHY0JUOfm83J21sOiu27aKGd3PWAK5x+HgakslsW4GSeSfaa5Z+taYjts3KZU5BHWjJUiFkDr71X8JCbaEHZBOIA/wBau6VthXLIltZLM3NMNQXCBO3H9KPxFOAInrWTT6yxqw5sMzKpiSsA+1aNiNOfqeKWZ7NMLzjJnkUYKEnbye1Y0EcEjOSMUAulGIGT0qYNhY42tgck4NDsUyNxms3jXCZgEir3mM8z2pirdTuIBj07ULs+QZHvVhvNExPUUzwwRl5qhSeLI9sCKuXDecRHpxTSmPKCYHSrKlQSVAB6ASaBY3ssiQO3SruFkXxCjMewpm4kRBHak3nhOoHNBS3LgKzbgRO7dP0ihN192Z7QKSbrCIOOnerGoX88T3rTJq3z1470xdQgyXAPpSQd2CAwHbihK7iDAxWcabRqVA3AzmiF7BIgk9BXP8Ij8v0HNWFcZQkDsaYNxuTkiCKJAJlSSf0FYQ13MgMO1GrMQAMenNTBoceIRk4wYqvDAgzx1NLts7Ewcx1waM7i2Rz3oDQIpeBM0pLij5RtB6kf2ogpFzZsgBQQenWquXrdq4iFXBbghcfegAJel2nymABEGjS3IBJiOtGCYO0n2oQfMHCrA71FNgKskD3isXxLWXrRt+Db3pMOwOR9KN91ty6txJAaAo9Kz6W9c1NlnuttbcZA4InpWpM7Q+2rGGIX3VYmiK2y2RuYZEjg1FfcvPlFUp3SFaSDkdqinS0TmgbaBtiQ3I4qBX3A8GrctBjze1EQBbNuNzQg5PaguOCRcsttJGT/AKUu4tyGZMttgdKiI3hKLu0NVF6dpG1mVnOTtFNYR5QKJYXlYPeo+bo8MgkDOamhVjTLp7flckT1atlm2Q+4nHakC2YlhgHitCLcUmSIjipaNE+tKZh1NQZBoSRMVlFnbHE1D6VQEEATUMUVRHM0i7O4LMSelOKZB60Ny3LBjmKoHFtYUAZofE3Y/WrtEvbJNEEWRjNFUE3HNF4Cx5DtPcUQUAkk56VZXauKIq3biNz7mHWhvMQjMWA20q7dFtS7navc0F/ddSFubRyZEzTAYZ7hlmIEA4ot3l8pk9KG0hQAHnrRxEACJPTFFWygpB5/ahAwBuUkHgUUZmJgVAG3c464oIQVU7Yq0JDwzZPA71B0AUes81Q8wmIIoKLGSenpUYvHAHvUC8nAobpO3yuAZGRQWTJImZ5g1eyJMxPrUUggQIPPFET/ACye+aBe2Sc496JSI4+lUQd3BBFXBJxgiqJv80AmYn0pb+ISAhk8wRijg5zJ9uahyJoKgxlhQyFYAuTGPSrtwDLcmpcMMwXsMxQQxHE0kBi2DEdIyaaCQTjj9asIB5mj+1AAuLMEZ4pgiQI9jQNAwMz6VSuQBtUk1Q1Wz3PrULGR1E0K31Y5lTFWV5zz1moLWQM5oGB2kTz6x+1ERAwZqJ82TzQCT3Hl4qtuQZjpRujbpDT6VaqAfNj3NAJn/UVCBtyYmrIKiQf61Cw2/LNAAIaVjj9atZ+ZRI7jIo1IIjr61eS0bselAtJ2wSPtRbWLEsBFFt6jPrV5GY/WgHaA2cY7UtmRXHmYHmKu4cTPNVaU5J4oL8VTA24mrUyTMlSI71AiwTJnvRbekE4oAKeaMkc1fhCRuOOgiq2sOd0/tV5gCCfWcUENvPQigZJny/cU07ejbh1xUkMSEY45oM7DmenSOKtVTcSMxTHDERg+tQoduSRVAratsYBj60JtsCGUkdJPEUxBHOR2q2EeaSB2qAC9wbT5dvT1pgG7g1TsqoHZoHeoNxmBnvQV8p5waFSWkbuKuNgkqxPYAUYMjt9KAQSuWO71Iq5kSMVTKduGgkUsFpAEx70DBI6VW7zc4qgxBzx3mozBjAEnv2oCBfMwRV5KwR+tCIj5sUVuNvzfegXlzOwAD6zVq6rc2yN3OKIHOAAO9CVByxg0FOqbZLCScQeaC2d5PvmOtWwYtuHmXsTiiUACVESc7cUF7J+XHarDMsxk9T0ojkZnigtDYsDiepoGBicvt+1CfRRRFvSluFY/LJ7ighUFSKpQRAxFGJAjd96jAGAc+ooM126Fti54ihO/egt394LW7gBOJjE1wX09/WXVdtRvTptwAPau5ZVQm1GFzaOnWu/KTi5S6RaTWXLm7VagPbEkKBArSxKHdZRSOpHNFuJYKEYGMiMCksxS4SWZ2OAvQVLd9mY0filttuaybi9Qp4pWq+LjU2jo9JpHRngG4RAA60ZBNvYqqD1jAFNAGwkQIjnvU2KTbspaJYnfcODLftTRteIWD6daBQSoVgGM/lGBUuC8JWyEXH8s1FPt2bt5YVTn8xwBWv8AF6D4egF3VWkPWGkzXE1ekvahCvjG20dCc1w9R8BvKdzXN47114Th91jlrv8AxH/GemsErorZvv8AzNhf9a87rP8AEPxL4hKvc2qfypgUofDCrZzWq1obeN+0TxNdpeE9MZXMXT3rxlpPqa3/AA/4W9/UBAcfm9K7Gk+GQu15VSZreAbFoqhVAxgSRJNc+Xy36anE21prelthVTjj1oHO/m2YHUUjS6DVG/4l2491hgD0rZ4W1WL3DzkCuFzXQpRbMwJI6zVed25Yj1MVVu/pbt4Lau73J+TaQR96r4jq20NvbZK3rnWcxV8amk6q9pdPeC3EurdMRcBwPrSNZf1Vp1GnVyAcoYzUs2D8U0zNqFhuu4x9qb8PTT6RjpvH33N2AzZHtW9yZ9s4ZrVv6vRKiK9u4SJKrMUrRfDrjaYDWWhcMds/Wa6WrF1UJGpZVPIUE4+xqFAWVt1xmbgZj+1Z8smLmoNKNPp1AUWVAx2rn3NSltzZ8NQjckOCW+9ar4GpR9Pe1gYTHhggEVzW0tjT6gnU21FuBtLkkE1eOfZdRb9xNQLFj4ags7uckn1rqgOCrbQCgwOvtWZPgb3Ze/qLds8gWjgVEtW9EWtJe33CZZiZJFXn2nFoa5Z01v8Ai3pkkgOc/SsWqKm6lzdbUtG3zQx+lVdUXVCuSJ4M5IpK/B7K3vxLXXbOF5rPHJ7auujathbz3WEXDA3ARRajWWbEG9AQckTn3rO+rU+W2x3DkbTj9P2pXkYFXzPIYVn77X/Ge58V0N246hgudoYCCf8ASoupvHbY0rMFHm8R/wA3pFZddoLbxELOFPWtug03h6VEJLMhw1dL45sYm/bVaJ8Mbvn25aJFWrlj3Cnljn6VaWrl3LIIPU1Gthm8MhvL0jmubZe+0YZlZiMmcf8AeufqdXdvaoW006eHujeZke1dbwQGwWgjtmhcpZKlUNxyJwIj/Wrx5Ylh1mzdFsKpVUXEu24n27Vztd8EtapmuTFxRmOtbL+rssvzEiNpBU89qyj4curVjsu2BxtRzn3q8Ll2l7O+C2Cmn2MBtGVI4Nb3tIYD3NvvkkVn05XSaK1aKG2Ado3DNONs7gzKrYPMTH9qxyu3Vi7QS602gzKOAViputhlfNvaSMmM/wBagS1iNwZxiCRA9I4pet+IWdIiresSOgbP61JNvRrXpviDPcVLd2TElGGaZde5dhmYKZ5rDYe1qnF0WwccxzWm424BDwO9L+GDuW02DxCWzS7tg6lAu0OB0PWo97cQE8zdh1o0e8qRu2ycA5qelc+xo/CulVhVPTtWm/ZYqDbvIsHzblxHb0pzKyxxnk8faqFlYCoWULkxkt6GtXlakkhK6YKAquSgM80Fq/pn1TWA6tcXkRH2qtLrLmouv4+jbT2UBIuM3J9qYqp45dLSm4ByBn6Usz2bpj2zbUm3bDgZMHNUgDscGRyCKJ1RwVad0SYkVV1GKKU+YMIknisqo21E+bPtVQu6WIkdKa1sNwCDM/WqVVXOTmihAPqYGKDb1kwZ5pt28q+vtSHueICM84MUgjMdzT9KzXWMNDD60y7cRlKlhuH5etJBDOYnGSSK1EEFZyssgxMIM/WsmrssCdtrcT1DRW22pJEGROTEUJtbiW3nmYFNGHQtcS5suYBMQeldZFiBB+1UNGrW1ZicdQK0LsUcxTldJ0TDQdwETRWwWBkRHGOaJ7eZDGMYH9qbbVVUlzJnis6pX4csBkbf61QWHKdRyKabg3BQTHast25Z1RawXVypll3ZFIG30vLaL2du8kfMOlH4pJAMMR0HSqDNO0htsc9KDfdN1lFmFAw0yGoL1BNy2yC74dwiVIExUtBl06+JDPGSB19qpwBMhd0c0G3eeIjiD1oGbkwQYJ57VLtwMBBnuRQjTySJ+1TwgrgwFUHrNOgBtPcADDBPfgUxbG0R5YHEVN6kEglh0jIFUjBAQogTJE0AM5tuoW1vUmDB4+lOK+UlIDd4oPFRIAEE8ChNy4zcZGYoLJ1C+GCbbAYfBBPqKu7eRFAbyyYzNBdLD/NI6VZgIWYbscCgvYRcLLuCk5EyDQuFmXWe3Wl27tq/pwyOWXIgE4/rWhSUQDJ6AdaXoAWG5QoYkU8XIJaF46ClsVC7mE9sVF6dR3mop1tizElcEU0SccUNpGWcjNEZmBURIj5jih6DEnvREgrDVFC9Kgg4mhY+k1bAgmWmlklTA5oCBzHFRydon60K/ODM0w7SoB5qhOnPmcbQFnHrTNw3xSwfCQCQRHHWl3iotMxY24E7u3rTBqMEbp+lAd2aRptWlyyDubbE7nWJ9a1Ayk4inoJvW2NlliJHNJtPvUZPE5Fab97wwJOW4FZ7d9WvG3AAAk4iqDFuGLs0k0UHOVVukirZASCeBRdh19aiqFvYvJYzyetASN/vTbbFlOSo4EiKoKFg7QTOTUQtSSTAEj1qiu1t3J4kmjhVE4x6xVNJ+UQeaqqcb04HtUC7RABxmIow0GOKFjtzuPaaARMmAJq3IkB/l9qIBswYqiJ3ZJ7g5ighIJAwB0qESh5moUYxLZHTvQsXKngnpVFkm3akeaB0zQxvGCc546UVkNtCnnuMURAG6RPaOlAKfLwTHehZS3CgGiPm5b6EUIkGFUgjJmgNIC+QVDJWGANACQzZj2qyflVf1oBKKXneyjtVi3IhSPvVcEhljsZoyeQJHtRAFCDzE/rQFSreXp6U4GIAH6VaqpmRk9KKBHVwQRFM2iJGfWl3FUTPMRmlDcp3IYHag0ZB4getC0E9jQLdaYufcUxWUqODPrREG3vOaLnoKpAuSD71FYgEFfrNRVFSMkZ/aoVIGO3Sr808c+vNUoBaeD60FC4wwce1HPByOwqisrE579KgRducHrFBeCMjJooB6x6TS2BKmJJPWaihsmJPUUBkiYGT0zQhgTB+ahKbYPXrVqW3RsWOhJoCO6DGB96FF2z+xqrgLMIEDrSxuRvJk96oZcVmKiIHWDVbQgyeTxzVywI3H7VQbxCV3+o/6FBRyIBI9qMCMhj2oYCgyJk9OtWQoGPtxQEZUZMzQEH8vPrxRTHIJzVbpMgwPU0E4lSuY6cUQJjPHaqa2TBLExV7YIP6mgm4xMR+9USzRBH1op8kGlG2rkN8zLxPA+lAQLYDcClv/EG1hwe1QnlpI6TMVSGAfmYjFUGlvyAcgEkQapwBxI+lXuO8ALE9fWoVacsPSKgoW4YmYHFTYAD0HrR5OOo9aA22Z9x24ODGaCARJkGhDQAHhpPaKJX27d0H14pJUFyYnOM1Q7ykQDBPQVUAHkiTQ7oIxJNSbmdwkftUDQFnLE+9URt4/egVWI5M0Yt+XdMZjmgF/NzEdqpDiDj1FSQJJ/aqDLcMbTIoCVg+I45qwAZI4pZQKxPfGDRBQsDAPaaBR1S3NKQ9oAewAFYbbr4bpavEGZ8hzWf4prLY22FugAeZ5MVhTV2NNbZbN4O7nLAce1evw3t55yx1FfUaki0A1tB853SzH1rp2LSBVDgwB05NeUTV6jTt4tu4xBPUyDXX+F/El1LG3cZhcbjdkfSpz+O5sWcnUF5nc7lUCYAjAqiEOZg9j1q7luFhAvqDUs2VJycjtXF0B4zqYtwBzNUbzvMyVXoB+s0sXLLXjaUtvU8EUF/TNcQqbjKDyFYias/tEvXN8bWgTmOtMLhVG1J6+gHrQ2tIqWwDGBiaHUaPV31VFvKidQBmtTlPSWDFpLlvcVGeDA5piaZIEbQRV2LXgoqE7yOpFMLEkhV6cisVpWxUgMYogltoW4VxkEjrQAXVYqQVI7/vQou95BIM8jmaA7t3WaTTXG/FWbna2o2GsWj1Gq1gfx7D2iOJzWqxYt/7wsTcJOWaSfenWk8JpNx23ZJOQPat2/TMJGlLbQJUnqo496Z4OwwHBeOuaDW2xrHS3Y1dwG38/hnH1ob2q0+iK2E36nURGxTke5qeNNLvfEvw93wTba5cccgQB7VLGk0168uq2APyCRBPvSLVv4hfvfxLaaW0eV5Y/U10SArQgJ6GDinK5/qxom9dQLYuPaC/mXI/XFXa8IMDdbe5GWwJ+1Z9Vqm0mhLFWuDjYuKXpW0zWvxWqulFjyoas7iU+7p9DcF2/YsIdQBhtpOa5BcLpBf12mFzYflAmPcV0dR8f+H6S0GQM/YDArH/ALc8e2z29N8x8oRhB95rWcp3GWRdZq9eA3w7TPI5QAhY/ar02i+JJfuX9ZbKs465iulovi2svfw103g2g21rgMAf3p76i3pmJVvHud2gKPoK1yt9YTpmCssMVaGHsP1qnhtsXAqzgDvVXtZ+IO9wS0fSs4dkm4VUicziuV4tStyWmO6XlsZiMVGW2F3XGgA5ms6Xt6tcZ+TgTxQi5btIySRtOSQazjR73dPZt+LfuKU5hVJIFYdJ8WTUa7w0TZZzBb5j608i3dssrJ4iMsE5kjuKx6T4Wlu+btq3dRQceKc1vj45dS7rsNfVdxYBgOCgyKouhtkkwTmOIoBCL5sH8pJqnvKDtAYsBJO2RXPGls7vbnjdxn7c0RK27O1Hhxw7iYNTYrpJO8rkTP8ASrdWBTZaQlcQ2BRC7Su1vc7neCVmAAT3p1h3QBb10Fuhjn3qDS+LZ/jP4hmWinuLdpY3KpHEjAqWqX+YKXJMcAYoxc2mNvXM4pTay21xbVtt9zrH5T61HuQoyxJM5PSrn6gdTqjp32rp3v27n5kMFaYLGn1STeQXVbnrEdJoQty5fN24xS2qwtsHA9Z70zT5k+JFvoIgz196Xr0KsqlldtlCqdmwaIq4BY5jhZqyzlW8MeY4zE0IIF1LTBmYCSduPesqvTpKhmElhJEcelNGeCQB0ii/L0brxEVWwLxg9qmiojc9wiKptpUqVDKRVgdzJORJmiVQORM9KDm6rQWNS6G4XKqMAMQPtQ2m1du8EBtmzb+YiQxFbjaVmLbTnpNMW2AVXaCBW/KhB1mmtWg9y95XPlk96JNVbZRtZWPaeal7Qae95riBk7GvOfEVFrWb7V62dh8iq3Fa4cZy6Ztx6Rrkz5Z9qV5i2B96V8P1n4hTuSCe1amZUGa55nTZfhk4Zppd9VAxx6Vdy+QPk+1IJ3HiP61YipIJAWfWrRd/Q9MTFNCMXIbbjqDTRuMrsU/5uKAQCrYQSMTTkEbiBINUq/lYk0ZUqCNpBPU8VFKvLdOwpc2ID5liZ9aYwUlS4MziaigjkiTzV3DvMEwB2oLCDduDZmiCklWwIHPNIiGIUeap5wABuB7dKmA2YWsgbnAwAYmlqslbx06rcIgnqPSavwiDLZ9qVqlvMitbHlB+QNE1YHOXWQE3Z44ql5HmbB6f1o1YhRuAzzRQplQCJ9KAblsSCScGfL196LYFXtmlq6rkHHqKA3WNyAZXtFBoY7gIAj+tZ7rwokT7UF26du3rzQC4d0HA7nrSQRJW4ST5SPL0INWAyrnM0ZNqCz2rhPQqJqBUC5I3R2qhNxLNtmvMzKOCSOa027qG2GtuCp4nmqhQjAt4gbMGl3i1uwz2U3EfkmJ/Sk7DlYBy2yZoQbj3G3KFX8pB5oLQe7bVsgkZB5FaEXy7QAPaoM6afaWbHeitNO5iFGY8rbhVai29pybfiMHEQW8oq7aeTzDax5ECn0LdVMYx3poQFsSfak+a3bBvFe2AatroRdwaPTvUVoVip7r2ojcis1q4SCd8+pp4cMAMRURAQasGOtWFjnioSO1BATumraJJIod0EDgVRctiMVAW1egqMwXrVAxyalwA8UCr4LOkLg4J7VWr0iam1sDlc59R2oxJXaRIquoiqK8BNgR4KjpzReLZRfIoIHbmkai8bNpnKz+lLt6Y3be93CsckDNXBA7ajWMfDIVRAPWtaJHWM9ayofDACloPpUul9pAclwOTRWx7e8RME9agQCINYLd+8F+bcOkCm6e+gba2Ceh6UxGw7QRMZogY4GaDem3cD/WqOVJXn9ayAuGZO0wOgog7KAYMHtUTbOOKsMW5VRFULSRueCSehgVf5sgj3o2gxE/SpgDJxQX4YyQeaoDygbp96W+rtoD+maVc1VsJvgZ9auDQYLDPFX68msJ1AJhdwmp+JYY6Crg2lQRBJNTaOh6cCsg1BUyVgUa6kGS2BHFTFOKyZmB+tRyVA2ABj3BigF62Sq7oPajLEqIWe0URQJBBIBmqk7zgwf0oxtB3tj3oYDTjB7UVTbcEebtQjcWBaFnpzVpZgHzE9p6UzYQn96Cwo/1oQM44oiSoAI3UA5kg/egVcB3du5q7azJn2kU0fP2PrUILGMEUQDITgAe9CbZttPemxHvNU5PSgWrOCNwMU9YB9YpXhkHduHOM0XmGOetFE0EmDBqZ4mTUElhIzVgCc4NQAfmGBPU1THzEgek03aRmoUMQMCiAxgQRNSO3FXt/m5qQN0enNFAZDZn06xVyqnbO4nvzV47z70J4IBqiNszJIMe9DHPmJ+9Ftknac1ewkHzEH0oBKgx0qggEwSDUVGUGSxzRBguNs0FEBRhevHerDqQJge1AVZgADGczmrZVtiGNBYUsp82JogF/mIHalqu5QfN7UYB2kfYc0FDdu8p9pzUlt0MfaiBYfNAPpV+kGKCiwPXNA0gBJVZnmoDHTPpRlJM4j1oEEtIBiYq1A5g4qxb2nkE0TKDECGoClcED70FyWMCNvWiABBOCfSrb5YEUAZHP6GhDED5hRDzDIg9xQpaRbh3NPp1qotpKeakcrG04PWtJQDgnNUEbaNvHrRSwpBDbfuc1RLBgCAfQHNOAgTJ3etAVlQTg96gpXaY4J6Gr3eY+aqS2DJnNXbVmcbee1ALBkTLYnpVuuPKpk+sVbSC05EdKEHcAwBgDvVAlPKAeBUEjkE9qNWB4+xoSp5bFRHz+9ee/ea45lmM1LfcUK22OQKaltuYr6tx4zBduDymSK3aXfaYOBBGRQWNK9zJyOhFbGQLEmD0EVx5c5OnSR0NN8Ua438a4ojkHrXY02qsXB/DZSY6V5S5ZlTIz9qmne/pzuW4OwBFcrx48o1LY9VdABJKy381BbDLbZSfELGc81gs/EHa0HkEfmnp2rVb1PisSjqwjjsa43jZ1XSXTS/hkrtntQWi7zvwOkUSFiAbgA/WrfyptQyfTkVBe1kgnAog7+aUAB+/3qIhYAfmPQZpYtup2tcYwciaAg1y6X/hlSBiTzUVGVQzkKR/KahVbj+ZiB3JpD279y+HTUL4anIHFXAjTaL8Ndu3RduMpzB960DU6dg1vjfmC3Tqa0wNqjJJ59atvhumE3Ci+MVgMcx6Vrd9p6cRtVp/hzXbaWXt7jIYNz6zWv4bcsOni6e0EduWiZofD0uttMSLdxBgtTdPYtaez/wCU2kqYg5ANW3Z37JCke+/xNlu3jtAmIgffrTdYGa2bdm81szkqM0d3wxa33onksB19BSE1KahwbIIt5BYrk9qnd7TqL2qNMviOt8W+rHn70Vq65bz2UVCMiJAH1pV0A6yzZt2VdgJa7GAewotZqdUoNnT6YFuPEuHHuBV79Dna74dp7LDVaez47TPhEeU/QVNEum06te1NoC65lbCTC/2rS91rdlVMF+WYdTXLu3G3HZHvXTjbZlZ+9jof7S/EORlVXCrEAfSnJfs25N5WZiIBBgVgN/T6eyrMSWImIrn39Vc1TAINqjiteOprsfjbbXAvhkr2Bp7ayzJBt5jma84BdtrKXIIzWrR/jL7AAoQTyRSyYOxpx5mdWAHURNaBbDANcAUHAkwTV6e01m3sWHMyz0XhpevK1y3uuLneYgdq8/Wuo3dLdsBnCkCQCcgVlsgzduWL/ibmwtyYX0ArTtRn2sxPeQKO0u65tRlROkZLf2qbgUNt5oZdzJgSIH0NMFu2sF7kz8oJmtaW0M7mhfTmqZtMjhVLBziCOfrU3QpVYsd9oEHmCapQJWFEdACJ+lKfWol42UaHOZZZAodICzXN6vk4djBamWexrKbZdmIxkAyftSWDMfOFa2cR1pypsjYMnPmasd/U2LBgNcvgE7tomJpJaNNvSpZEIsDoIk0e0bckgR14qrdybK7AwkYnp71GaIDEsoPaopAv6i5qNnhBbAxIMk1rt2EtlnJ27jnk5pYfZt8sdZimop3DzFuuTShdy24ZLguOqqYIXgj1piOwYFyCOhNM8YLFnA7ULiHAIIgdago3SGO7j36UoXvOGg7jzFE8FtpXJ6iqKeGIZJJxMUG23fsvbC3E2kduKVEuSC0dM1l3MI5PpFALzqw5FX2Y1ltoxj0mga6CJ3CKzNqUOSxHakXL8qJWetJAw6+7prjG1ZW6nJHBFLu6bQfEU8S7pvDvc+XE0pmk/wANfm6k8Vs09xVt7HHityTEVqXPSZqaZLGnQJbQwOpOau7czxUYLuIt5U96rYobYdobkCc1FKDs2XXnoaYEXYTBABwKtLtpmISHAwYNG9sEyAIHRWkCoBAJUMBHWn2yAw38HmaRIVlAEg/NnNDdcKYnPfmorbfFpLZKECI4NCbt+6gUxHc81jRoyv1BNNS+yKC4gdqBhtsxPnkzmrhDgCI4oFvhuDPpVhwV8xoDVQi8ATUJj1oHvIpHc96oMEWTOOlARltu4Yng1aOqk+JMd6QNT2yTwKo3wQARM0DWYAknMfy0q9rRbYLDkk8gYqiXfIx0gUCWbg8znzcExV6DRdtC2xuO0nsJj3pItllBGScnFF4JKgEEDJLdaYyt4ZFvB6QKaAt2W3b2yOnpTLShcBYI69Ki23a2odiG/MRgUxfMDDznpUBtDQIAPeKStu54rbjbNv8AKRg/Wjc7Blh6mcClEO6bVURzunmkGhFUqxkEzxQkAMQMz6Una0bXdccwaNTst7t0gxAnmmBwMDMH6VAy8AAHoBSmuHdJT2k0o6hJUuVVuY3CaYHOQTt3sOtBp7bINnitcHMsc1SXV3hjntTSbck7evSgtkLkYgjJPeie0CSeT2qkvJ08omM4pZZvEY23TdHUVBcKnlAmegHFMtq3vUt+Ys2J7A0+fKMZqCiMUH1owTVMAB3qANudxM1MD1qkys7SPQ81AZMAfWqIZHAk1FY8Vc45BoQYYwMUUXEn70Azzg1W6RI4pYYm5xA6mgayW7lso4kHkGh8DbC2IVeoAApgBPPFWgCjmfSiE208w3MAV6ECmXLLEblME8x1pVy+jajYj7miSoOBTHdlQggjsRRQG1jC59KB9J5CVxJk9KO15LSsSSY6nmiZhMHcMdMzQZjbe0PJuIGT1NWt+4tsNBaOlaQME8AczSigVVKgNV0LGqcHz2yCe1Q6xmU7UZR0JplwAt79ulKe2QBMAnMDpVQDa1tp8n1FL8a9cIG7r9a0BQYlYxzRCyoOSJ6Vehm2EsZjI5qLbC5BgD0mtCWwMqx2jrTCilDtPrU0ZUtER1miCHiCSOCOlP8ADkgkxjiaEowjzTPagXsh5aZqtgZYz6yaaFuFjjI7iqI/LyZopZRlJ42girR7iCFgT06U4WyTiSO1UUPBwIyKIoaoggMJ70R1Fvud3PNBEiAYHal+H58iY59aDYrJtAUqR6UcgfNmsLYyvlMUstdbHOMmc0wdFiDkAe9LZ1DRMHtWPz7p3dIOav8AijEyeMUwaWuAmBn2qvEgwDniKQEZoBMDr0q1tmcExNBoRwRPQHkGmFQw6VmVHEGdo/U1BcIiQYHWmDQFapvcCCJz0pQ1KgwWzPXpTBeX8ufrUURuH2jmoCNszFA6rJZRkdDQntMdIoh26cdKsPODIPrWckiP3oGuTA68+9MGouJ9ao9xArN4p4J56Cq8chcqT0q4NDjymZioqrGD96Qmpcwdv0NMS6j4mD2pgYMDnPcUMkDk+9X5Z7es1ed0HIqKizBB6d6A7icDPU0ew7sYBoYKtHFABkDGPSjAYA1COvWhbeTAoDIU4bg4HSrdRskdO4qgW2gCJq0kGWE/WggbAkYIqFl4gz6GrQlgSV9gKthI7GOKgGBIKxPtVFd2ZkdxUiDJA3VA4AJFUXt4kGO9VxGCPQZpTXGVZnEd+KpdQyjqTxmmIZ8sECPQVCwJgyD+lLN4FYOPai3ADnHWKKrev161ZIP+X1xUdlRN2T7ChgNAEiczQFAAwYPar3lFjbjuOauIGRxU2ywMY61AsN5gZ561YDmIPWi2iB5YI79KF9+47RA7VQDFi5H7U0YEt1qkQLPQ1PMY5j2oBTkhsZxFQHaeoApnlOT0qjH5AD2BoF4FvymCT1qLkZk+1GVB9D96E2zyCVjqKDyem+Ho0K+4HuK7Fr4LZ2iEYjqT1plzVX7EJYtqEHBAzRD4rqgo3XNv0r13eXevP6+jE01qyu1FVAODFYtRYN22Llm4uxWziltc1us1Ei42xByaprtg3Ba8Ql+qjrWZxvtrTChKsh453DJFZDp7JmL48vzE811rFgES6bJP5Zz70vWaezZYXBYF8/ykgAVnje1rk22ezdLWCbiHkAYNdnTqb7bjYNtQBE4ArJ4nxEOq29MgQnoOBXaa2BbBZoPar8l6TiSyPahgzEqMSZBnuKbaJNs3HIVhx2oEuWwQqvuOZkGrvS9uFAZTgnpXNsGm+I221TpZIe4o854E07yjzSCzZNZNJo9LaYuiAPH5eDTd3pB9avLPpINx0ZoHeubrNY1hgNS+6yTjYsH6mtj3DlmYkxgDgVnOm/EQzgFDkDvTjc9l7O0etNxC9tNm0x56Trvi1y1prqqZvPhf70V61cW2q6cqiTBBGTTHSyqhnRSenU1qWS9Jhfwqx4OkXybVImDzT3u7X2qgCx809aLaNQoKlAJiC0GsJW8LzF7kpxsBx96l7u1dXrNS4bbpbI1LgZKthR6imaa1eFtLruiTlwwkRWHVK8b9Nea0PzBTzWW7qL10Kr3JVeK3JsZtx1NV8TFs7bFsHrvNZP8AaTXSS5afesDNkAtJpRZg6wpAPFbnGRNdJ9Z+VgNp9Kw6y54JAAmelNPmAkLWXULce6oIyPtFXjJqM+bjbm59aNOYAn2p9vTsT5jHoK1W7QQwqw0Zq3kshFnTbiGeR6V29FpVRN0RIxQaPRMRvuSq8zzXRRURNhZmgYA5Nefny1uQKl9p8JRuIgBjVKXZR5gJ5J4poG7dg+nehc7be1R0HNYUduyXUs5mBECBj+tGGCgLkyMAcmlLua2NwDmeeKNFMSY9geKKG9qrWns778qBHlBzWX/atjVXBbsrJIkziPrUuacaqPH8MienWi0+lt6dLjW9NIXhCQAxqzxxOzL+nR7R8FCX4knGetOt2wlsLuEgRumaiublnNvwiZ8g6fWjtjbZAUAMBJUn+tS3SBvgBQSwUDkms9gLvYhluWj8uMz6mn3LQePEbxDxAGKu2dqtCq0YAiPfNSKGTcbwyhAbrOIqkBTapgx1n96bsgs4Bzzmh1HlMgMCeCKAkbzHGDmh1d3ZZbLyRA2rMUFm7jbtggdcU8MDG3OeT3oB+G6LU6ZWa9ca8xMqSKaLPhl3JZi5zuM/Sr8W4o2K8H9qBJBguze5pbpBA4OQx4ioGIWHOI4NQOfzCKG4xZQZmBECoAuMBhQTPWl3MzMZwKNniAGkdewpRYTwD6CqEta5wY9sUGxRHlImtBacAQD1/pUQKDgGf0qhaaVm3Yx3HStVm2beS28xHFVAkbFjdmY5o2hYIMVNFh2MFREdY5rFrdHZ1d8vJV+pUxNaHvyIAgdxmleKttSdp5yas2CtPpxYtlAJVpkGubr9JetW2GjuEg8ohitr6liYUQvec0q2S7kyw6jHFXjbLqWA+FX712ztvSGXBB5raLJkEe8zzRW7YOcT3jmnLb9oA6VLdurERFWZ5oNm7cWgZ4AxFN8MrcEGSO9CqqzR+9ZUooC0HAoPDbPlM561qI2iIEz0xQEIW3YgDM4mqM4Vt0BsnM9KpkumZcxxHetjtbjbamRBIK8+1CFB5aGJ4AoMo0xCSCS3cUS6dlAaWPrWi4rKpCLtboSYNTTFlWHG25GQTIPrRAWlC9GE4ECjS3BGAx7nNU92Ly2lt7g2C08Ux1DYDbXHBiiiIWJZABxURw5YIgiMFhikveNpYuFiBx1mqtOXIbw2In2qYGuGEC5snkkYoUWNxOd3QCKJ87AiGepB4oMAPHlAHOKCxmZBWDGevrRFWAPb2EGlC0wANtWKnJaZApoe2bUHzg8yMUEWCG3wDPbpQsIGFwOADzUvW7bqA0QMjHBpAtneR4jANnB5P9Koq+tu75GScyc1Z0SME7D+bpTG2qF3KOM0tHlifDBHr+9ERQASVbd2I4qJcYNDST7ZqWw7OWKi2s/lmjNsuGME9KVTPIykYJJ+UijQq2ARIwQOlZVLWuDHck5plq8HngSetQPQkPtOD3p1sEDNZzPO7Pfmre+y2jtILdoJrODSqgSxNVGZxQK+62CTz0oRdifIT0EVBGQbty88TRDE5mq3mrBlek1RMEdqhwM1YAEwaXcyIqAfCgYoGQrJgbaJSds/pTAZWGWfSMVVFbCxgzNDcZUU4we9Lfy3LYt22O8mSDgetFtYWmW4QxJOCOnSiFWVRULhAhJ5WjLkoTtnt60HhrwMCcAUaWYeYWR2GaKMzH0nH7UOQMZJ70eAQKvyW1PlGTiKgACFjcR1PrUO0iGwKhI4BgnoRV4MC5mqFMnRFM4kmqI2MATnj0pwC5YESR1q5XAb2HrV1CfE2jygY6mmW03pvkz7c1DZRVwNoqKyi2e3egg2mAp83YDir2wCpyR1OKu35ZLEz0M1RVGcedjByJxUFKgEEtPsaG43m2lFIxzmmslsmASsZwao2raglG5poFouKJH0qwp2yiqIERSyryJGOwM1CGgAGBPBqqI3JI3WyRHM4mgbzAw0r2olDDcZUDoSaUAxMson0GDRF7hbBLqCJ6jNB4gacAH3ojIAxJ69BUG4zKzVAlVgbsDmiCzBAotgySYPXFXFsLk/QCgUFCggCJq1QqpO771Z67cesUcqEwfvRVW1WZgse8zVqA0wCARGMUSsIBxPpmqDuW8w2g1EQBdokSOgmqYEKoZcHnGaIsrIdpby9AOaEsTPlkkfagA2xI8vPNAVAY4PaOlOVi2YqmBLTHrzxVCWLbeSDHvUDOsktI9qaysFPQdSKDZxIwOnNADXiRIQj3qvOREc8+lNOOlARuIzIHANUD4SwDMxRHaoEELjmrgsY4AqFYXHtIqCBxuIUBjGD0pe1oyYYmABTIIBxE9BV7GjcTwODQClw2yQAT3NOS8hAkgT64pZAblgB69aEIPzTPQ0VrDBQTOOlXumsJL2x5Gx+lGLxMrcRYHWeaYNjfLMTFLIwYNUtxGWAwPoaJvNkiB61EVEgQasCZBJ/aqIJzz7USsDPIPtRVIxBzIA781TH7VbYHmz/Ws9y6iQMyeMVfaGm4pEAcd8Ut2m31B6QetZ95JgGZ6TUC9WPTgVQQJYy3Q9c0YA3iROJnrQopkRMdqNW6xkdKCtgYgOuJ/6NWysolTz2FWASwbPGYoiYXLCO1RQq+35iSJpguWmBUj0ofyiY9KDaGJJj2BoNDWwyyDI/SlqH6AjOM0v+Iq4faPvVC7cEAtOOamB2+Mc96gDNJ357UptSogcOcTFNTnny/zE9aehYDZFTgxJoXLq4VV3KetWpkQwxQRWk5EVYOR8uTWY+IGMEx6U9LgK5/WlDGAJEx9KVfUGCSRB6GjLqOue8UDZA25ojObirE/ahm3cI2oCfaiADCWSTV3BsG4mAeFFdGAQkFTgdQK5ml+GOmvFy7cQW0aQsVu1GoFtEKiJPXtQXfA1TeEyziSRW+NsZvbQ+ouai5tVPDRDG8GZq7yWWh3O89JobFq1prJSwsAGoQBJ2yW6Vm/01CH+JarSyllBfXpu5WnabU374NzUW/DbjaMimJauqNwZVT86gc+9W48jEkR0AzNat69JEt3Q6nYwZWwSKLYEG+5dKJEHOBSLCpYt7EQqAcZpF/VLcm3Hl7cVM7Uy98Rt22C6d95H5SImiX4k2oZUaydxxPas+m0dtL3igEjritoaFIXCTnv96ts+kmrKJG7aQ3rVqdoKuYJ9aoFSwwT2FE9reN7PA7VhoqPEuA7pHQVNRdSw7M3h72GBtpz7bVvcQe3as2qu6a1ba5fvIW4W2Mk1rjGbXJupqNVuIukjiIgj7Vo+GjUljYuW18NFgQMz61V67pb+3ZcdCDEKY3H0Ipj3LgZSjEEYUEiulvWJJ9lazQRclcgYIJrG9kgwIiun+JJslr77T0WPNFZG1+lDNvtMoPy5k1OM5FsYvCdWnmOg61Iut+Ug94rs2tE7oHSCCKOzoHvKHDrs7zT+Q8XGFi4c7oHWa0Cy2zcUYjvHNdgfDLatDkMeYHMVNR8Ox/CujTziannpmOStksggECafbA4MFq2Ig0GlDR4rJxAiaBNZZdxcTTsxY5xwam6rYikIAVJgRHSitqlsNuUF8TmjXMAwARkbfNR20S87KbqgLyDxXNojwPFIJZZHQfvTV0+8x80CRV7F3TbjOPKR96irJIUKUU5BqKEBhuUDaOkUSjBDGTxnmm20e7JUKo6eaKRfZ0ClELGckmJoFafR6nxme46G1mAuPvTLl+zbueH4yoeoqi7BIViemRWG/ohqbnluMLvJNa6t7TuNtnUJqd6WxIXBbvUKlmMOY96T8N+Gro2Ny5qLhcziprtVb0SLeJuEMwDACaX3/wAn121eItqy/n3KPmjJq7TFkUoVAiQpFBp7tu/bFwQUYAxR+UwXUqe9Zqhv3Cjjw2y54nFDc1lq64sqGLjBnj3pm9LgGQqAxM5qEosnkxEkZoEvbD5JiOIxSjea2xiSYnFbLd3S3EKsHNwDBIgVluwl4IV2yAwq4mj/AByhQWx6kUR1E8MQCJEVlvKDnZGJAiaDzrI5H60xW9LsTuaao3IJz9uaxB7mwhRJiYniiUuq7jkr3NMNOLbjtIxOTFCSN20Ju9sVXicSVlqPcq8Bj3NAaYCgnMcUU4k4HYVQMiQAR60L3QB5VJaYFQNYFfX17Um5dIhZjGapnYGVGZ4q7SZBcEnnigWHfYVIAkcVPOQTgknI7VsCWmxcbMwBQi2u6Jhh0JxQZTYVhkcdBTERFQ7I9JwKaunciWtkCPmMAH2o1tqVKkR0AmgG3bb5oE/mg4FGd5UrbjI7cUSHZJ3EjtPBq8bSxMnkVFCo2Ha+TzxULrtgqdsdRyaEDcwKNCjAEwKU6eJcbznyk8DiiDR8yFnsOopN3Ui262rlsycBun+lOtgBRB3epOaF2gjg8wCf2qxQ+fbggE9Tmje6AoAQk/zUIWRvZyB0q7dpFh3Mdoogdzse6xRoS2Dkr0FVdnwWaw6q3TeJml2mJi4+0XSIYig1WuYLeagvX4YKqyRkkA0orvQngDtS9RaS7sVlYMhkEHrQaApfzQACPeaM27jwnlC95girgIoLksT+lC19bS72Rm2mRHJqCFRbMDM80DjKiXmJO0UGj1VvVB2tM0k+by7SPQxTLl8WPE8QgbcmBxWs7wWfF2DY0dw3UVGQdRtIEkNS3c3LQu2bauORmDHcVDaNwbT1H3qKp2JtnZ5wfXE1QVlTJYe54plxBYs/w9yHjygZ96Ni7KoUCeSTz9qAArFYnHqZNGuGImAMcc1LVvw2JIMtnP71Tbr27ovBHBoFubpZLeBBzHFEWwBGOxoraW7SKjOe0sc1I/iREjndt8sVAhnYXAu0BY6VGQsoOR+k04qQZfbJ4jir2+K8AZHJBq6EpeNoQ3T0p9u4rKYj2JoXKqwUZxIEUq5Z3HcQtT2NJJ8PEA9M1NPuFsjduM5NZC7I3lMgDIHSmC/tSRuJjtTBrgjJ4FUCrAOnBq7dyUDcE5qEkj06xWRQfsajE9BNTEgARRqAcGikqoJiM0f8RVMLvI4E0RUbty1Z3bhtM96ILcwQGPp2pFy8GG1Cpc9JprS3yNtI71lNlBqA3gWw3O4Lme9IIgLOWkyD3JimXr6C6ig5IqyfDlncKDkyaSjJeYOD5YiIopyhpyTJ6zQPvBAwM0TltsJchRyARP8AeovzS3mHY0E3fxB5gTxBFWMXVOBgiZyaokC4A5IzgVTMApwdwPWgYV3EBQQelCgCtB6Yknioo3LDdue9Xati3Z2OVKxwKAxO0gZHeaWRsBaFI7E1EtogGyFXsOKtXlhCYoiyS4+WOsDIpakb5Mgx1rR4gNvsBWdyptna2JiQRRUZWJ3CJoWtKWIl7cwTnBq9qsILKVPQdaI2rRBYtPeauixcxtmV6d5ogSxy2OsiqsWlRdvlC85NU7SwVbYI7hqiKAYkgMpTpHIoSxUZYEx7UF90S2EAI3GBj+1FaW4qBCQQf5qqiiEwQzxwxqytvb5oE/WhfcscyeYqw5DZ8zHgUFbbaIAzTu6E5oHgNtHU9RTCouxuUEDv3oySTkAAUCwskgNnosir85VvJJjiatgGXdb256io028IN084ogQu0Atj061ZA2hhI+uaFgSgUsy94miBKqGBBXuuaKsjyGCZjmq2kAMDM9KprrENtbbntmoSSwIwYzjJoCiBMgHt0qwJEZz1FBJmYERUO5pAgH0yaIjeYRPmqgYAkbqgOSpE9Z4miTwwuJUetALQWzxHFAOwHHE8U7avWO8xRAI6Ahgw9KaFASvGDmRVYUztIjk0yAFHbrQRO6SSe4FFKLZPJJ9KNGV9paAeoFX5RBMy3cZojAiDBIqgLjKJBETxQGCOOnajRTvMD60LKJMyaIBQNkETnrVhRMfaOnvRhVK4nNEAu4KDj2oFBQVIgbv0qLcdWAUeX1600iMR5iZx1oCTJG2O9BY1YB+TdOMcCj/FIYzB7RWc/MZyDwDmr2kR27AUDnuKRgkgelZSwYTJJnFW9vcVBPriqVAvlBP0qi15JZcxyKYuV24P9KBZAEZzGelGVKYkkT15oC2ggYz24xRLb2zB570IYlTuUzPNMuPCrCg5yalF71EDdA9RVspmcfahEMhmIjjioNyLyAelRUUK2dsfSqAUHirLFIJMkngUxSTk/agQwG4yD/eh2g/KI6k96Y7KT1WOKSGCiWwSe1VFGyZJLSe/aqG9TIYxGJozdScRBFGSCuR5ewM0FG/Bhx05mr8RGXECR9aJED5K9OCKC5ZJ80ARUFbceYkyOBVqZAAAI6UClg/lY7e1NFxIiIJoqEYJAxQzmBg+tMnEgiKB4BBOJ7CiFeJ5xLCOMCqd2aY+UdYrL8Sv3NPZZrKSekDiuOmo+IavyrvDg8gwK78eGzdc7cdbUWn1W4bMDIjpTdLZWxbFtAS/c0zTqy2EW4ZaMxTtro0iI6x0qf0BOluBc4HOKXcvW7QABk9hVX9X48Jp2bZ1b+Y1Vm0MbuZkk1LBl1C3tTCSUQnMdRWqwi2bSoi7Aoghu/eaj6oKFUKD6jk0jeHD73CschSc1rbZh17Bq9Xp0hGYgk9P6CmaK3ZddwUnqC1It/Dpvi9fuB3Bkeg7V0fEhSqqAeBiaXJOif2t2W2nmcW1jEnms159TaVXWx4lpsbxHNcnV2PiLXnBe5cRScjtWr4fpLt9luObhFrAmYrfjxk3WdtuOujqVln2uBQ29RcUOGNtl6CM/Wh2W1ktuPr0org2kC0FKsIMjiuUbrj/ABD4nrrjeHZ0wTaT5x5jU0WjGotm5f2i51AyR7110FtXhgrCJ8vShutb06G4bcg9O9dLztmYzOP249zRJpnW4264oztUfpW+z/5iyzNZW0CfKhEx9acts6hQyAgEcCjNkggkHb2rN5X1VjlXFvarU27Xipdto0kBfMPSa6Gs+HaAqbt5ltoh5FNXZaLzbVZ5NY9XdfUr4aqGt8xFLytwwxfiGkWwI16jptQGRT9NrLdy3ssXBdPc8/avN6vTWrQlrTqzfLAwTRaLRuGW5va2Aea3eHHNZ8ruPQWrha4QqMHWZMQKZ+FFy5vZi3pNHp9Nbs23LvG6CQTzWn8RaXyBlthOkARXPvemyDo1NxWJc/5elEFVSfIbXbIkxWD4p8f1GkcJ4KNabC3LZ/pU+Ea67rVM2wWHBI5peFk2pLvTplyfMNpkdTSXdzdFv5bfO8wZ9KBtHce/4129uQDCAY9q0BUDEqqyee/+lZuRpLLBWKm4GYCSYzH0o0YF5XCk5L8ihMo0xBIzihl7m1d4AmcdfSsg3u2GulUuq8DIXp9KUNlttxZmBajRLasTslzyeKG78qrcsl9x/LwPpV6+gRVWK3DAUetJFu8NUXa/NjooWKc1g3QEt2GZCcsG/pRXGs6ZQrblKjgLM09Ablr5UTCjJB60F02rjLZCLcM+Ztwx9KRc1K/EAfwlwhk5DJMfemaWyLXmIVrhXLKMmmZ7PbQEVYHlB6L1FREJHmJWDQs38M54HQVna6ZPJBHB6VAzUXdFbRANUrMTkczVPudSFMADkc1lsaFWvl2znMnNPdWUxwOmKtz6IS6XSvzST1nNSxZuWg7XLrXHY43mtCJMSCSOTFMCqfmXPeau/RhQLEgbBkUJBBGxRPrT1wTmAO9MKuRtMDHUCsqy4LRtI74xUZBjs3Q1pXTDJLTJn0qzbQHLCe9NCEQCAVII60QtmegHSmhwHXEiO9U7oSs4HXMUCfCSdinzn0pttNrmSTHMdKRe0tvVOlwhle2cOP8ArithcjBxIxjmqFuii8IUkY61a+VoBgc4pVu4+3zPDDkERRqVJkvnpBqUgnv212Fm54WOau5fa4QlpYRfnlcikXZFsw8b8KwyR96HUa4aLSOQ0SpBI+ZjVk2osujsz3HuLaURwTmm2wHClX8RTjcBE1g+Fte1FkG9HlOIPPvXTFy2jbNsNyJNLvpYIkWwWXYoHJY5rm6j4wmmvQ9olIJ3AjNabzkgjEHt2rPd0yOsXbQZexHHtTjk9lM02q/EWhdhRuyAuQKNVksyO2cGP7UrTWUsytv5Ox6VoLpbgsCN2KX+gQXG6SY4kUpraaiAUEA/m5FGN1xNxkAGBBmf7U02Atk3naI6E1lQ3LSlAu5s9uaSyxABiOnU08hUBLMFDDlm24pKlLtwup6wB/rQQeYwSS3SabbtD0LRETQXLlvTIz3XVQOZPFU9/fb32SrEiQSMGqgHdg7IohY4BzR2k2kEzPfrWVNRqXuKt23b2fzqCCDW0XCqQFk9TFW9CPdhT5STwAaEGYDGMRAFDvkHxMk8YijRFHnbcG9+lRS0UJd37QD6CqIJceIA2Z44p5dGORyO1Iv29rW9l5xGYmd3vSf2h9y6GfyjYOIrLYtbL5fe5U4YHIozuZxnA6AURUBhLRtGBEmqL2sLkrKiOJ5o7lwWxuffAONon71Flt35T3FC7MLbLaZJ6bhIrKjMx4mcx9qI2tx3BjtjINL0xuCyPHCh+uyY/WsnxLVppwLxuXLbkbRtEg+hqybcg3gwhUx70HhlZBMrz3NJt37jpb8s4yfWmBGgZH3iKnoZjbLalbivcEfknBrWQyhWP1ApGnS6CwZwwnB5rRdUlBPzE88UpAHIG+AO09aGN0qBuFM2hvnjH1qjtCnG3djightIts/MCRmM0uJ2hZAHcUxlfZ5N0HqTUCsqZz7GaCecZgke9NU7lAJyaUXKqFkE8wMmrTciku0sT7VBp+XP71RahHnXzHPpRhcd6gGSDTJ7VTFQM496oNDGeKgrcVJLQAOCTzS7lxlB3BfTPWrvg+GdqbzEhTgGsjqrXAXBVuIBxNUGV3EseRjJmnWxsULiPSq8ogcmquXPD8qEgnkxxVUGqs+K6wkOIO6f0okbAHmJ71ZuhYBU+YgcYq+GHmgHoaCkWBE8du9WyzA4o90AiCQKkhlgj6GoK27W56RzVEsMKWn2mr2wZkL0kVY3BcRzmgpbbgGXBPrUL7bZYsqn6xUZvMF3EH9DUPmbp7UE6DMR1FVZtqsKBuHM4qy+4EeHxxnmruOqjOOwFBe1DJiI6TQgKPlOexpQJZ5BIzJBpn8QkkEL9KIvkQTHqKDbJMjA6zzUjA3KWjoOKMWwCCJlu/SilldlyJknImjkKpjkyQCKI2iB5bsmeIqFXnABA5mgFllfDLkdz1qxbP26zR3F3YNvB5IqGVPkke/9qIpjsA8rEnGBR7RtyJ9aEMWJngfSlgbX8oO0+uKAvDAPlOB+UVflfrmoWzEQe3eh3KDJYewx+lBRbYC8yvYZotwKxwD0ih3K6lYMHqOlLG5CPDyOSe9FWtv+IVPBEyD+lWUaONw7cVZ37ARCt1xVq0DzYPSaANg5YZjgxVjPtHFRwFdXYzyIMRmoWt7CsyJiJ4qifKoBJjuKswo4+1RQo8oBjoKj7hiZBoK3Bh7DmqO48HkdqLGwqB+tCQcbTBoLdiI4A7VFIbpIpSvvYwTA6kftR7dpncQfeqgy2eeehqiCW4xOZNFs3AZk0DuAYPJ7VFRmCsE4mq27vlwOtWJJE5NE1veBJHpQDtwdv3GatG2jzySTQiy6mZP061UXQSefSiLRgWkAjtIihuhvy81FQrBkjvNGeSP1FVSUWGM94iiC/l496uQCMmT2FC95VUmYoisJ3oVj+U/0qxcDHJnrk0ZggBfrFURdoABIDHuKJImeDVMy9s9KBfklTInvmoGs7AbQM+1CWBgurE9qILuM7iT0mq+YFSCD96CgQoziek1e1iPmJ+lQWgvGY71bXOQZU0BHpzRKwiKym6+6PyjrVox3Eg4iT6UwaLglewFJ6g8Tye9GjFh5lYUNtwZ83XqKA9mPlx6UsqQYVI96KSSecVQZt3Vh3PSootxK88dBVrux61RYntI7UYMKScD0oFPMknEUs+UE8dprQ7bk9KSQRJ3AkVULKuP92QetEt1h5WWfWijco6VexQBmCKgyFUfDH6Uy3Zt2VlTE5NC8j5RzWW61wniM5FdGGfW/Fr+m1O2yFNqKS3xDXa6Ld1gllskAZI7VutfDl1LG5cIRRkk09rFhBFnIHyk1285JmMZ2XbuhVVQu2MYqzd3DzqzRkEUa2UYCWJaea1WtGjrvVwWGAtcm3Ns+Jd1B3WV28g8Gnabw7rXA6sHQxkVqJe2wS4gUzEAzUKlXMCAKupil09xl3WwQg59aIEKZtzB5NRQrSxZjHQGk+IIZZgxgzFZUrW3NTqJtW9tmzMMxOTQi3fFtUS4AgEeYUwMhwx25wYozYuatVtKx9QK35VMirmusBjp0UsRj0JpeouakgrbIS0vIiYFaf9n2NLb73m5FDeui3bZUJkjpU9HtyLnxqzo7oTS22uMogOeB7Vt0f4m/b/Fatw46BjAFZLV6/d1KfirFp7SEzCwTWjVW9M7C8WYKPltlv6V05Z6jM1s33bbKwYoeIWk6vV3raDwbauRk7hirtXkuoC1tgAMkcmnW7a+Ebz7EtA/M1c8srWwmwd6i5ct7THE8mtUpbUQm7bkKAJNVbJuAeGnlInf3+lXdYWbbOAS3AZjz6Vm+1DCXVm5baCfkgT7VLr3fFt2dNpgwcQZaNtZxdfVQShTaMqGmm2LXhFXEz1Ydqvqjfc+CveZXfUkFR5YXiuBqPgt7U6u7ZvOTdQxuH5us11ReuXkItai6pBgMpkzWP8TqtJZuXNeviuTG5eTW5b9M5+sun+C+Fm62/b0ArZoUvWbrjwht6ODkD2rXpmW6ouqGhvynpT1EFtlsscAA1nlyv21JAWbCgEjljJM8mre5+H/3dp7jnkTxTUG5f4kJt4AzWazd0/8AFXTOXKiSDIg/WsKeqM2ZKnk5oigUCGBxxWa94r7Nr7EGWURn0mmG6ilQCipzk0Ge7dt2CxuIED4Z/wCtYdV8QfTEG3F1WEDcfNWltGNU4Ny+11AeMRWm/wDhbKG5dRQEHXn6VqXKlc8a3Uo1sISCRLMwKgVvS/ZZSW1DXmPX+1cL4vf1VwyELWz8scCk/C2vBwrGJP5h+ldPGXiz9u8NV8Ot4JvZPMYrUi2X/wB2TDcEiAawvp7dybr2AShkR1rk669qtZeVFVrapxJg1iScmu49GFDN5XXHO1pH1pFm3fGqbxGtvaiV2jIrP8O+GjTWiCyljBOeK6Ihd22ZNYuT0sGd0MFWBHlnvXD1vxXXW4sNaKPMFlHSuozFdudz+tDs1FzUBLy2zZyzYyavHJ7Kuy+62GU8jrzVgEOTMQRz1pq27NlT4a/RjSxeNyQlvYs9ayo22om53Kj3iiVdwBBwc80hrbOrbwIHAPWiFxlwBA6xxQO2sPMCNo6Go6zcHkG3mSaUGJHf3ot9xUa4d3lyFXJNAQteIrOgiDhWwfekwxA3EEHMRR27r3tOLkbGJ4cZprEBRuYDbkwKBKmZWSfQVbOVUM8LGJnpVPDPgsBzxmaXcZSYKBxPBFA1CCW2tvnrGRQMSqxIBHenBQqwCobqJrm6u+7XGGmv2yFEtbIwPrVk1L02W4dfOwAA5GSaq6UQfxEW5GfMJFLtMzWUYociY5qXF8ST5jPTtRRWXOw7kUDkALAFUHYv1A4Jmi8NgRuWY4FPsgDLpK9gYoAsozttgBI5inG0ltYjIySBJ+1EAPmCm2vWTwKA39PduOlt1crgsKz2Ei5ZN8oLwU8lTE00i03nMwOYH7VzNdpNLfveKEhud64NHprTLqUuW7xa2wKm2Z57zW7JnSbW21qEu7zabci8Hj9DQX/EvsI2MgEwRmaYu5WIBG09hml3L6I7BCdwEwaw0UmiJV7t0m6HhTu80elP0pFi0VCRHynmsty1fe7buLeeByvQ1oN4B9o3E9INVDSQQQ4BJwSKReCWgoUGODAotzlgvl5z60si4WMQwHQGgO1d03jm0W2uPynH1p197Vm2rbzHGBSbdobvEdf4gECRTBdcrFxFB9sUDktollGFzcHxE+b3qi2nNxkRtxA827pShcQRKgHoaq1d33WVgOfn7imBxtgAszeUDBNZ7rqWlQBmJJ5or1xlYANgcLFAgZ2LHPeBUiiUlkI8zddo6UVpQXHlIHef2oSHS22drHiOatd4Hm8xIjnFUOuMCDA83EUu4DtUgAsfvVIv8QMoMDEAzUa84PlznqKgjo+2FJM80m7YN2Fddw4NMbWDcF2xPY4obZZm3M2I5AifvVmi7SGwpARjsGATyKsuly5sCOwBgkiImmm6EhUy3P0oncgT4fTMcmoA27FAnaDjApaSCp3W2B+UA012R7RhSynmKpBbUBADgYMcVBIdsmF/WquFQd7tJGOYq5Mk7YMRNWAXwVkepopu/coj60BYFWkN5eZETVW1yNxmmswFRGVLfiXN7IsdCOtaAvRwG9Iqw4PSD60BaHAkEnoDVUwA8LFEBn1pKM244EdPSjBkgnFQE3r1qTzg+1XM+tA5nhoFEFcchcVnS1d8AeK2Tk4pvIMHmoTgYoKKM1tTgL60IQFsjI9KNiT1gd6VuBUncIHY80UYGPNAofLuX5p7gYqlZnHlIB/zZo/IMkz7UFgzO2T71GO2SPmFKZyzRaAgczRFgDzFMFO7eEAjZ/zZNGrSozgfShMFZUAN0JoF8gIJ3ZyQKoYyrcaaJhtgn79KEnfIk0ByQrMJ7TUBC8uwNI2nr3opRj0DDvQcSckTwM0MZ8wAU9fWqHsV24aTU3JiTn0zWXaGkLO1TEERNHlckrHTrUDCFyyjcR0mJq3MwysVJ6Hmlq+4wr5/4aLbuUBhuPc0B7yFx80cVEd1QFhBjrV2CtskOgA6QapTvJJEj3oiLc8wDDr0oXcJ5guW5M0wKucQY71IXZJA44mgGZMkwPRahO1wpaRGKNVXHI9Kosgyqye/FADGSBt4xJoLkMAQQ0e1Mg4nJnmrBAUlh9KBTFzAUgLzJ6/Wrgt8s+bqpqSsckD0qL5AV3AwPaqpkbUEkkjk0BIdYIIjM1l8Vg3hsIEyGByaiZYeaRnp3q4jVvRSVzI7ilhh4kFiScSBgUsoFuAloAMx+1PgBZwOpIFQEMrgj6mh37niDMUKkXV/y+lGVhPlP0oBNxysbM8RNRSSvywwjk81JlQQI98VNrM4MiPSirjqwnvUMXDzPoKJQueZHWgUcwpHc0BgkHiBUMO4xJFVBCmDj1qwwPynPqKCNEEKM+tAnrI+9R9zEbzx0GKNGXb5DOKC3YKJLVStkgZ60Ds+2QBHGeKpRMNJAH8poGMwbGZPeq8OMjFUcMWLYPcVZiRuIj3oE3iNsAEe9XasI0MY47Uw7W5GQaFbkkhjgd6qL8JM8D360G1WOCBFG7W9vIJ4FTBPEY6VFK27sTUFtVOBHoKOAx68c1RnqJqorOQoiOs0asYls0G5CpIb6VXmkRJoGFsSJgdKW3n7imlk4Yc+tWCsftFApbaRIM4qKoLAkEe9NgR3FUd3Q59agsrIiAaEQonjvVpIBkTNQqryGgZxQLLlTjk9qKN2PXpQ7DvgYHejAKnnnmgFptmBmiLAAc896MuOP3oDu3AbMdxRV7gRBoWtq+Rj61ewE9j60s22tkmeaC0BEzx7UYUEmTVKx2gH9DQs0HyqTRCDuRSU59aWCrqd7w44EUvSXme2viDNPKKSGkDOSa6/eOYBua2QRVkr4e0nHfrS9XrhP4fQDcThrsYFQEhlUkBT35q2ByMVUIANvOaVqdQUBHjeGWwI5pgdTbPh5aYzSzb3MN3mPapLlUvR2H06sz3PEdzlnNarjqq7mfJxE80EqqncekRikhJO5+OwpbvdIyvf1V69ssbgs4AGIroLaLjMmMR2okNtVAUQB25oyjFC27nIE1eXLUkxkbVaK0Vs7ibgMd/vWgXbjJ/BcoD1XtQLorZuG5sXcfzdal6/Y06ELcAPHt9Kb/8Akz9W2stWUP4lstjeRNZbmpsuSbDb7XQ1Rdr7wdrIBkFYgelNt6dDK27RK8yeKW/ozPcuXJVFMcbulO02h2jxNQRtntNb7aC3bBCAkfasyPav3dwFwkmIOFJFJbfSju6hLIKDeQ2CAJmudctXtVfFt3c6adw3CCPauuTYL7LNy2zTEEQQfeiuWnFvaW3KfygUlvFOqSiIiDwX8NVWAzcLiq0Gmv65wX1CXNOhMuqxPrTvAtsm1u3yCmAutj8OgFu324mps+1/xDqNBYPh20u3mGCQMGqvWzcUFptoMFQYNWlpEt9h61juXLlzVWhYI8JcXEIinVPTdYt27FsWkTbGYHHvSTuuF94kNgTmjbzMEX/d/mnJPpNJ1Wlc6jfavNaUfMQZB9KkUTbtHY8PT6cMAJCg5+9IPxG5ptO17V2hbJI2gNW1GMgR2yaK/b+HMpTVXLbT0cia1LvVjN6Y/hvxOz8QvmzbYC5EmeCBT/DVGJLBi2cYFcm9qvg2nuhNIkXA2HQRH1rX4dy+ikEBuRPE1rlx47+JLWt7nm2ncWjEilX7On1QbT3oV2HUc/WjYPbQKpW4QIJnBNP01tPFVr9uD1HIrlPbaaP4YdHZVFKkVk+L3GssLbaUXyonImK6PxXWXF0//krO5+jsYArlfDvxbtefWSbjmtf2zNvQLFq9ftAXkULt6c0r8Ayv5VgdzXVjI5WOD0orl7Zs2ruDct2rPlWsAqlNqeNMiAI61n1d/R6e2Gdle4s4jNDqtYNPafxZZPyqB/auKNRe1t8sXS1bnCxIOOtdeHCXuscuV9O1oLrajfeuBQCfIJ4Fak3FWNx1Jn9KzfD1R9Ko35H5YOR3Fbtp8ONoPYdRXPnM5NT0BbMTdAzww5xR7lnfccoq4BY0i26s0q+B0yBNW9y9cvqm1Ba5Yk5rOKZuVRKAmczFGJYiVAXv1q12oxYuIjige6zL/CIBPG+aC4ZzsYTaAwTzV21CgyIHvUF66uxFZT33LS77FlKpknquPrUxQ3WG8bArKMSDkH1FWrkJtBGek0FqzsQAyWPWKZ4e05kHnNAW3yb3AHQUsuAvy4qyTA8stHMwBSlgglog+uKoI3QJleMg1LO64d7HZ0GapZmTx0owqMBJIIxEc0CncIpCKWdsRNZrGgt29WXIYNcOVI61qaXuBUG0jk44ptvYd38YGOSDOau2RAXr1jRWt9654ajjykyabZ3XGU4NthOBmaAqAh3fL70jYT5rZKCc+bmnVg3NLMEiAMkg0m9bUOHmSMbqimcqB/mjtRjcGAghayoLrhwQWBWIjoRWe3ZXTW9tpCob0/Sn3FLkIFAxO4mrS3sUSQB6HrV0JuWSmGBBPIXNS0smF3A8CqSzcD3G8TcpkyzfYVoULbgKZY0pF6g3dpCMLZwJU5rMDNwWt+5vzMy5rb+OtaBT4yEoeNo3feuZ+J/H/EFuWbBs2knP8/0rXGdalvbeu07gD9O9HdU7od1WF8vl81LfciMNkE5zmmfDNlu8XulSSOT0rEWlrYUMJO/MndQXbm1R4YAE5ZRx/eu81q3ftkQpkYIrg3D4Ra2D5hJKASRmqkunK/8ADTxWaAOQuKUr2yf4bG5HcECk2be597ll+/7U+0m26AAxWMYyKKhG75rgDcx0NVb3JqSnhhUjLA4J9qu49obVEEKYmivA3Cot3NpJzUUFy5ZF8AI5bmYkfeje5tI2FW3D2M1ISwphgx6CetKS6Ll7clpx0LHH/eqGeK2/Y5UEjAHIqk3ebxFyDgk/N/arUobmy7cQ3RkBeY+tGVzEyIz0qBdxUvIwIMGZMkTWa3FpPDUM0DBp7pcPyMoE8LwRVpZVVJbJGaBKW5VmaUHcdKeF2QwEhuOtWiFmiBtjjvVWtNb04K2gFBMiTgU0GDcJO0KDEAxRkgSHI3AZAzS2AbEhsZFI0+nayrBXYgn8zUmBul8LTKV3MEc7gGPHtTWZbiErheec1mdNxUhyR3AkUzw3a0VtErPWOtL2noZYCMH3mga4TcG1VgYJ71DYcL88N3C9alq06ABmDnqRUVCWJkRuA6imAlolOnPrUJkw1sHs2IpexbbttAzzHf3oDJkjcoXOIqMQCTtCmeTFUo2tJncRzFCyh2KgwD160BeMibfMpnEk1fioV+bzdgaUttBgwxGJiaZC+Uuh3cDFAxWJgxRzj09qWXCkKOf2qkZrgkCB271FMncABihiZIPpmhAIJg81RBDHHNEC1wrbKiGMc0i0hfgAGc5pt0Mw2hcd5oEIBJk8+1UO8MgSxgjPNLU3ArSobGAOTTS7ehHehVtx+Ugd6ioBtiO3FTaZM8YjpFUqgEyfXNWo3FphgOAOlBYVSQCCRyKq5c2AkADsBzS77FiYaFAiDQC55CQo9JGBWkS2wN3HuTNHtDsCSIPPl5oAyu6iBuJzinbVKw20t7SKAlVSzbPl6gYFDciNuB71X8NV2q5QA/lqy6FzBDH0OBUBDJ82OtUpS58jblB/KZo1cHPbrQWkIZiJyZmooms58gJY9jFWGgwTkDjtQ8BtzEmaJSBAGQBHPFBbIrIwIwe2Ku3EBVOKBgWPVRHM81SqygDd9qA2LbzP34oGtC4kK8jrtMGhYMMDPSasW/EaCSJ6VUEiHaAWJjvyferChB0iYANUAEmZgdulGbiECIPvUBbtqliRtPVjStw24SKt2hh8xESKK2MMScnuKChKiSJUUo3y7kKkgGKaxEH96FFCuTmOZigFxsghAZMQTxTFC/lIB/Q1bnfhBA7mgFvYkMwj7CirKqeCCarYoWC5k/pUEIogQPSrLCQNwFAhEZC2+54idNywR9qcqhBEsQc80LrnPPGRzVyS0Gffir7RNw8MiY7k9Kqy1th5Tmao7gCF/fNGANmQZMdqAmLKJUkE80CsCdy/WetF5hM8VSrmY5ooy/aJ/Shhw5niOlC6heD7VYJJJ+9BYVZJDZ+9QqDheR2qK+JwKgy9Au6pAO9sT1qgAfmkdO1NdcyIPvUQEnIxQKCAbRDkDqTNENu4AsGg8DpTIJnpGMUBWDuRff1oBDtcbyghZ5qAkALd27pwRRKTtmT7VN6zO3mgiwDgEDuaEL5pgAn9aKFbEfQ0IKqd0y3AIFBNwUy/v5qOQeARPahKsxk7dvqaijkCQekGaIjWQR1odmw4MUz3z61EifNx09aBZRYDZz3qgHLYWIprlJ7VQxmJoIDtEnmhY5nmmMYjg+k0JG4nt1mgHMQDAqvlZes96ImFIY0PbNARb8pE1AVmAeOlWvWR9aEKBxz+9ATQFB2kgVVu5M9D2qiHPTHpVLbO7dM/0oGM469fSoLak74zSmVzxNErMBDUoF7ZFzyzFRnZIWDTPF7g1FZXJjj1qDi6e6qvnMnFaHYNMgx1pFjTQQxmOk9q0HwyQquJ7V2/xzCLZIV027ScjirvFYlCWftGBQXHQXlt+GWLfmB4rSiQ0KJjp0oEKAiTtlo4PeiuXUsW99654Qj3FbBYYglyuelJvWlvk2im4RkGp5LjBbWzrH8S22+Oo4rbbRhjdEdKmms2rTmxaAQDJ9aptIG+IW7ty+62VHyjqa11bifQlsnG8yPSmXDp0a2ruqv+VZzU37bkm35CcMaVqg1+4rsFDKIUgcCszPtU1t0jTlLKS7YNwHislj4UhAF+S2TzSUt2F1IUXrjXQZ2Dia66WWur51iBWr/z6PZSfhzcA01sso/PyCe1M8azblSPDuZO0jBozYW07LbPmI6cD2pCaYrm6/iHknqfSsdKYN124GLMqR/uxwTSvAt7zcEM4xE4FEFa6viPutoG8q7omsesXU3BssRbE5jg1qTvtlpv+AytZu2xbJMiD+s1L197VhU06tgRuJmsq2bmn0y728ZuSCOtJX4gdTeXT2EuW2PzNFbk/E/0zQWtautFxmUyCD7V1/EZroTwgYEyTxSQqq4m5LqIO00y3es3dO10MU2mDJgms8reSzIexR4kkEdqzvqtPbUB3BAOehmqO5ixAUoRg9aFLGlW6bzoAVEh2ExUknpav4gSdOUt3FtOflnrXK+F2LtvUFtYwMHyAtiule8PVKm4eIZ8pHAqL8Ms2C2tuXHfaMIeK1w9Yl/TSVAJEyTAFcfW6fTG+W1Vxbe0ZVTJNb7Wv8W2m63sdiYEVyPjGja5dN+3luojNXjPHllS3Z0SNJo2vF7VyYyATXbtX77FLDWf4Lj5wf3rycXLbiAwYV6/4beZtOkqY2/N61v5ZkTgfbRdJb2KWCFuskU03boXbNstORB4rBd0d67rE1IukoPyEwK2EqjSjqxImB+1cK2bbm55CQVB96IvZts7biWHWZH0rNcLkjcXWf5cEVbobWnAtZaZ83X3qdKG5rHfUrp/Bm20+cUOqvppADe3eGxgQsxSH1yae2B4drxyJ2I2AKdavPqrBcKEPCMc1qzO0lG+jF5dxbycz3pNrQ2ANqlHB/lptu9q7rBHRVSILKJmpY0FnS77oARmHM/LWfSnIlnSaY7EA29eIrO2pT4hC6bUEMRDKMMPWmIPDthL2oFxjO1iZmrt2FtgvAUz0FP9E0Gh/D2WS43iHdyaa6ogUBiCfTipo23z5GthCQAevtTCdtzczynYjE1m++wlh/MSB3qEhxtBx16TU1L6m48qVKAYRRH1mqBfwweZxitX0QMPbAyTA4OTRg7iT5QvryaY1vawJPTO4Uk3bJveGry0cAHBqA9w2LB+pzFE9zcMER1JoHZbZCK2SJgdqWLbMu6MetFPS7csttchkJkY5pRZrh+UKkkwogUBhp3qST+arUQDCksD0xVQxv8Ad+h6dqFdqMwUgk5gGashuWBABwIpc87QA0zJqCXLhUABYJwaVbQKpgBVPQGM0wAuQhbzHkdqsWbaGAIbr61QTtubaAxjkHvUtgByCMnHeiALMSyx605VQE4XvUUuNsYEdxUu6gABQIIHM5FWdisQgAPcHFCLZZHefMD9qBVhzbUhyWMzJoi6ky7FR6ZNLyYkKR9qI21fmcHHpQEt0OhgKF98mmgox3QsqIxzSQNo3qfNwKJiPDa4T5gZg4oDLo5CkCPWlmYAQkKD+UCkPvZsyAOgOKaGKqAgKgde9AbEo5aGPox4qi6lSht+QjJBqXLqgKly6vnOP7VJt27bbDuHcNzQWdRqLWkNvS3tpAgbhxWfSWr7K1zXXNzk5fv9qG2/iPIV0jHea3gkTM4GMRVtzpFW9u0PMiJkipa1TK2Rc8vVoM0t7r+YBRtXmOtAzAkZIxMARUUd67b1F0zY24y3epduspXYCQRG/t9KgVnC+d1IzIxPvRWQ5y4k9ADxToUJwYDEHEjIrL8Tt3zbVrN3aQcqOnrW5mS3J4I5NIu77zAk7lPyxgf60lygNAm6b+ohrvRjgVrHiPLXE225wRmaENst7MAj05NWyFgoNwjaZIHBpugQm3GntL5jkMYgelGVfxBuMKRgRP61LKveuOjXGBAwSardc2lbWSMEkc/WoLYPtUgAGTgVm1OnW8qqd29DgjpWlLbHLkDtJordrcQCeB5uxqapKOduwqCQOSKvbdNw71HhkYkU0WQiDY52kdTRbAhFNCkthY2gQOBVh9zCHK9hMfWrk7oJEcxGaJbdsIZaCuc0DRbYRuafU0s5MhfftVm8F5aR3qG6pbiSfTFQLuISmCRPQUKAop5ielPWGUTj9KBlJPBjvVCmuZja30NDcZlQTjGAc04rDAYYdopN3buBJjOQBQCQ24FQgHeeaoNdWRcPT8tNLRCkHPBjpQqpPUATV0S3cLANsJPc0y0QtvJgjJMVe2OMyKBlidykRmJqBhBaGVpBpjLxOBSkYi2IkAd8mmAm4obp61AIQwSYn0pB07op8N4MyA2a0wDIAj3rPda6Hjy7R060FjxMhgPWKirjcc9p6VaQxVlWD1M0bpuU4gxEgxRQXCQsgT6UIwxXiT0ohIWGPmA5FRFiJmf1oimRjIYgSZoSh3gYAHSKafNKjJ6kdKUFNu5BtsC2S3SaCIsXMR9qPbtYRyTNGMe5qhO4mZI4A5oBUgzhRHECh8niAsDzAEUxSHBj/WijO0ZIoBJEEt5QB3qvy+WfYVZlzhZHE9AahVY7n1NAPiC4xXnbjHepbV3g7IA7dKmEkEKQ3OOaN1hTtJgdAc0FgpMiQ0xUAWfmGO/SlgyYWC0RBPFWtsgEc9aKMyGwY74majAPKzBPI60CzAUmRzVksDJH2oA8IMDbyDyYMU7gKu0GOvH60l7oO3kk8z0qwpePN+tEWyMQCkH1nipDTnaF9etQqirG8D06UkM3EKdnG2imklSMz9ao3ImQwPaaEJKhunSguee6E5HWiG2yXE7pBzTAcQPNHSkW3VVO4bSOlLa+oJyRnI7VRqlWkqw7maDGHDMxjj/Sst26jzJBUiSDxS7ep/kfcREetXBvN3YJKZHU0k38nAB6DvSm1Fxm2KDtjJ9aSXLbcCRmrImtg1AFza2W64o2urjcMdDWAG2pjxDJIwZIoyXLhVMCZIBzUxXQDr35o7YEZMmuWBctsTuIjOKYmpYYlm68cCmDcVWBMx7VADJEGsx1e7ABI9elGNUhcqRMcwamB4SOftFVt80gRVLfRlJVsjFWrAL8xjtzTBe1ojmoEK4BxVC6JOKoMDMSSOtBZzUJJMQRParLA9aokwDP3qBLBjIypHpUBH0PPamE7iMgChKrMAmB0mqBDNJYme0VSE/lFWfKwKiQcc1POcbSvrQQeY8yeoNRt4WQkDgmajITHkEnkipGAJGPy1Rc+XygTHWr2sSMAx0qgCctAnjFERiCc+lQQqs5GKXeO0SJwcRTFjv5RQswYDoCeZoJaSZkCZmjDRwJqSMbZqt6BsL+lBCFefKNw6UKlgBIHsKL5jxBoYk85FBGaDh+cRVoIncPWgBhpJPtRlpGD96CCCJUwKokqeZqjuYYOPSrIXEzQWH78VYeRS2CK+CJ7VGnkUQYIBMr0qm4O3n1oRuIPmORx0okJJgiB3orjaXWvqyQVCAdBW1LKQTGcVKld+cy9OM9HbE3KAoB70V0RMAArwYqVK5fba3JUoszuEk0ptwcAMfMc1KlW+0ixbAjbgk81n1V82botbQxaPMelSpTj3VTWXBYuQqyY5J/pVeG21WFwguJOKlSn0NOg0VtbniT5yImKYxNm8yqzQDHNSpU3sEtxZWUl5ncTVZCsZyQTMVKlas7ZlZ4DtuaTHSa1ai2lvaba7cRUqVmtMbqxuKN2GMRFaE0tpL24LkmKlSkA6jCNsASTBgVwrqta1qW95ZWzBqVK6fH7Su/pHF8bYK7AOszWo6dWdUbIbBqVKx/9G9M+oQae+LA8y7Zk1zPiS3dVqbaG+62wRCDipUrfHrl0z7jVsVtjxBRIWquWhBkyD0qVKzyvbU9E3bVm0N/hK0tEGkXtTcthVUiOnpUqV1+PtjkLTbtVo4diuZkHit1iRaBc72ECT1qVK5cm4rd4U3csXPBOBRXrpW2CQDPSpUrKuff0Vm+V1D7i2CfNzXUs2lRVQTtGAKlSrytxJ7LKXLvxSzp/E22VyFA/wBa23LQF429zbeTmpUpyvojFaCXdKxFtVEtA5iK0pA0ltoyBPpUqUqjnamOOaFPON5JwxEVKlYUe4BsIARQ27iu0C2FHzR61KlJ6F3VBBYY4xSLbktLRuZoBAiBFSpSC7JDkHaAZiaO6oNy2OMTz61KlX7DdRYCMQpOEDZrNcC2gDEmY5ipUp9pGZSXc5IB6TRuxSwWJmOlSpWr7DdMovBC0QZPFWCELkAwhiJ5qVKk9qrVakWrwRbfzLumeKpo2I0ZOTUqVeUypPRZJDKAfmNFuKNAJmealSsqN1YbmZt5mMimWzgKRgmpUqALiKt4WwMc0t5VQ4JqVKsKpC0SWkdq0rp1Nl3kyAIqVKQZjbE7zyOKu7Z2qoViN1SpVDNLbUMUAzzupl+QwQMRkZqVKzfaxj1rDTWfEI37W4Jia0jzPMnAEelSpV+gUzcAbPrV3iw8gIAxOOalSkKnhLcXafkK8USIsYEQMdalSoANxrS7jtaQTxFR33t4lwAl4EDEVKlWIK6q3rbWiCAOCDkUFq49kWrQO7cxBY84qVKT0U4tDERI5q7jMoOfpUqVlQm6yXFTBlZmrZyNokn1NSpRRTAIAzxNWV2KBzPepUoiLZUqT9KHbsmDEY96lSgB96uQX3COoo2uAAeXHvUqUIpxnEigcFwBMe1SpRUVRO6SYxk1ZBUnM57VKlQQWgCrAmaoKN7RInmpUoCCyCst7zVI21gvIJjJqVKBpQG2RWcsLZC7ZExUqUiCtIpBO3NMZCsDcZjpUqUVVlA8s2aMoAtSpQKPlDMuCDUWSQCTE1KlBcQS3UCguLushic1KlIAVJC+bnI9KjEkgOSSTkjFSpViGBYBAwCYigaF2qoiePSpUqKclsFIPvSrzqsDYDPrUqUDiFVlG3nrQXbnhXAAJ3CalSoKtvJAAiTGKHUeQhhMk5zUqVYACLPAysn1orYIKwxjJipUqgjdK23baCOxrNaui7uIQIY6e9SpViU8CUUCBI6c1Zy5npUqVFBG4YxHpWXVEOobbHTHPPepUrXFmjS3EeY8RQWwhuMoQCBz3qVKA9m7y8AnNLIUbjtEjrUqUgMQ8KQDvxJqMNqgjqOlSpRVogCMCSQDQK4u42xtjrM1KlBReSQQYM9aUHO8Z4qVKsDxa87oDGCZpaXHACkz2npUqUQdm4bl4LwCM003IcACPrUqUBBjtPoaO4xNtSck1KlQArmAPSiJgbs/3qVKKvd8uOtMtE3JkxipUrIFyVyGNQCHAMGalSgayiMSPrQhSeDmpUoCSGBkVlvs1siCDJqVKsEs3X3MCQR7UxCTb3TmYqVKUGWg7QIxM1CoqVKgDBE/pVmO1SpQEI28faiVQVmpUoAAAJ61WM1KlUWFEAUYUEVKlSj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8367" y="273337"/>
            <a:ext cx="3084000" cy="2055196"/>
          </a:xfrm>
          <a:prstGeom prst="rect">
            <a:avLst/>
          </a:prstGeom>
        </p:spPr>
      </p:pic>
      <p:pic>
        <p:nvPicPr>
          <p:cNvPr id="1030" name="Picture 6" descr="a188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58815" y="262069"/>
            <a:ext cx="1377642" cy="2066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18901" t="46739" r="22908" b="28108"/>
          <a:stretch/>
        </p:blipFill>
        <p:spPr>
          <a:xfrm>
            <a:off x="86387" y="1689109"/>
            <a:ext cx="5052324" cy="122844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12835" y="273337"/>
            <a:ext cx="5607862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2100" b="1" dirty="0" smtClean="0">
                <a:solidFill>
                  <a:srgbClr val="FF0000"/>
                </a:solidFill>
              </a:rPr>
              <a:t>IN SITU MEASUREMENTS 2018-2022</a:t>
            </a:r>
          </a:p>
          <a:p>
            <a:endParaRPr lang="is-IS" sz="2200" b="1" dirty="0" smtClean="0">
              <a:solidFill>
                <a:srgbClr val="FF0000"/>
              </a:solidFill>
            </a:endParaRPr>
          </a:p>
          <a:p>
            <a:r>
              <a:rPr lang="is-IS" sz="2200" b="1" dirty="0" smtClean="0">
                <a:solidFill>
                  <a:srgbClr val="FF0000"/>
                </a:solidFill>
              </a:rPr>
              <a:t>PM10 in </a:t>
            </a:r>
            <a:r>
              <a:rPr lang="is-IS" sz="2200" b="1" dirty="0" err="1" smtClean="0">
                <a:solidFill>
                  <a:srgbClr val="FF0000"/>
                </a:solidFill>
              </a:rPr>
              <a:t>Antarctica</a:t>
            </a:r>
            <a:r>
              <a:rPr lang="is-IS" sz="2200" b="1" dirty="0" smtClean="0">
                <a:solidFill>
                  <a:srgbClr val="FF0000"/>
                </a:solidFill>
              </a:rPr>
              <a:t> </a:t>
            </a:r>
            <a:r>
              <a:rPr lang="is-IS" sz="2200" b="1" dirty="0" err="1" smtClean="0">
                <a:solidFill>
                  <a:srgbClr val="FF0000"/>
                </a:solidFill>
              </a:rPr>
              <a:t>similar</a:t>
            </a:r>
            <a:r>
              <a:rPr lang="is-IS" sz="2200" b="1" dirty="0" smtClean="0">
                <a:solidFill>
                  <a:srgbClr val="FF0000"/>
                </a:solidFill>
              </a:rPr>
              <a:t> </a:t>
            </a:r>
            <a:r>
              <a:rPr lang="is-IS" sz="2200" b="1" dirty="0" err="1" smtClean="0">
                <a:solidFill>
                  <a:srgbClr val="FF0000"/>
                </a:solidFill>
              </a:rPr>
              <a:t>to</a:t>
            </a:r>
            <a:r>
              <a:rPr lang="is-IS" sz="2200" b="1" dirty="0" smtClean="0">
                <a:solidFill>
                  <a:srgbClr val="FF0000"/>
                </a:solidFill>
              </a:rPr>
              <a:t> </a:t>
            </a:r>
            <a:r>
              <a:rPr lang="is-IS" sz="2200" b="1" dirty="0" err="1" smtClean="0">
                <a:solidFill>
                  <a:srgbClr val="FF0000"/>
                </a:solidFill>
              </a:rPr>
              <a:t>North</a:t>
            </a:r>
            <a:r>
              <a:rPr lang="is-IS" sz="2200" b="1" dirty="0" smtClean="0">
                <a:solidFill>
                  <a:srgbClr val="FF0000"/>
                </a:solidFill>
              </a:rPr>
              <a:t> </a:t>
            </a:r>
            <a:r>
              <a:rPr lang="is-IS" sz="2200" b="1" dirty="0" err="1" smtClean="0">
                <a:solidFill>
                  <a:srgbClr val="FF0000"/>
                </a:solidFill>
              </a:rPr>
              <a:t>Europe</a:t>
            </a:r>
            <a:r>
              <a:rPr lang="is-IS" sz="2200" b="1" dirty="0" smtClean="0">
                <a:solidFill>
                  <a:srgbClr val="FF0000"/>
                </a:solidFill>
              </a:rPr>
              <a:t>!</a:t>
            </a:r>
            <a:endParaRPr lang="en-US" sz="2200" b="1" dirty="0">
              <a:solidFill>
                <a:srgbClr val="FF0000"/>
              </a:solidFill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29259" r="60609" b="23148"/>
          <a:stretch>
            <a:fillRect/>
          </a:stretch>
        </p:blipFill>
        <p:spPr bwMode="auto">
          <a:xfrm>
            <a:off x="11498073" y="45345"/>
            <a:ext cx="693927" cy="658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8395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0580" y="245180"/>
            <a:ext cx="10364451" cy="71753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 smtClean="0"/>
              <a:t>Dust from Iceland or dust to Iceland?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1564" t="5085" r="25072" b="27171"/>
          <a:stretch/>
        </p:blipFill>
        <p:spPr>
          <a:xfrm>
            <a:off x="231006" y="993343"/>
            <a:ext cx="6689916" cy="34747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1006" y="4498690"/>
            <a:ext cx="813624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en-US" sz="2600" b="1" dirty="0" smtClean="0"/>
              <a:t>15 Saharan dust events </a:t>
            </a:r>
            <a:r>
              <a:rPr lang="en-US" sz="2600" dirty="0" smtClean="0"/>
              <a:t>in Iceland in 2008-2020</a:t>
            </a:r>
            <a:endParaRPr lang="en-US" sz="2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834" t="17654" r="59305" b="32963"/>
          <a:stretch/>
        </p:blipFill>
        <p:spPr>
          <a:xfrm>
            <a:off x="7472080" y="2209265"/>
            <a:ext cx="4405724" cy="30701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23355" y="1838559"/>
            <a:ext cx="4503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Giant quartz particles traveling &gt; 4,500 km </a:t>
            </a:r>
            <a:endParaRPr lang="en-US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2015" t="10465" r="67307" b="72205"/>
          <a:stretch/>
        </p:blipFill>
        <p:spPr>
          <a:xfrm>
            <a:off x="9573778" y="6026057"/>
            <a:ext cx="2618222" cy="8319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18772" t="19630" r="23246" b="40916"/>
          <a:stretch/>
        </p:blipFill>
        <p:spPr>
          <a:xfrm>
            <a:off x="0" y="5152103"/>
            <a:ext cx="4456907" cy="1705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131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l="29860" t="17037" r="31390" b="17407"/>
          <a:stretch/>
        </p:blipFill>
        <p:spPr>
          <a:xfrm>
            <a:off x="87603" y="578589"/>
            <a:ext cx="6343924" cy="5947151"/>
          </a:xfrm>
          <a:prstGeom prst="rect">
            <a:avLst/>
          </a:prstGeom>
        </p:spPr>
      </p:pic>
      <p:sp>
        <p:nvSpPr>
          <p:cNvPr id="6" name="AutoShape 2" descr="Resultado de imagen de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s-IS"/>
          </a:p>
        </p:txBody>
      </p:sp>
      <p:sp>
        <p:nvSpPr>
          <p:cNvPr id="7" name="AutoShape 4" descr="Resultado de imagen de facebook"/>
          <p:cNvSpPr>
            <a:spLocks noChangeAspect="1" noChangeArrowheads="1"/>
          </p:cNvSpPr>
          <p:nvPr/>
        </p:nvSpPr>
        <p:spPr bwMode="auto">
          <a:xfrm>
            <a:off x="307975" y="7937"/>
            <a:ext cx="1982838" cy="1982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s-IS"/>
          </a:p>
        </p:txBody>
      </p:sp>
      <p:grpSp>
        <p:nvGrpSpPr>
          <p:cNvPr id="3" name="Group 2"/>
          <p:cNvGrpSpPr/>
          <p:nvPr/>
        </p:nvGrpSpPr>
        <p:grpSpPr>
          <a:xfrm>
            <a:off x="7159789" y="137114"/>
            <a:ext cx="2719139" cy="851838"/>
            <a:chOff x="9302814" y="2923672"/>
            <a:chExt cx="2719139" cy="85183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/>
            <a:srcRect l="9078" t="21052" r="74896" b="66527"/>
            <a:stretch/>
          </p:blipFill>
          <p:spPr>
            <a:xfrm>
              <a:off x="10068025" y="2923672"/>
              <a:ext cx="1953928" cy="851837"/>
            </a:xfrm>
            <a:prstGeom prst="rect">
              <a:avLst/>
            </a:prstGeom>
          </p:spPr>
        </p:pic>
        <p:pic>
          <p:nvPicPr>
            <p:cNvPr id="3078" name="Picture 6" descr="Resultado de imagen de facebook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2814" y="2923672"/>
              <a:ext cx="851838" cy="8518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/>
          <a:srcRect l="28332" t="24814" r="29862" b="20617"/>
          <a:stretch/>
        </p:blipFill>
        <p:spPr>
          <a:xfrm>
            <a:off x="8358365" y="1201008"/>
            <a:ext cx="3577463" cy="262664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003312" y="4763608"/>
            <a:ext cx="50341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49 research institutions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 </a:t>
            </a:r>
            <a:r>
              <a:rPr lang="en-US" dirty="0"/>
              <a:t>from </a:t>
            </a:r>
            <a:r>
              <a:rPr lang="en-US" dirty="0" smtClean="0"/>
              <a:t>19 countries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 100 members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&gt; 60 scientific papers published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 smtClean="0"/>
              <a:t>EAA member </a:t>
            </a:r>
            <a:r>
              <a:rPr lang="en-US" b="1" dirty="0" smtClean="0"/>
              <a:t>since 2022</a:t>
            </a:r>
            <a:endParaRPr lang="en-US" b="1" dirty="0"/>
          </a:p>
        </p:txBody>
      </p:sp>
      <p:sp>
        <p:nvSpPr>
          <p:cNvPr id="8" name="Oval 7"/>
          <p:cNvSpPr/>
          <p:nvPr/>
        </p:nvSpPr>
        <p:spPr>
          <a:xfrm>
            <a:off x="2639514" y="1455908"/>
            <a:ext cx="884904" cy="4491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434819" y="6440014"/>
            <a:ext cx="5220414" cy="490888"/>
          </a:xfrm>
        </p:spPr>
        <p:txBody>
          <a:bodyPr/>
          <a:lstStyle/>
          <a:p>
            <a:pPr marL="0" indent="0">
              <a:buNone/>
            </a:pPr>
            <a:r>
              <a:rPr lang="is-IS" b="1" u="sng" dirty="0">
                <a:solidFill>
                  <a:srgbClr val="FF0000"/>
                </a:solidFill>
              </a:rPr>
              <a:t>https://icedustblog.wordpress.com</a:t>
            </a:r>
            <a:r>
              <a:rPr lang="is-IS" b="1" u="sng" dirty="0"/>
              <a:t>/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01964" y="2016238"/>
            <a:ext cx="2513756" cy="101566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HLD </a:t>
            </a:r>
            <a:r>
              <a:rPr lang="en-US" sz="2000" b="1" dirty="0">
                <a:solidFill>
                  <a:srgbClr val="FF0000"/>
                </a:solidFill>
              </a:rPr>
              <a:t>Workshop </a:t>
            </a:r>
            <a:r>
              <a:rPr lang="en-US" sz="2000" b="1" dirty="0" smtClean="0">
                <a:solidFill>
                  <a:srgbClr val="FF0000"/>
                </a:solidFill>
              </a:rPr>
              <a:t>VII</a:t>
            </a:r>
            <a:endParaRPr lang="en-US" sz="2000" b="1" dirty="0"/>
          </a:p>
          <a:p>
            <a:r>
              <a:rPr lang="en-US" sz="2000" b="1" dirty="0"/>
              <a:t>February </a:t>
            </a:r>
            <a:r>
              <a:rPr lang="en-US" sz="2000" b="1" dirty="0" smtClean="0"/>
              <a:t>14-15 2023</a:t>
            </a:r>
          </a:p>
          <a:p>
            <a:r>
              <a:rPr lang="en-US" sz="2000" b="1" dirty="0"/>
              <a:t>R</a:t>
            </a:r>
            <a:r>
              <a:rPr lang="en-US" sz="2000" b="1" dirty="0" smtClean="0"/>
              <a:t>eykjavik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3712825" y="156241"/>
            <a:ext cx="27901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CONCLUSIONS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277570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09" y="0"/>
            <a:ext cx="12192000" cy="6858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627348" y="1235603"/>
            <a:ext cx="4899286" cy="3914714"/>
            <a:chOff x="3340960" y="1847226"/>
            <a:chExt cx="4753613" cy="3998795"/>
          </a:xfrm>
        </p:grpSpPr>
        <p:pic>
          <p:nvPicPr>
            <p:cNvPr id="1026" name="Picture 2" descr="No photo description available.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15" t="29568" r="9912"/>
            <a:stretch/>
          </p:blipFill>
          <p:spPr bwMode="auto">
            <a:xfrm>
              <a:off x="3698424" y="1847226"/>
              <a:ext cx="4396149" cy="39987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3340960" y="3846623"/>
              <a:ext cx="4710224" cy="7395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 algn="ctr"/>
              <a:r>
                <a:rPr lang="en-US" sz="2800" dirty="0" smtClean="0">
                  <a:solidFill>
                    <a:schemeClr val="bg1"/>
                  </a:solidFill>
                </a:rPr>
                <a:t>Thank you for your attention!</a:t>
              </a:r>
              <a:endParaRPr lang="en-US" sz="2400" b="1" dirty="0" smtClean="0">
                <a:solidFill>
                  <a:schemeClr val="bg1"/>
                </a:solidFill>
              </a:endParaRPr>
            </a:p>
            <a:p>
              <a:pPr lvl="1" algn="ctr"/>
              <a:r>
                <a:rPr lang="en-US" sz="2400" b="1" dirty="0" smtClean="0">
                  <a:solidFill>
                    <a:schemeClr val="bg1"/>
                  </a:solidFill>
                </a:rPr>
                <a:t>pavla@lbhi.is</a:t>
              </a:r>
              <a:endParaRPr lang="is-IS" sz="2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455902" y="4811763"/>
            <a:ext cx="34391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chemeClr val="bg1"/>
                </a:solidFill>
              </a:rPr>
              <a:t>Geldingadalur</a:t>
            </a:r>
            <a:r>
              <a:rPr lang="en-US" sz="1600" dirty="0" smtClean="0">
                <a:solidFill>
                  <a:schemeClr val="bg1"/>
                </a:solidFill>
              </a:rPr>
              <a:t> eruption, 19.3.2021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26856"/>
            <a:ext cx="3439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Waiting for the HLD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963561" y="996188"/>
            <a:ext cx="422787" cy="626856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9379974" y="0"/>
            <a:ext cx="265471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   </a:t>
            </a:r>
            <a:r>
              <a:rPr lang="en-US" sz="1600" dirty="0" err="1" smtClean="0">
                <a:solidFill>
                  <a:schemeClr val="bg1"/>
                </a:solidFill>
              </a:rPr>
              <a:t>Dyngjusandur</a:t>
            </a:r>
            <a:r>
              <a:rPr lang="en-US" sz="1600" dirty="0" smtClean="0">
                <a:solidFill>
                  <a:schemeClr val="bg1"/>
                </a:solidFill>
              </a:rPr>
              <a:t>, NE Iceland</a:t>
            </a:r>
          </a:p>
          <a:p>
            <a:r>
              <a:rPr lang="en-US" sz="2000" b="1" dirty="0" smtClean="0">
                <a:solidFill>
                  <a:srgbClr val="FF0000"/>
                </a:solidFill>
              </a:rPr>
              <a:t>= </a:t>
            </a:r>
            <a:r>
              <a:rPr lang="en-US" sz="2000" b="1" dirty="0" err="1" smtClean="0">
                <a:solidFill>
                  <a:srgbClr val="FF0000"/>
                </a:solidFill>
              </a:rPr>
              <a:t>Bodele</a:t>
            </a:r>
            <a:r>
              <a:rPr lang="en-US" sz="2000" b="1" dirty="0" smtClean="0">
                <a:solidFill>
                  <a:srgbClr val="FF0000"/>
                </a:solidFill>
              </a:rPr>
              <a:t> of the North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889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8527" t="27649" r="6447" b="33474"/>
          <a:stretch/>
        </p:blipFill>
        <p:spPr>
          <a:xfrm>
            <a:off x="3421295" y="5366080"/>
            <a:ext cx="4890498" cy="12578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25071" t="20638" r="24078" b="26030"/>
          <a:stretch/>
        </p:blipFill>
        <p:spPr>
          <a:xfrm>
            <a:off x="2308654" y="934379"/>
            <a:ext cx="7282646" cy="42963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857" y="-205283"/>
            <a:ext cx="11364963" cy="1596177"/>
          </a:xfrm>
        </p:spPr>
        <p:txBody>
          <a:bodyPr/>
          <a:lstStyle/>
          <a:p>
            <a:r>
              <a:rPr lang="en-US" dirty="0" smtClean="0"/>
              <a:t>High latitude dust areas – updates on the sources</a:t>
            </a:r>
            <a:endParaRPr lang="is-IS" dirty="0"/>
          </a:p>
        </p:txBody>
      </p:sp>
      <p:grpSp>
        <p:nvGrpSpPr>
          <p:cNvPr id="7" name="Group 6"/>
          <p:cNvGrpSpPr/>
          <p:nvPr/>
        </p:nvGrpSpPr>
        <p:grpSpPr>
          <a:xfrm>
            <a:off x="1681997" y="778065"/>
            <a:ext cx="10195371" cy="6079935"/>
            <a:chOff x="1681997" y="778065"/>
            <a:chExt cx="10195371" cy="607993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5"/>
            <a:srcRect l="9035" t="5127" r="28772" b="12222"/>
            <a:stretch/>
          </p:blipFill>
          <p:spPr>
            <a:xfrm>
              <a:off x="1681997" y="778065"/>
              <a:ext cx="8133347" cy="6079935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8111613" y="5034116"/>
              <a:ext cx="37657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/>
                <a:t>&gt; 60 new locations</a:t>
              </a:r>
              <a:endParaRPr lang="en-US" sz="28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735099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3518" y="0"/>
            <a:ext cx="10364451" cy="1596177"/>
          </a:xfrm>
        </p:spPr>
        <p:txBody>
          <a:bodyPr/>
          <a:lstStyle/>
          <a:p>
            <a:r>
              <a:rPr lang="en-US" dirty="0" smtClean="0"/>
              <a:t>High latitude dust areas </a:t>
            </a:r>
            <a:endParaRPr lang="is-IS" dirty="0"/>
          </a:p>
        </p:txBody>
      </p:sp>
      <p:sp>
        <p:nvSpPr>
          <p:cNvPr id="3" name="TextBox 2"/>
          <p:cNvSpPr txBox="1"/>
          <p:nvPr/>
        </p:nvSpPr>
        <p:spPr>
          <a:xfrm>
            <a:off x="557479" y="1082675"/>
            <a:ext cx="11185341" cy="49244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is-IS" sz="2600" dirty="0" err="1" smtClean="0"/>
              <a:t>Vukovic</a:t>
            </a:r>
            <a:r>
              <a:rPr lang="is-IS" sz="2600" dirty="0" smtClean="0"/>
              <a:t>, 2019. </a:t>
            </a:r>
            <a:r>
              <a:rPr lang="en-US" sz="2600" dirty="0" smtClean="0"/>
              <a:t>Sand </a:t>
            </a:r>
            <a:r>
              <a:rPr lang="en-US" sz="2600" dirty="0"/>
              <a:t>and Dust Storms Source Base-map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2624" t="28881" r="30780" b="6549"/>
          <a:stretch/>
        </p:blipFill>
        <p:spPr>
          <a:xfrm>
            <a:off x="1855088" y="1638431"/>
            <a:ext cx="8065659" cy="51761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390" t="10048" r="82057" b="76903"/>
          <a:stretch/>
        </p:blipFill>
        <p:spPr>
          <a:xfrm>
            <a:off x="1855087" y="5663049"/>
            <a:ext cx="2857493" cy="11949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71071" y="1638431"/>
            <a:ext cx="2821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chemeClr val="accent1">
                    <a:lumMod val="50000"/>
                  </a:schemeClr>
                </a:solidFill>
              </a:rPr>
              <a:t>https://maps.unccd.int/sds/</a:t>
            </a:r>
          </a:p>
        </p:txBody>
      </p:sp>
      <p:pic>
        <p:nvPicPr>
          <p:cNvPr id="7" name="Picture 6" descr="Macintosh HD:Users:ana:Desktop:20170719_newfiles:SPI:SDS_sources:GLOBAL_NEW_NEW_V2:FULLSCALEORANGE:MIN_MAX.png">
            <a:extLst>
              <a:ext uri="{FF2B5EF4-FFF2-40B4-BE49-F238E27FC236}">
                <a16:creationId xmlns:a16="http://schemas.microsoft.com/office/drawing/2014/main" id="{F4C5E13F-6092-F443-A360-9FA05706671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18"/>
          <a:stretch/>
        </p:blipFill>
        <p:spPr bwMode="auto">
          <a:xfrm>
            <a:off x="1981194" y="1783768"/>
            <a:ext cx="4419605" cy="270063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2650451" y="4445072"/>
            <a:ext cx="4124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SDS index = Source Intensity (SI)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808059" y="5087924"/>
            <a:ext cx="3037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 includes seasonal variability!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6400799" y="3457654"/>
            <a:ext cx="5731930" cy="3378644"/>
            <a:chOff x="6400799" y="3457654"/>
            <a:chExt cx="5731930" cy="337864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00799" y="3457654"/>
              <a:ext cx="5731930" cy="3070965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7502014" y="6466966"/>
              <a:ext cx="2851352" cy="369332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>
              <a:spAutoFit/>
            </a:bodyPr>
            <a:lstStyle/>
            <a:p>
              <a:r>
                <a:rPr lang="en-US" dirty="0"/>
                <a:t>Dust enhanced activity </a:t>
              </a:r>
              <a:r>
                <a:rPr lang="en-US" dirty="0" smtClean="0"/>
                <a:t>years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44750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23936" t="13800" r="26099" b="12861"/>
          <a:stretch/>
        </p:blipFill>
        <p:spPr>
          <a:xfrm>
            <a:off x="115503" y="1248394"/>
            <a:ext cx="5634073" cy="46518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18147" y="719352"/>
            <a:ext cx="2005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SVALBARD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5503" y="5900286"/>
            <a:ext cx="4340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Kavan</a:t>
            </a:r>
            <a:r>
              <a:rPr lang="en-US" dirty="0" smtClean="0"/>
              <a:t> et al. (2020)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963554"/>
            <a:ext cx="5964745" cy="39367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536476" y="719352"/>
            <a:ext cx="30224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ANTARCTICA 2021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482488" y="5900286"/>
            <a:ext cx="5419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Photo by </a:t>
            </a:r>
            <a:r>
              <a:rPr lang="en-US" dirty="0" err="1" smtClean="0"/>
              <a:t>Kamil</a:t>
            </a:r>
            <a:r>
              <a:rPr lang="en-US" dirty="0" smtClean="0"/>
              <a:t> </a:t>
            </a:r>
            <a:r>
              <a:rPr lang="en-US" dirty="0" err="1"/>
              <a:t>L</a:t>
            </a:r>
            <a:r>
              <a:rPr lang="en-US" dirty="0" err="1" smtClean="0"/>
              <a:t>aska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631482" y="88410"/>
            <a:ext cx="95241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Evidence from the newly </a:t>
            </a:r>
            <a:r>
              <a:rPr lang="en-US" sz="2800" b="1" dirty="0" err="1" smtClean="0"/>
              <a:t>indentified</a:t>
            </a:r>
            <a:r>
              <a:rPr lang="en-US" sz="2800" b="1" dirty="0" smtClean="0"/>
              <a:t> HLD sources provided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727729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92435" y="329530"/>
            <a:ext cx="75395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First HLD operational forecast under WMO</a:t>
            </a:r>
            <a:r>
              <a:rPr lang="en-GB" sz="2200" b="1" dirty="0" smtClean="0"/>
              <a:t> SDS-WAS</a:t>
            </a:r>
          </a:p>
          <a:p>
            <a:r>
              <a:rPr lang="en-US" sz="2000" dirty="0" smtClean="0"/>
              <a:t>Officially launched in September 2020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015" t="58424" r="26066" b="36512"/>
          <a:stretch/>
        </p:blipFill>
        <p:spPr>
          <a:xfrm>
            <a:off x="4102842" y="6526890"/>
            <a:ext cx="8198524" cy="3247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015" t="10465" r="67307" b="72205"/>
          <a:stretch/>
        </p:blipFill>
        <p:spPr>
          <a:xfrm>
            <a:off x="9683144" y="5694947"/>
            <a:ext cx="2618222" cy="8319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36241" t="10615" r="37589" b="75201"/>
          <a:stretch/>
        </p:blipFill>
        <p:spPr>
          <a:xfrm>
            <a:off x="0" y="990513"/>
            <a:ext cx="6503319" cy="19827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36028" t="16289" r="23227" b="22813"/>
          <a:stretch/>
        </p:blipFill>
        <p:spPr>
          <a:xfrm>
            <a:off x="4102842" y="2895550"/>
            <a:ext cx="4319263" cy="363134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3869356"/>
            <a:ext cx="34904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https://sds-was.aemet.es/forecast-products/dust-forecasts</a:t>
            </a:r>
          </a:p>
        </p:txBody>
      </p:sp>
    </p:spTree>
    <p:extLst>
      <p:ext uri="{BB962C8B-B14F-4D97-AF65-F5344CB8AC3E}">
        <p14:creationId xmlns:p14="http://schemas.microsoft.com/office/powerpoint/2010/main" val="3568075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15900" y="350226"/>
            <a:ext cx="11976100" cy="159617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is-IS" altLang="en-US" sz="4000" b="1" dirty="0" err="1" smtClean="0"/>
              <a:t>international</a:t>
            </a:r>
            <a:r>
              <a:rPr lang="is-IS" altLang="en-US" sz="4000" b="1" dirty="0" smtClean="0"/>
              <a:t> HLD </a:t>
            </a:r>
            <a:r>
              <a:rPr lang="is-IS" altLang="en-US" sz="4000" b="1" dirty="0" err="1" smtClean="0"/>
              <a:t>field</a:t>
            </a:r>
            <a:r>
              <a:rPr lang="is-IS" altLang="en-US" sz="4000" b="1" dirty="0" smtClean="0"/>
              <a:t> </a:t>
            </a:r>
            <a:r>
              <a:rPr lang="is-IS" altLang="en-US" sz="4000" b="1" dirty="0" err="1" smtClean="0"/>
              <a:t>caMpaign</a:t>
            </a:r>
            <a:r>
              <a:rPr lang="is-IS" altLang="en-US" sz="4000" b="1" dirty="0" smtClean="0"/>
              <a:t> 2021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57200" y="963559"/>
            <a:ext cx="11206716" cy="5734952"/>
            <a:chOff x="600075" y="1519843"/>
            <a:chExt cx="8733002" cy="4694694"/>
          </a:xfrm>
        </p:grpSpPr>
        <p:pic>
          <p:nvPicPr>
            <p:cNvPr id="1026" name="Picture 2" descr="May be art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52850" y="1519843"/>
              <a:ext cx="5580227" cy="46946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May be an image of outdoors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0075" y="1577447"/>
              <a:ext cx="3152775" cy="20097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May be an image of map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0075" y="3587223"/>
              <a:ext cx="3152775" cy="2627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Oval 1"/>
            <p:cNvSpPr/>
            <p:nvPr/>
          </p:nvSpPr>
          <p:spPr>
            <a:xfrm rot="436617">
              <a:off x="832104" y="2469536"/>
              <a:ext cx="2642616" cy="6858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46273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31075" y="3600450"/>
            <a:ext cx="4860925" cy="3241675"/>
          </a:xfrm>
        </p:spPr>
      </p:pic>
      <p:pic>
        <p:nvPicPr>
          <p:cNvPr id="2355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1" y="2916238"/>
            <a:ext cx="5251451" cy="394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963" y="-19050"/>
            <a:ext cx="4865687" cy="364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63" y="0"/>
            <a:ext cx="5257801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Title 1"/>
          <p:cNvSpPr>
            <a:spLocks noGrp="1"/>
          </p:cNvSpPr>
          <p:nvPr>
            <p:ph type="title"/>
          </p:nvPr>
        </p:nvSpPr>
        <p:spPr>
          <a:xfrm>
            <a:off x="5391297" y="125215"/>
            <a:ext cx="7489825" cy="1143000"/>
          </a:xfrm>
        </p:spPr>
        <p:txBody>
          <a:bodyPr>
            <a:normAutofit fontScale="90000"/>
          </a:bodyPr>
          <a:lstStyle/>
          <a:p>
            <a:r>
              <a:rPr lang="en-US" altLang="en-US" b="1" u="sng" dirty="0" err="1" smtClean="0"/>
              <a:t>Dyngjusandur</a:t>
            </a:r>
            <a:r>
              <a:rPr lang="en-US" altLang="en-US" b="1" u="sng" dirty="0" smtClean="0"/>
              <a:t> dust campaign </a:t>
            </a:r>
            <a:r>
              <a:rPr lang="en-US" altLang="en-US" b="1" u="sng" dirty="0"/>
              <a:t/>
            </a:r>
            <a:br>
              <a:rPr lang="en-US" altLang="en-US" b="1" u="sng" dirty="0"/>
            </a:br>
            <a:r>
              <a:rPr lang="en-US" altLang="en-US" b="1" u="sng" dirty="0" smtClean="0"/>
              <a:t>&gt; an analogue for </a:t>
            </a:r>
            <a:r>
              <a:rPr lang="en-US" altLang="en-US" b="1" u="sng" dirty="0" smtClean="0">
                <a:solidFill>
                  <a:srgbClr val="FF0000"/>
                </a:solidFill>
              </a:rPr>
              <a:t>mars</a:t>
            </a:r>
            <a:r>
              <a:rPr lang="en-US" altLang="en-US" b="1" u="sng" dirty="0" smtClean="0"/>
              <a:t>?</a:t>
            </a:r>
            <a:r>
              <a:rPr lang="en-US" altLang="en-US" u="sng" dirty="0"/>
              <a:t/>
            </a:r>
            <a:br>
              <a:rPr lang="en-US" altLang="en-US" u="sng" dirty="0"/>
            </a:br>
            <a:endParaRPr lang="en-US" altLang="en-US" u="sng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5202238" y="1370032"/>
            <a:ext cx="229711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Participants institutions: 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Barcelona </a:t>
            </a:r>
            <a:r>
              <a:rPr lang="en-US" sz="1400" dirty="0"/>
              <a:t>Supercomputing Center (BSC</a:t>
            </a:r>
            <a:r>
              <a:rPr lang="en-US" sz="1400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Environmental </a:t>
            </a:r>
            <a:r>
              <a:rPr lang="en-US" sz="1400" dirty="0"/>
              <a:t>Assessment and Water Research – Spanish Research Council (IDAEA-CSIC) </a:t>
            </a:r>
            <a:endParaRPr lang="en-U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Technical </a:t>
            </a:r>
            <a:r>
              <a:rPr lang="en-US" sz="1400" dirty="0"/>
              <a:t>University </a:t>
            </a:r>
            <a:r>
              <a:rPr lang="en-US" sz="1400" dirty="0" smtClean="0"/>
              <a:t>Darmstadt, Germany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 smtClean="0"/>
              <a:t>Freie</a:t>
            </a:r>
            <a:r>
              <a:rPr lang="en-US" sz="1400" dirty="0" smtClean="0"/>
              <a:t> </a:t>
            </a:r>
            <a:r>
              <a:rPr lang="en-US" sz="1400" dirty="0" err="1"/>
              <a:t>Universität</a:t>
            </a:r>
            <a:r>
              <a:rPr lang="en-US" sz="1400" dirty="0"/>
              <a:t> </a:t>
            </a:r>
            <a:r>
              <a:rPr lang="en-US" sz="1400" dirty="0" smtClean="0"/>
              <a:t>Berlin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Karlsruhe </a:t>
            </a:r>
            <a:r>
              <a:rPr lang="en-US" sz="1400" dirty="0"/>
              <a:t>Institute of </a:t>
            </a:r>
            <a:r>
              <a:rPr lang="en-US" sz="1400" dirty="0" smtClean="0"/>
              <a:t>Technology, </a:t>
            </a:r>
            <a:r>
              <a:rPr lang="en-US" sz="1400" dirty="0"/>
              <a:t>G</a:t>
            </a:r>
            <a:r>
              <a:rPr lang="en-US" sz="1400" dirty="0" smtClean="0"/>
              <a:t>ermany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CALTECH, JPL, NASA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National </a:t>
            </a:r>
            <a:r>
              <a:rPr lang="en-US" sz="1400" dirty="0"/>
              <a:t>Research Institute for Agriculture, Food and Environment (</a:t>
            </a:r>
            <a:r>
              <a:rPr lang="en-US" sz="1400" dirty="0" smtClean="0"/>
              <a:t>INRAE), France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Agricultural </a:t>
            </a:r>
            <a:r>
              <a:rPr lang="en-US" sz="1400" dirty="0"/>
              <a:t>University of </a:t>
            </a:r>
            <a:r>
              <a:rPr lang="en-US" sz="1400" dirty="0" smtClean="0"/>
              <a:t>Iceland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Czech </a:t>
            </a:r>
            <a:r>
              <a:rPr lang="en-US" sz="1400" dirty="0"/>
              <a:t>University of Life Sciences Prague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6534348"/>
            <a:ext cx="10502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u="sng" dirty="0"/>
              <a:t>https:</a:t>
            </a:r>
            <a:r>
              <a:rPr lang="en-US" sz="1400" b="1" u="sng" dirty="0">
                <a:solidFill>
                  <a:schemeClr val="bg1"/>
                </a:solidFill>
              </a:rPr>
              <a:t>//icedustblog.wordpress.com/2021/08/17/dust-experts-meet-in</a:t>
            </a:r>
            <a:r>
              <a:rPr lang="en-US" sz="1400" b="1" u="sng" dirty="0"/>
              <a:t>-dyngjusandur-to-conduct-the</a:t>
            </a:r>
            <a:r>
              <a:rPr lang="en-US" sz="1400" b="1" u="sng" dirty="0">
                <a:solidFill>
                  <a:schemeClr val="bg1"/>
                </a:solidFill>
              </a:rPr>
              <a:t>-largest-field-campaign-in-iceland</a:t>
            </a:r>
            <a:r>
              <a:rPr lang="en-US" sz="1400" u="sng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889352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01600" y="300493"/>
            <a:ext cx="11747500" cy="6019800"/>
            <a:chOff x="101600" y="300493"/>
            <a:chExt cx="11747500" cy="60198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l="18611" t="18271" r="17153" b="23210"/>
            <a:stretch/>
          </p:blipFill>
          <p:spPr>
            <a:xfrm>
              <a:off x="101600" y="300493"/>
              <a:ext cx="11747500" cy="6019800"/>
            </a:xfrm>
            <a:prstGeom prst="rect">
              <a:avLst/>
            </a:prstGeom>
          </p:spPr>
        </p:pic>
        <p:sp>
          <p:nvSpPr>
            <p:cNvPr id="5" name="Isosceles Triangle 4"/>
            <p:cNvSpPr/>
            <p:nvPr/>
          </p:nvSpPr>
          <p:spPr>
            <a:xfrm>
              <a:off x="6965342" y="1025720"/>
              <a:ext cx="294198" cy="310100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Isosceles Triangle 5"/>
            <p:cNvSpPr/>
            <p:nvPr/>
          </p:nvSpPr>
          <p:spPr>
            <a:xfrm>
              <a:off x="4446103" y="3310393"/>
              <a:ext cx="294198" cy="310100"/>
            </a:xfrm>
            <a:prstGeom prst="triangle">
              <a:avLst/>
            </a:prstGeom>
            <a:solidFill>
              <a:schemeClr val="accent5"/>
            </a:solidFill>
            <a:ln w="571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Isosceles Triangle 6"/>
            <p:cNvSpPr/>
            <p:nvPr/>
          </p:nvSpPr>
          <p:spPr>
            <a:xfrm>
              <a:off x="6008480" y="868020"/>
              <a:ext cx="294198" cy="310100"/>
            </a:xfrm>
            <a:prstGeom prst="triangl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040880" y="1335820"/>
              <a:ext cx="9601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TOWER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965192" y="838404"/>
              <a:ext cx="11887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FF00"/>
                  </a:solidFill>
                </a:rPr>
                <a:t>CAMERA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593202" y="3024412"/>
              <a:ext cx="21093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SCIENTIFIC ROAD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4" name="Picture 2" descr="May be 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2945331" cy="2358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75632" y="1097280"/>
            <a:ext cx="1043288" cy="683394"/>
          </a:xfrm>
          <a:prstGeom prst="rect">
            <a:avLst/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227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TM04033925[[fn=Droplet]]</Template>
  <TotalTime>4917</TotalTime>
  <Words>675</Words>
  <Application>Microsoft Office PowerPoint</Application>
  <PresentationFormat>Widescreen</PresentationFormat>
  <Paragraphs>115</Paragraphs>
  <Slides>23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Tw Cen MT</vt:lpstr>
      <vt:lpstr>Wingdings</vt:lpstr>
      <vt:lpstr>Droplet</vt:lpstr>
      <vt:lpstr>                      The role of High Latitude Dust in changing climate:  Severe dust storm observations in Iceland and Antarctica in 2020-2021     </vt:lpstr>
      <vt:lpstr>PowerPoint Presentation</vt:lpstr>
      <vt:lpstr>High latitude dust areas – updates on the sources</vt:lpstr>
      <vt:lpstr>High latitude dust areas </vt:lpstr>
      <vt:lpstr>PowerPoint Presentation</vt:lpstr>
      <vt:lpstr>PowerPoint Presentation</vt:lpstr>
      <vt:lpstr>PowerPoint Presentation</vt:lpstr>
      <vt:lpstr>Dyngjusandur dust campaign  &gt; an analogue for mars? </vt:lpstr>
      <vt:lpstr>PowerPoint Presentation</vt:lpstr>
      <vt:lpstr>PowerPoint Presentation</vt:lpstr>
      <vt:lpstr>Light Optical Aerosol Counter (LOAC)</vt:lpstr>
      <vt:lpstr>LOAC camera</vt:lpstr>
      <vt:lpstr>LOAC tower</vt:lpstr>
      <vt:lpstr>LOAC tower</vt:lpstr>
      <vt:lpstr>Flooding in the desert </vt:lpstr>
      <vt:lpstr>Dustrak DRX Tower</vt:lpstr>
      <vt:lpstr>Let´s go to antarctica</vt:lpstr>
      <vt:lpstr>James Ross isle Antarctica 2021</vt:lpstr>
      <vt:lpstr>PowerPoint Presentation</vt:lpstr>
      <vt:lpstr>PowerPoint Presentation</vt:lpstr>
      <vt:lpstr>Dust from Iceland or dust to Iceland?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Pavla Dagsson Waldhauserová</dc:creator>
  <cp:lastModifiedBy>Pavla Dagsson Waldhauserová</cp:lastModifiedBy>
  <cp:revision>432</cp:revision>
  <dcterms:created xsi:type="dcterms:W3CDTF">2016-02-10T16:32:00Z</dcterms:created>
  <dcterms:modified xsi:type="dcterms:W3CDTF">2022-05-22T01:04:10Z</dcterms:modified>
</cp:coreProperties>
</file>