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85" r:id="rId2"/>
    <p:sldId id="271" r:id="rId3"/>
    <p:sldId id="283" r:id="rId4"/>
    <p:sldId id="277" r:id="rId5"/>
    <p:sldId id="287" r:id="rId6"/>
    <p:sldId id="284" r:id="rId7"/>
    <p:sldId id="280"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rros" initials="B" lastIdx="0" clrIdx="0">
    <p:extLst>
      <p:ext uri="{19B8F6BF-5375-455C-9EA6-DF929625EA0E}">
        <p15:presenceInfo xmlns:p15="http://schemas.microsoft.com/office/powerpoint/2012/main" userId="Barro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0000FF"/>
    <a:srgbClr val="FFFF99"/>
    <a:srgbClr val="6666FF"/>
    <a:srgbClr val="C41AC4"/>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9" autoAdjust="0"/>
    <p:restoredTop sz="94660"/>
  </p:normalViewPr>
  <p:slideViewPr>
    <p:cSldViewPr snapToGrid="0">
      <p:cViewPr varScale="1">
        <p:scale>
          <a:sx n="86" d="100"/>
          <a:sy n="86" d="100"/>
        </p:scale>
        <p:origin x="80" y="-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734771-6114-4A84-B37B-F7D99C223FAB}" type="datetimeFigureOut">
              <a:rPr lang="en-US" smtClean="0"/>
              <a:t>5/26/2022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5BCD96-607A-4C75-9447-09CE62466E35}" type="slidenum">
              <a:rPr lang="en-US" smtClean="0"/>
              <a:t>‹#›</a:t>
            </a:fld>
            <a:endParaRPr lang="en-US"/>
          </a:p>
        </p:txBody>
      </p:sp>
    </p:spTree>
    <p:extLst>
      <p:ext uri="{BB962C8B-B14F-4D97-AF65-F5344CB8AC3E}">
        <p14:creationId xmlns:p14="http://schemas.microsoft.com/office/powerpoint/2010/main" val="1441330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5BCD96-607A-4C75-9447-09CE62466E35}" type="slidenum">
              <a:rPr lang="en-US" smtClean="0"/>
              <a:t>3</a:t>
            </a:fld>
            <a:endParaRPr lang="en-US"/>
          </a:p>
        </p:txBody>
      </p:sp>
    </p:spTree>
    <p:extLst>
      <p:ext uri="{BB962C8B-B14F-4D97-AF65-F5344CB8AC3E}">
        <p14:creationId xmlns:p14="http://schemas.microsoft.com/office/powerpoint/2010/main" val="9481638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532B60E-74A2-4774-9DC0-4597D8066453}" type="datetimeFigureOut">
              <a:rPr lang="en-US" smtClean="0"/>
              <a:t>5/26/2022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425985-14C0-45E3-8E14-D0CCA84D8DE3}" type="slidenum">
              <a:rPr lang="en-US" smtClean="0"/>
              <a:t>‹#›</a:t>
            </a:fld>
            <a:endParaRPr lang="en-US"/>
          </a:p>
        </p:txBody>
      </p:sp>
    </p:spTree>
    <p:extLst>
      <p:ext uri="{BB962C8B-B14F-4D97-AF65-F5344CB8AC3E}">
        <p14:creationId xmlns:p14="http://schemas.microsoft.com/office/powerpoint/2010/main" val="3820412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32B60E-74A2-4774-9DC0-4597D8066453}" type="datetimeFigureOut">
              <a:rPr lang="en-US" smtClean="0"/>
              <a:t>5/26/2022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425985-14C0-45E3-8E14-D0CCA84D8DE3}" type="slidenum">
              <a:rPr lang="en-US" smtClean="0"/>
              <a:t>‹#›</a:t>
            </a:fld>
            <a:endParaRPr lang="en-US"/>
          </a:p>
        </p:txBody>
      </p:sp>
    </p:spTree>
    <p:extLst>
      <p:ext uri="{BB962C8B-B14F-4D97-AF65-F5344CB8AC3E}">
        <p14:creationId xmlns:p14="http://schemas.microsoft.com/office/powerpoint/2010/main" val="3109450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32B60E-74A2-4774-9DC0-4597D8066453}" type="datetimeFigureOut">
              <a:rPr lang="en-US" smtClean="0"/>
              <a:t>5/26/2022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425985-14C0-45E3-8E14-D0CCA84D8DE3}" type="slidenum">
              <a:rPr lang="en-US" smtClean="0"/>
              <a:t>‹#›</a:t>
            </a:fld>
            <a:endParaRPr lang="en-US"/>
          </a:p>
        </p:txBody>
      </p:sp>
    </p:spTree>
    <p:extLst>
      <p:ext uri="{BB962C8B-B14F-4D97-AF65-F5344CB8AC3E}">
        <p14:creationId xmlns:p14="http://schemas.microsoft.com/office/powerpoint/2010/main" val="509731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32B60E-74A2-4774-9DC0-4597D8066453}" type="datetimeFigureOut">
              <a:rPr lang="en-US" smtClean="0"/>
              <a:t>5/26/2022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425985-14C0-45E3-8E14-D0CCA84D8DE3}" type="slidenum">
              <a:rPr lang="en-US" smtClean="0"/>
              <a:t>‹#›</a:t>
            </a:fld>
            <a:endParaRPr lang="en-US"/>
          </a:p>
        </p:txBody>
      </p:sp>
    </p:spTree>
    <p:extLst>
      <p:ext uri="{BB962C8B-B14F-4D97-AF65-F5344CB8AC3E}">
        <p14:creationId xmlns:p14="http://schemas.microsoft.com/office/powerpoint/2010/main" val="2917907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32B60E-74A2-4774-9DC0-4597D8066453}" type="datetimeFigureOut">
              <a:rPr lang="en-US" smtClean="0"/>
              <a:t>5/26/2022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425985-14C0-45E3-8E14-D0CCA84D8DE3}" type="slidenum">
              <a:rPr lang="en-US" smtClean="0"/>
              <a:t>‹#›</a:t>
            </a:fld>
            <a:endParaRPr lang="en-US"/>
          </a:p>
        </p:txBody>
      </p:sp>
    </p:spTree>
    <p:extLst>
      <p:ext uri="{BB962C8B-B14F-4D97-AF65-F5344CB8AC3E}">
        <p14:creationId xmlns:p14="http://schemas.microsoft.com/office/powerpoint/2010/main" val="13667859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32B60E-74A2-4774-9DC0-4597D8066453}" type="datetimeFigureOut">
              <a:rPr lang="en-US" smtClean="0"/>
              <a:t>5/26/2022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425985-14C0-45E3-8E14-D0CCA84D8DE3}" type="slidenum">
              <a:rPr lang="en-US" smtClean="0"/>
              <a:t>‹#›</a:t>
            </a:fld>
            <a:endParaRPr lang="en-US"/>
          </a:p>
        </p:txBody>
      </p:sp>
    </p:spTree>
    <p:extLst>
      <p:ext uri="{BB962C8B-B14F-4D97-AF65-F5344CB8AC3E}">
        <p14:creationId xmlns:p14="http://schemas.microsoft.com/office/powerpoint/2010/main" val="1937125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32B60E-74A2-4774-9DC0-4597D8066453}" type="datetimeFigureOut">
              <a:rPr lang="en-US" smtClean="0"/>
              <a:t>5/26/2022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425985-14C0-45E3-8E14-D0CCA84D8DE3}" type="slidenum">
              <a:rPr lang="en-US" smtClean="0"/>
              <a:t>‹#›</a:t>
            </a:fld>
            <a:endParaRPr lang="en-US"/>
          </a:p>
        </p:txBody>
      </p:sp>
    </p:spTree>
    <p:extLst>
      <p:ext uri="{BB962C8B-B14F-4D97-AF65-F5344CB8AC3E}">
        <p14:creationId xmlns:p14="http://schemas.microsoft.com/office/powerpoint/2010/main" val="27672554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32B60E-74A2-4774-9DC0-4597D8066453}" type="datetimeFigureOut">
              <a:rPr lang="en-US" smtClean="0"/>
              <a:t>5/26/2022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425985-14C0-45E3-8E14-D0CCA84D8DE3}" type="slidenum">
              <a:rPr lang="en-US" smtClean="0"/>
              <a:t>‹#›</a:t>
            </a:fld>
            <a:endParaRPr lang="en-US"/>
          </a:p>
        </p:txBody>
      </p:sp>
    </p:spTree>
    <p:extLst>
      <p:ext uri="{BB962C8B-B14F-4D97-AF65-F5344CB8AC3E}">
        <p14:creationId xmlns:p14="http://schemas.microsoft.com/office/powerpoint/2010/main" val="31370571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32B60E-74A2-4774-9DC0-4597D8066453}" type="datetimeFigureOut">
              <a:rPr lang="en-US" smtClean="0"/>
              <a:t>5/26/2022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425985-14C0-45E3-8E14-D0CCA84D8DE3}" type="slidenum">
              <a:rPr lang="en-US" smtClean="0"/>
              <a:t>‹#›</a:t>
            </a:fld>
            <a:endParaRPr lang="en-US"/>
          </a:p>
        </p:txBody>
      </p:sp>
    </p:spTree>
    <p:extLst>
      <p:ext uri="{BB962C8B-B14F-4D97-AF65-F5344CB8AC3E}">
        <p14:creationId xmlns:p14="http://schemas.microsoft.com/office/powerpoint/2010/main" val="968368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532B60E-74A2-4774-9DC0-4597D8066453}" type="datetimeFigureOut">
              <a:rPr lang="en-US" smtClean="0"/>
              <a:t>5/26/2022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425985-14C0-45E3-8E14-D0CCA84D8DE3}" type="slidenum">
              <a:rPr lang="en-US" smtClean="0"/>
              <a:t>‹#›</a:t>
            </a:fld>
            <a:endParaRPr lang="en-US"/>
          </a:p>
        </p:txBody>
      </p:sp>
    </p:spTree>
    <p:extLst>
      <p:ext uri="{BB962C8B-B14F-4D97-AF65-F5344CB8AC3E}">
        <p14:creationId xmlns:p14="http://schemas.microsoft.com/office/powerpoint/2010/main" val="3646714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532B60E-74A2-4774-9DC0-4597D8066453}" type="datetimeFigureOut">
              <a:rPr lang="en-US" smtClean="0"/>
              <a:t>5/26/2022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425985-14C0-45E3-8E14-D0CCA84D8DE3}" type="slidenum">
              <a:rPr lang="en-US" smtClean="0"/>
              <a:t>‹#›</a:t>
            </a:fld>
            <a:endParaRPr lang="en-US"/>
          </a:p>
        </p:txBody>
      </p:sp>
    </p:spTree>
    <p:extLst>
      <p:ext uri="{BB962C8B-B14F-4D97-AF65-F5344CB8AC3E}">
        <p14:creationId xmlns:p14="http://schemas.microsoft.com/office/powerpoint/2010/main" val="977727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32B60E-74A2-4774-9DC0-4597D8066453}" type="datetimeFigureOut">
              <a:rPr lang="en-US" smtClean="0"/>
              <a:t>5/26/2022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425985-14C0-45E3-8E14-D0CCA84D8DE3}" type="slidenum">
              <a:rPr lang="en-US" smtClean="0"/>
              <a:t>‹#›</a:t>
            </a:fld>
            <a:endParaRPr lang="en-US"/>
          </a:p>
        </p:txBody>
      </p:sp>
    </p:spTree>
    <p:extLst>
      <p:ext uri="{BB962C8B-B14F-4D97-AF65-F5344CB8AC3E}">
        <p14:creationId xmlns:p14="http://schemas.microsoft.com/office/powerpoint/2010/main" val="36022664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png"/><Relationship Id="rId4" Type="http://schemas.openxmlformats.org/officeDocument/2006/relationships/image" Target="../media/image14.emf"/></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emf"/><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5.emf"/><Relationship Id="rId7" Type="http://schemas.openxmlformats.org/officeDocument/2006/relationships/image" Target="../media/image29.png"/><Relationship Id="rId2" Type="http://schemas.openxmlformats.org/officeDocument/2006/relationships/image" Target="../media/image24.tiff"/><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emf"/><Relationship Id="rId7" Type="http://schemas.openxmlformats.org/officeDocument/2006/relationships/image" Target="../media/image2.png"/><Relationship Id="rId2" Type="http://schemas.openxmlformats.org/officeDocument/2006/relationships/image" Target="../media/image30.emf"/><Relationship Id="rId1" Type="http://schemas.openxmlformats.org/officeDocument/2006/relationships/slideLayout" Target="../slideLayouts/slideLayout7.xml"/><Relationship Id="rId6" Type="http://schemas.openxmlformats.org/officeDocument/2006/relationships/hyperlink" Target="http://earthdata.nasa.gov/data/nrt-data/rapid-response" TargetMode="External"/><Relationship Id="rId11" Type="http://schemas.openxmlformats.org/officeDocument/2006/relationships/image" Target="../media/image37.png"/><Relationship Id="rId5" Type="http://schemas.openxmlformats.org/officeDocument/2006/relationships/image" Target="../media/image33.png"/><Relationship Id="rId10" Type="http://schemas.openxmlformats.org/officeDocument/2006/relationships/image" Target="../media/image36.png"/><Relationship Id="rId4" Type="http://schemas.openxmlformats.org/officeDocument/2006/relationships/image" Target="../media/image32.png"/><Relationship Id="rId9" Type="http://schemas.openxmlformats.org/officeDocument/2006/relationships/image" Target="../media/image35.gif"/></Relationships>
</file>

<file path=ppt/slides/_rels/slide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image" Target="../media/image38.jpeg"/><Relationship Id="rId1" Type="http://schemas.openxmlformats.org/officeDocument/2006/relationships/slideLayout" Target="../slideLayouts/slideLayout1.xml"/><Relationship Id="rId6" Type="http://schemas.openxmlformats.org/officeDocument/2006/relationships/image" Target="../media/image42.png"/><Relationship Id="rId11" Type="http://schemas.openxmlformats.org/officeDocument/2006/relationships/image" Target="../media/image46.png"/><Relationship Id="rId5" Type="http://schemas.openxmlformats.org/officeDocument/2006/relationships/image" Target="../media/image41.jpeg"/><Relationship Id="rId10" Type="http://schemas.openxmlformats.org/officeDocument/2006/relationships/image" Target="../media/image23.png"/><Relationship Id="rId4" Type="http://schemas.openxmlformats.org/officeDocument/2006/relationships/image" Target="../media/image40.jpeg"/><Relationship Id="rId9"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A2732A-718C-4A0E-A747-1EA987ACEAC8}"/>
              </a:ext>
            </a:extLst>
          </p:cNvPr>
          <p:cNvPicPr>
            <a:picLocks noChangeAspect="1"/>
          </p:cNvPicPr>
          <p:nvPr/>
        </p:nvPicPr>
        <p:blipFill>
          <a:blip r:embed="rId2"/>
          <a:stretch>
            <a:fillRect/>
          </a:stretch>
        </p:blipFill>
        <p:spPr>
          <a:xfrm>
            <a:off x="10221174" y="6121513"/>
            <a:ext cx="1790072" cy="736487"/>
          </a:xfrm>
          <a:prstGeom prst="rect">
            <a:avLst/>
          </a:prstGeom>
        </p:spPr>
      </p:pic>
      <p:pic>
        <p:nvPicPr>
          <p:cNvPr id="3" name="Picture 2">
            <a:extLst>
              <a:ext uri="{FF2B5EF4-FFF2-40B4-BE49-F238E27FC236}">
                <a16:creationId xmlns:a16="http://schemas.microsoft.com/office/drawing/2014/main" id="{347B206E-AA1C-46EE-B35F-2F5F57ECA72D}"/>
              </a:ext>
            </a:extLst>
          </p:cNvPr>
          <p:cNvPicPr>
            <a:picLocks noChangeAspect="1"/>
          </p:cNvPicPr>
          <p:nvPr/>
        </p:nvPicPr>
        <p:blipFill>
          <a:blip r:embed="rId3"/>
          <a:stretch>
            <a:fillRect/>
          </a:stretch>
        </p:blipFill>
        <p:spPr>
          <a:xfrm>
            <a:off x="10131620" y="0"/>
            <a:ext cx="1969179" cy="573074"/>
          </a:xfrm>
          <a:prstGeom prst="rect">
            <a:avLst/>
          </a:prstGeom>
        </p:spPr>
      </p:pic>
      <p:pic>
        <p:nvPicPr>
          <p:cNvPr id="4" name="Picture 3">
            <a:extLst>
              <a:ext uri="{FF2B5EF4-FFF2-40B4-BE49-F238E27FC236}">
                <a16:creationId xmlns:a16="http://schemas.microsoft.com/office/drawing/2014/main" id="{44DAE93A-44B7-4323-9FDA-444908F28124}"/>
              </a:ext>
            </a:extLst>
          </p:cNvPr>
          <p:cNvPicPr>
            <a:picLocks noChangeAspect="1"/>
          </p:cNvPicPr>
          <p:nvPr/>
        </p:nvPicPr>
        <p:blipFill>
          <a:blip r:embed="rId4"/>
          <a:stretch>
            <a:fillRect/>
          </a:stretch>
        </p:blipFill>
        <p:spPr>
          <a:xfrm>
            <a:off x="9507296" y="6221509"/>
            <a:ext cx="877899" cy="536494"/>
          </a:xfrm>
          <a:prstGeom prst="rect">
            <a:avLst/>
          </a:prstGeom>
        </p:spPr>
      </p:pic>
      <p:sp>
        <p:nvSpPr>
          <p:cNvPr id="7" name="TextBox 6">
            <a:extLst>
              <a:ext uri="{FF2B5EF4-FFF2-40B4-BE49-F238E27FC236}">
                <a16:creationId xmlns:a16="http://schemas.microsoft.com/office/drawing/2014/main" id="{7B8E2B22-6E63-4EB0-8EBB-7D6659045B9F}"/>
              </a:ext>
            </a:extLst>
          </p:cNvPr>
          <p:cNvSpPr txBox="1"/>
          <p:nvPr/>
        </p:nvSpPr>
        <p:spPr>
          <a:xfrm>
            <a:off x="253142" y="155216"/>
            <a:ext cx="9693103" cy="584775"/>
          </a:xfrm>
          <a:prstGeom prst="rect">
            <a:avLst/>
          </a:prstGeom>
          <a:noFill/>
        </p:spPr>
        <p:txBody>
          <a:bodyPr wrap="none" rtlCol="0">
            <a:spAutoFit/>
          </a:bodyPr>
          <a:lstStyle/>
          <a:p>
            <a:r>
              <a:rPr lang="en-US" sz="3200" b="1" dirty="0">
                <a:solidFill>
                  <a:srgbClr val="002060"/>
                </a:solidFill>
                <a:effectLst>
                  <a:outerShdw blurRad="38100" dist="38100" dir="2700000" algn="tl">
                    <a:srgbClr val="000000">
                      <a:alpha val="43137"/>
                    </a:srgbClr>
                  </a:outerShdw>
                </a:effectLst>
              </a:rPr>
              <a:t>Global Snow Water</a:t>
            </a:r>
            <a:r>
              <a:rPr lang="en-US" sz="3200" b="1" dirty="0">
                <a:solidFill>
                  <a:srgbClr val="002060"/>
                </a:solidFill>
              </a:rPr>
              <a:t> Equivalent Observations from Space</a:t>
            </a:r>
          </a:p>
        </p:txBody>
      </p:sp>
      <p:sp>
        <p:nvSpPr>
          <p:cNvPr id="8" name="TextBox 7">
            <a:extLst>
              <a:ext uri="{FF2B5EF4-FFF2-40B4-BE49-F238E27FC236}">
                <a16:creationId xmlns:a16="http://schemas.microsoft.com/office/drawing/2014/main" id="{9C6FB915-1E31-4AC9-BAFA-68928FB54722}"/>
              </a:ext>
            </a:extLst>
          </p:cNvPr>
          <p:cNvSpPr txBox="1"/>
          <p:nvPr/>
        </p:nvSpPr>
        <p:spPr>
          <a:xfrm>
            <a:off x="455048" y="6489756"/>
            <a:ext cx="8101898" cy="553998"/>
          </a:xfrm>
          <a:prstGeom prst="rect">
            <a:avLst/>
          </a:prstGeom>
          <a:noFill/>
        </p:spPr>
        <p:txBody>
          <a:bodyPr wrap="none" rtlCol="0">
            <a:spAutoFit/>
          </a:bodyPr>
          <a:lstStyle/>
          <a:p>
            <a:r>
              <a:rPr lang="en-US" sz="1400" dirty="0"/>
              <a:t>Ana P. Barros, Carrie </a:t>
            </a:r>
            <a:r>
              <a:rPr lang="en-US" sz="1400" dirty="0" err="1"/>
              <a:t>Vuoyvich</a:t>
            </a:r>
            <a:r>
              <a:rPr lang="en-US" sz="1400" dirty="0"/>
              <a:t>, Michael Durand, Leung Tsang, Paul Houser, HP Marshall, ED Kim, Dorothy Hall</a:t>
            </a:r>
          </a:p>
          <a:p>
            <a:r>
              <a:rPr lang="en-US" sz="1600" dirty="0"/>
              <a:t>       </a:t>
            </a:r>
            <a:endParaRPr lang="en-US" sz="1200" dirty="0"/>
          </a:p>
        </p:txBody>
      </p:sp>
      <p:pic>
        <p:nvPicPr>
          <p:cNvPr id="2054" name="Picture 6" descr="mount of salt, snow, winter, snowfall, snowy, season, holiday, december, january, waves">
            <a:extLst>
              <a:ext uri="{FF2B5EF4-FFF2-40B4-BE49-F238E27FC236}">
                <a16:creationId xmlns:a16="http://schemas.microsoft.com/office/drawing/2014/main" id="{E41C0C70-20A8-47D2-945F-7DCF3F7FF51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6829" y="970441"/>
            <a:ext cx="2899380" cy="19337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he Surface Of Ice Covered With Wave-like Snow Patterns On A Cold Winter  Day. Stock Photo, Picture And Royalty Free Image. Image 6219790.">
            <a:extLst>
              <a:ext uri="{FF2B5EF4-FFF2-40B4-BE49-F238E27FC236}">
                <a16:creationId xmlns:a16="http://schemas.microsoft.com/office/drawing/2014/main" id="{A13BF424-5011-48AA-87F2-C770DBB92F0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23684" y="2320588"/>
            <a:ext cx="2276394" cy="151642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6BF0B959-A968-44DB-A0CB-8ED942C49EF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0562" y="4342008"/>
            <a:ext cx="2899380" cy="1909725"/>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Lake trout, whitefish and ciscoes can be found in Snowdrift River, southeast of Łutsël K’é. It feeds into The Kálı̨ka Tué (Stark Lake) and then into Tu Nedhé (Great Slave Lake).">
            <a:extLst>
              <a:ext uri="{FF2B5EF4-FFF2-40B4-BE49-F238E27FC236}">
                <a16:creationId xmlns:a16="http://schemas.microsoft.com/office/drawing/2014/main" id="{7982EC92-2725-4CD2-8676-37FBB81D407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0562" y="1048614"/>
            <a:ext cx="4834861" cy="2934756"/>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ow to Protect Your Home from Melting Snow - Park Insurance">
            <a:extLst>
              <a:ext uri="{FF2B5EF4-FFF2-40B4-BE49-F238E27FC236}">
                <a16:creationId xmlns:a16="http://schemas.microsoft.com/office/drawing/2014/main" id="{30BF2B84-2B4B-445D-A5A0-4BA7FC874AE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264520" y="2784722"/>
            <a:ext cx="2457405" cy="132181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forest, fir trees, winter, snow, snowy, fir, tree, nature, landscape, coniferous">
            <a:extLst>
              <a:ext uri="{FF2B5EF4-FFF2-40B4-BE49-F238E27FC236}">
                <a16:creationId xmlns:a16="http://schemas.microsoft.com/office/drawing/2014/main" id="{A66D9D60-0A3A-425A-83F6-0AAD133AD72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06600" y="4343284"/>
            <a:ext cx="2794414" cy="19097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6D6BF5B-BFC3-4EFA-B7D1-0949418078FF}"/>
              </a:ext>
            </a:extLst>
          </p:cNvPr>
          <p:cNvPicPr>
            <a:picLocks noChangeAspect="1"/>
          </p:cNvPicPr>
          <p:nvPr/>
        </p:nvPicPr>
        <p:blipFill>
          <a:blip r:embed="rId11"/>
          <a:stretch>
            <a:fillRect/>
          </a:stretch>
        </p:blipFill>
        <p:spPr>
          <a:xfrm>
            <a:off x="4026303" y="4342008"/>
            <a:ext cx="2899380" cy="1934934"/>
          </a:xfrm>
          <a:prstGeom prst="rect">
            <a:avLst/>
          </a:prstGeom>
        </p:spPr>
      </p:pic>
    </p:spTree>
    <p:extLst>
      <p:ext uri="{BB962C8B-B14F-4D97-AF65-F5344CB8AC3E}">
        <p14:creationId xmlns:p14="http://schemas.microsoft.com/office/powerpoint/2010/main" val="19446603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91027" y="1087232"/>
            <a:ext cx="8419394" cy="5509511"/>
          </a:xfrm>
          <a:prstGeom prst="rect">
            <a:avLst/>
          </a:prstGeom>
        </p:spPr>
      </p:pic>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l="12975" t="9256" r="45455" b="11258"/>
          <a:stretch/>
        </p:blipFill>
        <p:spPr>
          <a:xfrm>
            <a:off x="9441879" y="902814"/>
            <a:ext cx="2218176" cy="2385752"/>
          </a:xfrm>
          <a:prstGeom prst="rect">
            <a:avLst/>
          </a:prstGeom>
          <a:ln w="38100">
            <a:solidFill>
              <a:srgbClr val="0000FF"/>
            </a:solidFill>
          </a:ln>
        </p:spPr>
      </p:pic>
      <p:sp>
        <p:nvSpPr>
          <p:cNvPr id="4" name="Rectangle 3"/>
          <p:cNvSpPr/>
          <p:nvPr/>
        </p:nvSpPr>
        <p:spPr>
          <a:xfrm>
            <a:off x="0" y="10014"/>
            <a:ext cx="8823435" cy="1077218"/>
          </a:xfrm>
          <a:prstGeom prst="rect">
            <a:avLst/>
          </a:prstGeom>
        </p:spPr>
        <p:txBody>
          <a:bodyPr wrap="square">
            <a:spAutoFit/>
          </a:bodyPr>
          <a:lstStyle/>
          <a:p>
            <a:r>
              <a:rPr lang="en-US" sz="3200" b="1" dirty="0"/>
              <a:t>Toward an </a:t>
            </a:r>
            <a:r>
              <a:rPr lang="en-US" sz="3200" b="1" dirty="0">
                <a:effectLst>
                  <a:outerShdw blurRad="38100" dist="38100" dir="2700000" algn="tl">
                    <a:srgbClr val="000000">
                      <a:alpha val="43137"/>
                    </a:srgbClr>
                  </a:outerShdw>
                </a:effectLst>
              </a:rPr>
              <a:t>Earth Observing System </a:t>
            </a:r>
            <a:r>
              <a:rPr lang="en-US" sz="3200" b="1" dirty="0"/>
              <a:t>framework</a:t>
            </a:r>
          </a:p>
          <a:p>
            <a:r>
              <a:rPr lang="en-US" sz="3200" b="1" dirty="0"/>
              <a:t>		 using satellite observations and models</a:t>
            </a:r>
          </a:p>
        </p:txBody>
      </p:sp>
      <p:pic>
        <p:nvPicPr>
          <p:cNvPr id="2" name="Picture 1">
            <a:extLst>
              <a:ext uri="{FF2B5EF4-FFF2-40B4-BE49-F238E27FC236}">
                <a16:creationId xmlns:a16="http://schemas.microsoft.com/office/drawing/2014/main" id="{2BA61D3F-8C4A-4109-9165-65A807EBB768}"/>
              </a:ext>
            </a:extLst>
          </p:cNvPr>
          <p:cNvPicPr>
            <a:picLocks noChangeAspect="1"/>
          </p:cNvPicPr>
          <p:nvPr/>
        </p:nvPicPr>
        <p:blipFill>
          <a:blip r:embed="rId4"/>
          <a:stretch>
            <a:fillRect/>
          </a:stretch>
        </p:blipFill>
        <p:spPr>
          <a:xfrm>
            <a:off x="10048164" y="80588"/>
            <a:ext cx="1969179" cy="573074"/>
          </a:xfrm>
          <a:prstGeom prst="rect">
            <a:avLst/>
          </a:prstGeom>
        </p:spPr>
      </p:pic>
      <p:pic>
        <p:nvPicPr>
          <p:cNvPr id="15" name="Picture 14">
            <a:extLst>
              <a:ext uri="{FF2B5EF4-FFF2-40B4-BE49-F238E27FC236}">
                <a16:creationId xmlns:a16="http://schemas.microsoft.com/office/drawing/2014/main" id="{8914DAB9-CE2B-400B-9ACC-9A1104133C71}"/>
              </a:ext>
            </a:extLst>
          </p:cNvPr>
          <p:cNvPicPr>
            <a:picLocks noChangeAspect="1"/>
          </p:cNvPicPr>
          <p:nvPr/>
        </p:nvPicPr>
        <p:blipFill>
          <a:blip r:embed="rId5"/>
          <a:stretch>
            <a:fillRect/>
          </a:stretch>
        </p:blipFill>
        <p:spPr>
          <a:xfrm>
            <a:off x="10221174" y="6121513"/>
            <a:ext cx="1790072" cy="736487"/>
          </a:xfrm>
          <a:prstGeom prst="rect">
            <a:avLst/>
          </a:prstGeom>
        </p:spPr>
      </p:pic>
      <p:pic>
        <p:nvPicPr>
          <p:cNvPr id="16" name="Picture 15">
            <a:extLst>
              <a:ext uri="{FF2B5EF4-FFF2-40B4-BE49-F238E27FC236}">
                <a16:creationId xmlns:a16="http://schemas.microsoft.com/office/drawing/2014/main" id="{D8B3EECE-6424-41E4-AA8A-0B4D09D3FC5D}"/>
              </a:ext>
            </a:extLst>
          </p:cNvPr>
          <p:cNvPicPr>
            <a:picLocks noChangeAspect="1"/>
          </p:cNvPicPr>
          <p:nvPr/>
        </p:nvPicPr>
        <p:blipFill>
          <a:blip r:embed="rId6"/>
          <a:stretch>
            <a:fillRect/>
          </a:stretch>
        </p:blipFill>
        <p:spPr>
          <a:xfrm>
            <a:off x="9507296" y="6221509"/>
            <a:ext cx="877899" cy="536494"/>
          </a:xfrm>
          <a:prstGeom prst="rect">
            <a:avLst/>
          </a:prstGeom>
        </p:spPr>
      </p:pic>
      <p:sp>
        <p:nvSpPr>
          <p:cNvPr id="8" name="Rectangle 7">
            <a:extLst>
              <a:ext uri="{FF2B5EF4-FFF2-40B4-BE49-F238E27FC236}">
                <a16:creationId xmlns:a16="http://schemas.microsoft.com/office/drawing/2014/main" id="{1D64E822-A37E-4B77-AD36-F343E7EFF5E6}"/>
              </a:ext>
            </a:extLst>
          </p:cNvPr>
          <p:cNvSpPr/>
          <p:nvPr/>
        </p:nvSpPr>
        <p:spPr>
          <a:xfrm>
            <a:off x="6027089" y="6329238"/>
            <a:ext cx="652007" cy="1272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105231" y="3253867"/>
            <a:ext cx="2568271" cy="323172"/>
          </a:xfrm>
          <a:prstGeom prst="ellips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62AF09D-AE5A-4839-B479-3E6EB7F6FE12}"/>
              </a:ext>
            </a:extLst>
          </p:cNvPr>
          <p:cNvSpPr/>
          <p:nvPr/>
        </p:nvSpPr>
        <p:spPr>
          <a:xfrm>
            <a:off x="3588689" y="2113362"/>
            <a:ext cx="2568271" cy="323172"/>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941DE63-939F-4A3F-B10B-ABCA58DEAD57}"/>
              </a:ext>
            </a:extLst>
          </p:cNvPr>
          <p:cNvSpPr/>
          <p:nvPr/>
        </p:nvSpPr>
        <p:spPr>
          <a:xfrm>
            <a:off x="6353092" y="3206363"/>
            <a:ext cx="2568271" cy="445274"/>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7D82BBC-97B6-4D4B-AEF2-05FC57DA2797}"/>
              </a:ext>
            </a:extLst>
          </p:cNvPr>
          <p:cNvSpPr/>
          <p:nvPr/>
        </p:nvSpPr>
        <p:spPr>
          <a:xfrm>
            <a:off x="3588689" y="5621573"/>
            <a:ext cx="2568271" cy="567382"/>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411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3"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9802"/>
          <a:stretch/>
        </p:blipFill>
        <p:spPr>
          <a:xfrm>
            <a:off x="163278" y="1240971"/>
            <a:ext cx="7438886" cy="5495870"/>
          </a:xfrm>
          <a:prstGeom prst="rect">
            <a:avLst/>
          </a:prstGeom>
        </p:spPr>
      </p:pic>
      <p:sp>
        <p:nvSpPr>
          <p:cNvPr id="4" name="Oval 3"/>
          <p:cNvSpPr/>
          <p:nvPr/>
        </p:nvSpPr>
        <p:spPr>
          <a:xfrm>
            <a:off x="311966" y="1304769"/>
            <a:ext cx="2045369" cy="64970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2469657" y="1304769"/>
            <a:ext cx="2045369" cy="64970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984955" y="3458681"/>
            <a:ext cx="1259886" cy="106724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FF"/>
              </a:solidFill>
            </a:endParaRPr>
          </a:p>
        </p:txBody>
      </p:sp>
      <p:pic>
        <p:nvPicPr>
          <p:cNvPr id="12" name="Picture 11"/>
          <p:cNvPicPr>
            <a:picLocks noChangeAspect="1"/>
          </p:cNvPicPr>
          <p:nvPr/>
        </p:nvPicPr>
        <p:blipFill>
          <a:blip r:embed="rId4"/>
          <a:stretch>
            <a:fillRect/>
          </a:stretch>
        </p:blipFill>
        <p:spPr>
          <a:xfrm>
            <a:off x="7921954" y="114148"/>
            <a:ext cx="4299283" cy="6215629"/>
          </a:xfrm>
          <a:prstGeom prst="rect">
            <a:avLst/>
          </a:prstGeom>
        </p:spPr>
      </p:pic>
      <p:sp>
        <p:nvSpPr>
          <p:cNvPr id="13" name="TextBox 12"/>
          <p:cNvSpPr txBox="1"/>
          <p:nvPr/>
        </p:nvSpPr>
        <p:spPr>
          <a:xfrm flipH="1">
            <a:off x="10160490" y="6436075"/>
            <a:ext cx="2364607" cy="307777"/>
          </a:xfrm>
          <a:prstGeom prst="rect">
            <a:avLst/>
          </a:prstGeom>
          <a:noFill/>
        </p:spPr>
        <p:txBody>
          <a:bodyPr wrap="square" rtlCol="0">
            <a:spAutoFit/>
          </a:bodyPr>
          <a:lstStyle/>
          <a:p>
            <a:r>
              <a:rPr lang="en-US" sz="1400" dirty="0" err="1"/>
              <a:t>Pulliainen</a:t>
            </a:r>
            <a:r>
              <a:rPr lang="en-US" sz="1400" dirty="0"/>
              <a:t> et al. 2020</a:t>
            </a:r>
          </a:p>
        </p:txBody>
      </p:sp>
      <p:sp>
        <p:nvSpPr>
          <p:cNvPr id="14" name="TextBox 13"/>
          <p:cNvSpPr txBox="1"/>
          <p:nvPr/>
        </p:nvSpPr>
        <p:spPr>
          <a:xfrm>
            <a:off x="9493110" y="4535548"/>
            <a:ext cx="1629357" cy="338554"/>
          </a:xfrm>
          <a:prstGeom prst="rect">
            <a:avLst/>
          </a:prstGeom>
          <a:noFill/>
        </p:spPr>
        <p:txBody>
          <a:bodyPr wrap="none" rtlCol="0">
            <a:spAutoFit/>
          </a:bodyPr>
          <a:lstStyle/>
          <a:p>
            <a:r>
              <a:rPr lang="en-US" sz="1600" b="1" dirty="0"/>
              <a:t>- 46 km</a:t>
            </a:r>
            <a:r>
              <a:rPr lang="en-US" sz="1600" b="1" baseline="30000" dirty="0"/>
              <a:t>3</a:t>
            </a:r>
            <a:r>
              <a:rPr lang="en-US" sz="1600" b="1" dirty="0"/>
              <a:t>/decade </a:t>
            </a:r>
          </a:p>
        </p:txBody>
      </p:sp>
      <p:cxnSp>
        <p:nvCxnSpPr>
          <p:cNvPr id="7" name="Straight Connector 6"/>
          <p:cNvCxnSpPr>
            <a:cxnSpLocks/>
          </p:cNvCxnSpPr>
          <p:nvPr/>
        </p:nvCxnSpPr>
        <p:spPr>
          <a:xfrm>
            <a:off x="6235608" y="3031980"/>
            <a:ext cx="461583" cy="15939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527827" y="4548286"/>
            <a:ext cx="1661032" cy="369332"/>
          </a:xfrm>
          <a:prstGeom prst="rect">
            <a:avLst/>
          </a:prstGeom>
          <a:solidFill>
            <a:srgbClr val="0066FF"/>
          </a:solidFill>
        </p:spPr>
        <p:txBody>
          <a:bodyPr wrap="none" rtlCol="0">
            <a:spAutoFit/>
          </a:bodyPr>
          <a:lstStyle/>
          <a:p>
            <a:r>
              <a:rPr lang="en-US" b="1" dirty="0">
                <a:solidFill>
                  <a:schemeClr val="bg1"/>
                </a:solidFill>
              </a:rPr>
              <a:t>0.25% </a:t>
            </a:r>
            <a:r>
              <a:rPr lang="en-US" b="1" dirty="0">
                <a:solidFill>
                  <a:schemeClr val="bg1"/>
                </a:solidFill>
                <a:latin typeface="Cambria Math" panose="02040503050406030204" pitchFamily="18" charset="0"/>
                <a:ea typeface="Cambria Math" panose="02040503050406030204" pitchFamily="18" charset="0"/>
              </a:rPr>
              <a:t>±0.08 %</a:t>
            </a:r>
            <a:endParaRPr lang="en-US" b="1" dirty="0">
              <a:solidFill>
                <a:schemeClr val="bg1"/>
              </a:solidFill>
            </a:endParaRPr>
          </a:p>
        </p:txBody>
      </p:sp>
      <p:sp>
        <p:nvSpPr>
          <p:cNvPr id="10" name="TextBox 9"/>
          <p:cNvSpPr txBox="1"/>
          <p:nvPr/>
        </p:nvSpPr>
        <p:spPr>
          <a:xfrm>
            <a:off x="12800487" y="5902436"/>
            <a:ext cx="604653" cy="246221"/>
          </a:xfrm>
          <a:prstGeom prst="rect">
            <a:avLst/>
          </a:prstGeom>
          <a:noFill/>
        </p:spPr>
        <p:txBody>
          <a:bodyPr wrap="none" rtlCol="0">
            <a:spAutoFit/>
          </a:bodyPr>
          <a:lstStyle/>
          <a:p>
            <a:r>
              <a:rPr lang="en-US" sz="1000" dirty="0"/>
              <a:t>1Gt~1k</a:t>
            </a:r>
            <a:r>
              <a:rPr lang="en-US" sz="1000" baseline="30000" dirty="0"/>
              <a:t>3</a:t>
            </a:r>
          </a:p>
        </p:txBody>
      </p:sp>
      <p:sp>
        <p:nvSpPr>
          <p:cNvPr id="15" name="TextBox 14"/>
          <p:cNvSpPr txBox="1"/>
          <p:nvPr/>
        </p:nvSpPr>
        <p:spPr>
          <a:xfrm>
            <a:off x="6687957" y="4171273"/>
            <a:ext cx="1610890" cy="369332"/>
          </a:xfrm>
          <a:prstGeom prst="rect">
            <a:avLst/>
          </a:prstGeom>
          <a:noFill/>
        </p:spPr>
        <p:txBody>
          <a:bodyPr wrap="none" rtlCol="0">
            <a:spAutoFit/>
          </a:bodyPr>
          <a:lstStyle/>
          <a:p>
            <a:r>
              <a:rPr lang="en-US" b="1" dirty="0">
                <a:solidFill>
                  <a:srgbClr val="0066FF"/>
                </a:solidFill>
              </a:rPr>
              <a:t>Seasonal Snow</a:t>
            </a:r>
          </a:p>
        </p:txBody>
      </p:sp>
      <p:sp>
        <p:nvSpPr>
          <p:cNvPr id="17" name="TextBox 16"/>
          <p:cNvSpPr txBox="1"/>
          <p:nvPr/>
        </p:nvSpPr>
        <p:spPr>
          <a:xfrm>
            <a:off x="603262" y="6550223"/>
            <a:ext cx="2954783" cy="307777"/>
          </a:xfrm>
          <a:prstGeom prst="rect">
            <a:avLst/>
          </a:prstGeom>
          <a:noFill/>
        </p:spPr>
        <p:txBody>
          <a:bodyPr wrap="none" rtlCol="0">
            <a:spAutoFit/>
          </a:bodyPr>
          <a:lstStyle/>
          <a:p>
            <a:r>
              <a:rPr lang="en-US" sz="1400" dirty="0"/>
              <a:t>USGS Factsheet, Perelman et al., 2019</a:t>
            </a:r>
          </a:p>
        </p:txBody>
      </p:sp>
      <p:sp>
        <p:nvSpPr>
          <p:cNvPr id="23" name="Rectangle 22"/>
          <p:cNvSpPr/>
          <p:nvPr/>
        </p:nvSpPr>
        <p:spPr>
          <a:xfrm>
            <a:off x="12345674" y="6312965"/>
            <a:ext cx="6096000" cy="246221"/>
          </a:xfrm>
          <a:prstGeom prst="rect">
            <a:avLst/>
          </a:prstGeom>
        </p:spPr>
        <p:txBody>
          <a:bodyPr>
            <a:spAutoFit/>
          </a:bodyPr>
          <a:lstStyle/>
          <a:p>
            <a:r>
              <a:rPr lang="en-US" sz="1000" dirty="0"/>
              <a:t>https://</a:t>
            </a:r>
            <a:r>
              <a:rPr lang="en-US" sz="1000" dirty="0" err="1"/>
              <a:t>www.cnn.com</a:t>
            </a:r>
            <a:r>
              <a:rPr lang="en-US" sz="1000" dirty="0"/>
              <a:t>/2022/05/24/us/lake-mead-water-level-climate/</a:t>
            </a:r>
            <a:r>
              <a:rPr lang="en-US" sz="1000" dirty="0" err="1"/>
              <a:t>index.html</a:t>
            </a:r>
            <a:endParaRPr lang="en-US" sz="1000" dirty="0"/>
          </a:p>
        </p:txBody>
      </p:sp>
      <p:sp>
        <p:nvSpPr>
          <p:cNvPr id="24" name="TextBox 23"/>
          <p:cNvSpPr txBox="1"/>
          <p:nvPr/>
        </p:nvSpPr>
        <p:spPr>
          <a:xfrm>
            <a:off x="10882737" y="5367654"/>
            <a:ext cx="744114" cy="246221"/>
          </a:xfrm>
          <a:prstGeom prst="rect">
            <a:avLst/>
          </a:prstGeom>
          <a:noFill/>
        </p:spPr>
        <p:txBody>
          <a:bodyPr wrap="none" rtlCol="0">
            <a:spAutoFit/>
          </a:bodyPr>
          <a:lstStyle/>
          <a:p>
            <a:r>
              <a:rPr lang="en-US" sz="1000" i="1" dirty="0">
                <a:solidFill>
                  <a:schemeClr val="bg1"/>
                </a:solidFill>
              </a:rPr>
              <a:t>5/24/2022</a:t>
            </a:r>
          </a:p>
        </p:txBody>
      </p:sp>
      <p:pic>
        <p:nvPicPr>
          <p:cNvPr id="26" name="Picture 25">
            <a:extLst>
              <a:ext uri="{FF2B5EF4-FFF2-40B4-BE49-F238E27FC236}">
                <a16:creationId xmlns:a16="http://schemas.microsoft.com/office/drawing/2014/main" id="{80C7AAF5-4194-46E6-ADAA-9FE40ADF71C0}"/>
              </a:ext>
            </a:extLst>
          </p:cNvPr>
          <p:cNvPicPr>
            <a:picLocks noChangeAspect="1"/>
          </p:cNvPicPr>
          <p:nvPr/>
        </p:nvPicPr>
        <p:blipFill>
          <a:blip r:embed="rId5"/>
          <a:stretch>
            <a:fillRect/>
          </a:stretch>
        </p:blipFill>
        <p:spPr>
          <a:xfrm>
            <a:off x="68245" y="6290"/>
            <a:ext cx="1969179" cy="573074"/>
          </a:xfrm>
          <a:prstGeom prst="rect">
            <a:avLst/>
          </a:prstGeom>
        </p:spPr>
      </p:pic>
      <p:cxnSp>
        <p:nvCxnSpPr>
          <p:cNvPr id="37" name="Straight Connector 36">
            <a:extLst>
              <a:ext uri="{FF2B5EF4-FFF2-40B4-BE49-F238E27FC236}">
                <a16:creationId xmlns:a16="http://schemas.microsoft.com/office/drawing/2014/main" id="{E67A9DF9-A9FA-47BE-A3AA-BCC615A85BFF}"/>
              </a:ext>
            </a:extLst>
          </p:cNvPr>
          <p:cNvCxnSpPr/>
          <p:nvPr/>
        </p:nvCxnSpPr>
        <p:spPr>
          <a:xfrm>
            <a:off x="5112774" y="3041633"/>
            <a:ext cx="1081548" cy="0"/>
          </a:xfrm>
          <a:prstGeom prst="line">
            <a:avLst/>
          </a:prstGeom>
          <a:ln w="28575">
            <a:solidFill>
              <a:srgbClr val="0066FF"/>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5C00058-6252-4D7D-80DA-5C6A498EF7B2}"/>
              </a:ext>
            </a:extLst>
          </p:cNvPr>
          <p:cNvCxnSpPr>
            <a:cxnSpLocks/>
          </p:cNvCxnSpPr>
          <p:nvPr/>
        </p:nvCxnSpPr>
        <p:spPr>
          <a:xfrm flipV="1">
            <a:off x="6198071" y="2875547"/>
            <a:ext cx="298982" cy="148752"/>
          </a:xfrm>
          <a:prstGeom prst="line">
            <a:avLst/>
          </a:prstGeom>
          <a:ln w="28575">
            <a:solidFill>
              <a:srgbClr val="0066FF"/>
            </a:soli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6"/>
          <a:stretch>
            <a:fillRect/>
          </a:stretch>
        </p:blipFill>
        <p:spPr>
          <a:xfrm>
            <a:off x="12997669" y="3739792"/>
            <a:ext cx="3080020" cy="1853743"/>
          </a:xfrm>
          <a:prstGeom prst="rect">
            <a:avLst/>
          </a:prstGeom>
        </p:spPr>
      </p:pic>
      <p:grpSp>
        <p:nvGrpSpPr>
          <p:cNvPr id="42" name="Group 41">
            <a:extLst>
              <a:ext uri="{FF2B5EF4-FFF2-40B4-BE49-F238E27FC236}">
                <a16:creationId xmlns:a16="http://schemas.microsoft.com/office/drawing/2014/main" id="{E46961DF-851D-441A-8AA8-CA9D6E247E48}"/>
              </a:ext>
            </a:extLst>
          </p:cNvPr>
          <p:cNvGrpSpPr/>
          <p:nvPr/>
        </p:nvGrpSpPr>
        <p:grpSpPr>
          <a:xfrm>
            <a:off x="234298" y="1048609"/>
            <a:ext cx="8071498" cy="5381829"/>
            <a:chOff x="1499060" y="4649973"/>
            <a:chExt cx="8071498" cy="5381829"/>
          </a:xfrm>
        </p:grpSpPr>
        <p:pic>
          <p:nvPicPr>
            <p:cNvPr id="4098" name="Picture 2" descr="Aerials of Lake Mead, Colorado River">
              <a:extLst>
                <a:ext uri="{FF2B5EF4-FFF2-40B4-BE49-F238E27FC236}">
                  <a16:creationId xmlns:a16="http://schemas.microsoft.com/office/drawing/2014/main" id="{CDA28871-C0BB-4313-8E08-D03CA16068B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99060" y="4649973"/>
              <a:ext cx="8071498" cy="538182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3948928" y="4937398"/>
              <a:ext cx="3430491" cy="369332"/>
            </a:xfrm>
            <a:prstGeom prst="rect">
              <a:avLst/>
            </a:prstGeom>
            <a:noFill/>
          </p:spPr>
          <p:txBody>
            <a:bodyPr wrap="none" rtlCol="0">
              <a:spAutoFit/>
            </a:bodyPr>
            <a:lstStyle/>
            <a:p>
              <a:r>
                <a:rPr lang="en-US" dirty="0">
                  <a:solidFill>
                    <a:schemeClr val="bg1"/>
                  </a:solidFill>
                </a:rPr>
                <a:t>~1.4 volume of Lake Mead/decade</a:t>
              </a:r>
            </a:p>
          </p:txBody>
        </p:sp>
      </p:grpSp>
      <p:sp>
        <p:nvSpPr>
          <p:cNvPr id="2" name="TextBox 1">
            <a:extLst>
              <a:ext uri="{FF2B5EF4-FFF2-40B4-BE49-F238E27FC236}">
                <a16:creationId xmlns:a16="http://schemas.microsoft.com/office/drawing/2014/main" id="{02BA2662-9B07-4EF6-AD67-682B389DA4A9}"/>
              </a:ext>
            </a:extLst>
          </p:cNvPr>
          <p:cNvSpPr txBox="1"/>
          <p:nvPr/>
        </p:nvSpPr>
        <p:spPr>
          <a:xfrm>
            <a:off x="2438757" y="385070"/>
            <a:ext cx="3214791" cy="584775"/>
          </a:xfrm>
          <a:prstGeom prst="rect">
            <a:avLst/>
          </a:prstGeom>
          <a:noFill/>
        </p:spPr>
        <p:txBody>
          <a:bodyPr wrap="none" rtlCol="0">
            <a:spAutoFit/>
          </a:bodyPr>
          <a:lstStyle/>
          <a:p>
            <a:r>
              <a:rPr lang="en-US" sz="3200" b="1" dirty="0">
                <a:solidFill>
                  <a:srgbClr val="002060"/>
                </a:solidFill>
                <a:effectLst>
                  <a:outerShdw blurRad="38100" dist="38100" dir="2700000" algn="tl">
                    <a:srgbClr val="000000">
                      <a:alpha val="43137"/>
                    </a:srgbClr>
                  </a:outerShdw>
                </a:effectLst>
              </a:rPr>
              <a:t>Water Availability</a:t>
            </a:r>
          </a:p>
        </p:txBody>
      </p:sp>
    </p:spTree>
    <p:extLst>
      <p:ext uri="{BB962C8B-B14F-4D97-AF65-F5344CB8AC3E}">
        <p14:creationId xmlns:p14="http://schemas.microsoft.com/office/powerpoint/2010/main" val="1812641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3" grpId="0"/>
      <p:bldP spid="14" grpId="0"/>
      <p:bldP spid="9" grpId="0" animBg="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7144" y="87820"/>
            <a:ext cx="9070368" cy="523220"/>
          </a:xfrm>
          <a:prstGeom prst="rect">
            <a:avLst/>
          </a:prstGeom>
          <a:noFill/>
        </p:spPr>
        <p:txBody>
          <a:bodyPr wrap="none" rtlCol="0">
            <a:spAutoFit/>
          </a:bodyPr>
          <a:lstStyle/>
          <a:p>
            <a:r>
              <a:rPr lang="en-US" sz="2800" b="1" dirty="0">
                <a:solidFill>
                  <a:srgbClr val="002060"/>
                </a:solidFill>
                <a:effectLst>
                  <a:outerShdw blurRad="38100" dist="38100" dir="2700000" algn="tl">
                    <a:srgbClr val="000000">
                      <a:alpha val="43137"/>
                    </a:srgbClr>
                  </a:outerShdw>
                </a:effectLst>
              </a:rPr>
              <a:t>Climate 1 : The cold branch of the water cycle is accelerating</a:t>
            </a:r>
          </a:p>
        </p:txBody>
      </p:sp>
      <p:sp>
        <p:nvSpPr>
          <p:cNvPr id="3" name="TextBox 2"/>
          <p:cNvSpPr txBox="1"/>
          <p:nvPr/>
        </p:nvSpPr>
        <p:spPr>
          <a:xfrm>
            <a:off x="7671200" y="3380128"/>
            <a:ext cx="652743" cy="369332"/>
          </a:xfrm>
          <a:prstGeom prst="rect">
            <a:avLst/>
          </a:prstGeom>
          <a:noFill/>
        </p:spPr>
        <p:txBody>
          <a:bodyPr wrap="none" rtlCol="0">
            <a:spAutoFit/>
          </a:bodyPr>
          <a:lstStyle/>
          <a:p>
            <a:r>
              <a:rPr lang="en-US" dirty="0"/>
              <a:t>2015</a:t>
            </a:r>
          </a:p>
        </p:txBody>
      </p:sp>
      <p:pic>
        <p:nvPicPr>
          <p:cNvPr id="11" name="Picture 10"/>
          <p:cNvPicPr>
            <a:picLocks noChangeAspect="1"/>
          </p:cNvPicPr>
          <p:nvPr/>
        </p:nvPicPr>
        <p:blipFill>
          <a:blip r:embed="rId2"/>
          <a:stretch>
            <a:fillRect/>
          </a:stretch>
        </p:blipFill>
        <p:spPr>
          <a:xfrm>
            <a:off x="110450" y="494793"/>
            <a:ext cx="5782401" cy="3691800"/>
          </a:xfrm>
          <a:prstGeom prst="rect">
            <a:avLst/>
          </a:prstGeom>
        </p:spPr>
      </p:pic>
      <p:sp>
        <p:nvSpPr>
          <p:cNvPr id="7" name="TextBox 6"/>
          <p:cNvSpPr txBox="1"/>
          <p:nvPr/>
        </p:nvSpPr>
        <p:spPr>
          <a:xfrm rot="21049568">
            <a:off x="824741" y="1835756"/>
            <a:ext cx="3636958" cy="646331"/>
          </a:xfrm>
          <a:prstGeom prst="rect">
            <a:avLst/>
          </a:prstGeom>
          <a:ln/>
        </p:spPr>
        <p:style>
          <a:lnRef idx="1">
            <a:schemeClr val="accent5"/>
          </a:lnRef>
          <a:fillRef idx="3">
            <a:schemeClr val="accent5"/>
          </a:fillRef>
          <a:effectRef idx="2">
            <a:schemeClr val="accent5"/>
          </a:effectRef>
          <a:fontRef idx="minor">
            <a:schemeClr val="lt1"/>
          </a:fontRef>
        </p:style>
        <p:txBody>
          <a:bodyPr wrap="none" rtlCol="0">
            <a:spAutoFit/>
          </a:bodyPr>
          <a:lstStyle/>
          <a:p>
            <a:r>
              <a:rPr lang="en-US" sz="3600" dirty="0"/>
              <a:t>Lake-Snow Effects </a:t>
            </a:r>
          </a:p>
        </p:txBody>
      </p:sp>
      <p:pic>
        <p:nvPicPr>
          <p:cNvPr id="12" name="Picture 11">
            <a:extLst>
              <a:ext uri="{FF2B5EF4-FFF2-40B4-BE49-F238E27FC236}">
                <a16:creationId xmlns:a16="http://schemas.microsoft.com/office/drawing/2014/main" id="{804CEDFA-7EE9-4DC6-8F0B-F7FC282D2905}"/>
              </a:ext>
            </a:extLst>
          </p:cNvPr>
          <p:cNvPicPr>
            <a:picLocks noChangeAspect="1"/>
          </p:cNvPicPr>
          <p:nvPr/>
        </p:nvPicPr>
        <p:blipFill>
          <a:blip r:embed="rId3"/>
          <a:stretch>
            <a:fillRect/>
          </a:stretch>
        </p:blipFill>
        <p:spPr>
          <a:xfrm>
            <a:off x="115764" y="3309306"/>
            <a:ext cx="5569428" cy="3216405"/>
          </a:xfrm>
          <a:prstGeom prst="rect">
            <a:avLst/>
          </a:prstGeom>
        </p:spPr>
      </p:pic>
      <p:pic>
        <p:nvPicPr>
          <p:cNvPr id="13" name="Picture 12">
            <a:extLst>
              <a:ext uri="{FF2B5EF4-FFF2-40B4-BE49-F238E27FC236}">
                <a16:creationId xmlns:a16="http://schemas.microsoft.com/office/drawing/2014/main" id="{B3C114B4-7B83-42AE-A922-72B963D2A337}"/>
              </a:ext>
            </a:extLst>
          </p:cNvPr>
          <p:cNvPicPr>
            <a:picLocks noChangeAspect="1"/>
          </p:cNvPicPr>
          <p:nvPr/>
        </p:nvPicPr>
        <p:blipFill>
          <a:blip r:embed="rId4"/>
          <a:stretch>
            <a:fillRect/>
          </a:stretch>
        </p:blipFill>
        <p:spPr>
          <a:xfrm>
            <a:off x="6362481" y="808063"/>
            <a:ext cx="5551828" cy="3918938"/>
          </a:xfrm>
          <a:prstGeom prst="rect">
            <a:avLst/>
          </a:prstGeom>
          <a:ln w="28575">
            <a:solidFill>
              <a:schemeClr val="tx1"/>
            </a:solidFill>
          </a:ln>
        </p:spPr>
      </p:pic>
      <p:sp>
        <p:nvSpPr>
          <p:cNvPr id="14" name="TextBox 13">
            <a:extLst>
              <a:ext uri="{FF2B5EF4-FFF2-40B4-BE49-F238E27FC236}">
                <a16:creationId xmlns:a16="http://schemas.microsoft.com/office/drawing/2014/main" id="{DC6427EC-9DCB-438F-8E84-55231BB5FDEC}"/>
              </a:ext>
            </a:extLst>
          </p:cNvPr>
          <p:cNvSpPr txBox="1"/>
          <p:nvPr/>
        </p:nvSpPr>
        <p:spPr>
          <a:xfrm>
            <a:off x="4328906" y="4357669"/>
            <a:ext cx="1250663" cy="369332"/>
          </a:xfrm>
          <a:prstGeom prst="rect">
            <a:avLst/>
          </a:prstGeom>
          <a:noFill/>
        </p:spPr>
        <p:txBody>
          <a:bodyPr wrap="none" rtlCol="0">
            <a:spAutoFit/>
          </a:bodyPr>
          <a:lstStyle/>
          <a:p>
            <a:r>
              <a:rPr lang="en-US" dirty="0"/>
              <a:t>Jan30,2022</a:t>
            </a:r>
          </a:p>
        </p:txBody>
      </p:sp>
      <p:grpSp>
        <p:nvGrpSpPr>
          <p:cNvPr id="23" name="Group 22">
            <a:extLst>
              <a:ext uri="{FF2B5EF4-FFF2-40B4-BE49-F238E27FC236}">
                <a16:creationId xmlns:a16="http://schemas.microsoft.com/office/drawing/2014/main" id="{D72669E4-79F2-451F-8170-A15BB3996014}"/>
              </a:ext>
            </a:extLst>
          </p:cNvPr>
          <p:cNvGrpSpPr/>
          <p:nvPr/>
        </p:nvGrpSpPr>
        <p:grpSpPr>
          <a:xfrm>
            <a:off x="5638262" y="665957"/>
            <a:ext cx="6472238" cy="5629070"/>
            <a:chOff x="6771252" y="5352905"/>
            <a:chExt cx="6472238" cy="5629070"/>
          </a:xfrm>
        </p:grpSpPr>
        <p:pic>
          <p:nvPicPr>
            <p:cNvPr id="18" name="Picture 17">
              <a:extLst>
                <a:ext uri="{FF2B5EF4-FFF2-40B4-BE49-F238E27FC236}">
                  <a16:creationId xmlns:a16="http://schemas.microsoft.com/office/drawing/2014/main" id="{EAACA027-37FC-4014-9A4B-8C9373FF04C5}"/>
                </a:ext>
              </a:extLst>
            </p:cNvPr>
            <p:cNvPicPr>
              <a:picLocks noChangeAspect="1"/>
            </p:cNvPicPr>
            <p:nvPr/>
          </p:nvPicPr>
          <p:blipFill rotWithShape="1">
            <a:blip r:embed="rId5"/>
            <a:srcRect l="1497" r="4873"/>
            <a:stretch/>
          </p:blipFill>
          <p:spPr>
            <a:xfrm>
              <a:off x="6771252" y="5420074"/>
              <a:ext cx="6472238" cy="5561901"/>
            </a:xfrm>
            <a:prstGeom prst="rect">
              <a:avLst/>
            </a:prstGeom>
          </p:spPr>
        </p:pic>
        <p:sp>
          <p:nvSpPr>
            <p:cNvPr id="19" name="TextBox 18">
              <a:extLst>
                <a:ext uri="{FF2B5EF4-FFF2-40B4-BE49-F238E27FC236}">
                  <a16:creationId xmlns:a16="http://schemas.microsoft.com/office/drawing/2014/main" id="{63EBCF13-99D6-4651-B20C-CBA4C521092A}"/>
                </a:ext>
              </a:extLst>
            </p:cNvPr>
            <p:cNvSpPr txBox="1"/>
            <p:nvPr/>
          </p:nvSpPr>
          <p:spPr>
            <a:xfrm>
              <a:off x="7432848" y="5352905"/>
              <a:ext cx="4333430" cy="738664"/>
            </a:xfrm>
            <a:prstGeom prst="rect">
              <a:avLst/>
            </a:prstGeom>
            <a:noFill/>
          </p:spPr>
          <p:txBody>
            <a:bodyPr wrap="none" rtlCol="0">
              <a:spAutoFit/>
            </a:bodyPr>
            <a:lstStyle/>
            <a:p>
              <a:r>
                <a:rPr lang="en-US" sz="2400" b="1" dirty="0"/>
                <a:t>Changes in mean daily snowfall </a:t>
              </a:r>
            </a:p>
            <a:p>
              <a:r>
                <a:rPr lang="en-US" dirty="0"/>
                <a:t>                                           (rel. 1851-1920)</a:t>
              </a:r>
            </a:p>
          </p:txBody>
        </p:sp>
        <p:sp>
          <p:nvSpPr>
            <p:cNvPr id="20" name="TextBox 19">
              <a:extLst>
                <a:ext uri="{FF2B5EF4-FFF2-40B4-BE49-F238E27FC236}">
                  <a16:creationId xmlns:a16="http://schemas.microsoft.com/office/drawing/2014/main" id="{A896DCD9-62E3-45FF-AF67-E3AFC59CA881}"/>
                </a:ext>
              </a:extLst>
            </p:cNvPr>
            <p:cNvSpPr txBox="1"/>
            <p:nvPr/>
          </p:nvSpPr>
          <p:spPr>
            <a:xfrm>
              <a:off x="8737722" y="6939544"/>
              <a:ext cx="1191352" cy="369332"/>
            </a:xfrm>
            <a:prstGeom prst="rect">
              <a:avLst/>
            </a:prstGeom>
            <a:noFill/>
          </p:spPr>
          <p:txBody>
            <a:bodyPr wrap="none" rtlCol="0">
              <a:spAutoFit/>
            </a:bodyPr>
            <a:lstStyle/>
            <a:p>
              <a:r>
                <a:rPr lang="en-US" dirty="0"/>
                <a:t>2020-2030</a:t>
              </a:r>
            </a:p>
          </p:txBody>
        </p:sp>
        <p:sp>
          <p:nvSpPr>
            <p:cNvPr id="21" name="TextBox 20">
              <a:extLst>
                <a:ext uri="{FF2B5EF4-FFF2-40B4-BE49-F238E27FC236}">
                  <a16:creationId xmlns:a16="http://schemas.microsoft.com/office/drawing/2014/main" id="{E15775B0-9C81-49AC-A3B4-E408F0139049}"/>
                </a:ext>
              </a:extLst>
            </p:cNvPr>
            <p:cNvSpPr txBox="1"/>
            <p:nvPr/>
          </p:nvSpPr>
          <p:spPr>
            <a:xfrm>
              <a:off x="8726864" y="8408241"/>
              <a:ext cx="1191352" cy="369332"/>
            </a:xfrm>
            <a:prstGeom prst="rect">
              <a:avLst/>
            </a:prstGeom>
            <a:noFill/>
          </p:spPr>
          <p:txBody>
            <a:bodyPr wrap="none" rtlCol="0">
              <a:spAutoFit/>
            </a:bodyPr>
            <a:lstStyle/>
            <a:p>
              <a:r>
                <a:rPr lang="en-US" dirty="0"/>
                <a:t>2050-2060</a:t>
              </a:r>
            </a:p>
          </p:txBody>
        </p:sp>
        <p:sp>
          <p:nvSpPr>
            <p:cNvPr id="22" name="TextBox 21">
              <a:extLst>
                <a:ext uri="{FF2B5EF4-FFF2-40B4-BE49-F238E27FC236}">
                  <a16:creationId xmlns:a16="http://schemas.microsoft.com/office/drawing/2014/main" id="{BF0FBEAD-DA6D-45D9-970C-CF5B0477E7EE}"/>
                </a:ext>
              </a:extLst>
            </p:cNvPr>
            <p:cNvSpPr txBox="1"/>
            <p:nvPr/>
          </p:nvSpPr>
          <p:spPr>
            <a:xfrm>
              <a:off x="8816018" y="9802232"/>
              <a:ext cx="1191352" cy="369332"/>
            </a:xfrm>
            <a:prstGeom prst="rect">
              <a:avLst/>
            </a:prstGeom>
            <a:noFill/>
          </p:spPr>
          <p:txBody>
            <a:bodyPr wrap="none" rtlCol="0">
              <a:spAutoFit/>
            </a:bodyPr>
            <a:lstStyle/>
            <a:p>
              <a:r>
                <a:rPr lang="en-US" dirty="0"/>
                <a:t>2090-2100</a:t>
              </a:r>
            </a:p>
          </p:txBody>
        </p:sp>
      </p:grpSp>
      <p:sp>
        <p:nvSpPr>
          <p:cNvPr id="36" name="TextBox 35">
            <a:extLst>
              <a:ext uri="{FF2B5EF4-FFF2-40B4-BE49-F238E27FC236}">
                <a16:creationId xmlns:a16="http://schemas.microsoft.com/office/drawing/2014/main" id="{3952A1CE-2BA0-429F-80CB-96FCD42C6D81}"/>
              </a:ext>
            </a:extLst>
          </p:cNvPr>
          <p:cNvSpPr txBox="1"/>
          <p:nvPr/>
        </p:nvSpPr>
        <p:spPr>
          <a:xfrm>
            <a:off x="10838410" y="4359885"/>
            <a:ext cx="1111202" cy="369332"/>
          </a:xfrm>
          <a:prstGeom prst="rect">
            <a:avLst/>
          </a:prstGeom>
          <a:noFill/>
        </p:spPr>
        <p:txBody>
          <a:bodyPr wrap="none" rtlCol="0">
            <a:spAutoFit/>
          </a:bodyPr>
          <a:lstStyle/>
          <a:p>
            <a:r>
              <a:rPr lang="en-US" dirty="0"/>
              <a:t>NCA 2014</a:t>
            </a:r>
          </a:p>
        </p:txBody>
      </p:sp>
      <p:grpSp>
        <p:nvGrpSpPr>
          <p:cNvPr id="45" name="Group 44">
            <a:extLst>
              <a:ext uri="{FF2B5EF4-FFF2-40B4-BE49-F238E27FC236}">
                <a16:creationId xmlns:a16="http://schemas.microsoft.com/office/drawing/2014/main" id="{AA44285C-547D-4A05-9627-1225E695345C}"/>
              </a:ext>
            </a:extLst>
          </p:cNvPr>
          <p:cNvGrpSpPr/>
          <p:nvPr/>
        </p:nvGrpSpPr>
        <p:grpSpPr>
          <a:xfrm>
            <a:off x="1004350" y="3979064"/>
            <a:ext cx="3178127" cy="2657938"/>
            <a:chOff x="-1175241" y="3469806"/>
            <a:chExt cx="5373333" cy="3915133"/>
          </a:xfrm>
        </p:grpSpPr>
        <p:pic>
          <p:nvPicPr>
            <p:cNvPr id="30" name="Picture 29">
              <a:extLst>
                <a:ext uri="{FF2B5EF4-FFF2-40B4-BE49-F238E27FC236}">
                  <a16:creationId xmlns:a16="http://schemas.microsoft.com/office/drawing/2014/main" id="{0C8EE98B-FB10-4249-8858-4C5EA5C49E9A}"/>
                </a:ext>
              </a:extLst>
            </p:cNvPr>
            <p:cNvPicPr>
              <a:picLocks noChangeAspect="1"/>
            </p:cNvPicPr>
            <p:nvPr/>
          </p:nvPicPr>
          <p:blipFill>
            <a:blip r:embed="rId6"/>
            <a:stretch>
              <a:fillRect/>
            </a:stretch>
          </p:blipFill>
          <p:spPr>
            <a:xfrm>
              <a:off x="-1130154" y="3469806"/>
              <a:ext cx="5328246" cy="3915133"/>
            </a:xfrm>
            <a:prstGeom prst="rect">
              <a:avLst/>
            </a:prstGeom>
          </p:spPr>
        </p:pic>
        <p:sp>
          <p:nvSpPr>
            <p:cNvPr id="35" name="TextBox 34">
              <a:extLst>
                <a:ext uri="{FF2B5EF4-FFF2-40B4-BE49-F238E27FC236}">
                  <a16:creationId xmlns:a16="http://schemas.microsoft.com/office/drawing/2014/main" id="{99740A27-C0CA-49CC-84EF-E1BEC8519393}"/>
                </a:ext>
              </a:extLst>
            </p:cNvPr>
            <p:cNvSpPr txBox="1"/>
            <p:nvPr/>
          </p:nvSpPr>
          <p:spPr>
            <a:xfrm>
              <a:off x="-1175241" y="7016749"/>
              <a:ext cx="1323567" cy="276998"/>
            </a:xfrm>
            <a:prstGeom prst="rect">
              <a:avLst/>
            </a:prstGeom>
            <a:noFill/>
          </p:spPr>
          <p:txBody>
            <a:bodyPr wrap="none" rtlCol="0">
              <a:spAutoFit/>
            </a:bodyPr>
            <a:lstStyle/>
            <a:p>
              <a:r>
                <a:rPr lang="en-US" sz="1200" dirty="0"/>
                <a:t>Coleman et . 2017</a:t>
              </a:r>
            </a:p>
          </p:txBody>
        </p:sp>
        <p:cxnSp>
          <p:nvCxnSpPr>
            <p:cNvPr id="38" name="Straight Arrow Connector 37">
              <a:extLst>
                <a:ext uri="{FF2B5EF4-FFF2-40B4-BE49-F238E27FC236}">
                  <a16:creationId xmlns:a16="http://schemas.microsoft.com/office/drawing/2014/main" id="{3019CF4C-C880-45F0-A07C-06AC21861BF5}"/>
                </a:ext>
              </a:extLst>
            </p:cNvPr>
            <p:cNvCxnSpPr/>
            <p:nvPr/>
          </p:nvCxnSpPr>
          <p:spPr>
            <a:xfrm flipV="1">
              <a:off x="-140637" y="4528495"/>
              <a:ext cx="3934316" cy="1981814"/>
            </a:xfrm>
            <a:prstGeom prst="straightConnector1">
              <a:avLst/>
            </a:prstGeom>
            <a:ln w="57150">
              <a:solidFill>
                <a:srgbClr val="C41AC4"/>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FEBC0BAD-3C8D-4DF3-9122-0E9D74E6AE11}"/>
                </a:ext>
              </a:extLst>
            </p:cNvPr>
            <p:cNvSpPr txBox="1"/>
            <p:nvPr/>
          </p:nvSpPr>
          <p:spPr>
            <a:xfrm rot="16200000">
              <a:off x="-2297286" y="4901672"/>
              <a:ext cx="3047294" cy="520366"/>
            </a:xfrm>
            <a:prstGeom prst="rect">
              <a:avLst/>
            </a:prstGeom>
            <a:solidFill>
              <a:schemeClr val="bg1"/>
            </a:solidFill>
          </p:spPr>
          <p:txBody>
            <a:bodyPr wrap="square" rtlCol="0">
              <a:spAutoFit/>
            </a:bodyPr>
            <a:lstStyle/>
            <a:p>
              <a:r>
                <a:rPr lang="en-US" sz="1400" dirty="0"/>
                <a:t>Number of Blizzards</a:t>
              </a:r>
            </a:p>
          </p:txBody>
        </p:sp>
        <p:sp>
          <p:nvSpPr>
            <p:cNvPr id="40" name="TextBox 39">
              <a:extLst>
                <a:ext uri="{FF2B5EF4-FFF2-40B4-BE49-F238E27FC236}">
                  <a16:creationId xmlns:a16="http://schemas.microsoft.com/office/drawing/2014/main" id="{A9BF0B49-6B9E-46EA-AE4D-18B227A0ED64}"/>
                </a:ext>
              </a:extLst>
            </p:cNvPr>
            <p:cNvSpPr txBox="1"/>
            <p:nvPr/>
          </p:nvSpPr>
          <p:spPr>
            <a:xfrm>
              <a:off x="1207906" y="6928572"/>
              <a:ext cx="1323567" cy="453354"/>
            </a:xfrm>
            <a:prstGeom prst="rect">
              <a:avLst/>
            </a:prstGeom>
            <a:solidFill>
              <a:schemeClr val="bg1"/>
            </a:solidFill>
          </p:spPr>
          <p:txBody>
            <a:bodyPr wrap="square" rtlCol="0">
              <a:spAutoFit/>
            </a:bodyPr>
            <a:lstStyle/>
            <a:p>
              <a:r>
                <a:rPr lang="en-US" sz="1400" dirty="0"/>
                <a:t>Season</a:t>
              </a:r>
            </a:p>
          </p:txBody>
        </p:sp>
      </p:grpSp>
      <p:grpSp>
        <p:nvGrpSpPr>
          <p:cNvPr id="47" name="Group 46">
            <a:extLst>
              <a:ext uri="{FF2B5EF4-FFF2-40B4-BE49-F238E27FC236}">
                <a16:creationId xmlns:a16="http://schemas.microsoft.com/office/drawing/2014/main" id="{1BC249E5-AECC-45C5-BC80-90084DBEE9FC}"/>
              </a:ext>
            </a:extLst>
          </p:cNvPr>
          <p:cNvGrpSpPr/>
          <p:nvPr/>
        </p:nvGrpSpPr>
        <p:grpSpPr>
          <a:xfrm>
            <a:off x="86223" y="555888"/>
            <a:ext cx="5915642" cy="2808571"/>
            <a:chOff x="12044856" y="-1197263"/>
            <a:chExt cx="5080338" cy="3371864"/>
          </a:xfrm>
        </p:grpSpPr>
        <p:pic>
          <p:nvPicPr>
            <p:cNvPr id="26" name="Picture 25">
              <a:extLst>
                <a:ext uri="{FF2B5EF4-FFF2-40B4-BE49-F238E27FC236}">
                  <a16:creationId xmlns:a16="http://schemas.microsoft.com/office/drawing/2014/main" id="{403CE801-5039-47AF-9647-8FB092AD6F0E}"/>
                </a:ext>
              </a:extLst>
            </p:cNvPr>
            <p:cNvPicPr>
              <a:picLocks noChangeAspect="1"/>
            </p:cNvPicPr>
            <p:nvPr/>
          </p:nvPicPr>
          <p:blipFill rotWithShape="1">
            <a:blip r:embed="rId7"/>
            <a:srcRect l="120" r="54018"/>
            <a:stretch/>
          </p:blipFill>
          <p:spPr>
            <a:xfrm>
              <a:off x="12058139" y="-1197263"/>
              <a:ext cx="5047697" cy="1702965"/>
            </a:xfrm>
            <a:prstGeom prst="rect">
              <a:avLst/>
            </a:prstGeom>
          </p:spPr>
        </p:pic>
        <p:pic>
          <p:nvPicPr>
            <p:cNvPr id="41" name="Picture 40">
              <a:extLst>
                <a:ext uri="{FF2B5EF4-FFF2-40B4-BE49-F238E27FC236}">
                  <a16:creationId xmlns:a16="http://schemas.microsoft.com/office/drawing/2014/main" id="{3B771568-E488-4E4F-B774-02EA227F968A}"/>
                </a:ext>
              </a:extLst>
            </p:cNvPr>
            <p:cNvPicPr>
              <a:picLocks noChangeAspect="1"/>
            </p:cNvPicPr>
            <p:nvPr/>
          </p:nvPicPr>
          <p:blipFill rotWithShape="1">
            <a:blip r:embed="rId7"/>
            <a:srcRect l="52181" r="1661"/>
            <a:stretch/>
          </p:blipFill>
          <p:spPr>
            <a:xfrm>
              <a:off x="12044856" y="471636"/>
              <a:ext cx="5080338" cy="1702965"/>
            </a:xfrm>
            <a:prstGeom prst="rect">
              <a:avLst/>
            </a:prstGeom>
          </p:spPr>
        </p:pic>
        <p:sp>
          <p:nvSpPr>
            <p:cNvPr id="43" name="TextBox 42">
              <a:extLst>
                <a:ext uri="{FF2B5EF4-FFF2-40B4-BE49-F238E27FC236}">
                  <a16:creationId xmlns:a16="http://schemas.microsoft.com/office/drawing/2014/main" id="{326BBDA7-9D83-4465-96E5-17EC0AED48F2}"/>
                </a:ext>
              </a:extLst>
            </p:cNvPr>
            <p:cNvSpPr txBox="1"/>
            <p:nvPr/>
          </p:nvSpPr>
          <p:spPr>
            <a:xfrm>
              <a:off x="13295080" y="-1179231"/>
              <a:ext cx="2174179" cy="554258"/>
            </a:xfrm>
            <a:prstGeom prst="rect">
              <a:avLst/>
            </a:prstGeom>
            <a:solidFill>
              <a:schemeClr val="bg1"/>
            </a:solidFill>
          </p:spPr>
          <p:txBody>
            <a:bodyPr wrap="none" rtlCol="0">
              <a:spAutoFit/>
            </a:bodyPr>
            <a:lstStyle/>
            <a:p>
              <a:r>
                <a:rPr lang="en-US" sz="2400" dirty="0">
                  <a:solidFill>
                    <a:srgbClr val="002060"/>
                  </a:solidFill>
                </a:rPr>
                <a:t>Fewer snowstorms</a:t>
              </a:r>
            </a:p>
          </p:txBody>
        </p:sp>
        <p:sp>
          <p:nvSpPr>
            <p:cNvPr id="44" name="TextBox 43">
              <a:extLst>
                <a:ext uri="{FF2B5EF4-FFF2-40B4-BE49-F238E27FC236}">
                  <a16:creationId xmlns:a16="http://schemas.microsoft.com/office/drawing/2014/main" id="{C714BE80-4B3A-4D32-8937-6ACED5B9C451}"/>
                </a:ext>
              </a:extLst>
            </p:cNvPr>
            <p:cNvSpPr txBox="1"/>
            <p:nvPr/>
          </p:nvSpPr>
          <p:spPr>
            <a:xfrm>
              <a:off x="13528973" y="509876"/>
              <a:ext cx="1698517" cy="554258"/>
            </a:xfrm>
            <a:prstGeom prst="rect">
              <a:avLst/>
            </a:prstGeom>
            <a:solidFill>
              <a:schemeClr val="bg1"/>
            </a:solidFill>
          </p:spPr>
          <p:txBody>
            <a:bodyPr wrap="none" rtlCol="0">
              <a:spAutoFit/>
            </a:bodyPr>
            <a:lstStyle/>
            <a:p>
              <a:r>
                <a:rPr lang="en-US" sz="2400" dirty="0">
                  <a:solidFill>
                    <a:srgbClr val="002060"/>
                  </a:solidFill>
                </a:rPr>
                <a:t>More extreme</a:t>
              </a:r>
            </a:p>
          </p:txBody>
        </p:sp>
        <p:sp>
          <p:nvSpPr>
            <p:cNvPr id="24" name="TextBox 23">
              <a:extLst>
                <a:ext uri="{FF2B5EF4-FFF2-40B4-BE49-F238E27FC236}">
                  <a16:creationId xmlns:a16="http://schemas.microsoft.com/office/drawing/2014/main" id="{49CC1CCC-5F2C-4606-A421-3ACCF26D5366}"/>
                </a:ext>
              </a:extLst>
            </p:cNvPr>
            <p:cNvSpPr txBox="1"/>
            <p:nvPr/>
          </p:nvSpPr>
          <p:spPr>
            <a:xfrm>
              <a:off x="15131641" y="1805269"/>
              <a:ext cx="1974195" cy="369332"/>
            </a:xfrm>
            <a:prstGeom prst="rect">
              <a:avLst/>
            </a:prstGeom>
            <a:noFill/>
          </p:spPr>
          <p:txBody>
            <a:bodyPr wrap="none" rtlCol="0">
              <a:spAutoFit/>
            </a:bodyPr>
            <a:lstStyle/>
            <a:p>
              <a:r>
                <a:rPr lang="en-US" dirty="0" err="1"/>
                <a:t>Quante</a:t>
              </a:r>
              <a:r>
                <a:rPr lang="en-US" dirty="0"/>
                <a:t> et al.  2021</a:t>
              </a:r>
            </a:p>
          </p:txBody>
        </p:sp>
      </p:grpSp>
      <p:pic>
        <p:nvPicPr>
          <p:cNvPr id="48" name="Picture 47">
            <a:extLst>
              <a:ext uri="{FF2B5EF4-FFF2-40B4-BE49-F238E27FC236}">
                <a16:creationId xmlns:a16="http://schemas.microsoft.com/office/drawing/2014/main" id="{E7FFBB7D-A0C0-420C-AE7B-3521237CE667}"/>
              </a:ext>
            </a:extLst>
          </p:cNvPr>
          <p:cNvPicPr>
            <a:picLocks noChangeAspect="1"/>
          </p:cNvPicPr>
          <p:nvPr/>
        </p:nvPicPr>
        <p:blipFill>
          <a:blip r:embed="rId8"/>
          <a:stretch>
            <a:fillRect/>
          </a:stretch>
        </p:blipFill>
        <p:spPr>
          <a:xfrm>
            <a:off x="9853820" y="6505"/>
            <a:ext cx="1969179" cy="573074"/>
          </a:xfrm>
          <a:prstGeom prst="rect">
            <a:avLst/>
          </a:prstGeom>
        </p:spPr>
      </p:pic>
    </p:spTree>
    <p:extLst>
      <p:ext uri="{BB962C8B-B14F-4D97-AF65-F5344CB8AC3E}">
        <p14:creationId xmlns:p14="http://schemas.microsoft.com/office/powerpoint/2010/main" val="827363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4889BBE4-589D-48F0-B39D-036F00B846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5817" y="939624"/>
            <a:ext cx="5941474" cy="2970737"/>
          </a:xfrm>
          <a:prstGeom prst="rect">
            <a:avLst/>
          </a:prstGeom>
          <a:ln w="28575">
            <a:solidFill>
              <a:schemeClr val="tx1"/>
            </a:solidFill>
          </a:ln>
        </p:spPr>
      </p:pic>
      <p:pic>
        <p:nvPicPr>
          <p:cNvPr id="7" name="Picture 6">
            <a:extLst>
              <a:ext uri="{FF2B5EF4-FFF2-40B4-BE49-F238E27FC236}">
                <a16:creationId xmlns:a16="http://schemas.microsoft.com/office/drawing/2014/main" id="{C531722A-EF9D-4D21-9F92-B7F0F4725704}"/>
              </a:ext>
            </a:extLst>
          </p:cNvPr>
          <p:cNvPicPr>
            <a:picLocks noChangeAspect="1"/>
          </p:cNvPicPr>
          <p:nvPr/>
        </p:nvPicPr>
        <p:blipFill>
          <a:blip r:embed="rId3"/>
          <a:stretch>
            <a:fillRect/>
          </a:stretch>
        </p:blipFill>
        <p:spPr>
          <a:xfrm>
            <a:off x="7291909" y="2512544"/>
            <a:ext cx="4809107" cy="3809881"/>
          </a:xfrm>
          <a:prstGeom prst="rect">
            <a:avLst/>
          </a:prstGeom>
        </p:spPr>
      </p:pic>
      <p:sp>
        <p:nvSpPr>
          <p:cNvPr id="8" name="TextBox 7">
            <a:extLst>
              <a:ext uri="{FF2B5EF4-FFF2-40B4-BE49-F238E27FC236}">
                <a16:creationId xmlns:a16="http://schemas.microsoft.com/office/drawing/2014/main" id="{00783A5E-00BD-4C32-B2D8-4BCDC45188C7}"/>
              </a:ext>
            </a:extLst>
          </p:cNvPr>
          <p:cNvSpPr txBox="1"/>
          <p:nvPr/>
        </p:nvSpPr>
        <p:spPr>
          <a:xfrm>
            <a:off x="9956433" y="6497187"/>
            <a:ext cx="1600438" cy="276999"/>
          </a:xfrm>
          <a:prstGeom prst="rect">
            <a:avLst/>
          </a:prstGeom>
          <a:noFill/>
        </p:spPr>
        <p:txBody>
          <a:bodyPr wrap="none" rtlCol="0">
            <a:spAutoFit/>
          </a:bodyPr>
          <a:lstStyle/>
          <a:p>
            <a:r>
              <a:rPr lang="en-US" sz="1200" dirty="0"/>
              <a:t>Xu and </a:t>
            </a:r>
            <a:r>
              <a:rPr lang="en-US" sz="1200" dirty="0" err="1"/>
              <a:t>Dirmeyer</a:t>
            </a:r>
            <a:r>
              <a:rPr lang="en-US" sz="1200" dirty="0"/>
              <a:t>, 2011</a:t>
            </a:r>
          </a:p>
        </p:txBody>
      </p:sp>
      <p:sp>
        <p:nvSpPr>
          <p:cNvPr id="4" name="TextBox 3">
            <a:extLst>
              <a:ext uri="{FF2B5EF4-FFF2-40B4-BE49-F238E27FC236}">
                <a16:creationId xmlns:a16="http://schemas.microsoft.com/office/drawing/2014/main" id="{5C9C51CC-5C09-49A2-84C7-E587F7A9AD53}"/>
              </a:ext>
            </a:extLst>
          </p:cNvPr>
          <p:cNvSpPr txBox="1"/>
          <p:nvPr/>
        </p:nvSpPr>
        <p:spPr>
          <a:xfrm>
            <a:off x="1710305" y="572312"/>
            <a:ext cx="4692503" cy="369332"/>
          </a:xfrm>
          <a:prstGeom prst="rect">
            <a:avLst/>
          </a:prstGeom>
          <a:noFill/>
        </p:spPr>
        <p:txBody>
          <a:bodyPr wrap="none" rtlCol="0">
            <a:spAutoFit/>
          </a:bodyPr>
          <a:lstStyle/>
          <a:p>
            <a:r>
              <a:rPr lang="en-US" dirty="0"/>
              <a:t>Persistence of MODIS Snow Covered Area (SCA) </a:t>
            </a:r>
          </a:p>
        </p:txBody>
      </p:sp>
      <p:sp>
        <p:nvSpPr>
          <p:cNvPr id="9" name="Rectangle 8">
            <a:extLst>
              <a:ext uri="{FF2B5EF4-FFF2-40B4-BE49-F238E27FC236}">
                <a16:creationId xmlns:a16="http://schemas.microsoft.com/office/drawing/2014/main" id="{35004F4C-DC48-4EBE-91EE-5152EE8602BE}"/>
              </a:ext>
            </a:extLst>
          </p:cNvPr>
          <p:cNvSpPr/>
          <p:nvPr/>
        </p:nvSpPr>
        <p:spPr>
          <a:xfrm>
            <a:off x="966439" y="2151874"/>
            <a:ext cx="394010" cy="156117"/>
          </a:xfrm>
          <a:prstGeom prst="rect">
            <a:avLst/>
          </a:prstGeom>
          <a:solidFill>
            <a:srgbClr val="66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2521B3F-35DC-4E63-8E9F-30F9DA608799}"/>
              </a:ext>
            </a:extLst>
          </p:cNvPr>
          <p:cNvSpPr txBox="1"/>
          <p:nvPr/>
        </p:nvSpPr>
        <p:spPr>
          <a:xfrm>
            <a:off x="1350494" y="2075616"/>
            <a:ext cx="962058" cy="307777"/>
          </a:xfrm>
          <a:prstGeom prst="rect">
            <a:avLst/>
          </a:prstGeom>
          <a:noFill/>
        </p:spPr>
        <p:txBody>
          <a:bodyPr wrap="none" rtlCol="0">
            <a:spAutoFit/>
          </a:bodyPr>
          <a:lstStyle/>
          <a:p>
            <a:r>
              <a:rPr lang="en-US" sz="1400" dirty="0"/>
              <a:t>&gt;2 months</a:t>
            </a:r>
          </a:p>
        </p:txBody>
      </p:sp>
      <p:sp>
        <p:nvSpPr>
          <p:cNvPr id="12" name="Rectangle 11">
            <a:extLst>
              <a:ext uri="{FF2B5EF4-FFF2-40B4-BE49-F238E27FC236}">
                <a16:creationId xmlns:a16="http://schemas.microsoft.com/office/drawing/2014/main" id="{5A8D0564-DFA0-41FC-85D6-AF01E7098078}"/>
              </a:ext>
            </a:extLst>
          </p:cNvPr>
          <p:cNvSpPr/>
          <p:nvPr/>
        </p:nvSpPr>
        <p:spPr>
          <a:xfrm>
            <a:off x="956484" y="2397503"/>
            <a:ext cx="394010" cy="156118"/>
          </a:xfrm>
          <a:prstGeom prst="rect">
            <a:avLst/>
          </a:prstGeom>
          <a:solidFill>
            <a:srgbClr val="FFFF99"/>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B97FCA1-28F3-4E00-B17A-2CBC91540493}"/>
              </a:ext>
            </a:extLst>
          </p:cNvPr>
          <p:cNvSpPr txBox="1"/>
          <p:nvPr/>
        </p:nvSpPr>
        <p:spPr>
          <a:xfrm>
            <a:off x="1350494" y="2321673"/>
            <a:ext cx="902748" cy="307777"/>
          </a:xfrm>
          <a:prstGeom prst="rect">
            <a:avLst/>
          </a:prstGeom>
          <a:noFill/>
        </p:spPr>
        <p:txBody>
          <a:bodyPr wrap="none" rtlCol="0">
            <a:spAutoFit/>
          </a:bodyPr>
          <a:lstStyle/>
          <a:p>
            <a:r>
              <a:rPr lang="en-US" sz="1400" dirty="0"/>
              <a:t>&lt; 2 weeks</a:t>
            </a:r>
          </a:p>
        </p:txBody>
      </p:sp>
      <p:sp>
        <p:nvSpPr>
          <p:cNvPr id="14" name="TextBox 13">
            <a:extLst>
              <a:ext uri="{FF2B5EF4-FFF2-40B4-BE49-F238E27FC236}">
                <a16:creationId xmlns:a16="http://schemas.microsoft.com/office/drawing/2014/main" id="{7CCF0F3A-539A-44B1-B8E6-532D009C1DFF}"/>
              </a:ext>
            </a:extLst>
          </p:cNvPr>
          <p:cNvSpPr txBox="1"/>
          <p:nvPr/>
        </p:nvSpPr>
        <p:spPr>
          <a:xfrm>
            <a:off x="433311" y="3131538"/>
            <a:ext cx="2173608" cy="1107996"/>
          </a:xfrm>
          <a:prstGeom prst="rect">
            <a:avLst/>
          </a:prstGeom>
          <a:solidFill>
            <a:schemeClr val="accent1">
              <a:lumMod val="20000"/>
              <a:lumOff val="80000"/>
            </a:schemeClr>
          </a:solidFill>
          <a:ln w="28575">
            <a:solidFill>
              <a:schemeClr val="tx1"/>
            </a:solidFill>
          </a:ln>
        </p:spPr>
        <p:txBody>
          <a:bodyPr wrap="none" rtlCol="0">
            <a:spAutoFit/>
          </a:bodyPr>
          <a:lstStyle/>
          <a:p>
            <a:r>
              <a:rPr lang="en-US" dirty="0"/>
              <a:t>SWR: 300 - 800 Wm</a:t>
            </a:r>
            <a:r>
              <a:rPr lang="en-US" baseline="30000" dirty="0"/>
              <a:t>-2</a:t>
            </a:r>
          </a:p>
          <a:p>
            <a:r>
              <a:rPr lang="en-US" baseline="30000" dirty="0"/>
              <a:t>                     </a:t>
            </a:r>
          </a:p>
          <a:p>
            <a:r>
              <a:rPr lang="en-US" dirty="0"/>
              <a:t>Albedo:   0.15-0.4</a:t>
            </a:r>
          </a:p>
          <a:p>
            <a:r>
              <a:rPr lang="en-US" dirty="0"/>
              <a:t>                 0.4 - 0.8</a:t>
            </a:r>
          </a:p>
        </p:txBody>
      </p:sp>
      <p:pic>
        <p:nvPicPr>
          <p:cNvPr id="19" name="Picture 2" descr="See the source image">
            <a:extLst>
              <a:ext uri="{FF2B5EF4-FFF2-40B4-BE49-F238E27FC236}">
                <a16:creationId xmlns:a16="http://schemas.microsoft.com/office/drawing/2014/main" id="{A14D1F55-6E5D-4E69-9763-5F5DB693D6F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4296" y="2891568"/>
            <a:ext cx="2536769" cy="12937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 name="Main graphic">
            <a:extLst>
              <a:ext uri="{FF2B5EF4-FFF2-40B4-BE49-F238E27FC236}">
                <a16:creationId xmlns:a16="http://schemas.microsoft.com/office/drawing/2014/main" id="{8A312277-8640-4F00-94F6-976370B98C04}"/>
              </a:ext>
            </a:extLst>
          </p:cNvPr>
          <p:cNvPicPr/>
          <p:nvPr/>
        </p:nvPicPr>
        <p:blipFill rotWithShape="1">
          <a:blip r:embed="rId5"/>
          <a:srcRect t="46121"/>
          <a:stretch/>
        </p:blipFill>
        <p:spPr>
          <a:xfrm>
            <a:off x="1520115" y="4277737"/>
            <a:ext cx="4322566" cy="2357950"/>
          </a:xfrm>
          <a:prstGeom prst="rect">
            <a:avLst/>
          </a:prstGeom>
          <a:ln>
            <a:noFill/>
          </a:ln>
        </p:spPr>
      </p:pic>
      <p:pic>
        <p:nvPicPr>
          <p:cNvPr id="18" name="Picture 17">
            <a:extLst>
              <a:ext uri="{FF2B5EF4-FFF2-40B4-BE49-F238E27FC236}">
                <a16:creationId xmlns:a16="http://schemas.microsoft.com/office/drawing/2014/main" id="{E68A39DD-230D-4FFA-9D5E-80DD36A3593A}"/>
              </a:ext>
            </a:extLst>
          </p:cNvPr>
          <p:cNvPicPr>
            <a:picLocks noChangeAspect="1"/>
          </p:cNvPicPr>
          <p:nvPr/>
        </p:nvPicPr>
        <p:blipFill rotWithShape="1">
          <a:blip r:embed="rId6"/>
          <a:srcRect b="54776"/>
          <a:stretch/>
        </p:blipFill>
        <p:spPr>
          <a:xfrm>
            <a:off x="7405913" y="466312"/>
            <a:ext cx="4549272" cy="2063969"/>
          </a:xfrm>
          <a:prstGeom prst="rect">
            <a:avLst/>
          </a:prstGeom>
        </p:spPr>
      </p:pic>
      <p:sp>
        <p:nvSpPr>
          <p:cNvPr id="21" name="TextBox 20">
            <a:extLst>
              <a:ext uri="{FF2B5EF4-FFF2-40B4-BE49-F238E27FC236}">
                <a16:creationId xmlns:a16="http://schemas.microsoft.com/office/drawing/2014/main" id="{DDC85C7E-685E-40FA-A3E5-8498FA6A20BD}"/>
              </a:ext>
            </a:extLst>
          </p:cNvPr>
          <p:cNvSpPr txBox="1"/>
          <p:nvPr/>
        </p:nvSpPr>
        <p:spPr>
          <a:xfrm>
            <a:off x="2650475" y="4297487"/>
            <a:ext cx="2132379" cy="369332"/>
          </a:xfrm>
          <a:prstGeom prst="rect">
            <a:avLst/>
          </a:prstGeom>
          <a:noFill/>
        </p:spPr>
        <p:txBody>
          <a:bodyPr wrap="none" rtlCol="0">
            <a:spAutoFit/>
          </a:bodyPr>
          <a:lstStyle/>
          <a:p>
            <a:r>
              <a:rPr lang="en-US" dirty="0"/>
              <a:t>2-m Air Temperature</a:t>
            </a:r>
          </a:p>
        </p:txBody>
      </p:sp>
      <p:sp>
        <p:nvSpPr>
          <p:cNvPr id="22" name="TextBox 21">
            <a:extLst>
              <a:ext uri="{FF2B5EF4-FFF2-40B4-BE49-F238E27FC236}">
                <a16:creationId xmlns:a16="http://schemas.microsoft.com/office/drawing/2014/main" id="{529AB71E-799E-4149-9B6F-2636B9736685}"/>
              </a:ext>
            </a:extLst>
          </p:cNvPr>
          <p:cNvSpPr txBox="1"/>
          <p:nvPr/>
        </p:nvSpPr>
        <p:spPr>
          <a:xfrm>
            <a:off x="1520115" y="4666819"/>
            <a:ext cx="546945" cy="369332"/>
          </a:xfrm>
          <a:prstGeom prst="rect">
            <a:avLst/>
          </a:prstGeom>
          <a:solidFill>
            <a:schemeClr val="bg1"/>
          </a:solidFill>
        </p:spPr>
        <p:txBody>
          <a:bodyPr wrap="none" rtlCol="0">
            <a:spAutoFit/>
          </a:bodyPr>
          <a:lstStyle/>
          <a:p>
            <a:r>
              <a:rPr lang="en-US" dirty="0"/>
              <a:t>SCA</a:t>
            </a:r>
          </a:p>
        </p:txBody>
      </p:sp>
      <p:sp>
        <p:nvSpPr>
          <p:cNvPr id="23" name="TextBox 22">
            <a:extLst>
              <a:ext uri="{FF2B5EF4-FFF2-40B4-BE49-F238E27FC236}">
                <a16:creationId xmlns:a16="http://schemas.microsoft.com/office/drawing/2014/main" id="{180F95CF-A50E-41AB-9FA2-8225BA2057CA}"/>
              </a:ext>
            </a:extLst>
          </p:cNvPr>
          <p:cNvSpPr txBox="1"/>
          <p:nvPr/>
        </p:nvSpPr>
        <p:spPr>
          <a:xfrm>
            <a:off x="2312552" y="6168537"/>
            <a:ext cx="560782" cy="307777"/>
          </a:xfrm>
          <a:prstGeom prst="rect">
            <a:avLst/>
          </a:prstGeom>
          <a:noFill/>
        </p:spPr>
        <p:txBody>
          <a:bodyPr wrap="square" rtlCol="0">
            <a:spAutoFit/>
          </a:bodyPr>
          <a:lstStyle/>
          <a:p>
            <a:r>
              <a:rPr lang="en-US" sz="1400" dirty="0"/>
              <a:t>75</a:t>
            </a:r>
            <a:r>
              <a:rPr lang="en-US" sz="1400" baseline="30000" dirty="0"/>
              <a:t>o</a:t>
            </a:r>
            <a:r>
              <a:rPr lang="en-US" sz="1400" dirty="0"/>
              <a:t>N</a:t>
            </a:r>
          </a:p>
        </p:txBody>
      </p:sp>
      <p:sp>
        <p:nvSpPr>
          <p:cNvPr id="24" name="TextBox 23">
            <a:extLst>
              <a:ext uri="{FF2B5EF4-FFF2-40B4-BE49-F238E27FC236}">
                <a16:creationId xmlns:a16="http://schemas.microsoft.com/office/drawing/2014/main" id="{E69D08A4-1C19-486E-B513-8D942DA9768A}"/>
              </a:ext>
            </a:extLst>
          </p:cNvPr>
          <p:cNvSpPr txBox="1"/>
          <p:nvPr/>
        </p:nvSpPr>
        <p:spPr>
          <a:xfrm>
            <a:off x="4217436" y="6163904"/>
            <a:ext cx="545342" cy="307777"/>
          </a:xfrm>
          <a:prstGeom prst="rect">
            <a:avLst/>
          </a:prstGeom>
          <a:noFill/>
        </p:spPr>
        <p:txBody>
          <a:bodyPr wrap="none" rtlCol="0">
            <a:spAutoFit/>
          </a:bodyPr>
          <a:lstStyle/>
          <a:p>
            <a:r>
              <a:rPr lang="en-US" sz="1400" dirty="0"/>
              <a:t>25</a:t>
            </a:r>
            <a:r>
              <a:rPr lang="en-US" sz="1400" baseline="30000" dirty="0"/>
              <a:t>o</a:t>
            </a:r>
            <a:r>
              <a:rPr lang="en-US" sz="1400" dirty="0"/>
              <a:t>N</a:t>
            </a:r>
          </a:p>
        </p:txBody>
      </p:sp>
      <p:sp>
        <p:nvSpPr>
          <p:cNvPr id="26" name="Rectangle 25">
            <a:extLst>
              <a:ext uri="{FF2B5EF4-FFF2-40B4-BE49-F238E27FC236}">
                <a16:creationId xmlns:a16="http://schemas.microsoft.com/office/drawing/2014/main" id="{AE4F0141-9C82-4350-8221-5A8A94789EFA}"/>
              </a:ext>
            </a:extLst>
          </p:cNvPr>
          <p:cNvSpPr/>
          <p:nvPr/>
        </p:nvSpPr>
        <p:spPr>
          <a:xfrm>
            <a:off x="1835719" y="6191117"/>
            <a:ext cx="545342" cy="2749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EB552BEB-DB15-4E8E-85ED-E13DA1610736}"/>
              </a:ext>
            </a:extLst>
          </p:cNvPr>
          <p:cNvSpPr txBox="1"/>
          <p:nvPr/>
        </p:nvSpPr>
        <p:spPr>
          <a:xfrm>
            <a:off x="2739685" y="4769224"/>
            <a:ext cx="1563441" cy="523220"/>
          </a:xfrm>
          <a:prstGeom prst="rect">
            <a:avLst/>
          </a:prstGeom>
          <a:solidFill>
            <a:srgbClr val="FFC000"/>
          </a:solidFill>
          <a:ln>
            <a:solidFill>
              <a:schemeClr val="bg1"/>
            </a:solidFill>
          </a:ln>
        </p:spPr>
        <p:txBody>
          <a:bodyPr wrap="none" rtlCol="0">
            <a:spAutoFit/>
          </a:bodyPr>
          <a:lstStyle/>
          <a:p>
            <a:r>
              <a:rPr lang="en-US" sz="1400" b="1" dirty="0"/>
              <a:t>Snow-Atmosphere</a:t>
            </a:r>
          </a:p>
          <a:p>
            <a:r>
              <a:rPr lang="en-US" sz="1400" b="1" dirty="0"/>
              <a:t>Coupling Strength</a:t>
            </a:r>
          </a:p>
        </p:txBody>
      </p:sp>
      <p:sp>
        <p:nvSpPr>
          <p:cNvPr id="28" name="Oval 27">
            <a:extLst>
              <a:ext uri="{FF2B5EF4-FFF2-40B4-BE49-F238E27FC236}">
                <a16:creationId xmlns:a16="http://schemas.microsoft.com/office/drawing/2014/main" id="{7622506E-3345-41D3-92DF-A83AF830A3CD}"/>
              </a:ext>
            </a:extLst>
          </p:cNvPr>
          <p:cNvSpPr/>
          <p:nvPr/>
        </p:nvSpPr>
        <p:spPr>
          <a:xfrm>
            <a:off x="2362701" y="6163903"/>
            <a:ext cx="458070" cy="333058"/>
          </a:xfrm>
          <a:prstGeom prst="ellipse">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1F848167-E3BE-4BC7-8BD2-A87F3F59A4B4}"/>
              </a:ext>
            </a:extLst>
          </p:cNvPr>
          <p:cNvSpPr/>
          <p:nvPr/>
        </p:nvSpPr>
        <p:spPr>
          <a:xfrm>
            <a:off x="4269999" y="6127629"/>
            <a:ext cx="458070" cy="369332"/>
          </a:xfrm>
          <a:prstGeom prst="ellipse">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E46FE4FB-D0E4-415F-AE08-B5DF03BCDE08}"/>
              </a:ext>
            </a:extLst>
          </p:cNvPr>
          <p:cNvSpPr txBox="1"/>
          <p:nvPr/>
        </p:nvSpPr>
        <p:spPr>
          <a:xfrm>
            <a:off x="6876347" y="4661502"/>
            <a:ext cx="1369029" cy="369332"/>
          </a:xfrm>
          <a:prstGeom prst="rect">
            <a:avLst/>
          </a:prstGeom>
          <a:solidFill>
            <a:srgbClr val="00B0F0"/>
          </a:solidFill>
        </p:spPr>
        <p:txBody>
          <a:bodyPr wrap="none" rtlCol="0">
            <a:spAutoFit/>
          </a:bodyPr>
          <a:lstStyle/>
          <a:p>
            <a:r>
              <a:rPr lang="en-US" dirty="0">
                <a:solidFill>
                  <a:schemeClr val="bg1"/>
                </a:solidFill>
              </a:rPr>
              <a:t>Bowen Ratio</a:t>
            </a:r>
          </a:p>
        </p:txBody>
      </p:sp>
      <p:sp>
        <p:nvSpPr>
          <p:cNvPr id="32" name="Oval 31">
            <a:extLst>
              <a:ext uri="{FF2B5EF4-FFF2-40B4-BE49-F238E27FC236}">
                <a16:creationId xmlns:a16="http://schemas.microsoft.com/office/drawing/2014/main" id="{294DC443-08BD-4D2D-A5F7-F6F06EDE4024}"/>
              </a:ext>
            </a:extLst>
          </p:cNvPr>
          <p:cNvSpPr/>
          <p:nvPr/>
        </p:nvSpPr>
        <p:spPr>
          <a:xfrm>
            <a:off x="7730491" y="3754244"/>
            <a:ext cx="3419707" cy="312234"/>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EA37A2A-F777-4923-B380-DBC583E68B71}"/>
              </a:ext>
            </a:extLst>
          </p:cNvPr>
          <p:cNvPicPr>
            <a:picLocks noChangeAspect="1"/>
          </p:cNvPicPr>
          <p:nvPr/>
        </p:nvPicPr>
        <p:blipFill>
          <a:blip r:embed="rId7"/>
          <a:stretch>
            <a:fillRect/>
          </a:stretch>
        </p:blipFill>
        <p:spPr>
          <a:xfrm>
            <a:off x="10222821" y="17592"/>
            <a:ext cx="1969179" cy="573074"/>
          </a:xfrm>
          <a:prstGeom prst="rect">
            <a:avLst/>
          </a:prstGeom>
        </p:spPr>
      </p:pic>
      <p:sp>
        <p:nvSpPr>
          <p:cNvPr id="5" name="TextBox 4">
            <a:extLst>
              <a:ext uri="{FF2B5EF4-FFF2-40B4-BE49-F238E27FC236}">
                <a16:creationId xmlns:a16="http://schemas.microsoft.com/office/drawing/2014/main" id="{C42D4B97-E346-4ABF-B0A5-AE3EECD8BD6F}"/>
              </a:ext>
            </a:extLst>
          </p:cNvPr>
          <p:cNvSpPr txBox="1"/>
          <p:nvPr/>
        </p:nvSpPr>
        <p:spPr>
          <a:xfrm>
            <a:off x="185948" y="73143"/>
            <a:ext cx="6835910" cy="584775"/>
          </a:xfrm>
          <a:prstGeom prst="rect">
            <a:avLst/>
          </a:prstGeom>
          <a:noFill/>
        </p:spPr>
        <p:txBody>
          <a:bodyPr wrap="none" rtlCol="0">
            <a:spAutoFit/>
          </a:bodyPr>
          <a:lstStyle/>
          <a:p>
            <a:r>
              <a:rPr lang="en-US" sz="3200" b="1" dirty="0">
                <a:solidFill>
                  <a:srgbClr val="002060"/>
                </a:solidFill>
              </a:rPr>
              <a:t>Climate 2 : Snow-Atmosphere Coupling</a:t>
            </a:r>
          </a:p>
        </p:txBody>
      </p:sp>
      <p:sp>
        <p:nvSpPr>
          <p:cNvPr id="6" name="TextBox 5">
            <a:extLst>
              <a:ext uri="{FF2B5EF4-FFF2-40B4-BE49-F238E27FC236}">
                <a16:creationId xmlns:a16="http://schemas.microsoft.com/office/drawing/2014/main" id="{8E65E969-5F3B-4078-A75A-80339C1AF2FA}"/>
              </a:ext>
            </a:extLst>
          </p:cNvPr>
          <p:cNvSpPr txBox="1"/>
          <p:nvPr/>
        </p:nvSpPr>
        <p:spPr>
          <a:xfrm>
            <a:off x="5967772" y="3869413"/>
            <a:ext cx="1084336" cy="338554"/>
          </a:xfrm>
          <a:prstGeom prst="rect">
            <a:avLst/>
          </a:prstGeom>
          <a:noFill/>
        </p:spPr>
        <p:txBody>
          <a:bodyPr wrap="none" rtlCol="0">
            <a:spAutoFit/>
          </a:bodyPr>
          <a:lstStyle/>
          <a:p>
            <a:r>
              <a:rPr lang="en-US" sz="1600" dirty="0"/>
              <a:t>Population</a:t>
            </a:r>
          </a:p>
        </p:txBody>
      </p:sp>
      <p:cxnSp>
        <p:nvCxnSpPr>
          <p:cNvPr id="15" name="Straight Arrow Connector 14">
            <a:extLst>
              <a:ext uri="{FF2B5EF4-FFF2-40B4-BE49-F238E27FC236}">
                <a16:creationId xmlns:a16="http://schemas.microsoft.com/office/drawing/2014/main" id="{412B8A1F-AD0A-41CA-98B9-6FFF4F814966}"/>
              </a:ext>
            </a:extLst>
          </p:cNvPr>
          <p:cNvCxnSpPr/>
          <p:nvPr/>
        </p:nvCxnSpPr>
        <p:spPr>
          <a:xfrm flipV="1">
            <a:off x="5049897" y="1308409"/>
            <a:ext cx="0" cy="663128"/>
          </a:xfrm>
          <a:prstGeom prst="straightConnector1">
            <a:avLst/>
          </a:prstGeom>
          <a:ln w="5715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744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P spid="22" grpId="0" animBg="1"/>
      <p:bldP spid="23" grpId="0"/>
      <p:bldP spid="24" grpId="0"/>
      <p:bldP spid="27" grpId="0" animBg="1"/>
      <p:bldP spid="28" grpId="0" animBg="1"/>
      <p:bldP spid="30" grpId="0" animBg="1"/>
      <p:bldP spid="29" grpId="0" animBg="1"/>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6079" t="-2095" r="3428" b="2095"/>
          <a:stretch/>
        </p:blipFill>
        <p:spPr>
          <a:xfrm>
            <a:off x="1933210" y="1161394"/>
            <a:ext cx="8303173" cy="5017389"/>
          </a:xfrm>
          <a:prstGeom prst="rect">
            <a:avLst/>
          </a:prstGeom>
        </p:spPr>
      </p:pic>
      <p:sp>
        <p:nvSpPr>
          <p:cNvPr id="4" name="TextBox 3"/>
          <p:cNvSpPr txBox="1"/>
          <p:nvPr/>
        </p:nvSpPr>
        <p:spPr>
          <a:xfrm>
            <a:off x="7546428" y="1180002"/>
            <a:ext cx="2265300" cy="369332"/>
          </a:xfrm>
          <a:prstGeom prst="rect">
            <a:avLst/>
          </a:prstGeom>
          <a:noFill/>
        </p:spPr>
        <p:txBody>
          <a:bodyPr wrap="none" rtlCol="0">
            <a:spAutoFit/>
          </a:bodyPr>
          <a:lstStyle/>
          <a:p>
            <a:r>
              <a:rPr lang="en-US" dirty="0"/>
              <a:t>Mackenzie River Basin</a:t>
            </a:r>
          </a:p>
        </p:txBody>
      </p:sp>
      <p:sp>
        <p:nvSpPr>
          <p:cNvPr id="5" name="TextBox 4"/>
          <p:cNvSpPr txBox="1"/>
          <p:nvPr/>
        </p:nvSpPr>
        <p:spPr>
          <a:xfrm>
            <a:off x="9731709" y="6361036"/>
            <a:ext cx="1413400" cy="307777"/>
          </a:xfrm>
          <a:prstGeom prst="rect">
            <a:avLst/>
          </a:prstGeom>
          <a:noFill/>
        </p:spPr>
        <p:txBody>
          <a:bodyPr wrap="none" rtlCol="0">
            <a:spAutoFit/>
          </a:bodyPr>
          <a:lstStyle/>
          <a:p>
            <a:r>
              <a:rPr lang="en-US" sz="1400" dirty="0"/>
              <a:t>Wang et al. 2017</a:t>
            </a:r>
          </a:p>
        </p:txBody>
      </p:sp>
      <p:sp>
        <p:nvSpPr>
          <p:cNvPr id="6" name="TextBox 5"/>
          <p:cNvSpPr txBox="1"/>
          <p:nvPr/>
        </p:nvSpPr>
        <p:spPr>
          <a:xfrm>
            <a:off x="338006" y="82347"/>
            <a:ext cx="3027880" cy="738664"/>
          </a:xfrm>
          <a:prstGeom prst="rect">
            <a:avLst/>
          </a:prstGeom>
          <a:noFill/>
        </p:spPr>
        <p:txBody>
          <a:bodyPr wrap="none" rtlCol="0">
            <a:spAutoFit/>
          </a:bodyPr>
          <a:lstStyle/>
          <a:p>
            <a:r>
              <a:rPr lang="en-US" sz="2400" b="1" dirty="0">
                <a:solidFill>
                  <a:srgbClr val="002060"/>
                </a:solidFill>
                <a:effectLst>
                  <a:outerShdw blurRad="38100" dist="38100" dir="2700000" algn="tl">
                    <a:srgbClr val="000000">
                      <a:alpha val="43137"/>
                    </a:srgbClr>
                  </a:outerShdw>
                </a:effectLst>
              </a:rPr>
              <a:t> Snow Drought Hazard</a:t>
            </a:r>
          </a:p>
          <a:p>
            <a:endParaRPr lang="en-US" dirty="0"/>
          </a:p>
        </p:txBody>
      </p:sp>
      <p:sp>
        <p:nvSpPr>
          <p:cNvPr id="10" name="Rectangle 9"/>
          <p:cNvSpPr/>
          <p:nvPr/>
        </p:nvSpPr>
        <p:spPr>
          <a:xfrm>
            <a:off x="3611324" y="604133"/>
            <a:ext cx="1896225" cy="369332"/>
          </a:xfrm>
          <a:prstGeom prst="rect">
            <a:avLst/>
          </a:prstGeom>
        </p:spPr>
        <p:txBody>
          <a:bodyPr wrap="none">
            <a:spAutoFit/>
          </a:bodyPr>
          <a:lstStyle/>
          <a:p>
            <a:pPr lvl="0"/>
            <a:r>
              <a:rPr lang="en-US" b="1" dirty="0">
                <a:solidFill>
                  <a:srgbClr val="FF0000"/>
                </a:solidFill>
              </a:rPr>
              <a:t>Store ( Seasonal )</a:t>
            </a:r>
          </a:p>
        </p:txBody>
      </p:sp>
      <p:sp>
        <p:nvSpPr>
          <p:cNvPr id="11" name="Rectangle 10"/>
          <p:cNvSpPr/>
          <p:nvPr/>
        </p:nvSpPr>
        <p:spPr>
          <a:xfrm>
            <a:off x="5914928" y="588893"/>
            <a:ext cx="2090316" cy="369332"/>
          </a:xfrm>
          <a:prstGeom prst="rect">
            <a:avLst/>
          </a:prstGeom>
        </p:spPr>
        <p:txBody>
          <a:bodyPr wrap="none">
            <a:spAutoFit/>
          </a:bodyPr>
          <a:lstStyle/>
          <a:p>
            <a:r>
              <a:rPr lang="en-US" b="1" dirty="0">
                <a:solidFill>
                  <a:srgbClr val="00B050"/>
                </a:solidFill>
              </a:rPr>
              <a:t>Release and Control</a:t>
            </a:r>
          </a:p>
        </p:txBody>
      </p:sp>
      <p:sp>
        <p:nvSpPr>
          <p:cNvPr id="12" name="Rectangle 11"/>
          <p:cNvSpPr/>
          <p:nvPr/>
        </p:nvSpPr>
        <p:spPr>
          <a:xfrm>
            <a:off x="750268" y="585607"/>
            <a:ext cx="2354555" cy="369332"/>
          </a:xfrm>
          <a:prstGeom prst="rect">
            <a:avLst/>
          </a:prstGeom>
        </p:spPr>
        <p:txBody>
          <a:bodyPr wrap="none">
            <a:spAutoFit/>
          </a:bodyPr>
          <a:lstStyle/>
          <a:p>
            <a:r>
              <a:rPr lang="en-US" b="1" u="sng" dirty="0">
                <a:solidFill>
                  <a:srgbClr val="0000FF"/>
                </a:solidFill>
              </a:rPr>
              <a:t>Capture (Intermittent)</a:t>
            </a:r>
            <a:endParaRPr lang="en-US" b="1" dirty="0">
              <a:solidFill>
                <a:srgbClr val="0000FF"/>
              </a:solidFill>
            </a:endParaRPr>
          </a:p>
        </p:txBody>
      </p:sp>
      <p:sp>
        <p:nvSpPr>
          <p:cNvPr id="14" name="Rectangle 13"/>
          <p:cNvSpPr/>
          <p:nvPr/>
        </p:nvSpPr>
        <p:spPr>
          <a:xfrm>
            <a:off x="496460" y="1309553"/>
            <a:ext cx="9858703" cy="51996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1433549" y="1256698"/>
            <a:ext cx="9673495" cy="5453690"/>
            <a:chOff x="-15405250" y="-1742871"/>
            <a:chExt cx="10421822" cy="5845745"/>
          </a:xfrm>
        </p:grpSpPr>
        <p:pic>
          <p:nvPicPr>
            <p:cNvPr id="15" name="Picture 14"/>
            <p:cNvPicPr>
              <a:picLocks noChangeAspect="1"/>
            </p:cNvPicPr>
            <p:nvPr/>
          </p:nvPicPr>
          <p:blipFill>
            <a:blip r:embed="rId3"/>
            <a:stretch>
              <a:fillRect/>
            </a:stretch>
          </p:blipFill>
          <p:spPr>
            <a:xfrm>
              <a:off x="-15405250" y="-1742871"/>
              <a:ext cx="9328961" cy="5845745"/>
            </a:xfrm>
            <a:prstGeom prst="rect">
              <a:avLst/>
            </a:prstGeom>
          </p:spPr>
        </p:pic>
        <p:sp>
          <p:nvSpPr>
            <p:cNvPr id="16" name="TextBox 15"/>
            <p:cNvSpPr txBox="1"/>
            <p:nvPr/>
          </p:nvSpPr>
          <p:spPr>
            <a:xfrm>
              <a:off x="-6859454" y="3701640"/>
              <a:ext cx="1876026" cy="369332"/>
            </a:xfrm>
            <a:prstGeom prst="rect">
              <a:avLst/>
            </a:prstGeom>
            <a:solidFill>
              <a:schemeClr val="bg1"/>
            </a:solidFill>
          </p:spPr>
          <p:txBody>
            <a:bodyPr wrap="none" rtlCol="0">
              <a:spAutoFit/>
            </a:bodyPr>
            <a:lstStyle/>
            <a:p>
              <a:r>
                <a:rPr lang="en-US" dirty="0"/>
                <a:t>O’Hara et al. 2009</a:t>
              </a:r>
            </a:p>
          </p:txBody>
        </p:sp>
      </p:grpSp>
      <p:sp>
        <p:nvSpPr>
          <p:cNvPr id="18" name="Notched Right Arrow 17"/>
          <p:cNvSpPr/>
          <p:nvPr/>
        </p:nvSpPr>
        <p:spPr>
          <a:xfrm>
            <a:off x="3090551" y="599820"/>
            <a:ext cx="350281" cy="340905"/>
          </a:xfrm>
          <a:prstGeom prst="notched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Notched Right Arrow 19"/>
          <p:cNvSpPr/>
          <p:nvPr/>
        </p:nvSpPr>
        <p:spPr>
          <a:xfrm>
            <a:off x="5536098" y="599819"/>
            <a:ext cx="350281" cy="340905"/>
          </a:xfrm>
          <a:prstGeom prst="notched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2705785" y="3340259"/>
            <a:ext cx="5395232" cy="2496736"/>
          </a:xfrm>
          <a:custGeom>
            <a:avLst/>
            <a:gdLst>
              <a:gd name="connsiteX0" fmla="*/ 0 w 5359791"/>
              <a:gd name="connsiteY0" fmla="*/ 0 h 1647270"/>
              <a:gd name="connsiteX1" fmla="*/ 0 w 5359791"/>
              <a:gd name="connsiteY1" fmla="*/ 0 h 1647270"/>
              <a:gd name="connsiteX2" fmla="*/ 70339 w 5359791"/>
              <a:gd name="connsiteY2" fmla="*/ 126609 h 1647270"/>
              <a:gd name="connsiteX3" fmla="*/ 84406 w 5359791"/>
              <a:gd name="connsiteY3" fmla="*/ 168812 h 1647270"/>
              <a:gd name="connsiteX4" fmla="*/ 140677 w 5359791"/>
              <a:gd name="connsiteY4" fmla="*/ 225083 h 1647270"/>
              <a:gd name="connsiteX5" fmla="*/ 211016 w 5359791"/>
              <a:gd name="connsiteY5" fmla="*/ 323556 h 1647270"/>
              <a:gd name="connsiteX6" fmla="*/ 253219 w 5359791"/>
              <a:gd name="connsiteY6" fmla="*/ 365760 h 1647270"/>
              <a:gd name="connsiteX7" fmla="*/ 323557 w 5359791"/>
              <a:gd name="connsiteY7" fmla="*/ 464233 h 1647270"/>
              <a:gd name="connsiteX8" fmla="*/ 365760 w 5359791"/>
              <a:gd name="connsiteY8" fmla="*/ 492369 h 1647270"/>
              <a:gd name="connsiteX9" fmla="*/ 436099 w 5359791"/>
              <a:gd name="connsiteY9" fmla="*/ 576775 h 1647270"/>
              <a:gd name="connsiteX10" fmla="*/ 478302 w 5359791"/>
              <a:gd name="connsiteY10" fmla="*/ 604910 h 1647270"/>
              <a:gd name="connsiteX11" fmla="*/ 506437 w 5359791"/>
              <a:gd name="connsiteY11" fmla="*/ 647113 h 1647270"/>
              <a:gd name="connsiteX12" fmla="*/ 604911 w 5359791"/>
              <a:gd name="connsiteY12" fmla="*/ 745587 h 1647270"/>
              <a:gd name="connsiteX13" fmla="*/ 633046 w 5359791"/>
              <a:gd name="connsiteY13" fmla="*/ 787790 h 1647270"/>
              <a:gd name="connsiteX14" fmla="*/ 773723 w 5359791"/>
              <a:gd name="connsiteY14" fmla="*/ 872196 h 1647270"/>
              <a:gd name="connsiteX15" fmla="*/ 886265 w 5359791"/>
              <a:gd name="connsiteY15" fmla="*/ 942535 h 1647270"/>
              <a:gd name="connsiteX16" fmla="*/ 942536 w 5359791"/>
              <a:gd name="connsiteY16" fmla="*/ 970670 h 1647270"/>
              <a:gd name="connsiteX17" fmla="*/ 984739 w 5359791"/>
              <a:gd name="connsiteY17" fmla="*/ 984738 h 1647270"/>
              <a:gd name="connsiteX18" fmla="*/ 1111348 w 5359791"/>
              <a:gd name="connsiteY18" fmla="*/ 1069144 h 1647270"/>
              <a:gd name="connsiteX19" fmla="*/ 1167619 w 5359791"/>
              <a:gd name="connsiteY19" fmla="*/ 1111347 h 1647270"/>
              <a:gd name="connsiteX20" fmla="*/ 1209822 w 5359791"/>
              <a:gd name="connsiteY20" fmla="*/ 1125415 h 1647270"/>
              <a:gd name="connsiteX21" fmla="*/ 1322363 w 5359791"/>
              <a:gd name="connsiteY21" fmla="*/ 1167618 h 1647270"/>
              <a:gd name="connsiteX22" fmla="*/ 1463040 w 5359791"/>
              <a:gd name="connsiteY22" fmla="*/ 1209821 h 1647270"/>
              <a:gd name="connsiteX23" fmla="*/ 1631852 w 5359791"/>
              <a:gd name="connsiteY23" fmla="*/ 1294227 h 1647270"/>
              <a:gd name="connsiteX24" fmla="*/ 1772529 w 5359791"/>
              <a:gd name="connsiteY24" fmla="*/ 1322363 h 1647270"/>
              <a:gd name="connsiteX25" fmla="*/ 1913206 w 5359791"/>
              <a:gd name="connsiteY25" fmla="*/ 1350498 h 1647270"/>
              <a:gd name="connsiteX26" fmla="*/ 1983545 w 5359791"/>
              <a:gd name="connsiteY26" fmla="*/ 1364566 h 1647270"/>
              <a:gd name="connsiteX27" fmla="*/ 2053883 w 5359791"/>
              <a:gd name="connsiteY27" fmla="*/ 1378633 h 1647270"/>
              <a:gd name="connsiteX28" fmla="*/ 2166425 w 5359791"/>
              <a:gd name="connsiteY28" fmla="*/ 1406769 h 1647270"/>
              <a:gd name="connsiteX29" fmla="*/ 2293034 w 5359791"/>
              <a:gd name="connsiteY29" fmla="*/ 1420836 h 1647270"/>
              <a:gd name="connsiteX30" fmla="*/ 2504049 w 5359791"/>
              <a:gd name="connsiteY30" fmla="*/ 1448972 h 1647270"/>
              <a:gd name="connsiteX31" fmla="*/ 2743200 w 5359791"/>
              <a:gd name="connsiteY31" fmla="*/ 1463040 h 1647270"/>
              <a:gd name="connsiteX32" fmla="*/ 2996419 w 5359791"/>
              <a:gd name="connsiteY32" fmla="*/ 1505243 h 1647270"/>
              <a:gd name="connsiteX33" fmla="*/ 3165231 w 5359791"/>
              <a:gd name="connsiteY33" fmla="*/ 1519310 h 1647270"/>
              <a:gd name="connsiteX34" fmla="*/ 3348111 w 5359791"/>
              <a:gd name="connsiteY34" fmla="*/ 1547446 h 1647270"/>
              <a:gd name="connsiteX35" fmla="*/ 3446585 w 5359791"/>
              <a:gd name="connsiteY35" fmla="*/ 1561513 h 1647270"/>
              <a:gd name="connsiteX36" fmla="*/ 3629465 w 5359791"/>
              <a:gd name="connsiteY36" fmla="*/ 1575581 h 1647270"/>
              <a:gd name="connsiteX37" fmla="*/ 3727939 w 5359791"/>
              <a:gd name="connsiteY37" fmla="*/ 1589649 h 1647270"/>
              <a:gd name="connsiteX38" fmla="*/ 4135902 w 5359791"/>
              <a:gd name="connsiteY38" fmla="*/ 1603716 h 1647270"/>
              <a:gd name="connsiteX39" fmla="*/ 4698609 w 5359791"/>
              <a:gd name="connsiteY39" fmla="*/ 1645920 h 1647270"/>
              <a:gd name="connsiteX40" fmla="*/ 5190979 w 5359791"/>
              <a:gd name="connsiteY40" fmla="*/ 1645920 h 1647270"/>
              <a:gd name="connsiteX41" fmla="*/ 5359791 w 5359791"/>
              <a:gd name="connsiteY41" fmla="*/ 1645920 h 164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359791" h="1647270">
                <a:moveTo>
                  <a:pt x="0" y="0"/>
                </a:moveTo>
                <a:lnTo>
                  <a:pt x="0" y="0"/>
                </a:lnTo>
                <a:cubicBezTo>
                  <a:pt x="23446" y="42203"/>
                  <a:pt x="48748" y="83427"/>
                  <a:pt x="70339" y="126609"/>
                </a:cubicBezTo>
                <a:cubicBezTo>
                  <a:pt x="76971" y="139872"/>
                  <a:pt x="75787" y="156745"/>
                  <a:pt x="84406" y="168812"/>
                </a:cubicBezTo>
                <a:cubicBezTo>
                  <a:pt x="99824" y="190397"/>
                  <a:pt x="125963" y="203012"/>
                  <a:pt x="140677" y="225083"/>
                </a:cubicBezTo>
                <a:cubicBezTo>
                  <a:pt x="162949" y="258491"/>
                  <a:pt x="184834" y="293010"/>
                  <a:pt x="211016" y="323556"/>
                </a:cubicBezTo>
                <a:cubicBezTo>
                  <a:pt x="223964" y="338661"/>
                  <a:pt x="240483" y="350476"/>
                  <a:pt x="253219" y="365760"/>
                </a:cubicBezTo>
                <a:cubicBezTo>
                  <a:pt x="293159" y="413688"/>
                  <a:pt x="272875" y="413551"/>
                  <a:pt x="323557" y="464233"/>
                </a:cubicBezTo>
                <a:cubicBezTo>
                  <a:pt x="335512" y="476188"/>
                  <a:pt x="351692" y="482990"/>
                  <a:pt x="365760" y="492369"/>
                </a:cubicBezTo>
                <a:cubicBezTo>
                  <a:pt x="393424" y="533865"/>
                  <a:pt x="395481" y="542927"/>
                  <a:pt x="436099" y="576775"/>
                </a:cubicBezTo>
                <a:cubicBezTo>
                  <a:pt x="449087" y="587599"/>
                  <a:pt x="464234" y="595532"/>
                  <a:pt x="478302" y="604910"/>
                </a:cubicBezTo>
                <a:cubicBezTo>
                  <a:pt x="487680" y="618978"/>
                  <a:pt x="495127" y="634546"/>
                  <a:pt x="506437" y="647113"/>
                </a:cubicBezTo>
                <a:cubicBezTo>
                  <a:pt x="537491" y="681618"/>
                  <a:pt x="579161" y="706962"/>
                  <a:pt x="604911" y="745587"/>
                </a:cubicBezTo>
                <a:cubicBezTo>
                  <a:pt x="614289" y="759655"/>
                  <a:pt x="619520" y="777646"/>
                  <a:pt x="633046" y="787790"/>
                </a:cubicBezTo>
                <a:cubicBezTo>
                  <a:pt x="676794" y="820601"/>
                  <a:pt x="728222" y="841862"/>
                  <a:pt x="773723" y="872196"/>
                </a:cubicBezTo>
                <a:cubicBezTo>
                  <a:pt x="817697" y="901512"/>
                  <a:pt x="835357" y="914253"/>
                  <a:pt x="886265" y="942535"/>
                </a:cubicBezTo>
                <a:cubicBezTo>
                  <a:pt x="904597" y="952719"/>
                  <a:pt x="923261" y="962409"/>
                  <a:pt x="942536" y="970670"/>
                </a:cubicBezTo>
                <a:cubicBezTo>
                  <a:pt x="956166" y="976511"/>
                  <a:pt x="970671" y="980049"/>
                  <a:pt x="984739" y="984738"/>
                </a:cubicBezTo>
                <a:cubicBezTo>
                  <a:pt x="1156460" y="1122116"/>
                  <a:pt x="968849" y="980083"/>
                  <a:pt x="1111348" y="1069144"/>
                </a:cubicBezTo>
                <a:cubicBezTo>
                  <a:pt x="1131230" y="1081570"/>
                  <a:pt x="1147262" y="1099714"/>
                  <a:pt x="1167619" y="1111347"/>
                </a:cubicBezTo>
                <a:cubicBezTo>
                  <a:pt x="1180494" y="1118704"/>
                  <a:pt x="1195886" y="1120347"/>
                  <a:pt x="1209822" y="1125415"/>
                </a:cubicBezTo>
                <a:cubicBezTo>
                  <a:pt x="1247474" y="1139107"/>
                  <a:pt x="1284354" y="1154948"/>
                  <a:pt x="1322363" y="1167618"/>
                </a:cubicBezTo>
                <a:cubicBezTo>
                  <a:pt x="1368808" y="1183100"/>
                  <a:pt x="1417771" y="1191181"/>
                  <a:pt x="1463040" y="1209821"/>
                </a:cubicBezTo>
                <a:cubicBezTo>
                  <a:pt x="1570871" y="1254222"/>
                  <a:pt x="1534807" y="1268348"/>
                  <a:pt x="1631852" y="1294227"/>
                </a:cubicBezTo>
                <a:cubicBezTo>
                  <a:pt x="1678058" y="1306549"/>
                  <a:pt x="1725637" y="1312985"/>
                  <a:pt x="1772529" y="1322363"/>
                </a:cubicBezTo>
                <a:lnTo>
                  <a:pt x="1913206" y="1350498"/>
                </a:lnTo>
                <a:lnTo>
                  <a:pt x="1983545" y="1364566"/>
                </a:lnTo>
                <a:cubicBezTo>
                  <a:pt x="2006991" y="1369255"/>
                  <a:pt x="2030687" y="1372834"/>
                  <a:pt x="2053883" y="1378633"/>
                </a:cubicBezTo>
                <a:cubicBezTo>
                  <a:pt x="2091397" y="1388012"/>
                  <a:pt x="2127993" y="1402499"/>
                  <a:pt x="2166425" y="1406769"/>
                </a:cubicBezTo>
                <a:lnTo>
                  <a:pt x="2293034" y="1420836"/>
                </a:lnTo>
                <a:cubicBezTo>
                  <a:pt x="2355303" y="1428620"/>
                  <a:pt x="2442557" y="1444053"/>
                  <a:pt x="2504049" y="1448972"/>
                </a:cubicBezTo>
                <a:cubicBezTo>
                  <a:pt x="2583649" y="1455340"/>
                  <a:pt x="2663483" y="1458351"/>
                  <a:pt x="2743200" y="1463040"/>
                </a:cubicBezTo>
                <a:cubicBezTo>
                  <a:pt x="2850947" y="1489975"/>
                  <a:pt x="2824440" y="1485399"/>
                  <a:pt x="2996419" y="1505243"/>
                </a:cubicBezTo>
                <a:cubicBezTo>
                  <a:pt x="3052513" y="1511715"/>
                  <a:pt x="3109076" y="1513399"/>
                  <a:pt x="3165231" y="1519310"/>
                </a:cubicBezTo>
                <a:cubicBezTo>
                  <a:pt x="3229823" y="1526109"/>
                  <a:pt x="3284435" y="1537650"/>
                  <a:pt x="3348111" y="1547446"/>
                </a:cubicBezTo>
                <a:cubicBezTo>
                  <a:pt x="3380883" y="1552488"/>
                  <a:pt x="3413592" y="1558214"/>
                  <a:pt x="3446585" y="1561513"/>
                </a:cubicBezTo>
                <a:cubicBezTo>
                  <a:pt x="3507422" y="1567597"/>
                  <a:pt x="3568628" y="1569497"/>
                  <a:pt x="3629465" y="1575581"/>
                </a:cubicBezTo>
                <a:cubicBezTo>
                  <a:pt x="3662458" y="1578880"/>
                  <a:pt x="3694832" y="1587810"/>
                  <a:pt x="3727939" y="1589649"/>
                </a:cubicBezTo>
                <a:cubicBezTo>
                  <a:pt x="3863798" y="1597197"/>
                  <a:pt x="3999914" y="1599027"/>
                  <a:pt x="4135902" y="1603716"/>
                </a:cubicBezTo>
                <a:cubicBezTo>
                  <a:pt x="4339671" y="1623123"/>
                  <a:pt x="4495311" y="1642155"/>
                  <a:pt x="4698609" y="1645920"/>
                </a:cubicBezTo>
                <a:cubicBezTo>
                  <a:pt x="4862704" y="1648959"/>
                  <a:pt x="5026856" y="1645920"/>
                  <a:pt x="5190979" y="1645920"/>
                </a:cubicBezTo>
                <a:lnTo>
                  <a:pt x="5359791" y="1645920"/>
                </a:ln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p:cNvGrpSpPr/>
          <p:nvPr/>
        </p:nvGrpSpPr>
        <p:grpSpPr>
          <a:xfrm>
            <a:off x="5165336" y="2790414"/>
            <a:ext cx="6185646" cy="2623237"/>
            <a:chOff x="-567937" y="5240871"/>
            <a:chExt cx="10205491" cy="4839908"/>
          </a:xfrm>
        </p:grpSpPr>
        <p:sp>
          <p:nvSpPr>
            <p:cNvPr id="40" name="Rectangle 39"/>
            <p:cNvSpPr/>
            <p:nvPr/>
          </p:nvSpPr>
          <p:spPr>
            <a:xfrm>
              <a:off x="-567937" y="5240871"/>
              <a:ext cx="10205491" cy="4606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p:cNvGrpSpPr/>
            <p:nvPr/>
          </p:nvGrpSpPr>
          <p:grpSpPr>
            <a:xfrm>
              <a:off x="-301665" y="5292574"/>
              <a:ext cx="9492438" cy="4788205"/>
              <a:chOff x="396265" y="89034"/>
              <a:chExt cx="9492438" cy="4788205"/>
            </a:xfrm>
            <a:solidFill>
              <a:schemeClr val="bg1"/>
            </a:solidFill>
          </p:grpSpPr>
          <p:pic>
            <p:nvPicPr>
              <p:cNvPr id="36" name="Picture 35"/>
              <p:cNvPicPr>
                <a:picLocks noChangeAspect="1"/>
              </p:cNvPicPr>
              <p:nvPr/>
            </p:nvPicPr>
            <p:blipFill>
              <a:blip r:embed="rId4"/>
              <a:stretch>
                <a:fillRect/>
              </a:stretch>
            </p:blipFill>
            <p:spPr>
              <a:xfrm>
                <a:off x="439838" y="600886"/>
                <a:ext cx="4457983" cy="2971988"/>
              </a:xfrm>
              <a:prstGeom prst="rect">
                <a:avLst/>
              </a:prstGeom>
              <a:grpFill/>
            </p:spPr>
          </p:pic>
          <p:sp>
            <p:nvSpPr>
              <p:cNvPr id="37" name="TextBox 36"/>
              <p:cNvSpPr txBox="1"/>
              <p:nvPr/>
            </p:nvSpPr>
            <p:spPr>
              <a:xfrm>
                <a:off x="396265" y="89034"/>
                <a:ext cx="652743" cy="369333"/>
              </a:xfrm>
              <a:prstGeom prst="rect">
                <a:avLst/>
              </a:prstGeom>
              <a:grpFill/>
            </p:spPr>
            <p:txBody>
              <a:bodyPr wrap="none" rtlCol="0">
                <a:spAutoFit/>
              </a:bodyPr>
              <a:lstStyle/>
              <a:p>
                <a:r>
                  <a:rPr lang="en-US" b="1" dirty="0"/>
                  <a:t>2017</a:t>
                </a:r>
              </a:p>
            </p:txBody>
          </p:sp>
          <p:pic>
            <p:nvPicPr>
              <p:cNvPr id="38" name="Picture 37"/>
              <p:cNvPicPr>
                <a:picLocks noChangeAspect="1"/>
              </p:cNvPicPr>
              <p:nvPr/>
            </p:nvPicPr>
            <p:blipFill>
              <a:blip r:embed="rId5"/>
              <a:stretch>
                <a:fillRect/>
              </a:stretch>
            </p:blipFill>
            <p:spPr>
              <a:xfrm>
                <a:off x="5054451" y="544588"/>
                <a:ext cx="4572485" cy="3461117"/>
              </a:xfrm>
              <a:prstGeom prst="rect">
                <a:avLst/>
              </a:prstGeom>
              <a:grpFill/>
            </p:spPr>
          </p:pic>
          <p:sp>
            <p:nvSpPr>
              <p:cNvPr id="39" name="Rectangle 38"/>
              <p:cNvSpPr/>
              <p:nvPr/>
            </p:nvSpPr>
            <p:spPr>
              <a:xfrm>
                <a:off x="396265" y="4025461"/>
                <a:ext cx="9492438" cy="851778"/>
              </a:xfrm>
              <a:prstGeom prst="rect">
                <a:avLst/>
              </a:prstGeom>
              <a:grpFill/>
            </p:spPr>
            <p:txBody>
              <a:bodyPr wrap="square">
                <a:spAutoFit/>
              </a:bodyPr>
              <a:lstStyle/>
              <a:p>
                <a:r>
                  <a:rPr lang="en-US" sz="1200" i="1" dirty="0">
                    <a:solidFill>
                      <a:srgbClr val="000000"/>
                    </a:solidFill>
                    <a:latin typeface="Myriad Pro"/>
                  </a:rPr>
                  <a:t>NASA Earth Observatory images by Joshua Stevens, using Snow Melt Equivalent data courtesy of Leanne </a:t>
                </a:r>
                <a:r>
                  <a:rPr lang="en-US" sz="1200" i="1" dirty="0" err="1">
                    <a:solidFill>
                      <a:srgbClr val="000000"/>
                    </a:solidFill>
                    <a:latin typeface="Myriad Pro"/>
                  </a:rPr>
                  <a:t>Lestak</a:t>
                </a:r>
                <a:r>
                  <a:rPr lang="en-US" sz="1200" i="1" dirty="0">
                    <a:solidFill>
                      <a:srgbClr val="000000"/>
                    </a:solidFill>
                    <a:latin typeface="Myriad Pro"/>
                  </a:rPr>
                  <a:t>/UC Boulder and NASA </a:t>
                </a:r>
                <a:r>
                  <a:rPr lang="en-US" sz="1200" i="1" dirty="0">
                    <a:solidFill>
                      <a:srgbClr val="F77705"/>
                    </a:solidFill>
                    <a:latin typeface="Myriad Pro"/>
                    <a:hlinkClick r:id="rId6"/>
                  </a:rPr>
                  <a:t>LANCE/EOSDIS Rapid Response</a:t>
                </a:r>
                <a:r>
                  <a:rPr lang="en-US" sz="1200" i="1" dirty="0">
                    <a:solidFill>
                      <a:srgbClr val="000000"/>
                    </a:solidFill>
                    <a:latin typeface="Myriad Pro"/>
                  </a:rPr>
                  <a:t>. </a:t>
                </a:r>
                <a:endParaRPr lang="en-US" sz="1200" dirty="0"/>
              </a:p>
            </p:txBody>
          </p:sp>
        </p:grpSp>
      </p:grpSp>
      <p:sp>
        <p:nvSpPr>
          <p:cNvPr id="42" name="Rectangle 41"/>
          <p:cNvSpPr/>
          <p:nvPr/>
        </p:nvSpPr>
        <p:spPr>
          <a:xfrm>
            <a:off x="3526078" y="507333"/>
            <a:ext cx="1896225" cy="55158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85413197-1DE0-4C54-B74F-024326F15F7E}"/>
              </a:ext>
            </a:extLst>
          </p:cNvPr>
          <p:cNvPicPr>
            <a:picLocks noChangeAspect="1"/>
          </p:cNvPicPr>
          <p:nvPr/>
        </p:nvPicPr>
        <p:blipFill>
          <a:blip r:embed="rId7"/>
          <a:stretch>
            <a:fillRect/>
          </a:stretch>
        </p:blipFill>
        <p:spPr>
          <a:xfrm>
            <a:off x="10084604" y="37255"/>
            <a:ext cx="1969179" cy="573074"/>
          </a:xfrm>
          <a:prstGeom prst="rect">
            <a:avLst/>
          </a:prstGeom>
        </p:spPr>
      </p:pic>
      <p:pic>
        <p:nvPicPr>
          <p:cNvPr id="31" name="Picture 30"/>
          <p:cNvPicPr>
            <a:picLocks noChangeAspect="1"/>
          </p:cNvPicPr>
          <p:nvPr/>
        </p:nvPicPr>
        <p:blipFill>
          <a:blip r:embed="rId8"/>
          <a:stretch>
            <a:fillRect/>
          </a:stretch>
        </p:blipFill>
        <p:spPr>
          <a:xfrm>
            <a:off x="8226006" y="1075972"/>
            <a:ext cx="2427582" cy="1875962"/>
          </a:xfrm>
          <a:prstGeom prst="rect">
            <a:avLst/>
          </a:prstGeom>
        </p:spPr>
      </p:pic>
      <p:sp>
        <p:nvSpPr>
          <p:cNvPr id="46" name="Rectangle 45">
            <a:extLst>
              <a:ext uri="{FF2B5EF4-FFF2-40B4-BE49-F238E27FC236}">
                <a16:creationId xmlns:a16="http://schemas.microsoft.com/office/drawing/2014/main" id="{17B23AC9-1BF4-49D8-BA9B-C5305031210F}"/>
              </a:ext>
            </a:extLst>
          </p:cNvPr>
          <p:cNvSpPr/>
          <p:nvPr/>
        </p:nvSpPr>
        <p:spPr>
          <a:xfrm>
            <a:off x="1630017" y="1083891"/>
            <a:ext cx="9858703" cy="55080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ED22D200-DA92-4174-AC2D-C61DC1695F32}"/>
              </a:ext>
            </a:extLst>
          </p:cNvPr>
          <p:cNvGrpSpPr/>
          <p:nvPr/>
        </p:nvGrpSpPr>
        <p:grpSpPr>
          <a:xfrm>
            <a:off x="2627598" y="1641269"/>
            <a:ext cx="6555022" cy="3983441"/>
            <a:chOff x="41308" y="2678405"/>
            <a:chExt cx="6555022" cy="3983441"/>
          </a:xfrm>
        </p:grpSpPr>
        <p:pic>
          <p:nvPicPr>
            <p:cNvPr id="26" name="Picture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7413" y="2948194"/>
              <a:ext cx="6315734" cy="3713652"/>
            </a:xfrm>
            <a:prstGeom prst="rect">
              <a:avLst/>
            </a:prstGeom>
            <a:solidFill>
              <a:schemeClr val="bg1"/>
            </a:solidFill>
          </p:spPr>
        </p:pic>
        <p:sp>
          <p:nvSpPr>
            <p:cNvPr id="19" name="TextBox 18">
              <a:extLst>
                <a:ext uri="{FF2B5EF4-FFF2-40B4-BE49-F238E27FC236}">
                  <a16:creationId xmlns:a16="http://schemas.microsoft.com/office/drawing/2014/main" id="{E7FDA666-4B1C-4B63-8AB1-024998062817}"/>
                </a:ext>
              </a:extLst>
            </p:cNvPr>
            <p:cNvSpPr txBox="1"/>
            <p:nvPr/>
          </p:nvSpPr>
          <p:spPr>
            <a:xfrm>
              <a:off x="699631" y="2965088"/>
              <a:ext cx="5652894" cy="307777"/>
            </a:xfrm>
            <a:prstGeom prst="rect">
              <a:avLst/>
            </a:prstGeom>
            <a:solidFill>
              <a:schemeClr val="bg1"/>
            </a:solidFill>
          </p:spPr>
          <p:txBody>
            <a:bodyPr wrap="none" rtlCol="0">
              <a:spAutoFit/>
            </a:bodyPr>
            <a:lstStyle/>
            <a:p>
              <a:r>
                <a:rPr lang="en-US" sz="1400" dirty="0"/>
                <a:t>USGS 11427000 – North American River at North Fork Dam, California, USA</a:t>
              </a:r>
            </a:p>
          </p:txBody>
        </p:sp>
        <p:sp>
          <p:nvSpPr>
            <p:cNvPr id="23" name="TextBox 22">
              <a:extLst>
                <a:ext uri="{FF2B5EF4-FFF2-40B4-BE49-F238E27FC236}">
                  <a16:creationId xmlns:a16="http://schemas.microsoft.com/office/drawing/2014/main" id="{12A68783-6A43-4F08-AD0A-CF75F082182F}"/>
                </a:ext>
              </a:extLst>
            </p:cNvPr>
            <p:cNvSpPr txBox="1"/>
            <p:nvPr/>
          </p:nvSpPr>
          <p:spPr>
            <a:xfrm>
              <a:off x="345231" y="3406233"/>
              <a:ext cx="534121" cy="2708434"/>
            </a:xfrm>
            <a:prstGeom prst="rect">
              <a:avLst/>
            </a:prstGeom>
            <a:solidFill>
              <a:schemeClr val="bg1"/>
            </a:solidFill>
          </p:spPr>
          <p:txBody>
            <a:bodyPr wrap="square" rtlCol="0">
              <a:spAutoFit/>
            </a:bodyPr>
            <a:lstStyle/>
            <a:p>
              <a:pPr algn="r"/>
              <a:r>
                <a:rPr lang="en-US" sz="1000" dirty="0"/>
                <a:t>14000</a:t>
              </a:r>
            </a:p>
            <a:p>
              <a:pPr algn="r"/>
              <a:endParaRPr lang="en-US" sz="1000" dirty="0"/>
            </a:p>
            <a:p>
              <a:pPr algn="r"/>
              <a:endParaRPr lang="en-US" sz="1000" dirty="0"/>
            </a:p>
            <a:p>
              <a:pPr algn="r"/>
              <a:endParaRPr lang="en-US" sz="1000" dirty="0"/>
            </a:p>
            <a:p>
              <a:pPr algn="r"/>
              <a:endParaRPr lang="en-US" sz="1000" dirty="0"/>
            </a:p>
            <a:p>
              <a:pPr algn="r"/>
              <a:endParaRPr lang="en-US" sz="1000" dirty="0"/>
            </a:p>
            <a:p>
              <a:pPr algn="r"/>
              <a:endParaRPr lang="en-US" sz="1000" dirty="0"/>
            </a:p>
            <a:p>
              <a:pPr algn="r"/>
              <a:r>
                <a:rPr lang="en-US" sz="1000" dirty="0"/>
                <a:t>8000</a:t>
              </a:r>
            </a:p>
            <a:p>
              <a:pPr algn="r"/>
              <a:endParaRPr lang="en-US" sz="1000" dirty="0"/>
            </a:p>
            <a:p>
              <a:pPr algn="r"/>
              <a:endParaRPr lang="en-US" sz="1000" dirty="0"/>
            </a:p>
            <a:p>
              <a:pPr algn="r"/>
              <a:endParaRPr lang="en-US" sz="1000" dirty="0"/>
            </a:p>
            <a:p>
              <a:pPr algn="r"/>
              <a:endParaRPr lang="en-US" sz="1000" dirty="0"/>
            </a:p>
            <a:p>
              <a:pPr algn="r"/>
              <a:endParaRPr lang="en-US" sz="1000" dirty="0"/>
            </a:p>
            <a:p>
              <a:pPr algn="r"/>
              <a:endParaRPr lang="en-US" sz="1000" dirty="0"/>
            </a:p>
            <a:p>
              <a:pPr algn="r"/>
              <a:r>
                <a:rPr lang="en-US" sz="1000" dirty="0"/>
                <a:t>2000</a:t>
              </a:r>
            </a:p>
            <a:p>
              <a:pPr algn="r"/>
              <a:endParaRPr lang="en-US" sz="1000" dirty="0"/>
            </a:p>
            <a:p>
              <a:pPr algn="r"/>
              <a:r>
                <a:rPr lang="en-US" sz="1000" dirty="0"/>
                <a:t>0</a:t>
              </a:r>
            </a:p>
          </p:txBody>
        </p:sp>
        <p:sp>
          <p:nvSpPr>
            <p:cNvPr id="21" name="TextBox 20">
              <a:extLst>
                <a:ext uri="{FF2B5EF4-FFF2-40B4-BE49-F238E27FC236}">
                  <a16:creationId xmlns:a16="http://schemas.microsoft.com/office/drawing/2014/main" id="{FB1E5B74-DB2B-46C0-9FE1-AACE688F519F}"/>
                </a:ext>
              </a:extLst>
            </p:cNvPr>
            <p:cNvSpPr txBox="1"/>
            <p:nvPr/>
          </p:nvSpPr>
          <p:spPr>
            <a:xfrm rot="16200000">
              <a:off x="-1552567" y="4272280"/>
              <a:ext cx="3557081" cy="369332"/>
            </a:xfrm>
            <a:prstGeom prst="rect">
              <a:avLst/>
            </a:prstGeom>
            <a:solidFill>
              <a:schemeClr val="bg1"/>
            </a:solidFill>
          </p:spPr>
          <p:txBody>
            <a:bodyPr wrap="square" rtlCol="0">
              <a:spAutoFit/>
            </a:bodyPr>
            <a:lstStyle/>
            <a:p>
              <a:r>
                <a:rPr lang="en-US" dirty="0"/>
                <a:t>Daily Mean Streamflow ft</a:t>
              </a:r>
              <a:r>
                <a:rPr lang="en-US" baseline="30000" dirty="0"/>
                <a:t>3</a:t>
              </a:r>
              <a:r>
                <a:rPr lang="en-US" dirty="0"/>
                <a:t>/s</a:t>
              </a:r>
            </a:p>
          </p:txBody>
        </p:sp>
        <p:sp>
          <p:nvSpPr>
            <p:cNvPr id="24" name="TextBox 23">
              <a:extLst>
                <a:ext uri="{FF2B5EF4-FFF2-40B4-BE49-F238E27FC236}">
                  <a16:creationId xmlns:a16="http://schemas.microsoft.com/office/drawing/2014/main" id="{A3D5E245-9591-4FBE-BD3D-F83EAD003CFD}"/>
                </a:ext>
              </a:extLst>
            </p:cNvPr>
            <p:cNvSpPr txBox="1"/>
            <p:nvPr/>
          </p:nvSpPr>
          <p:spPr>
            <a:xfrm>
              <a:off x="576733" y="6292514"/>
              <a:ext cx="6019597" cy="307777"/>
            </a:xfrm>
            <a:prstGeom prst="rect">
              <a:avLst/>
            </a:prstGeom>
            <a:solidFill>
              <a:schemeClr val="bg1"/>
            </a:solidFill>
          </p:spPr>
          <p:txBody>
            <a:bodyPr wrap="none" rtlCol="0">
              <a:spAutoFit/>
            </a:bodyPr>
            <a:lstStyle/>
            <a:p>
              <a:r>
                <a:rPr lang="en-US" sz="1400" dirty="0"/>
                <a:t>1998                          1999                          2000                         2001                       2002</a:t>
              </a:r>
            </a:p>
          </p:txBody>
        </p:sp>
      </p:grpSp>
      <p:sp>
        <p:nvSpPr>
          <p:cNvPr id="43" name="Notched Right Arrow 31">
            <a:extLst>
              <a:ext uri="{FF2B5EF4-FFF2-40B4-BE49-F238E27FC236}">
                <a16:creationId xmlns:a16="http://schemas.microsoft.com/office/drawing/2014/main" id="{627AE1B0-6F84-49E9-81EF-BB95F04959CB}"/>
              </a:ext>
            </a:extLst>
          </p:cNvPr>
          <p:cNvSpPr/>
          <p:nvPr/>
        </p:nvSpPr>
        <p:spPr>
          <a:xfrm rot="5400000">
            <a:off x="3649486" y="2761243"/>
            <a:ext cx="335017" cy="411303"/>
          </a:xfrm>
          <a:prstGeom prst="notchedRightArrow">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Notched Right Arrow 31"/>
          <p:cNvSpPr/>
          <p:nvPr/>
        </p:nvSpPr>
        <p:spPr>
          <a:xfrm rot="5400000">
            <a:off x="7720080" y="4139148"/>
            <a:ext cx="335017" cy="411303"/>
          </a:xfrm>
          <a:prstGeom prst="notchedRightArrow">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7073760" y="3677626"/>
            <a:ext cx="1487908" cy="461665"/>
          </a:xfrm>
          <a:prstGeom prst="rect">
            <a:avLst/>
          </a:prstGeom>
          <a:noFill/>
        </p:spPr>
        <p:txBody>
          <a:bodyPr wrap="none" rtlCol="0">
            <a:spAutoFit/>
          </a:bodyPr>
          <a:lstStyle/>
          <a:p>
            <a:r>
              <a:rPr lang="en-US" sz="2400" dirty="0">
                <a:solidFill>
                  <a:srgbClr val="FF0000"/>
                </a:solidFill>
              </a:rPr>
              <a:t>$45 billion</a:t>
            </a:r>
          </a:p>
        </p:txBody>
      </p:sp>
      <p:sp>
        <p:nvSpPr>
          <p:cNvPr id="49" name="TextBox 48">
            <a:extLst>
              <a:ext uri="{FF2B5EF4-FFF2-40B4-BE49-F238E27FC236}">
                <a16:creationId xmlns:a16="http://schemas.microsoft.com/office/drawing/2014/main" id="{73B116B8-859A-4D15-8E51-AC364AA72A2E}"/>
              </a:ext>
            </a:extLst>
          </p:cNvPr>
          <p:cNvSpPr txBox="1"/>
          <p:nvPr/>
        </p:nvSpPr>
        <p:spPr>
          <a:xfrm>
            <a:off x="3485374" y="2271976"/>
            <a:ext cx="1225913" cy="523220"/>
          </a:xfrm>
          <a:prstGeom prst="rect">
            <a:avLst/>
          </a:prstGeom>
          <a:noFill/>
        </p:spPr>
        <p:txBody>
          <a:bodyPr wrap="none" rtlCol="0">
            <a:spAutoFit/>
          </a:bodyPr>
          <a:lstStyle/>
          <a:p>
            <a:r>
              <a:rPr lang="en-US" sz="1400" i="1" dirty="0">
                <a:solidFill>
                  <a:srgbClr val="002060"/>
                </a:solidFill>
              </a:rPr>
              <a:t>Heat waves</a:t>
            </a:r>
          </a:p>
          <a:p>
            <a:r>
              <a:rPr lang="en-US" sz="1400" i="1" dirty="0">
                <a:solidFill>
                  <a:srgbClr val="002060"/>
                </a:solidFill>
              </a:rPr>
              <a:t>Rain-On-Snow</a:t>
            </a:r>
          </a:p>
        </p:txBody>
      </p:sp>
      <p:sp>
        <p:nvSpPr>
          <p:cNvPr id="50" name="Rectangle 49">
            <a:extLst>
              <a:ext uri="{FF2B5EF4-FFF2-40B4-BE49-F238E27FC236}">
                <a16:creationId xmlns:a16="http://schemas.microsoft.com/office/drawing/2014/main" id="{0CE4552E-91E8-4454-B1E6-D6E56676121C}"/>
              </a:ext>
            </a:extLst>
          </p:cNvPr>
          <p:cNvSpPr/>
          <p:nvPr/>
        </p:nvSpPr>
        <p:spPr>
          <a:xfrm>
            <a:off x="7544997" y="4622272"/>
            <a:ext cx="175642" cy="328809"/>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C32F0259-BBAD-4C49-ACEA-951C74B2283F}"/>
              </a:ext>
            </a:extLst>
          </p:cNvPr>
          <p:cNvSpPr/>
          <p:nvPr/>
        </p:nvSpPr>
        <p:spPr>
          <a:xfrm>
            <a:off x="8100484" y="4606720"/>
            <a:ext cx="175642" cy="328809"/>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a:extLst>
              <a:ext uri="{FF2B5EF4-FFF2-40B4-BE49-F238E27FC236}">
                <a16:creationId xmlns:a16="http://schemas.microsoft.com/office/drawing/2014/main" id="{09636732-83B3-4068-B3D6-112EE44A1B7B}"/>
              </a:ext>
            </a:extLst>
          </p:cNvPr>
          <p:cNvPicPr>
            <a:picLocks noChangeAspect="1"/>
          </p:cNvPicPr>
          <p:nvPr/>
        </p:nvPicPr>
        <p:blipFill>
          <a:blip r:embed="rId10"/>
          <a:stretch>
            <a:fillRect/>
          </a:stretch>
        </p:blipFill>
        <p:spPr>
          <a:xfrm>
            <a:off x="9651372" y="1585905"/>
            <a:ext cx="2412826" cy="1297735"/>
          </a:xfrm>
          <a:prstGeom prst="rect">
            <a:avLst/>
          </a:prstGeom>
        </p:spPr>
      </p:pic>
      <p:pic>
        <p:nvPicPr>
          <p:cNvPr id="3" name="Picture 2">
            <a:extLst>
              <a:ext uri="{FF2B5EF4-FFF2-40B4-BE49-F238E27FC236}">
                <a16:creationId xmlns:a16="http://schemas.microsoft.com/office/drawing/2014/main" id="{6BC191F7-DB53-43CF-8E9D-41AA94E60D9B}"/>
              </a:ext>
            </a:extLst>
          </p:cNvPr>
          <p:cNvPicPr>
            <a:picLocks noChangeAspect="1"/>
          </p:cNvPicPr>
          <p:nvPr/>
        </p:nvPicPr>
        <p:blipFill>
          <a:blip r:embed="rId11"/>
          <a:stretch>
            <a:fillRect/>
          </a:stretch>
        </p:blipFill>
        <p:spPr>
          <a:xfrm>
            <a:off x="9567893" y="3078126"/>
            <a:ext cx="2464335" cy="1478601"/>
          </a:xfrm>
          <a:prstGeom prst="rect">
            <a:avLst/>
          </a:prstGeom>
        </p:spPr>
      </p:pic>
      <p:sp>
        <p:nvSpPr>
          <p:cNvPr id="7" name="TextBox 6">
            <a:extLst>
              <a:ext uri="{FF2B5EF4-FFF2-40B4-BE49-F238E27FC236}">
                <a16:creationId xmlns:a16="http://schemas.microsoft.com/office/drawing/2014/main" id="{D401C45F-E33A-425D-AAAF-D182A8D1D535}"/>
              </a:ext>
            </a:extLst>
          </p:cNvPr>
          <p:cNvSpPr txBox="1"/>
          <p:nvPr/>
        </p:nvSpPr>
        <p:spPr>
          <a:xfrm>
            <a:off x="10653588" y="2203397"/>
            <a:ext cx="1023229" cy="369332"/>
          </a:xfrm>
          <a:prstGeom prst="rect">
            <a:avLst/>
          </a:prstGeom>
          <a:noFill/>
        </p:spPr>
        <p:txBody>
          <a:bodyPr wrap="none" rtlCol="0">
            <a:spAutoFit/>
          </a:bodyPr>
          <a:lstStyle/>
          <a:p>
            <a:r>
              <a:rPr lang="en-US" dirty="0">
                <a:solidFill>
                  <a:schemeClr val="bg1"/>
                </a:solidFill>
              </a:rPr>
              <a:t>Wildfires</a:t>
            </a:r>
          </a:p>
        </p:txBody>
      </p:sp>
      <p:sp>
        <p:nvSpPr>
          <p:cNvPr id="8" name="TextBox 7">
            <a:extLst>
              <a:ext uri="{FF2B5EF4-FFF2-40B4-BE49-F238E27FC236}">
                <a16:creationId xmlns:a16="http://schemas.microsoft.com/office/drawing/2014/main" id="{999A5FC8-D1CD-43A4-B09E-C06702B72115}"/>
              </a:ext>
            </a:extLst>
          </p:cNvPr>
          <p:cNvSpPr txBox="1"/>
          <p:nvPr/>
        </p:nvSpPr>
        <p:spPr>
          <a:xfrm>
            <a:off x="10059111" y="3109214"/>
            <a:ext cx="1589153" cy="369332"/>
          </a:xfrm>
          <a:prstGeom prst="rect">
            <a:avLst/>
          </a:prstGeom>
          <a:noFill/>
        </p:spPr>
        <p:txBody>
          <a:bodyPr wrap="none" rtlCol="0">
            <a:spAutoFit/>
          </a:bodyPr>
          <a:lstStyle/>
          <a:p>
            <a:r>
              <a:rPr lang="en-US" dirty="0"/>
              <a:t>Bomb cyclones</a:t>
            </a:r>
          </a:p>
        </p:txBody>
      </p:sp>
    </p:spTree>
    <p:extLst>
      <p:ext uri="{BB962C8B-B14F-4D97-AF65-F5344CB8AC3E}">
        <p14:creationId xmlns:p14="http://schemas.microsoft.com/office/powerpoint/2010/main" val="1861486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5" grpId="0" animBg="1"/>
      <p:bldP spid="46" grpId="0" animBg="1"/>
      <p:bldP spid="43" grpId="0" animBg="1"/>
      <p:bldP spid="32" grpId="0" animBg="1"/>
      <p:bldP spid="30" grpId="0"/>
      <p:bldP spid="49" grpId="0"/>
      <p:bldP spid="50" grpId="0" animBg="1"/>
      <p:bldP spid="51" grpId="0" animBg="1"/>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5764" y="100424"/>
            <a:ext cx="11946236" cy="1015663"/>
          </a:xfrm>
          <a:prstGeom prst="rect">
            <a:avLst/>
          </a:prstGeom>
        </p:spPr>
        <p:txBody>
          <a:bodyPr wrap="square">
            <a:spAutoFit/>
          </a:bodyPr>
          <a:lstStyle/>
          <a:p>
            <a:r>
              <a:rPr lang="en-US" sz="2800" b="1" dirty="0">
                <a:solidFill>
                  <a:srgbClr val="002060"/>
                </a:solidFill>
                <a:latin typeface="Arial" panose="020B0604020202020204" pitchFamily="34" charset="0"/>
                <a:cs typeface="Arial" panose="020B0604020202020204" pitchFamily="34" charset="0"/>
              </a:rPr>
              <a:t>What do we need to address the science?</a:t>
            </a:r>
          </a:p>
          <a:p>
            <a:r>
              <a:rPr lang="en-US" sz="3200" b="1" dirty="0">
                <a:latin typeface="Arial" panose="020B0604020202020204" pitchFamily="34" charset="0"/>
                <a:cs typeface="Arial" panose="020B0604020202020204" pitchFamily="34" charset="0"/>
              </a:rPr>
              <a:t>									</a:t>
            </a:r>
            <a:endParaRPr lang="en-US" sz="3200" b="1" dirty="0"/>
          </a:p>
        </p:txBody>
      </p:sp>
      <p:pic>
        <p:nvPicPr>
          <p:cNvPr id="10" name="Picture 6" descr="mount of salt, snow, winter, snowfall, snowy, season, holiday, december, january, waves">
            <a:extLst>
              <a:ext uri="{FF2B5EF4-FFF2-40B4-BE49-F238E27FC236}">
                <a16:creationId xmlns:a16="http://schemas.microsoft.com/office/drawing/2014/main" id="{EB0D5E4D-B1C5-4F7F-AC8C-1E66D6B4950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61091" y="2401105"/>
            <a:ext cx="2023717" cy="134975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The Surface Of Ice Covered With Wave-like Snow Patterns On A Cold Winter  Day. Stock Photo, Picture And Royalty Free Image. Image 6219790.">
            <a:extLst>
              <a:ext uri="{FF2B5EF4-FFF2-40B4-BE49-F238E27FC236}">
                <a16:creationId xmlns:a16="http://schemas.microsoft.com/office/drawing/2014/main" id="{F059CA72-BEA6-42DC-B738-8098599CECA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71831" y="3840942"/>
            <a:ext cx="2002236" cy="133379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ee the source image">
            <a:extLst>
              <a:ext uri="{FF2B5EF4-FFF2-40B4-BE49-F238E27FC236}">
                <a16:creationId xmlns:a16="http://schemas.microsoft.com/office/drawing/2014/main" id="{14A720B7-5E20-4004-BB99-55794190CED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18928" y="1302120"/>
            <a:ext cx="2377815" cy="93626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ee the source image">
            <a:extLst>
              <a:ext uri="{FF2B5EF4-FFF2-40B4-BE49-F238E27FC236}">
                <a16:creationId xmlns:a16="http://schemas.microsoft.com/office/drawing/2014/main" id="{67FF1C56-01A5-40EC-8169-B579C9BB3AD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45807" y="5264821"/>
            <a:ext cx="2028154" cy="1140837"/>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6DC88CBB-1584-4F9D-89BE-800B6F4F8BA9}"/>
              </a:ext>
            </a:extLst>
          </p:cNvPr>
          <p:cNvSpPr txBox="1"/>
          <p:nvPr/>
        </p:nvSpPr>
        <p:spPr>
          <a:xfrm>
            <a:off x="5425505" y="2187268"/>
            <a:ext cx="3826378" cy="461665"/>
          </a:xfrm>
          <a:prstGeom prst="rect">
            <a:avLst/>
          </a:prstGeom>
          <a:solidFill>
            <a:srgbClr val="FFCCFF"/>
          </a:solidFill>
        </p:spPr>
        <p:txBody>
          <a:bodyPr wrap="square" rtlCol="0">
            <a:spAutoFit/>
          </a:bodyPr>
          <a:lstStyle/>
          <a:p>
            <a:r>
              <a:rPr lang="en-US" sz="2400" dirty="0">
                <a:solidFill>
                  <a:srgbClr val="020250"/>
                </a:solidFill>
              </a:rPr>
              <a:t>   ESA Sentinel-1 C-Band </a:t>
            </a:r>
            <a:r>
              <a:rPr lang="en-US" sz="2400" b="1" dirty="0">
                <a:solidFill>
                  <a:srgbClr val="020250"/>
                </a:solidFill>
              </a:rPr>
              <a:t>SAR</a:t>
            </a:r>
            <a:endParaRPr lang="en-US" b="1" dirty="0"/>
          </a:p>
        </p:txBody>
      </p:sp>
      <p:grpSp>
        <p:nvGrpSpPr>
          <p:cNvPr id="25" name="Group 24">
            <a:extLst>
              <a:ext uri="{FF2B5EF4-FFF2-40B4-BE49-F238E27FC236}">
                <a16:creationId xmlns:a16="http://schemas.microsoft.com/office/drawing/2014/main" id="{3864715C-5D0F-4C3C-B6B0-4493C8062C94}"/>
              </a:ext>
            </a:extLst>
          </p:cNvPr>
          <p:cNvGrpSpPr/>
          <p:nvPr/>
        </p:nvGrpSpPr>
        <p:grpSpPr>
          <a:xfrm>
            <a:off x="795204" y="1801055"/>
            <a:ext cx="3725223" cy="4892401"/>
            <a:chOff x="442800" y="1068853"/>
            <a:chExt cx="3725223" cy="4892401"/>
          </a:xfrm>
        </p:grpSpPr>
        <p:pic>
          <p:nvPicPr>
            <p:cNvPr id="26" name="Picture 25">
              <a:extLst>
                <a:ext uri="{FF2B5EF4-FFF2-40B4-BE49-F238E27FC236}">
                  <a16:creationId xmlns:a16="http://schemas.microsoft.com/office/drawing/2014/main" id="{85C4358D-DB82-41E4-B62E-B2AB17C81BD8}"/>
                </a:ext>
              </a:extLst>
            </p:cNvPr>
            <p:cNvPicPr>
              <a:picLocks noChangeAspect="1"/>
            </p:cNvPicPr>
            <p:nvPr/>
          </p:nvPicPr>
          <p:blipFill rotWithShape="1">
            <a:blip r:embed="rId6"/>
            <a:srcRect l="-777" t="-1049" r="41607" b="55685"/>
            <a:stretch/>
          </p:blipFill>
          <p:spPr>
            <a:xfrm>
              <a:off x="442800" y="1068853"/>
              <a:ext cx="3725223" cy="4892401"/>
            </a:xfrm>
            <a:prstGeom prst="rect">
              <a:avLst/>
            </a:prstGeom>
          </p:spPr>
        </p:pic>
        <p:cxnSp>
          <p:nvCxnSpPr>
            <p:cNvPr id="27" name="Straight Connector 26">
              <a:extLst>
                <a:ext uri="{FF2B5EF4-FFF2-40B4-BE49-F238E27FC236}">
                  <a16:creationId xmlns:a16="http://schemas.microsoft.com/office/drawing/2014/main" id="{D45BAACF-6746-4C31-B5BE-0DB7AD2ECF80}"/>
                </a:ext>
              </a:extLst>
            </p:cNvPr>
            <p:cNvCxnSpPr/>
            <p:nvPr/>
          </p:nvCxnSpPr>
          <p:spPr>
            <a:xfrm flipV="1">
              <a:off x="2647797" y="3908201"/>
              <a:ext cx="0" cy="1750876"/>
            </a:xfrm>
            <a:prstGeom prst="line">
              <a:avLst/>
            </a:prstGeom>
            <a:ln w="38100">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3EC6C7E-5BDC-4860-840B-8EC0752C03D7}"/>
                </a:ext>
              </a:extLst>
            </p:cNvPr>
            <p:cNvCxnSpPr/>
            <p:nvPr/>
          </p:nvCxnSpPr>
          <p:spPr>
            <a:xfrm flipV="1">
              <a:off x="2016690" y="3908201"/>
              <a:ext cx="27140" cy="1750876"/>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20" name="TextBox 19">
            <a:extLst>
              <a:ext uri="{FF2B5EF4-FFF2-40B4-BE49-F238E27FC236}">
                <a16:creationId xmlns:a16="http://schemas.microsoft.com/office/drawing/2014/main" id="{81547D0C-DBCB-44C5-8A85-7BE14E03696C}"/>
              </a:ext>
            </a:extLst>
          </p:cNvPr>
          <p:cNvSpPr txBox="1"/>
          <p:nvPr/>
        </p:nvSpPr>
        <p:spPr>
          <a:xfrm>
            <a:off x="9914774" y="6532626"/>
            <a:ext cx="1986121" cy="276999"/>
          </a:xfrm>
          <a:prstGeom prst="rect">
            <a:avLst/>
          </a:prstGeom>
          <a:noFill/>
        </p:spPr>
        <p:txBody>
          <a:bodyPr wrap="none" rtlCol="0">
            <a:spAutoFit/>
          </a:bodyPr>
          <a:lstStyle/>
          <a:p>
            <a:r>
              <a:rPr lang="en-US" sz="1200" dirty="0"/>
              <a:t>Manickam and Barros (2020)</a:t>
            </a:r>
          </a:p>
        </p:txBody>
      </p:sp>
      <p:pic>
        <p:nvPicPr>
          <p:cNvPr id="30" name="Picture 29">
            <a:extLst>
              <a:ext uri="{FF2B5EF4-FFF2-40B4-BE49-F238E27FC236}">
                <a16:creationId xmlns:a16="http://schemas.microsoft.com/office/drawing/2014/main" id="{A1D26F8D-2733-4B61-BC81-60D4F5D89C28}"/>
              </a:ext>
            </a:extLst>
          </p:cNvPr>
          <p:cNvPicPr>
            <a:picLocks noChangeAspect="1"/>
          </p:cNvPicPr>
          <p:nvPr/>
        </p:nvPicPr>
        <p:blipFill rotWithShape="1">
          <a:blip r:embed="rId7"/>
          <a:srcRect l="19428" t="69744" r="12668" b="24905"/>
          <a:stretch/>
        </p:blipFill>
        <p:spPr>
          <a:xfrm rot="16200000">
            <a:off x="-1324675" y="3926806"/>
            <a:ext cx="3560587" cy="419708"/>
          </a:xfrm>
          <a:prstGeom prst="rect">
            <a:avLst/>
          </a:prstGeom>
        </p:spPr>
      </p:pic>
      <p:cxnSp>
        <p:nvCxnSpPr>
          <p:cNvPr id="32" name="Straight Connector 31">
            <a:extLst>
              <a:ext uri="{FF2B5EF4-FFF2-40B4-BE49-F238E27FC236}">
                <a16:creationId xmlns:a16="http://schemas.microsoft.com/office/drawing/2014/main" id="{09C8DCA9-71E3-4E10-A316-CDB7542E0EF6}"/>
              </a:ext>
            </a:extLst>
          </p:cNvPr>
          <p:cNvCxnSpPr/>
          <p:nvPr/>
        </p:nvCxnSpPr>
        <p:spPr>
          <a:xfrm flipV="1">
            <a:off x="3251153" y="4640403"/>
            <a:ext cx="27140" cy="1750876"/>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C0FE78AE-7276-4A5F-A254-391B3379688E}"/>
              </a:ext>
            </a:extLst>
          </p:cNvPr>
          <p:cNvPicPr>
            <a:picLocks noChangeAspect="1"/>
          </p:cNvPicPr>
          <p:nvPr/>
        </p:nvPicPr>
        <p:blipFill>
          <a:blip r:embed="rId8"/>
          <a:stretch>
            <a:fillRect/>
          </a:stretch>
        </p:blipFill>
        <p:spPr>
          <a:xfrm>
            <a:off x="5337151" y="2744005"/>
            <a:ext cx="3649533" cy="3465743"/>
          </a:xfrm>
          <a:prstGeom prst="rect">
            <a:avLst/>
          </a:prstGeom>
        </p:spPr>
      </p:pic>
      <p:cxnSp>
        <p:nvCxnSpPr>
          <p:cNvPr id="18" name="Straight Connector 17">
            <a:extLst>
              <a:ext uri="{FF2B5EF4-FFF2-40B4-BE49-F238E27FC236}">
                <a16:creationId xmlns:a16="http://schemas.microsoft.com/office/drawing/2014/main" id="{D24821EF-A83C-41E7-B378-9A02248B17E2}"/>
              </a:ext>
            </a:extLst>
          </p:cNvPr>
          <p:cNvCxnSpPr>
            <a:cxnSpLocks/>
          </p:cNvCxnSpPr>
          <p:nvPr/>
        </p:nvCxnSpPr>
        <p:spPr>
          <a:xfrm>
            <a:off x="7414443" y="3314700"/>
            <a:ext cx="0" cy="1950121"/>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DBD7B72-B0EF-4F91-B5FE-1E0E5B1166E4}"/>
              </a:ext>
            </a:extLst>
          </p:cNvPr>
          <p:cNvSpPr txBox="1"/>
          <p:nvPr/>
        </p:nvSpPr>
        <p:spPr>
          <a:xfrm>
            <a:off x="6666074" y="6220992"/>
            <a:ext cx="1345240" cy="369332"/>
          </a:xfrm>
          <a:prstGeom prst="rect">
            <a:avLst/>
          </a:prstGeom>
          <a:noFill/>
        </p:spPr>
        <p:txBody>
          <a:bodyPr wrap="none" rtlCol="0">
            <a:spAutoFit/>
          </a:bodyPr>
          <a:lstStyle/>
          <a:p>
            <a:r>
              <a:rPr lang="en-US" dirty="0">
                <a:highlight>
                  <a:srgbClr val="FFFF00"/>
                </a:highlight>
              </a:rPr>
              <a:t>100 ~ 250 m</a:t>
            </a:r>
          </a:p>
        </p:txBody>
      </p:sp>
      <p:cxnSp>
        <p:nvCxnSpPr>
          <p:cNvPr id="37" name="Straight Connector 36">
            <a:extLst>
              <a:ext uri="{FF2B5EF4-FFF2-40B4-BE49-F238E27FC236}">
                <a16:creationId xmlns:a16="http://schemas.microsoft.com/office/drawing/2014/main" id="{26EE764F-4C1D-4AFF-BA20-68A159C39EFF}"/>
              </a:ext>
            </a:extLst>
          </p:cNvPr>
          <p:cNvCxnSpPr/>
          <p:nvPr/>
        </p:nvCxnSpPr>
        <p:spPr>
          <a:xfrm>
            <a:off x="8801091" y="446075"/>
            <a:ext cx="1404206"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E4E6AC8-D8A6-47BA-8C77-2EAAA8D1660F}"/>
              </a:ext>
            </a:extLst>
          </p:cNvPr>
          <p:cNvCxnSpPr/>
          <p:nvPr/>
        </p:nvCxnSpPr>
        <p:spPr>
          <a:xfrm>
            <a:off x="8692874" y="446075"/>
            <a:ext cx="1404206"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9A5B9AC6-FD97-437C-9B8D-9B7235ADAE32}"/>
              </a:ext>
            </a:extLst>
          </p:cNvPr>
          <p:cNvSpPr txBox="1"/>
          <p:nvPr/>
        </p:nvSpPr>
        <p:spPr>
          <a:xfrm>
            <a:off x="311082" y="648380"/>
            <a:ext cx="7360493" cy="1200329"/>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Global Observations of SWE  (Peak Snow Mass)</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SWE Change at Inter-Storm Frequency (3-5 days)</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Snowmelt Patterns and Intermittency </a:t>
            </a:r>
            <a:endParaRPr lang="en-US" b="1" dirty="0">
              <a:solidFill>
                <a:srgbClr val="0000FF"/>
              </a:solidFill>
              <a:latin typeface="Arial" panose="020B0604020202020204" pitchFamily="34" charset="0"/>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1" dirty="0">
                <a:solidFill>
                  <a:srgbClr val="0000FF"/>
                </a:solidFill>
                <a:latin typeface="Arial" panose="020B0604020202020204" pitchFamily="34" charset="0"/>
                <a:cs typeface="Arial" panose="020B0604020202020204" pitchFamily="34" charset="0"/>
              </a:rPr>
              <a:t>Process Scales</a:t>
            </a:r>
            <a:endParaRPr kumimoji="0" lang="en-US" sz="18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grpSp>
        <p:nvGrpSpPr>
          <p:cNvPr id="41" name="Group 40">
            <a:extLst>
              <a:ext uri="{FF2B5EF4-FFF2-40B4-BE49-F238E27FC236}">
                <a16:creationId xmlns:a16="http://schemas.microsoft.com/office/drawing/2014/main" id="{7CD333BC-8806-44E0-8F38-366C50FF5CA8}"/>
              </a:ext>
            </a:extLst>
          </p:cNvPr>
          <p:cNvGrpSpPr/>
          <p:nvPr/>
        </p:nvGrpSpPr>
        <p:grpSpPr>
          <a:xfrm>
            <a:off x="7161918" y="471166"/>
            <a:ext cx="2905049" cy="1424865"/>
            <a:chOff x="7377999" y="130945"/>
            <a:chExt cx="2905049" cy="1424865"/>
          </a:xfrm>
        </p:grpSpPr>
        <p:pic>
          <p:nvPicPr>
            <p:cNvPr id="33" name="Picture 32" descr="Diagram&#10;&#10;Description automatically generated">
              <a:extLst>
                <a:ext uri="{FF2B5EF4-FFF2-40B4-BE49-F238E27FC236}">
                  <a16:creationId xmlns:a16="http://schemas.microsoft.com/office/drawing/2014/main" id="{9F7F6832-AB20-4432-A777-F764068DAA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77999" y="130945"/>
              <a:ext cx="2827298" cy="1424865"/>
            </a:xfrm>
            <a:prstGeom prst="rect">
              <a:avLst/>
            </a:prstGeom>
          </p:spPr>
        </p:pic>
        <p:cxnSp>
          <p:nvCxnSpPr>
            <p:cNvPr id="43" name="Straight Connector 42">
              <a:extLst>
                <a:ext uri="{FF2B5EF4-FFF2-40B4-BE49-F238E27FC236}">
                  <a16:creationId xmlns:a16="http://schemas.microsoft.com/office/drawing/2014/main" id="{A1E99A35-C662-420C-AD24-EE9425FE3C5A}"/>
                </a:ext>
              </a:extLst>
            </p:cNvPr>
            <p:cNvCxnSpPr>
              <a:cxnSpLocks/>
            </p:cNvCxnSpPr>
            <p:nvPr/>
          </p:nvCxnSpPr>
          <p:spPr>
            <a:xfrm>
              <a:off x="8709168" y="511154"/>
              <a:ext cx="157388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D8D9D49-335D-4CA9-ACC2-079FE9FB1420}"/>
                </a:ext>
              </a:extLst>
            </p:cNvPr>
            <p:cNvCxnSpPr>
              <a:cxnSpLocks/>
            </p:cNvCxnSpPr>
            <p:nvPr/>
          </p:nvCxnSpPr>
          <p:spPr>
            <a:xfrm>
              <a:off x="8608037" y="372644"/>
              <a:ext cx="157388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859BD4F-0647-470E-84E2-EE4BD2871E7D}"/>
                </a:ext>
              </a:extLst>
            </p:cNvPr>
            <p:cNvCxnSpPr>
              <a:cxnSpLocks/>
            </p:cNvCxnSpPr>
            <p:nvPr/>
          </p:nvCxnSpPr>
          <p:spPr>
            <a:xfrm>
              <a:off x="8608037" y="446075"/>
              <a:ext cx="157388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4" name="Picture 3">
            <a:extLst>
              <a:ext uri="{FF2B5EF4-FFF2-40B4-BE49-F238E27FC236}">
                <a16:creationId xmlns:a16="http://schemas.microsoft.com/office/drawing/2014/main" id="{D4930680-8A98-4D84-9CEB-1BC2D87B70AA}"/>
              </a:ext>
            </a:extLst>
          </p:cNvPr>
          <p:cNvPicPr>
            <a:picLocks noChangeAspect="1"/>
          </p:cNvPicPr>
          <p:nvPr/>
        </p:nvPicPr>
        <p:blipFill>
          <a:blip r:embed="rId10"/>
          <a:stretch>
            <a:fillRect/>
          </a:stretch>
        </p:blipFill>
        <p:spPr>
          <a:xfrm>
            <a:off x="10066967" y="48375"/>
            <a:ext cx="1969179" cy="573074"/>
          </a:xfrm>
          <a:prstGeom prst="rect">
            <a:avLst/>
          </a:prstGeom>
        </p:spPr>
      </p:pic>
      <p:pic>
        <p:nvPicPr>
          <p:cNvPr id="5" name="Picture 4">
            <a:extLst>
              <a:ext uri="{FF2B5EF4-FFF2-40B4-BE49-F238E27FC236}">
                <a16:creationId xmlns:a16="http://schemas.microsoft.com/office/drawing/2014/main" id="{D19F5209-DEC6-431A-9C17-C4B4CA125577}"/>
              </a:ext>
            </a:extLst>
          </p:cNvPr>
          <p:cNvPicPr>
            <a:picLocks noChangeAspect="1"/>
          </p:cNvPicPr>
          <p:nvPr/>
        </p:nvPicPr>
        <p:blipFill>
          <a:blip r:embed="rId11"/>
          <a:stretch>
            <a:fillRect/>
          </a:stretch>
        </p:blipFill>
        <p:spPr>
          <a:xfrm>
            <a:off x="4819396" y="5470795"/>
            <a:ext cx="1120308" cy="1200330"/>
          </a:xfrm>
          <a:prstGeom prst="rect">
            <a:avLst/>
          </a:prstGeom>
        </p:spPr>
      </p:pic>
      <p:sp>
        <p:nvSpPr>
          <p:cNvPr id="6" name="TextBox 5">
            <a:extLst>
              <a:ext uri="{FF2B5EF4-FFF2-40B4-BE49-F238E27FC236}">
                <a16:creationId xmlns:a16="http://schemas.microsoft.com/office/drawing/2014/main" id="{2284F61C-8B89-431E-960D-5CE0F5075542}"/>
              </a:ext>
            </a:extLst>
          </p:cNvPr>
          <p:cNvSpPr txBox="1"/>
          <p:nvPr/>
        </p:nvSpPr>
        <p:spPr>
          <a:xfrm>
            <a:off x="2058767" y="6572910"/>
            <a:ext cx="599844" cy="369332"/>
          </a:xfrm>
          <a:prstGeom prst="rect">
            <a:avLst/>
          </a:prstGeom>
          <a:noFill/>
        </p:spPr>
        <p:txBody>
          <a:bodyPr wrap="none" rtlCol="0">
            <a:spAutoFit/>
          </a:bodyPr>
          <a:lstStyle/>
          <a:p>
            <a:r>
              <a:rPr lang="en-US" b="1" dirty="0"/>
              <a:t>1km</a:t>
            </a:r>
          </a:p>
        </p:txBody>
      </p:sp>
      <p:sp>
        <p:nvSpPr>
          <p:cNvPr id="7" name="TextBox 6">
            <a:extLst>
              <a:ext uri="{FF2B5EF4-FFF2-40B4-BE49-F238E27FC236}">
                <a16:creationId xmlns:a16="http://schemas.microsoft.com/office/drawing/2014/main" id="{EA2989D0-C657-4229-83B1-7904FF2D304D}"/>
              </a:ext>
            </a:extLst>
          </p:cNvPr>
          <p:cNvSpPr txBox="1"/>
          <p:nvPr/>
        </p:nvSpPr>
        <p:spPr>
          <a:xfrm>
            <a:off x="2915936" y="6572910"/>
            <a:ext cx="772969" cy="369332"/>
          </a:xfrm>
          <a:prstGeom prst="rect">
            <a:avLst/>
          </a:prstGeom>
          <a:noFill/>
        </p:spPr>
        <p:txBody>
          <a:bodyPr wrap="none" rtlCol="0">
            <a:spAutoFit/>
          </a:bodyPr>
          <a:lstStyle/>
          <a:p>
            <a:r>
              <a:rPr lang="en-US" b="1" dirty="0"/>
              <a:t>100 m</a:t>
            </a:r>
          </a:p>
        </p:txBody>
      </p:sp>
    </p:spTree>
    <p:extLst>
      <p:ext uri="{BB962C8B-B14F-4D97-AF65-F5344CB8AC3E}">
        <p14:creationId xmlns:p14="http://schemas.microsoft.com/office/powerpoint/2010/main" val="2255806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7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0" grpId="0"/>
      <p:bldP spid="23" grpId="0"/>
      <p:bldP spid="6"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1574</TotalTime>
  <Words>359</Words>
  <Application>Microsoft Office PowerPoint</Application>
  <PresentationFormat>Widescreen</PresentationFormat>
  <Paragraphs>94</Paragraphs>
  <Slides>7</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vt:i4>
      </vt:variant>
    </vt:vector>
  </HeadingPairs>
  <TitlesOfParts>
    <vt:vector size="14" baseType="lpstr">
      <vt:lpstr>Arial</vt:lpstr>
      <vt:lpstr>Calibri</vt:lpstr>
      <vt:lpstr>Calibri Light</vt:lpstr>
      <vt:lpstr>Cambria Math</vt:lpstr>
      <vt:lpstr>Myriad Pro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Barros</dc:creator>
  <cp:lastModifiedBy>Barros, Ana</cp:lastModifiedBy>
  <cp:revision>116</cp:revision>
  <dcterms:created xsi:type="dcterms:W3CDTF">2018-03-12T13:46:11Z</dcterms:created>
  <dcterms:modified xsi:type="dcterms:W3CDTF">2022-05-26T15:21:44Z</dcterms:modified>
</cp:coreProperties>
</file>