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7"/>
  </p:notesMasterIdLst>
  <p:sldIdLst>
    <p:sldId id="259" r:id="rId2"/>
    <p:sldId id="1407" r:id="rId3"/>
    <p:sldId id="1340" r:id="rId4"/>
    <p:sldId id="1344" r:id="rId5"/>
    <p:sldId id="258" r:id="rId6"/>
    <p:sldId id="1405" r:id="rId7"/>
    <p:sldId id="1406" r:id="rId8"/>
    <p:sldId id="1346" r:id="rId9"/>
    <p:sldId id="269" r:id="rId10"/>
    <p:sldId id="1347" r:id="rId11"/>
    <p:sldId id="1403" r:id="rId12"/>
    <p:sldId id="270" r:id="rId13"/>
    <p:sldId id="274" r:id="rId14"/>
    <p:sldId id="1404" r:id="rId15"/>
    <p:sldId id="28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6"/>
    <p:restoredTop sz="88505"/>
  </p:normalViewPr>
  <p:slideViewPr>
    <p:cSldViewPr snapToGrid="0" snapToObjects="1">
      <p:cViewPr>
        <p:scale>
          <a:sx n="89" d="100"/>
          <a:sy n="89" d="100"/>
        </p:scale>
        <p:origin x="168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E6975-6BD4-5048-8939-6EA5D8738266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20A25-8701-D447-9D06-4CFEF28E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17ca4bf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f17ca4bf3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f17ca4bf3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17ca4bf3d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f17ca4bf3d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f70fac03d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f70fac03de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 the meantime many communities that use and generate </a:t>
            </a:r>
            <a:r>
              <a:rPr lang="en-US" dirty="0" err="1"/>
              <a:t>geoanalytical</a:t>
            </a:r>
            <a:r>
              <a:rPr lang="en-US" dirty="0"/>
              <a:t> data have started to</a:t>
            </a:r>
            <a:endParaRPr dirty="0"/>
          </a:p>
        </p:txBody>
      </p:sp>
      <p:sp>
        <p:nvSpPr>
          <p:cNvPr id="548" name="Google Shape;548;gf70fac03de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611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9180D-5746-3447-A159-2085B83663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f1ebcb7220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gf1ebcb722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2d3336abb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2d3336abb0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g12d3336abb0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3" name="Google Shape;7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F09B-3F6D-D945-95AA-3339E38ABC74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0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774BC-A017-BE46-AC4F-6E62B012C9B5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3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43523-A3AA-D042-8385-BE159E20FFF2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5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32002-5272-1749-AB81-67851A1E6C35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98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40C-2A00-5646-9538-844A401D16F3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2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73B1-5020-CC42-99B6-D4540609E4A1}" type="datetime1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57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246A-E30F-6945-8E06-A90D4BEEDE7D}" type="datetime1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6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2735-C04C-E242-896D-331C633D6AF8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9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4579D4C-8766-5843-B45E-C879C082B076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3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853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0981" y="6240997"/>
            <a:ext cx="2743200" cy="365125"/>
          </a:xfrm>
        </p:spPr>
        <p:txBody>
          <a:bodyPr/>
          <a:lstStyle/>
          <a:p>
            <a:fld id="{42FB405A-EBA8-6343-B642-09500B61DDE6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6240998"/>
            <a:ext cx="6870660" cy="365125"/>
          </a:xfrm>
        </p:spPr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8133" y="753227"/>
            <a:ext cx="765473" cy="1090789"/>
          </a:xfrm>
        </p:spPr>
        <p:txBody>
          <a:bodyPr/>
          <a:lstStyle>
            <a:lvl1pPr>
              <a:defRPr sz="3200"/>
            </a:lvl1pPr>
          </a:lstStyle>
          <a:p>
            <a:fld id="{A65F3464-EFEB-0242-BF23-653BC99592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oogle Shape;356;p1">
            <a:extLst>
              <a:ext uri="{FF2B5EF4-FFF2-40B4-BE49-F238E27FC236}">
                <a16:creationId xmlns:a16="http://schemas.microsoft.com/office/drawing/2014/main" id="{83836D98-8FD2-8839-A0D4-D066DD43CE05}"/>
              </a:ext>
            </a:extLst>
          </p:cNvPr>
          <p:cNvPicPr preferRelativeResize="0"/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6173" y="668067"/>
            <a:ext cx="1398775" cy="1401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8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A236-C2E0-044E-9727-05912144F29F}" type="datetime1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6FF02-5BB9-EC47-AB73-3C2F8FAC5187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6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D033B-1BEE-A549-A8F0-3E94FC0F5312}" type="datetime1">
              <a:rPr lang="en-US" smtClean="0"/>
              <a:t>5/27/22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9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23084-1852-834C-9E2D-BBC1634D62B4}" type="datetime1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B6DE-30C9-5441-803F-0CAA85D421F0}" type="datetime1">
              <a:rPr lang="en-US" smtClean="0"/>
              <a:t>5/27/22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4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0590-0E6A-D841-8155-2A3E91F66211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0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E080-64E3-474A-90D1-0BD615B26B23}" type="datetime1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2"/>
            <a:ext cx="9613861" cy="3767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61855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F649F27-7540-A44E-ABBC-868A9A46B46D}" type="datetime1">
              <a:rPr lang="en-US" smtClean="0"/>
              <a:t>5/27/22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618557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EGU22-10726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fld id="{A65F3464-EFEB-0242-BF23-653BC99592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64885-AB86-B24B-20D2-1713CE0D0B1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306530" y="6472572"/>
            <a:ext cx="810937" cy="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85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hnert@ldeo.columbia.ed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cidatacon.org/IDW2018/sessions/223/paper/659/" TargetMode="Externa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hyperlink" Target="https://doi.org/10.5281/zenodo.6566074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datacon.org/IDW-2022/sessions/439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kelger@gfz-potsdam.de" TargetMode="External"/><Relationship Id="rId3" Type="http://schemas.openxmlformats.org/officeDocument/2006/relationships/hyperlink" Target="mailto:lesley.wyborn@ardc.edu.au" TargetMode="External"/><Relationship Id="rId7" Type="http://schemas.openxmlformats.org/officeDocument/2006/relationships/hyperlink" Target="mailto:g.w.termaat@uu.n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ehnert@ldeo.columbia.edu" TargetMode="External"/><Relationship Id="rId5" Type="http://schemas.openxmlformats.org/officeDocument/2006/relationships/hyperlink" Target="mailto:jens.klump@csiro.au" TargetMode="External"/><Relationship Id="rId10" Type="http://schemas.openxmlformats.org/officeDocument/2006/relationships/hyperlink" Target="mailto:dominik.hezel@em.uni-frankfurt.de" TargetMode="External"/><Relationship Id="rId4" Type="http://schemas.openxmlformats.org/officeDocument/2006/relationships/hyperlink" Target="mailto:alexander.prent@curtin.edu.au" TargetMode="External"/><Relationship Id="rId9" Type="http://schemas.openxmlformats.org/officeDocument/2006/relationships/hyperlink" Target="mailto:marthe.kloecking@uni-goettingen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CD1B-4A76-AFDB-7D42-1029A8A9D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Global Data Standards for Geochemistry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563CA-D0E7-B338-422D-FD60A772E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1085" y="2984490"/>
            <a:ext cx="2960915" cy="111768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Kerstin Lehnert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&amp; Lesley Wyborn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CF714A-50FD-4913-FB5D-024583A32739}"/>
              </a:ext>
            </a:extLst>
          </p:cNvPr>
          <p:cNvGrpSpPr/>
          <p:nvPr/>
        </p:nvGrpSpPr>
        <p:grpSpPr>
          <a:xfrm>
            <a:off x="0" y="4318648"/>
            <a:ext cx="10560204" cy="2510369"/>
            <a:chOff x="0" y="4318648"/>
            <a:chExt cx="10560204" cy="2510369"/>
          </a:xfrm>
        </p:grpSpPr>
        <p:pic>
          <p:nvPicPr>
            <p:cNvPr id="5" name="Picture 4" descr="What do the Olympic Rings represent?">
              <a:extLst>
                <a:ext uri="{FF2B5EF4-FFF2-40B4-BE49-F238E27FC236}">
                  <a16:creationId xmlns:a16="http://schemas.microsoft.com/office/drawing/2014/main" id="{F7D31F5F-89FA-6890-9627-8D3BFF7E5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47544"/>
              <a:ext cx="4411508" cy="248147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6B8207-EA27-CF49-89D3-80AABA3F5298}"/>
                </a:ext>
              </a:extLst>
            </p:cNvPr>
            <p:cNvSpPr txBox="1"/>
            <p:nvPr/>
          </p:nvSpPr>
          <p:spPr>
            <a:xfrm>
              <a:off x="4411508" y="4318648"/>
              <a:ext cx="61486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but a set of ‘Olympic Rings’ that Link and Integrate across Continents.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CED38F-BFBD-908E-89CE-9B04E99600DB}"/>
              </a:ext>
            </a:extLst>
          </p:cNvPr>
          <p:cNvSpPr txBox="1"/>
          <p:nvPr/>
        </p:nvSpPr>
        <p:spPr>
          <a:xfrm>
            <a:off x="8641816" y="5879410"/>
            <a:ext cx="3398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hlinkClick r:id="rId3"/>
              </a:rPr>
              <a:t>lehnert@ldeo.columbia.edu</a:t>
            </a:r>
            <a:endParaRPr lang="en-US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F6EAD-9D82-77C5-38B8-D4667EBCF812}"/>
              </a:ext>
            </a:extLst>
          </p:cNvPr>
          <p:cNvSpPr txBox="1"/>
          <p:nvPr/>
        </p:nvSpPr>
        <p:spPr>
          <a:xfrm>
            <a:off x="4390536" y="1911845"/>
            <a:ext cx="608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Not the ‘One Ring to Rule Them All’,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D9B9C4-2F16-2275-36B9-4AEF7C561FF7}"/>
              </a:ext>
            </a:extLst>
          </p:cNvPr>
          <p:cNvGrpSpPr/>
          <p:nvPr/>
        </p:nvGrpSpPr>
        <p:grpSpPr>
          <a:xfrm>
            <a:off x="0" y="0"/>
            <a:ext cx="4390537" cy="2463961"/>
            <a:chOff x="0" y="0"/>
            <a:chExt cx="4390537" cy="2463961"/>
          </a:xfrm>
        </p:grpSpPr>
        <p:pic>
          <p:nvPicPr>
            <p:cNvPr id="4" name="Picture 4" descr="Lord Of The Rings: Every Ring-Bearer In Chronological Order">
              <a:extLst>
                <a:ext uri="{FF2B5EF4-FFF2-40B4-BE49-F238E27FC236}">
                  <a16:creationId xmlns:a16="http://schemas.microsoft.com/office/drawing/2014/main" id="{A8035237-BEDD-4422-6BA9-50EE65A70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90537" cy="2463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6C35C6-7618-4C06-AD16-0AC1D8D3AC3D}"/>
                </a:ext>
              </a:extLst>
            </p:cNvPr>
            <p:cNvCxnSpPr/>
            <p:nvPr/>
          </p:nvCxnSpPr>
          <p:spPr>
            <a:xfrm>
              <a:off x="156117" y="111512"/>
              <a:ext cx="4103649" cy="22302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941365-44D2-7660-8AE3-6763224345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17" y="111512"/>
              <a:ext cx="4103649" cy="22302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6633D54-91AA-7C70-234C-DC6C7CA2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B5C419-C0CA-DC03-EE10-542F3580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916" y="2030819"/>
            <a:ext cx="8756128" cy="466841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7"/>
          <p:cNvSpPr txBox="1"/>
          <p:nvPr/>
        </p:nvSpPr>
        <p:spPr>
          <a:xfrm rot="-2700000">
            <a:off x="1330942" y="4581800"/>
            <a:ext cx="766504" cy="36925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lnSpc>
                <a:spcPct val="60000"/>
              </a:lnSpc>
            </a:pPr>
            <a:r>
              <a:rPr lang="fr-F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7"/>
          <p:cNvSpPr txBox="1"/>
          <p:nvPr/>
        </p:nvSpPr>
        <p:spPr>
          <a:xfrm rot="-2700000">
            <a:off x="3521173" y="2477044"/>
            <a:ext cx="1415345" cy="36925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lnSpc>
                <a:spcPct val="60000"/>
              </a:lnSpc>
            </a:pPr>
            <a:r>
              <a:rPr lang="fr-F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Instrument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7"/>
          <p:cNvSpPr txBox="1"/>
          <p:nvPr/>
        </p:nvSpPr>
        <p:spPr>
          <a:xfrm rot="-2700000">
            <a:off x="533847" y="2477169"/>
            <a:ext cx="1127977" cy="36925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84B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lnSpc>
                <a:spcPct val="60000"/>
              </a:lnSpc>
            </a:pPr>
            <a:r>
              <a:rPr lang="fr-F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7"/>
          <p:cNvSpPr txBox="1"/>
          <p:nvPr/>
        </p:nvSpPr>
        <p:spPr>
          <a:xfrm rot="-2700000" flipH="1">
            <a:off x="6809972" y="2437356"/>
            <a:ext cx="1415345" cy="6154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84B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fr-F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Periodic</a:t>
            </a:r>
            <a:r>
              <a:rPr lang="fr-F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Table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7"/>
          <p:cNvSpPr txBox="1"/>
          <p:nvPr/>
        </p:nvSpPr>
        <p:spPr>
          <a:xfrm rot="-2700000">
            <a:off x="3638576" y="4330354"/>
            <a:ext cx="1207739" cy="61547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fr-F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Units of Measure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7"/>
          <p:cNvSpPr txBox="1"/>
          <p:nvPr/>
        </p:nvSpPr>
        <p:spPr>
          <a:xfrm rot="-2700000">
            <a:off x="6943179" y="4294171"/>
            <a:ext cx="1148907" cy="36925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lnSpc>
                <a:spcPct val="60000"/>
              </a:lnSpc>
            </a:pPr>
            <a:r>
              <a:rPr lang="fr-F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 rot="-2700000">
            <a:off x="6590822" y="5706204"/>
            <a:ext cx="1406860" cy="36925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>
              <a:lnSpc>
                <a:spcPct val="60000"/>
              </a:lnSpc>
            </a:pPr>
            <a:r>
              <a:rPr lang="fr-F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Rock Name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 descr="Google Shape;2482;p1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8044" y="5835230"/>
            <a:ext cx="3116808" cy="86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8815388" y="5076286"/>
            <a:ext cx="3430094" cy="1819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2700" indent="14288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-FR" sz="1067" dirty="0">
                <a:solidFill>
                  <a:schemeClr val="dk1"/>
                </a:solidFill>
              </a:rPr>
              <a:t>Wyborn, L.A.I., Cox, S.J.D., Lehnert, K.A., </a:t>
            </a:r>
            <a:r>
              <a:rPr lang="fr-FR" sz="1067" dirty="0" err="1">
                <a:solidFill>
                  <a:schemeClr val="dk1"/>
                </a:solidFill>
              </a:rPr>
              <a:t>Klump</a:t>
            </a:r>
            <a:r>
              <a:rPr lang="fr-FR" sz="1067" dirty="0">
                <a:solidFill>
                  <a:schemeClr val="dk1"/>
                </a:solidFill>
              </a:rPr>
              <a:t>, J. A </a:t>
            </a:r>
            <a:r>
              <a:rPr lang="fr-FR" sz="1067" dirty="0" err="1">
                <a:solidFill>
                  <a:schemeClr val="dk1"/>
                </a:solidFill>
              </a:rPr>
              <a:t>modular</a:t>
            </a:r>
            <a:r>
              <a:rPr lang="fr-FR" sz="1067" dirty="0">
                <a:solidFill>
                  <a:schemeClr val="dk1"/>
                </a:solidFill>
              </a:rPr>
              <a:t> </a:t>
            </a:r>
            <a:r>
              <a:rPr lang="fr-FR" sz="1067" dirty="0" err="1">
                <a:solidFill>
                  <a:schemeClr val="dk1"/>
                </a:solidFill>
              </a:rPr>
              <a:t>approach</a:t>
            </a:r>
            <a:r>
              <a:rPr lang="fr-FR" sz="1067" dirty="0">
                <a:solidFill>
                  <a:schemeClr val="dk1"/>
                </a:solidFill>
              </a:rPr>
              <a:t> to </a:t>
            </a:r>
            <a:r>
              <a:rPr lang="fr-FR" sz="1067" dirty="0" err="1">
                <a:solidFill>
                  <a:schemeClr val="dk1"/>
                </a:solidFill>
              </a:rPr>
              <a:t>developing</a:t>
            </a:r>
            <a:r>
              <a:rPr lang="fr-FR" sz="1067" dirty="0">
                <a:solidFill>
                  <a:schemeClr val="dk1"/>
                </a:solidFill>
              </a:rPr>
              <a:t> </a:t>
            </a:r>
            <a:r>
              <a:rPr lang="fr-FR" sz="1067" dirty="0" err="1">
                <a:solidFill>
                  <a:schemeClr val="dk1"/>
                </a:solidFill>
              </a:rPr>
              <a:t>interdisciplinary</a:t>
            </a:r>
            <a:r>
              <a:rPr lang="fr-FR" sz="1067" dirty="0">
                <a:solidFill>
                  <a:schemeClr val="dk1"/>
                </a:solidFill>
              </a:rPr>
              <a:t>, </a:t>
            </a:r>
            <a:r>
              <a:rPr lang="fr-FR" sz="1067" dirty="0" err="1">
                <a:solidFill>
                  <a:schemeClr val="dk1"/>
                </a:solidFill>
              </a:rPr>
              <a:t>interoperable</a:t>
            </a:r>
            <a:r>
              <a:rPr lang="fr-FR" sz="1067" dirty="0">
                <a:solidFill>
                  <a:schemeClr val="dk1"/>
                </a:solidFill>
              </a:rPr>
              <a:t> standards for </a:t>
            </a:r>
            <a:r>
              <a:rPr lang="fr-FR" sz="1067" dirty="0" err="1">
                <a:solidFill>
                  <a:schemeClr val="dk1"/>
                </a:solidFill>
              </a:rPr>
              <a:t>geochemical</a:t>
            </a:r>
            <a:r>
              <a:rPr lang="fr-FR" sz="1067" dirty="0">
                <a:solidFill>
                  <a:schemeClr val="dk1"/>
                </a:solidFill>
              </a:rPr>
              <a:t> data </a:t>
            </a:r>
            <a:r>
              <a:rPr lang="fr-FR" sz="1067" dirty="0" err="1">
                <a:solidFill>
                  <a:schemeClr val="dk1"/>
                </a:solidFill>
              </a:rPr>
              <a:t>based</a:t>
            </a:r>
            <a:r>
              <a:rPr lang="fr-FR" sz="1067" dirty="0">
                <a:solidFill>
                  <a:schemeClr val="dk1"/>
                </a:solidFill>
              </a:rPr>
              <a:t> on the </a:t>
            </a:r>
            <a:r>
              <a:rPr lang="fr-FR" sz="1067" dirty="0" err="1">
                <a:solidFill>
                  <a:schemeClr val="dk1"/>
                </a:solidFill>
              </a:rPr>
              <a:t>Semantic</a:t>
            </a:r>
            <a:r>
              <a:rPr lang="fr-FR" sz="1067" dirty="0">
                <a:solidFill>
                  <a:schemeClr val="dk1"/>
                </a:solidFill>
              </a:rPr>
              <a:t> </a:t>
            </a:r>
            <a:r>
              <a:rPr lang="fr-FR" sz="1067" dirty="0" err="1">
                <a:solidFill>
                  <a:schemeClr val="dk1"/>
                </a:solidFill>
              </a:rPr>
              <a:t>Sensor</a:t>
            </a:r>
            <a:r>
              <a:rPr lang="fr-FR" sz="1067" dirty="0">
                <a:solidFill>
                  <a:schemeClr val="dk1"/>
                </a:solidFill>
              </a:rPr>
              <a:t> Network (SSN) </a:t>
            </a:r>
            <a:r>
              <a:rPr lang="fr-FR" sz="1067" dirty="0" err="1">
                <a:solidFill>
                  <a:schemeClr val="dk1"/>
                </a:solidFill>
              </a:rPr>
              <a:t>Ontology</a:t>
            </a:r>
            <a:r>
              <a:rPr lang="fr-FR" sz="1067" dirty="0">
                <a:solidFill>
                  <a:schemeClr val="dk1"/>
                </a:solidFill>
              </a:rPr>
              <a:t>. In: </a:t>
            </a:r>
            <a:r>
              <a:rPr lang="fr-FR" sz="1067" dirty="0" err="1">
                <a:solidFill>
                  <a:schemeClr val="dk1"/>
                </a:solidFill>
              </a:rPr>
              <a:t>SciDataCon</a:t>
            </a:r>
            <a:r>
              <a:rPr lang="fr-FR" sz="1067" dirty="0">
                <a:solidFill>
                  <a:schemeClr val="dk1"/>
                </a:solidFill>
              </a:rPr>
              <a:t> 2018, The Digital </a:t>
            </a:r>
            <a:r>
              <a:rPr lang="fr-FR" sz="1067" dirty="0" err="1">
                <a:solidFill>
                  <a:schemeClr val="dk1"/>
                </a:solidFill>
              </a:rPr>
              <a:t>Frontiers</a:t>
            </a:r>
            <a:r>
              <a:rPr lang="fr-FR" sz="1067" dirty="0">
                <a:solidFill>
                  <a:schemeClr val="dk1"/>
                </a:solidFill>
              </a:rPr>
              <a:t> of Global Science. </a:t>
            </a:r>
            <a:r>
              <a:rPr lang="fr-FR" sz="1067" dirty="0" err="1">
                <a:solidFill>
                  <a:schemeClr val="dk1"/>
                </a:solidFill>
              </a:rPr>
              <a:t>Available</a:t>
            </a:r>
            <a:r>
              <a:rPr lang="fr-FR" sz="1067" dirty="0">
                <a:solidFill>
                  <a:schemeClr val="dk1"/>
                </a:solidFill>
              </a:rPr>
              <a:t> at:</a:t>
            </a:r>
            <a:r>
              <a:rPr lang="fr-FR" sz="1067" dirty="0">
                <a:solidFill>
                  <a:schemeClr val="dk1"/>
                </a:solidFill>
                <a:uFill>
                  <a:noFill/>
                </a:uFill>
              </a:rPr>
              <a:t> </a:t>
            </a:r>
            <a:r>
              <a:rPr lang="fr-FR" sz="1067" u="sng" dirty="0">
                <a:solidFill>
                  <a:schemeClr val="hlink"/>
                </a:solidFill>
                <a:hlinkClick r:id="rId5"/>
              </a:rPr>
              <a:t>https://www.scidatacon.org/IDW2018/sessions/223/paper/659/</a:t>
            </a:r>
            <a:r>
              <a:rPr lang="fr-FR" sz="1067" dirty="0">
                <a:solidFill>
                  <a:schemeClr val="dk1"/>
                </a:solidFill>
              </a:rPr>
              <a:t>.</a:t>
            </a:r>
            <a:endParaRPr sz="1067" dirty="0">
              <a:solidFill>
                <a:schemeClr val="dk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DA0BC8-08F1-3142-B31F-F55A510D6865}"/>
              </a:ext>
            </a:extLst>
          </p:cNvPr>
          <p:cNvSpPr txBox="1"/>
          <p:nvPr/>
        </p:nvSpPr>
        <p:spPr>
          <a:xfrm>
            <a:off x="8974136" y="1705451"/>
            <a:ext cx="3116808" cy="3447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747"/>
              </a:spcBef>
            </a:pP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Geochemistry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machine-to-machine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disciplines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harmonize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standards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as:</a:t>
            </a:r>
          </a:p>
          <a:p>
            <a:pPr marL="285750" lvl="1" indent="-169863"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Time (CODATA, International Science Union)</a:t>
            </a:r>
          </a:p>
          <a:p>
            <a:pPr marL="285750" lvl="1" indent="-169863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Table (International Union of Pure and </a:t>
            </a: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1" indent="-169863">
              <a:spcBef>
                <a:spcPts val="0"/>
              </a:spcBef>
              <a:spcAft>
                <a:spcPts val="0"/>
              </a:spcAft>
              <a:buSzPts val="1900"/>
              <a:buFont typeface="Arial" panose="020B0604020202020204" pitchFamily="34" charset="0"/>
              <a:buChar char="•"/>
            </a:pP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</a:t>
            </a: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names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(International Union of </a:t>
            </a:r>
            <a:r>
              <a:rPr lang="fr-FR" sz="16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Geosciences</a:t>
            </a: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DD677B-4379-4D45-8640-D8FE3407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Geochemistry</a:t>
            </a:r>
            <a:r>
              <a:rPr lang="fr-FR" dirty="0"/>
              <a:t> Standards </a:t>
            </a:r>
            <a:r>
              <a:rPr lang="fr-FR" dirty="0" err="1"/>
              <a:t>Should</a:t>
            </a:r>
            <a:r>
              <a:rPr lang="fr-FR" dirty="0"/>
              <a:t> Be </a:t>
            </a:r>
            <a:r>
              <a:rPr lang="fr-FR" dirty="0" err="1"/>
              <a:t>Modular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DA248-AF55-724D-8697-BBF612B8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NFDI4Earth Geochemische Daten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1AE5E-B28D-B942-AC21-384BF5A7D9B6}"/>
              </a:ext>
            </a:extLst>
          </p:cNvPr>
          <p:cNvSpPr txBox="1"/>
          <p:nvPr/>
        </p:nvSpPr>
        <p:spPr>
          <a:xfrm>
            <a:off x="0" y="25373"/>
            <a:ext cx="9477087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Slide from “International Science Council (ISC)/CODATA Decadal </a:t>
            </a:r>
            <a:r>
              <a:rPr lang="en-US" sz="1400" dirty="0" err="1">
                <a:solidFill>
                  <a:schemeClr val="bg1"/>
                </a:solidFill>
              </a:rPr>
              <a:t>Programme</a:t>
            </a:r>
            <a:r>
              <a:rPr lang="en-US" sz="1400" dirty="0">
                <a:solidFill>
                  <a:schemeClr val="bg1"/>
                </a:solidFill>
              </a:rPr>
              <a:t> Vocabularies and Standards Working Groups: a means of engaging both domain and technical efforts.”  (Lesley Wyborn, Simon Hodson, Nov 2021)</a:t>
            </a:r>
          </a:p>
        </p:txBody>
      </p:sp>
    </p:spTree>
    <p:extLst>
      <p:ext uri="{BB962C8B-B14F-4D97-AF65-F5344CB8AC3E}">
        <p14:creationId xmlns:p14="http://schemas.microsoft.com/office/powerpoint/2010/main" val="126414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CB596-A1C6-B74D-9415-DAC85CAE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Forward: OneGeochemistry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1894BD-348C-2204-9C1B-9BB49F49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991817" cy="385306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Global</a:t>
            </a:r>
            <a:r>
              <a:rPr lang="en-US" dirty="0"/>
              <a:t>: Engage across both Global North &amp; South.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Interdisciplinary</a:t>
            </a:r>
            <a:r>
              <a:rPr lang="en-US" dirty="0"/>
              <a:t>: Align with existing standards in relevant domains.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Inclusive &amp; equitable</a:t>
            </a:r>
            <a:r>
              <a:rPr lang="en-US" dirty="0"/>
              <a:t>: No Parachute, Helicopter, or Parasitic Science.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Future oriented</a:t>
            </a:r>
            <a:r>
              <a:rPr lang="en-US" dirty="0"/>
              <a:t>: Led by the next generation of geochemists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4335-7F93-8D41-A182-7C1BC5FF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19.11.2021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40060-412C-2843-BF5E-DAFC3FD6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NFDI4Earth Geochemische Daten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85882D-06E7-7790-D0F3-D0FFADCB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489" y="2336872"/>
            <a:ext cx="6828470" cy="35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E7007D2A-FE1E-2310-05AF-7C3B4E11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57" y="2855290"/>
            <a:ext cx="5003445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f1ebcb7220_0_9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One Geochemistry Status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99FEC1-8944-FD10-9729-FFCE4B15E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248409" cy="433730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Started in 2018</a:t>
            </a:r>
          </a:p>
          <a:p>
            <a:pPr lvl="0"/>
            <a:r>
              <a:rPr lang="en-US" dirty="0"/>
              <a:t>Global participation amongst groups in the US, Europe, and Australia, not yet in the Global South.</a:t>
            </a:r>
          </a:p>
          <a:p>
            <a:pPr lvl="0"/>
            <a:r>
              <a:rPr lang="en-US" dirty="0"/>
              <a:t>Interim governance released on May 20, 2022; </a:t>
            </a:r>
            <a:r>
              <a:rPr lang="en-US" sz="1600" dirty="0">
                <a:hlinkClick r:id="rId3"/>
              </a:rPr>
              <a:t>https://doi.org/10.5281/zenodo.6566074</a:t>
            </a:r>
            <a:endParaRPr lang="en-US" dirty="0"/>
          </a:p>
          <a:p>
            <a:r>
              <a:rPr lang="en-US" dirty="0"/>
              <a:t>Funding in place for 2 years via the </a:t>
            </a:r>
            <a:r>
              <a:rPr lang="en-US" dirty="0" err="1"/>
              <a:t>WorldFAIR</a:t>
            </a:r>
            <a:r>
              <a:rPr lang="en-US" dirty="0"/>
              <a:t> project.</a:t>
            </a:r>
          </a:p>
          <a:p>
            <a:pPr lvl="1"/>
            <a:r>
              <a:rPr lang="en-US" dirty="0"/>
              <a:t>First deliverable: Governance</a:t>
            </a:r>
          </a:p>
        </p:txBody>
      </p:sp>
      <p:pic>
        <p:nvPicPr>
          <p:cNvPr id="568" name="Google Shape;568;gf1ebcb7220_0_94" descr="AuScope Limited | ESI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4741" y="2329239"/>
            <a:ext cx="2718866" cy="65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f1ebcb7220_0_94" descr="DIGIS on Twitter: &amp;quot;Watch this space as we will soon seek your input for # GEOROC 2.0! The existing GEOROC database will continue to be updated and  curated. A beta version of GEORO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1137" y="3196622"/>
            <a:ext cx="1396929" cy="139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f1ebcb7220_0_94"/>
          <p:cNvPicPr preferRelativeResize="0"/>
          <p:nvPr/>
        </p:nvPicPr>
        <p:blipFill rotWithShape="1">
          <a:blip r:embed="rId6">
            <a:alphaModFix/>
          </a:blip>
          <a:srcRect b="21104"/>
          <a:stretch/>
        </p:blipFill>
        <p:spPr>
          <a:xfrm>
            <a:off x="4849137" y="3113288"/>
            <a:ext cx="1828800" cy="144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f1ebcb7220_0_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1122" y="4892112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f1ebcb7220_0_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90763" y="4898338"/>
            <a:ext cx="2086810" cy="62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f1ebcb7220_0_94" descr="OSIRIS-REx Mission Logo - OSIRIS-REx Miss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57151" y="4854636"/>
            <a:ext cx="1739994" cy="15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f1ebcb7220_0_94" descr="NAS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77992" y="5778765"/>
            <a:ext cx="791536" cy="62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f1ebcb7220_0_9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1930" y="2435716"/>
            <a:ext cx="3297825" cy="4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f1ebcb7220_0_94"/>
          <p:cNvPicPr preferRelativeResize="0"/>
          <p:nvPr/>
        </p:nvPicPr>
        <p:blipFill rotWithShape="1">
          <a:blip r:embed="rId12">
            <a:alphaModFix/>
          </a:blip>
          <a:srcRect l="83851" t="189970" r="-23606" b="-189970"/>
          <a:stretch/>
        </p:blipFill>
        <p:spPr>
          <a:xfrm>
            <a:off x="8898850" y="5447925"/>
            <a:ext cx="31127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f1ebcb7220_0_94"/>
          <p:cNvPicPr preferRelativeResize="0"/>
          <p:nvPr/>
        </p:nvPicPr>
        <p:blipFill rotWithShape="1">
          <a:blip r:embed="rId12">
            <a:alphaModFix/>
          </a:blip>
          <a:srcRect l="2950" t="-227098" r="30754" b="194261"/>
          <a:stretch/>
        </p:blipFill>
        <p:spPr>
          <a:xfrm>
            <a:off x="6407775" y="3067050"/>
            <a:ext cx="39078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f1ebcb7220_0_9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590763" y="5664525"/>
            <a:ext cx="2505075" cy="10096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1" name="Google Shape;581;gf1ebcb7220_0_9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11825" y="3172200"/>
            <a:ext cx="2991430" cy="6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f1ebcb7220_0_9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815150" y="3934413"/>
            <a:ext cx="2086800" cy="82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2d3336abb0_0_25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278067" cy="1080938"/>
          </a:xfrm>
        </p:spPr>
        <p:txBody>
          <a:bodyPr>
            <a:normAutofit/>
          </a:bodyPr>
          <a:lstStyle/>
          <a:p>
            <a:pPr lvl="0"/>
            <a:r>
              <a:rPr lang="en-US" dirty="0" err="1"/>
              <a:t>WorldFAIR</a:t>
            </a:r>
            <a:r>
              <a:rPr lang="en-US" dirty="0"/>
              <a:t> Project: Global Cooperation on FAIR Data Policy and Practice</a:t>
            </a:r>
          </a:p>
        </p:txBody>
      </p:sp>
      <p:sp>
        <p:nvSpPr>
          <p:cNvPr id="630" name="Google Shape;630;g12d3336abb0_0_25"/>
          <p:cNvSpPr txBox="1">
            <a:spLocks noGrp="1"/>
          </p:cNvSpPr>
          <p:nvPr>
            <p:ph type="body" idx="1"/>
          </p:nvPr>
        </p:nvSpPr>
        <p:spPr>
          <a:xfrm>
            <a:off x="371475" y="2336873"/>
            <a:ext cx="6686551" cy="404964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EU funded project: €1.98M over 2 years:</a:t>
            </a:r>
          </a:p>
          <a:p>
            <a:pPr lvl="1"/>
            <a:r>
              <a:rPr lang="en-US" dirty="0"/>
              <a:t>Led by CODATA and the Research Data Alliance</a:t>
            </a:r>
          </a:p>
          <a:p>
            <a:pPr lvl="1"/>
            <a:r>
              <a:rPr lang="en-US" dirty="0"/>
              <a:t>Project scheduled to start 1 June 2022.</a:t>
            </a:r>
          </a:p>
          <a:p>
            <a:pPr lvl="1"/>
            <a:r>
              <a:rPr lang="en-US" dirty="0"/>
              <a:t>Exploring features of a Core Interoperability Framework with 11 case studies from a range of research areas (OneGeochemistry is one of these)</a:t>
            </a:r>
          </a:p>
          <a:p>
            <a:pPr lvl="1"/>
            <a:r>
              <a:rPr lang="en-US" dirty="0"/>
              <a:t>Working at extracting the common definitions (units, vocabularies, data description, data structure, provenance…) across all 11 case studies </a:t>
            </a:r>
          </a:p>
          <a:p>
            <a:pPr lvl="1"/>
            <a:r>
              <a:rPr lang="en-US" dirty="0"/>
              <a:t>More information: </a:t>
            </a:r>
            <a:r>
              <a:rPr lang="en-US" dirty="0">
                <a:hlinkClick r:id="rId3"/>
              </a:rPr>
              <a:t>https://www.scidatacon.org/IDW-2022/sessions/439/</a:t>
            </a:r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pic>
        <p:nvPicPr>
          <p:cNvPr id="629" name="Google Shape;629;g12d3336abb0_0_25"/>
          <p:cNvPicPr preferRelativeResize="0"/>
          <p:nvPr/>
        </p:nvPicPr>
        <p:blipFill rotWithShape="1">
          <a:blip r:embed="rId4">
            <a:alphaModFix/>
          </a:blip>
          <a:srcRect t="15230" b="14092"/>
          <a:stretch/>
        </p:blipFill>
        <p:spPr>
          <a:xfrm>
            <a:off x="7412712" y="2085824"/>
            <a:ext cx="4779288" cy="477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8B621-7BF4-D0FB-477A-4186B4D49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354" y="2336873"/>
            <a:ext cx="483870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73534A6-68B7-0077-713B-7F410E19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Synopsis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093104-8090-D610-D5C8-E5D0A200D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46338"/>
            <a:ext cx="10706817" cy="2188139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Data standards in geochemistry are needed urgently to link and integrate global data resources.</a:t>
            </a:r>
          </a:p>
          <a:p>
            <a:pPr lvl="0"/>
            <a:r>
              <a:rPr lang="en-US" dirty="0"/>
              <a:t>OneGeochemistry seeks to define the building blocks for a global framework including minimum core variables, vocabularies, machine readability of data.</a:t>
            </a:r>
          </a:p>
          <a:p>
            <a:pPr lvl="0"/>
            <a:r>
              <a:rPr lang="en-US" dirty="0"/>
              <a:t>The goal is a modular, flexible framework that will enable interoperability among data systems throughout the entire geochemical data pipeline.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E54B25-0E0A-9DED-E4C7-980D8DE7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86F5E-A1DC-5BB6-FA45-B9990611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07268-A2FC-C6E2-A3EE-548562BD44DD}"/>
              </a:ext>
            </a:extLst>
          </p:cNvPr>
          <p:cNvGrpSpPr/>
          <p:nvPr/>
        </p:nvGrpSpPr>
        <p:grpSpPr>
          <a:xfrm>
            <a:off x="2432288" y="4434477"/>
            <a:ext cx="7327423" cy="2171646"/>
            <a:chOff x="779929" y="2172805"/>
            <a:chExt cx="10887635" cy="33003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DF2DD9-2DE6-83FF-CBD3-0211421A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929" y="2172805"/>
              <a:ext cx="10887635" cy="330034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5DD736-14DC-1BCE-A2FD-4A9879F4A0C5}"/>
                </a:ext>
              </a:extLst>
            </p:cNvPr>
            <p:cNvSpPr/>
            <p:nvPr/>
          </p:nvSpPr>
          <p:spPr>
            <a:xfrm>
              <a:off x="1102659" y="2326341"/>
              <a:ext cx="1600200" cy="94129"/>
            </a:xfrm>
            <a:prstGeom prst="rect">
              <a:avLst/>
            </a:prstGeom>
            <a:solidFill>
              <a:srgbClr val="BD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4A3590-EADB-23DD-B299-DC33E6E522D0}"/>
              </a:ext>
            </a:extLst>
          </p:cNvPr>
          <p:cNvSpPr txBox="1"/>
          <p:nvPr/>
        </p:nvSpPr>
        <p:spPr>
          <a:xfrm>
            <a:off x="7317480" y="6519446"/>
            <a:ext cx="2675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Illustration by Beck Strauss</a:t>
            </a:r>
          </a:p>
        </p:txBody>
      </p:sp>
    </p:spTree>
    <p:extLst>
      <p:ext uri="{BB962C8B-B14F-4D97-AF65-F5344CB8AC3E}">
        <p14:creationId xmlns:p14="http://schemas.microsoft.com/office/powerpoint/2010/main" val="275488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An invitation to participate!</a:t>
            </a:r>
          </a:p>
        </p:txBody>
      </p:sp>
      <p:sp>
        <p:nvSpPr>
          <p:cNvPr id="736" name="Google Shape;736;p13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10621092" cy="4221090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>
                <a:sym typeface="Arial"/>
              </a:rPr>
              <a:t>Contacts:</a:t>
            </a:r>
          </a:p>
          <a:p>
            <a:pPr lvl="0"/>
            <a:r>
              <a:rPr lang="en-US" dirty="0">
                <a:sym typeface="Arial"/>
              </a:rPr>
              <a:t>Lesley Wyborn (Australian National University) </a:t>
            </a:r>
            <a:r>
              <a:rPr lang="en-US" dirty="0">
                <a:sym typeface="Arial"/>
                <a:hlinkClick r:id="rId3"/>
              </a:rPr>
              <a:t>lesley.wyborn@anu.edu.au</a:t>
            </a:r>
            <a:endParaRPr lang="en-US" dirty="0">
              <a:sym typeface="Arial"/>
            </a:endParaRPr>
          </a:p>
          <a:p>
            <a:pPr lvl="0"/>
            <a:r>
              <a:rPr lang="en-US" dirty="0">
                <a:sym typeface="Arial"/>
              </a:rPr>
              <a:t>Alexander </a:t>
            </a:r>
            <a:r>
              <a:rPr lang="en-US" dirty="0" err="1">
                <a:sym typeface="Arial"/>
              </a:rPr>
              <a:t>Prent</a:t>
            </a:r>
            <a:r>
              <a:rPr lang="en-US" dirty="0">
                <a:sym typeface="Arial"/>
              </a:rPr>
              <a:t> (</a:t>
            </a:r>
            <a:r>
              <a:rPr lang="en-US" dirty="0" err="1">
                <a:sym typeface="Arial"/>
              </a:rPr>
              <a:t>Auscope</a:t>
            </a:r>
            <a:r>
              <a:rPr lang="en-US" dirty="0">
                <a:sym typeface="Arial"/>
              </a:rPr>
              <a:t> Geochemistry Network) </a:t>
            </a:r>
            <a:r>
              <a:rPr lang="en-US" dirty="0">
                <a:sym typeface="Arial"/>
                <a:hlinkClick r:id="rId4"/>
              </a:rPr>
              <a:t>alexander.prent@curtin.edu.au</a:t>
            </a:r>
            <a:endParaRPr lang="en-US" dirty="0">
              <a:sym typeface="Arial"/>
            </a:endParaRPr>
          </a:p>
          <a:p>
            <a:pPr lvl="0"/>
            <a:r>
              <a:rPr lang="en-US" dirty="0">
                <a:sym typeface="Arial"/>
              </a:rPr>
              <a:t>Jens </a:t>
            </a:r>
            <a:r>
              <a:rPr lang="en-US" dirty="0" err="1">
                <a:sym typeface="Arial"/>
              </a:rPr>
              <a:t>Klump</a:t>
            </a:r>
            <a:r>
              <a:rPr lang="en-US" dirty="0">
                <a:sym typeface="Arial"/>
              </a:rPr>
              <a:t> (</a:t>
            </a:r>
            <a:r>
              <a:rPr lang="en-US" dirty="0" err="1">
                <a:sym typeface="Arial"/>
              </a:rPr>
              <a:t>AuScope</a:t>
            </a:r>
            <a:r>
              <a:rPr lang="en-US" dirty="0">
                <a:sym typeface="Arial"/>
              </a:rPr>
              <a:t>) </a:t>
            </a:r>
            <a:r>
              <a:rPr lang="en-US" dirty="0">
                <a:sym typeface="Arial"/>
                <a:hlinkClick r:id="rId5"/>
              </a:rPr>
              <a:t>jens.klump@csiro.au</a:t>
            </a:r>
            <a:endParaRPr lang="en-US" dirty="0">
              <a:sym typeface="Arial"/>
            </a:endParaRPr>
          </a:p>
          <a:p>
            <a:pPr lvl="0"/>
            <a:r>
              <a:rPr lang="en-US" dirty="0">
                <a:sym typeface="Arial"/>
              </a:rPr>
              <a:t>Kerstin Lehnert (EarthChem, Astromat, OSIRIS-</a:t>
            </a:r>
            <a:r>
              <a:rPr lang="en-US" dirty="0" err="1">
                <a:sym typeface="Arial"/>
              </a:rPr>
              <a:t>REx</a:t>
            </a:r>
            <a:r>
              <a:rPr lang="en-US" dirty="0">
                <a:sym typeface="Arial"/>
              </a:rPr>
              <a:t>)  </a:t>
            </a:r>
            <a:r>
              <a:rPr lang="en-US" dirty="0">
                <a:sym typeface="Arial"/>
                <a:hlinkClick r:id="rId6"/>
              </a:rPr>
              <a:t>lehnert@ldeo.columbia.edu</a:t>
            </a:r>
            <a:endParaRPr lang="en-US" dirty="0">
              <a:sym typeface="Arial"/>
            </a:endParaRPr>
          </a:p>
          <a:p>
            <a:pPr lvl="0"/>
            <a:r>
              <a:rPr lang="en-US" dirty="0" err="1">
                <a:sym typeface="Arial"/>
              </a:rPr>
              <a:t>Geertje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ter</a:t>
            </a:r>
            <a:r>
              <a:rPr lang="en-US" dirty="0">
                <a:sym typeface="Arial"/>
              </a:rPr>
              <a:t> Maat (EPOS) </a:t>
            </a:r>
            <a:r>
              <a:rPr lang="en-US" dirty="0">
                <a:sym typeface="Arial"/>
                <a:hlinkClick r:id="rId7"/>
              </a:rPr>
              <a:t>g.w.termaat@uu.nl</a:t>
            </a:r>
            <a:endParaRPr lang="en-US" dirty="0">
              <a:sym typeface="Arial"/>
            </a:endParaRPr>
          </a:p>
          <a:p>
            <a:pPr lvl="0"/>
            <a:r>
              <a:rPr lang="en-US" dirty="0">
                <a:sym typeface="Arial"/>
              </a:rPr>
              <a:t>Kirsten </a:t>
            </a:r>
            <a:r>
              <a:rPr lang="en-US" dirty="0" err="1">
                <a:sym typeface="Arial"/>
              </a:rPr>
              <a:t>Elger</a:t>
            </a:r>
            <a:r>
              <a:rPr lang="en-US" dirty="0">
                <a:sym typeface="Arial"/>
              </a:rPr>
              <a:t> (GFZ Potsdam) </a:t>
            </a:r>
            <a:r>
              <a:rPr lang="en-US" dirty="0">
                <a:sym typeface="Arial"/>
                <a:hlinkClick r:id="rId8"/>
              </a:rPr>
              <a:t>kelger@gfz-potsdam.de</a:t>
            </a:r>
            <a:endParaRPr lang="en-US" dirty="0">
              <a:sym typeface="Arial"/>
            </a:endParaRPr>
          </a:p>
          <a:p>
            <a:pPr lvl="0"/>
            <a:r>
              <a:rPr lang="en-US" dirty="0" err="1">
                <a:sym typeface="Arial"/>
              </a:rPr>
              <a:t>Marthe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Klöcking</a:t>
            </a:r>
            <a:r>
              <a:rPr lang="en-US" dirty="0">
                <a:sym typeface="Arial"/>
              </a:rPr>
              <a:t> (DIGIS/GEOROC) </a:t>
            </a:r>
            <a:r>
              <a:rPr lang="en-US" dirty="0">
                <a:sym typeface="Arial"/>
                <a:hlinkClick r:id="rId9"/>
              </a:rPr>
              <a:t>marthe.kloecking@uni-goettingen.de</a:t>
            </a:r>
            <a:endParaRPr lang="en-US" dirty="0">
              <a:sym typeface="Arial"/>
            </a:endParaRPr>
          </a:p>
          <a:p>
            <a:pPr lvl="0"/>
            <a:r>
              <a:rPr lang="en-US" dirty="0">
                <a:sym typeface="Arial"/>
              </a:rPr>
              <a:t>Dominik </a:t>
            </a:r>
            <a:r>
              <a:rPr lang="en-US" dirty="0" err="1">
                <a:sym typeface="Arial"/>
              </a:rPr>
              <a:t>Hezel</a:t>
            </a:r>
            <a:r>
              <a:rPr lang="en-US" dirty="0">
                <a:sym typeface="Arial"/>
              </a:rPr>
              <a:t> (NFDI4Earth) </a:t>
            </a:r>
            <a:r>
              <a:rPr lang="en-US" dirty="0">
                <a:sym typeface="Arial"/>
                <a:hlinkClick r:id="rId10"/>
              </a:rPr>
              <a:t>dominik.hezel@em.uni-frankfurt.de</a:t>
            </a:r>
            <a:endParaRPr lang="en-US" dirty="0"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17ca4bf3d_0_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Global Access to Geochemical Data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6A4B6-3A24-9012-0472-1E5B1C18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11" y="2285845"/>
            <a:ext cx="4622269" cy="406266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Geochemical data are highly relevant to the UN Sustainable Development Goals </a:t>
            </a:r>
          </a:p>
          <a:p>
            <a:pPr lvl="1"/>
            <a:r>
              <a:rPr lang="en-US" dirty="0"/>
              <a:t>set in 2015 by the UN General Assembly </a:t>
            </a:r>
          </a:p>
          <a:p>
            <a:pPr lvl="1"/>
            <a:r>
              <a:rPr lang="en-US" dirty="0"/>
              <a:t>a universal call to action to end poverty, protect the planet, and ensure that by 2030 all people enjoy peace and prosperity.</a:t>
            </a:r>
          </a:p>
          <a:p>
            <a:pPr lvl="0"/>
            <a:r>
              <a:rPr lang="en-US" dirty="0"/>
              <a:t>Geochemistry has a potential role in all 17 SDGs.</a:t>
            </a:r>
          </a:p>
        </p:txBody>
      </p:sp>
      <p:pic>
        <p:nvPicPr>
          <p:cNvPr id="429" name="Google Shape;429;gf17ca4bf3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2626" y="5646510"/>
            <a:ext cx="4445981" cy="70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4C13D0-E6B1-2200-3654-7190FB6C8EC4}"/>
              </a:ext>
            </a:extLst>
          </p:cNvPr>
          <p:cNvGrpSpPr/>
          <p:nvPr/>
        </p:nvGrpSpPr>
        <p:grpSpPr>
          <a:xfrm>
            <a:off x="5075380" y="2083809"/>
            <a:ext cx="6989724" cy="3740200"/>
            <a:chOff x="4976376" y="860490"/>
            <a:chExt cx="6989724" cy="3740200"/>
          </a:xfrm>
        </p:grpSpPr>
        <p:pic>
          <p:nvPicPr>
            <p:cNvPr id="422" name="Google Shape;422;gf17ca4bf3d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26480" y="860490"/>
              <a:ext cx="6839620" cy="3437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gf17ca4bf3d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76376" y="2188865"/>
              <a:ext cx="1352550" cy="127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gf17ca4bf3d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52626" y="2188865"/>
              <a:ext cx="1352550" cy="127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gf17ca4bf3d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24551" y="2188865"/>
              <a:ext cx="1352550" cy="127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gf17ca4bf3d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01526" y="3324340"/>
              <a:ext cx="1352550" cy="127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gf17ca4bf3d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576951" y="1091665"/>
              <a:ext cx="1352550" cy="1276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2AC335-6F9C-030A-0E5C-9C9E63673274}"/>
              </a:ext>
            </a:extLst>
          </p:cNvPr>
          <p:cNvSpPr txBox="1"/>
          <p:nvPr/>
        </p:nvSpPr>
        <p:spPr>
          <a:xfrm>
            <a:off x="-2043113" y="-14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5390-497A-7C15-CC07-CEE2F9AF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This Week: A GREAT Debate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C43A4-B39E-02C7-B5C9-23919394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E51CB-D33C-8A2E-09B3-65F12AB4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Content Placeholder 17">
            <a:extLst>
              <a:ext uri="{FF2B5EF4-FFF2-40B4-BE49-F238E27FC236}">
                <a16:creationId xmlns:a16="http://schemas.microsoft.com/office/drawing/2014/main" id="{D42FDED0-9697-B6D9-89C2-17A90491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531" y="2147455"/>
            <a:ext cx="11110148" cy="1313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A2E816-8C8C-0244-CBA5-DE01EC07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02" y="3645269"/>
            <a:ext cx="2344389" cy="15078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2ABD55-2153-3805-7072-1F7B3EB36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02" y="5225112"/>
            <a:ext cx="2344389" cy="15078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3CF500-1F84-19DD-5C54-D9158320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70" y="3645269"/>
            <a:ext cx="8051509" cy="270342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9611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5390-497A-7C15-CC07-CEE2F9AF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This Week: A GREAT Debate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C43A4-B39E-02C7-B5C9-23919394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E51CB-D33C-8A2E-09B3-65F12AB4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Content Placeholder 17">
            <a:extLst>
              <a:ext uri="{FF2B5EF4-FFF2-40B4-BE49-F238E27FC236}">
                <a16:creationId xmlns:a16="http://schemas.microsoft.com/office/drawing/2014/main" id="{D42FDED0-9697-B6D9-89C2-17A90491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531" y="2147455"/>
            <a:ext cx="11110148" cy="1313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A2E816-8C8C-0244-CBA5-DE01EC07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02" y="3645269"/>
            <a:ext cx="2344389" cy="15078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2ABD55-2153-3805-7072-1F7B3EB36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02" y="5225112"/>
            <a:ext cx="2344389" cy="15078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3CF500-1F84-19DD-5C54-D9158320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70" y="3645269"/>
            <a:ext cx="8051509" cy="27034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5A3A8666-F3D1-2EAC-6787-8AE27A012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124" y="2841228"/>
            <a:ext cx="10617538" cy="370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61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D49A-CAAD-2028-DE94-6F20D7A7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Standards in Geochemistry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E76AE-62EF-475E-65C7-1C8C9852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EF5BE-1ADD-7FA8-3636-8D7A9248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Google Shape;356;p1">
            <a:extLst>
              <a:ext uri="{FF2B5EF4-FFF2-40B4-BE49-F238E27FC236}">
                <a16:creationId xmlns:a16="http://schemas.microsoft.com/office/drawing/2014/main" id="{7D4B3057-8515-6EE5-7C01-8589785248FD}"/>
              </a:ext>
            </a:extLst>
          </p:cNvPr>
          <p:cNvPicPr preferRelativeResize="0"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6173" y="668067"/>
            <a:ext cx="1398775" cy="140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Watch The Neverending Story | Prime Video">
            <a:extLst>
              <a:ext uri="{FF2B5EF4-FFF2-40B4-BE49-F238E27FC236}">
                <a16:creationId xmlns:a16="http://schemas.microsoft.com/office/drawing/2014/main" id="{2C0E0B28-814E-ECBB-0976-A9201953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9318" y="2155014"/>
            <a:ext cx="3297382" cy="43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023472-EB16-ECC2-1234-4B574F7D6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16" y="2866322"/>
            <a:ext cx="7800561" cy="36143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7095D9-1B5C-0894-E624-614073971FEC}"/>
              </a:ext>
            </a:extLst>
          </p:cNvPr>
          <p:cNvSpPr txBox="1"/>
          <p:nvPr/>
        </p:nvSpPr>
        <p:spPr>
          <a:xfrm>
            <a:off x="235075" y="2125256"/>
            <a:ext cx="829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“Managing Open and FAIR Data in Geochemistry: Where are we a decade after the Editors Roundtable?” </a:t>
            </a:r>
            <a:r>
              <a:rPr lang="en-US" sz="1600" dirty="0">
                <a:solidFill>
                  <a:schemeClr val="bg1"/>
                </a:solidFill>
              </a:rPr>
              <a:t>S L Goldstein, K Lehnert, A W Hofmann; EGU 2021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1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7F3D-380E-666A-5009-6EFCC211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Global Standards?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2D844-6B0B-3596-5B1C-9F586E28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6759938" cy="38530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Metadata schemas</a:t>
            </a:r>
          </a:p>
          <a:p>
            <a:pPr lvl="1"/>
            <a:r>
              <a:rPr lang="en-US" dirty="0"/>
              <a:t>Schemas</a:t>
            </a:r>
          </a:p>
          <a:p>
            <a:pPr lvl="1"/>
            <a:r>
              <a:rPr lang="en-US" dirty="0"/>
              <a:t>Unambiguous links</a:t>
            </a:r>
          </a:p>
          <a:p>
            <a:r>
              <a:rPr lang="en-US" dirty="0"/>
              <a:t>Vocabularies</a:t>
            </a:r>
          </a:p>
          <a:p>
            <a:r>
              <a:rPr lang="en-US" dirty="0"/>
              <a:t>Persistent Identifiers (PID)</a:t>
            </a:r>
          </a:p>
          <a:p>
            <a:pPr lvl="1"/>
            <a:r>
              <a:rPr lang="en-US" dirty="0"/>
              <a:t>PID types: data, samples, people, instruments, etc. </a:t>
            </a:r>
          </a:p>
          <a:p>
            <a:pPr lvl="1"/>
            <a:r>
              <a:rPr lang="en-US" dirty="0"/>
              <a:t>PID metadata</a:t>
            </a:r>
          </a:p>
          <a:p>
            <a:pPr lvl="1"/>
            <a:r>
              <a:rPr lang="en-US" dirty="0"/>
              <a:t>Granularity of use	</a:t>
            </a:r>
          </a:p>
          <a:p>
            <a:r>
              <a:rPr lang="en-US" dirty="0"/>
              <a:t>Communication protocols</a:t>
            </a:r>
          </a:p>
          <a:p>
            <a:pPr lvl="1"/>
            <a:r>
              <a:rPr lang="en-US" dirty="0"/>
              <a:t>Machine-readable</a:t>
            </a:r>
          </a:p>
          <a:p>
            <a:r>
              <a:rPr lang="en-US" dirty="0"/>
              <a:t>Repositories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6A887-5935-F682-0D90-A025541A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EGU22-10726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2CC24-FF20-AD0D-4190-498C93AC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6F2128A-5493-F916-F464-E457B7BF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60" y="2331818"/>
            <a:ext cx="4572856" cy="343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1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17ca4bf3d_0_216"/>
          <p:cNvSpPr/>
          <p:nvPr/>
        </p:nvSpPr>
        <p:spPr>
          <a:xfrm>
            <a:off x="7444774" y="4886649"/>
            <a:ext cx="3787517" cy="1900387"/>
          </a:xfrm>
          <a:prstGeom prst="rect">
            <a:avLst/>
          </a:prstGeom>
          <a:solidFill>
            <a:srgbClr val="EFEFEF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f17ca4bf3d_0_21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Calibri"/>
              </a:rPr>
              <a:t>Other Domains Have Done It. </a:t>
            </a:r>
            <a:r>
              <a:rPr lang="en-US" dirty="0"/>
              <a:t> </a:t>
            </a:r>
          </a:p>
        </p:txBody>
      </p:sp>
      <p:pic>
        <p:nvPicPr>
          <p:cNvPr id="508" name="Google Shape;508;gf17ca4bf3d_0_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528" y="2821757"/>
            <a:ext cx="4152016" cy="1900400"/>
          </a:xfrm>
          <a:prstGeom prst="rect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9" name="Google Shape;509;gf17ca4bf3d_0_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6078" y="2821757"/>
            <a:ext cx="7185224" cy="1900387"/>
          </a:xfrm>
          <a:prstGeom prst="rect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0" name="Google Shape;510;gf17ca4bf3d_0_2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1085" y="4898450"/>
            <a:ext cx="3934024" cy="1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f17ca4bf3d_0_216"/>
          <p:cNvSpPr/>
          <p:nvPr/>
        </p:nvSpPr>
        <p:spPr>
          <a:xfrm>
            <a:off x="5974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f17ca4bf3d_0_216"/>
          <p:cNvSpPr/>
          <p:nvPr/>
        </p:nvSpPr>
        <p:spPr>
          <a:xfrm>
            <a:off x="5974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3" name="Google Shape;513;gf17ca4bf3d_0_2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186" y="4401250"/>
            <a:ext cx="2870200" cy="22860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7" name="Google Shape;517;gf17ca4bf3d_0_2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48649" y="4898450"/>
            <a:ext cx="1431600" cy="69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f17ca4bf3d_0_216"/>
          <p:cNvPicPr preferRelativeResize="0"/>
          <p:nvPr/>
        </p:nvPicPr>
        <p:blipFill rotWithShape="1">
          <a:blip r:embed="rId8">
            <a:alphaModFix/>
          </a:blip>
          <a:srcRect l="15425" t="10558" r="14329" b="10589"/>
          <a:stretch/>
        </p:blipFill>
        <p:spPr>
          <a:xfrm>
            <a:off x="7510395" y="4944511"/>
            <a:ext cx="1696590" cy="180318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f17ca4bf3d_0_216"/>
          <p:cNvSpPr txBox="1"/>
          <p:nvPr/>
        </p:nvSpPr>
        <p:spPr>
          <a:xfrm>
            <a:off x="9216139" y="4992753"/>
            <a:ext cx="1929534" cy="170813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solidFill>
                  <a:schemeClr val="dk1"/>
                </a:solidFill>
              </a:rPr>
              <a:t>IUPAC Color Books</a:t>
            </a:r>
            <a:endParaRPr sz="11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</a:rPr>
              <a:t>An authoritative resource for chemical nomenclature, terminology, and symbols. Terminology definitions are drafted by international committees of experts in the appropriate chemistry sub-disciplines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E09F6-454C-8C6D-5DBB-8ADE97694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981" y="1692571"/>
            <a:ext cx="4123305" cy="99914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ym typeface="Calibri"/>
              </a:rPr>
              <a:t>Why has geochemistry failed so miserably? </a:t>
            </a:r>
            <a:endParaRPr lang="en-US" sz="2800" dirty="0">
              <a:sym typeface="Arial"/>
            </a:endParaRPr>
          </a:p>
          <a:p>
            <a:pPr algn="ctr"/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56AA-F291-67F6-5C5A-C7F945F1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from the EGU 2022 Great Debate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82976B-668B-90A2-0964-192A94EC6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3" y="2336873"/>
            <a:ext cx="5558118" cy="3853060"/>
          </a:xfrm>
        </p:spPr>
        <p:txBody>
          <a:bodyPr>
            <a:normAutofit/>
          </a:bodyPr>
          <a:lstStyle/>
          <a:p>
            <a:r>
              <a:rPr lang="en-US" dirty="0"/>
              <a:t>Community is very diverse (methods, samples, research applications).</a:t>
            </a:r>
          </a:p>
          <a:p>
            <a:r>
              <a:rPr lang="en-US" dirty="0"/>
              <a:t>Barriers for adoption are cultural.</a:t>
            </a:r>
          </a:p>
          <a:p>
            <a:pPr lvl="1"/>
            <a:r>
              <a:rPr lang="en-US" dirty="0"/>
              <a:t>Fear of being scooped.</a:t>
            </a:r>
          </a:p>
          <a:p>
            <a:pPr lvl="1"/>
            <a:r>
              <a:rPr lang="en-US" dirty="0"/>
              <a:t>Lack of credit for data management &amp; sharing.</a:t>
            </a:r>
          </a:p>
          <a:p>
            <a:pPr lvl="1"/>
            <a:r>
              <a:rPr lang="en-US" dirty="0"/>
              <a:t>Data management at the “finish line” (publication), not when it is created.</a:t>
            </a:r>
          </a:p>
          <a:p>
            <a:r>
              <a:rPr lang="en-US" dirty="0"/>
              <a:t>Sticks (data policies) are not enforced.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8CAD4-2457-D1BD-5A6B-B9E27B6B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EGU22-10726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5DFAB-C98E-45B3-40ED-C047EE1F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F3464-EFEB-0242-BF23-653BC99592D7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651ECC-E23A-9D49-63A3-E0165995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295" y="2136804"/>
            <a:ext cx="4213268" cy="239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0E4E45D-B020-9DA7-0C09-40D2ADB4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2" y="3345046"/>
            <a:ext cx="3657600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7BFB344-E2FB-57FE-F3AA-DAA6D701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8508" y="4466090"/>
            <a:ext cx="2705098" cy="214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D82C4595-9F9D-438C-5700-75FF0CE33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31158" r="10657" b="17013"/>
          <a:stretch/>
        </p:blipFill>
        <p:spPr bwMode="auto">
          <a:xfrm>
            <a:off x="6778704" y="5492175"/>
            <a:ext cx="2247403" cy="122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0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f70fac03de_0_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are starting to be developed internationally!</a:t>
            </a:r>
          </a:p>
        </p:txBody>
      </p:sp>
      <p:pic>
        <p:nvPicPr>
          <p:cNvPr id="553" name="Google Shape;553;gf70fac03de_0_27"/>
          <p:cNvPicPr preferRelativeResize="0"/>
          <p:nvPr/>
        </p:nvPicPr>
        <p:blipFill rotWithShape="1">
          <a:blip r:embed="rId3">
            <a:alphaModFix/>
          </a:blip>
          <a:srcRect r="48083" b="17191"/>
          <a:stretch/>
        </p:blipFill>
        <p:spPr>
          <a:xfrm>
            <a:off x="254703" y="2115390"/>
            <a:ext cx="3838575" cy="411313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4" name="Google Shape;554;gf70fac03de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8483" y="2114825"/>
            <a:ext cx="3354674" cy="3372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6" name="Google Shape;556;gf70fac03de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1586" y="2108889"/>
            <a:ext cx="3783505" cy="337239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7" name="Google Shape;557;gf70fac03de_0_27"/>
          <p:cNvPicPr preferRelativeResize="0"/>
          <p:nvPr/>
        </p:nvPicPr>
        <p:blipFill rotWithShape="1">
          <a:blip r:embed="rId6">
            <a:alphaModFix/>
          </a:blip>
          <a:srcRect r="13471" b="13471"/>
          <a:stretch/>
        </p:blipFill>
        <p:spPr>
          <a:xfrm>
            <a:off x="2854738" y="4389748"/>
            <a:ext cx="2883863" cy="246553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0" name="Google Shape;560;gf70fac03de_0_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83" y="4684718"/>
            <a:ext cx="2666059" cy="213621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FB9778-1DE0-14B6-15A6-FC968CB05850}"/>
              </a:ext>
            </a:extLst>
          </p:cNvPr>
          <p:cNvSpPr txBox="1"/>
          <p:nvPr/>
        </p:nvSpPr>
        <p:spPr>
          <a:xfrm>
            <a:off x="2316180" y="2898057"/>
            <a:ext cx="6165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pic>
        <p:nvPicPr>
          <p:cNvPr id="559" name="Google Shape;559;gf70fac03de_0_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75489" y="4056940"/>
            <a:ext cx="3683660" cy="105499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8" name="Google Shape;558;gf70fac03de_0_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85627" y="4239389"/>
            <a:ext cx="2745625" cy="261917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2" name="Google Shape;552;gf70fac03de_0_27"/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63593"/>
          <a:stretch/>
        </p:blipFill>
        <p:spPr>
          <a:xfrm>
            <a:off x="5394563" y="5047697"/>
            <a:ext cx="4080900" cy="180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{13533AC3-4866-BB4F-90B6-F6C1EE589631}tf16401378</Template>
  <TotalTime>5985</TotalTime>
  <Words>929</Words>
  <Application>Microsoft Macintosh PowerPoint</Application>
  <PresentationFormat>Widescreen</PresentationFormat>
  <Paragraphs>113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Berlin</vt:lpstr>
      <vt:lpstr>Global Data Standards for Geochemistry</vt:lpstr>
      <vt:lpstr>Global Access to Geochemical Data Needed</vt:lpstr>
      <vt:lpstr>Earlier This Week: A GREAT Debate</vt:lpstr>
      <vt:lpstr>Earlier This Week: A GREAT Debate</vt:lpstr>
      <vt:lpstr>Data Standards in Geochemistry</vt:lpstr>
      <vt:lpstr>What Global Standards?</vt:lpstr>
      <vt:lpstr>Other Domains Have Done It.  </vt:lpstr>
      <vt:lpstr>Insights from the EGU 2022 Great Debate</vt:lpstr>
      <vt:lpstr>Standards are starting to be developed internationally!</vt:lpstr>
      <vt:lpstr>Geochemistry Standards Should Be Modular</vt:lpstr>
      <vt:lpstr>Moving Forward: OneGeochemistry</vt:lpstr>
      <vt:lpstr>One Geochemistry Status</vt:lpstr>
      <vt:lpstr>WorldFAIR Project: Global Cooperation on FAIR Data Policy and Practice</vt:lpstr>
      <vt:lpstr>Synopsis</vt:lpstr>
      <vt:lpstr>An invitation to participate!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Data Standards for Geochemistry</dc:title>
  <dc:creator>Kerstin Lehnert</dc:creator>
  <cp:lastModifiedBy>Kerstin Lehnert</cp:lastModifiedBy>
  <cp:revision>21</cp:revision>
  <dcterms:created xsi:type="dcterms:W3CDTF">2022-05-16T23:01:48Z</dcterms:created>
  <dcterms:modified xsi:type="dcterms:W3CDTF">2022-05-27T11:26:07Z</dcterms:modified>
</cp:coreProperties>
</file>