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84" r:id="rId3"/>
    <p:sldId id="285" r:id="rId4"/>
    <p:sldId id="264" r:id="rId5"/>
    <p:sldId id="271" r:id="rId6"/>
  </p:sldIdLst>
  <p:sldSz cx="121793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Rackow" initials="T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2BA"/>
    <a:srgbClr val="839EC0"/>
    <a:srgbClr val="44536C"/>
    <a:srgbClr val="027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604"/>
    <p:restoredTop sz="86395"/>
  </p:normalViewPr>
  <p:slideViewPr>
    <p:cSldViewPr snapToGrid="0" snapToObjects="1">
      <p:cViewPr varScale="1">
        <p:scale>
          <a:sx n="100" d="100"/>
          <a:sy n="100" d="100"/>
        </p:scale>
        <p:origin x="168" y="376"/>
      </p:cViewPr>
      <p:guideLst>
        <p:guide orient="horz" pos="2160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1095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57092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2 MODELS, ICON and IFS</a:t>
            </a:r>
          </a:p>
          <a:p>
            <a:endParaRPr lang="en-DE" dirty="0"/>
          </a:p>
          <a:p>
            <a:r>
              <a:rPr lang="en-DE" dirty="0"/>
              <a:t>DEEP OFF for those, DEEP on for 9km</a:t>
            </a:r>
          </a:p>
          <a:p>
            <a:endParaRPr lang="en-DE" dirty="0"/>
          </a:p>
          <a:p>
            <a:r>
              <a:rPr lang="en-DE" dirty="0"/>
              <a:t>ML snow scheme added as well</a:t>
            </a:r>
          </a:p>
        </p:txBody>
      </p:sp>
    </p:spTree>
    <p:extLst>
      <p:ext uri="{BB962C8B-B14F-4D97-AF65-F5344CB8AC3E}">
        <p14:creationId xmlns:p14="http://schemas.microsoft.com/office/powerpoint/2010/main" val="302027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Cycle 1 IFS-FESOM </a:t>
            </a:r>
            <a:r>
              <a:rPr lang="de-DE" sz="1200" dirty="0" err="1"/>
              <a:t>simulations</a:t>
            </a:r>
            <a:r>
              <a:rPr lang="de-DE" sz="1200" dirty="0"/>
              <a:t> </a:t>
            </a:r>
            <a:r>
              <a:rPr lang="de-DE" sz="1200" dirty="0" err="1"/>
              <a:t>were</a:t>
            </a:r>
            <a:r>
              <a:rPr lang="de-DE" sz="1200" dirty="0"/>
              <a:t> still </a:t>
            </a:r>
            <a:r>
              <a:rPr lang="de-DE" sz="1200" dirty="0" err="1"/>
              <a:t>based</a:t>
            </a:r>
            <a:r>
              <a:rPr lang="de-DE" sz="1200" dirty="0"/>
              <a:t> on IFS </a:t>
            </a:r>
            <a:r>
              <a:rPr lang="de-DE" sz="1200" dirty="0" err="1"/>
              <a:t>cycle</a:t>
            </a:r>
            <a:r>
              <a:rPr lang="de-DE" sz="1200" dirty="0"/>
              <a:t> 46r1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Very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ORCA025</a:t>
            </a:r>
            <a:br>
              <a:rPr lang="de-DE" dirty="0"/>
            </a:br>
            <a:r>
              <a:rPr lang="de-DE" dirty="0" err="1"/>
              <a:t>from</a:t>
            </a:r>
            <a:r>
              <a:rPr lang="de-DE" dirty="0"/>
              <a:t> IFS-NEMO Cycle 1 </a:t>
            </a:r>
            <a:r>
              <a:rPr lang="de-DE" dirty="0" err="1"/>
              <a:t>simulations</a:t>
            </a:r>
            <a:endParaRPr lang="de-DE" dirty="0"/>
          </a:p>
          <a:p>
            <a:r>
              <a:rPr lang="de-DE" dirty="0" err="1"/>
              <a:t>Only</a:t>
            </a:r>
            <a:r>
              <a:rPr lang="de-DE" dirty="0"/>
              <a:t> 25km in large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br>
              <a:rPr lang="de-DE" dirty="0"/>
            </a:br>
            <a:r>
              <a:rPr lang="de-DE" dirty="0" err="1"/>
              <a:t>ocean</a:t>
            </a:r>
            <a:r>
              <a:rPr lang="de-DE" dirty="0"/>
              <a:t>, </a:t>
            </a:r>
            <a:r>
              <a:rPr lang="de-DE" dirty="0" err="1"/>
              <a:t>going</a:t>
            </a:r>
            <a:r>
              <a:rPr lang="de-DE" dirty="0"/>
              <a:t> down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12 in</a:t>
            </a:r>
            <a:br>
              <a:rPr lang="de-DE" dirty="0"/>
            </a:br>
            <a:r>
              <a:rPr lang="de-DE" dirty="0"/>
              <a:t>polar </a:t>
            </a:r>
            <a:r>
              <a:rPr lang="de-DE" dirty="0" err="1"/>
              <a:t>regions</a:t>
            </a:r>
            <a:endParaRPr lang="de-DE" dirty="0"/>
          </a:p>
          <a:p>
            <a:r>
              <a:rPr lang="de-DE" dirty="0"/>
              <a:t>Tropical </a:t>
            </a:r>
            <a:r>
              <a:rPr lang="de-DE" dirty="0" err="1"/>
              <a:t>Instability</a:t>
            </a:r>
            <a:r>
              <a:rPr lang="de-DE" dirty="0"/>
              <a:t> Waves </a:t>
            </a:r>
            <a:r>
              <a:rPr lang="de-DE" dirty="0" err="1"/>
              <a:t>already</a:t>
            </a:r>
            <a:br>
              <a:rPr lang="de-DE" dirty="0"/>
            </a:br>
            <a:r>
              <a:rPr lang="de-DE" dirty="0" err="1"/>
              <a:t>resolved</a:t>
            </a:r>
            <a:r>
              <a:rPr lang="de-DE" dirty="0"/>
              <a:t> at 25km</a:t>
            </a:r>
          </a:p>
          <a:p>
            <a:r>
              <a:rPr lang="de-DE" b="1" dirty="0"/>
              <a:t>0.9 </a:t>
            </a:r>
            <a:r>
              <a:rPr lang="de-DE" b="1" dirty="0" err="1"/>
              <a:t>million</a:t>
            </a:r>
            <a:r>
              <a:rPr lang="de-DE" b="1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nodes</a:t>
            </a:r>
            <a:endParaRPr lang="de-DE" dirty="0"/>
          </a:p>
          <a:p>
            <a:r>
              <a:rPr lang="de-DE" dirty="0"/>
              <a:t>Large </a:t>
            </a:r>
            <a:r>
              <a:rPr lang="de-DE" dirty="0" err="1"/>
              <a:t>atmosphere-to-ocean</a:t>
            </a:r>
            <a:br>
              <a:rPr lang="de-DE" dirty="0"/>
            </a:b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ratio</a:t>
            </a:r>
            <a:r>
              <a:rPr lang="de-DE" dirty="0"/>
              <a:t> -&gt;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res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ocean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Cycle 2</a:t>
            </a: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338990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say during presentation that TCo399 has similar water and enthalpy leakage as the 9 km deep on simulation</a:t>
            </a:r>
          </a:p>
          <a:p>
            <a:br>
              <a:rPr dirty="0"/>
            </a:b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The </a:t>
            </a:r>
            <a:r>
              <a:rPr lang="de-DE" dirty="0" err="1"/>
              <a:t>nextGEMS</a:t>
            </a:r>
            <a:r>
              <a:rPr lang="de-DE" dirty="0"/>
              <a:t> </a:t>
            </a:r>
            <a:r>
              <a:rPr lang="de-DE" dirty="0" err="1"/>
              <a:t>ocean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Cycle 2: NG5</a:t>
            </a:r>
            <a:endParaRPr lang="en-DE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872048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59999" y="1294198"/>
            <a:ext cx="7869602" cy="519801"/>
          </a:xfrm>
          <a:prstGeom prst="rect">
            <a:avLst/>
          </a:prstGeom>
        </p:spPr>
        <p:txBody>
          <a:bodyPr anchor="b"/>
          <a:lstStyle>
            <a:lvl1pPr indent="0">
              <a:lnSpc>
                <a:spcPts val="4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64E83"/>
                </a:solidFill>
              </a:defRPr>
            </a:lvl1pPr>
            <a:lvl2pPr marL="824592" indent="-367392">
              <a:lnSpc>
                <a:spcPts val="4000"/>
              </a:lnSpc>
              <a:spcBef>
                <a:spcPts val="0"/>
              </a:spcBef>
              <a:buClrTx/>
              <a:buFontTx/>
              <a:defRPr sz="3600" b="1">
                <a:solidFill>
                  <a:srgbClr val="064E83"/>
                </a:solidFill>
              </a:defRPr>
            </a:lvl2pPr>
            <a:lvl3pPr marL="1257300" indent="-342900">
              <a:lnSpc>
                <a:spcPts val="4000"/>
              </a:lnSpc>
              <a:spcBef>
                <a:spcPts val="0"/>
              </a:spcBef>
              <a:buClrTx/>
              <a:buFontTx/>
              <a:defRPr sz="3600" b="1">
                <a:solidFill>
                  <a:srgbClr val="064E83"/>
                </a:solidFill>
              </a:defRPr>
            </a:lvl3pPr>
            <a:lvl4pPr marL="1783079" indent="-411479">
              <a:lnSpc>
                <a:spcPts val="4000"/>
              </a:lnSpc>
              <a:spcBef>
                <a:spcPts val="0"/>
              </a:spcBef>
              <a:buClrTx/>
              <a:buFontTx/>
              <a:defRPr sz="3600" b="1">
                <a:solidFill>
                  <a:srgbClr val="064E83"/>
                </a:solidFill>
              </a:defRPr>
            </a:lvl4pPr>
            <a:lvl5pPr marL="2240279" indent="-411479">
              <a:lnSpc>
                <a:spcPts val="4000"/>
              </a:lnSpc>
              <a:spcBef>
                <a:spcPts val="0"/>
              </a:spcBef>
              <a:buClrTx/>
              <a:buFontTx/>
              <a:defRPr sz="3600" b="1">
                <a:solidFill>
                  <a:srgbClr val="064E83"/>
                </a:solidFill>
              </a:defRPr>
            </a:lvl5pPr>
          </a:lstStyle>
          <a:p>
            <a:r>
              <a:t>Title of Presentation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59999" y="1980000"/>
            <a:ext cx="7869602" cy="382157"/>
          </a:xfrm>
          <a:prstGeom prst="rect">
            <a:avLst/>
          </a:prstGeom>
        </p:spPr>
        <p:txBody>
          <a:bodyPr/>
          <a:lstStyle>
            <a:lvl1pPr indent="0">
              <a:lnSpc>
                <a:spcPts val="3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64E83"/>
                </a:solidFill>
              </a:defRPr>
            </a:lvl1pPr>
          </a:lstStyle>
          <a:p>
            <a:r>
              <a:t>Subtitle of Presentation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59999" y="2700001"/>
            <a:ext cx="7869602" cy="307778"/>
          </a:xfrm>
          <a:prstGeom prst="rect">
            <a:avLst/>
          </a:prstGeom>
        </p:spPr>
        <p:txBody>
          <a:bodyPr/>
          <a:lstStyle>
            <a:lvl1pPr indent="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64E83"/>
                </a:solidFill>
              </a:defRPr>
            </a:lvl1pPr>
          </a:lstStyle>
          <a:p>
            <a:r>
              <a:t>Author’s Name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159999" y="3121224"/>
            <a:ext cx="7869602" cy="254772"/>
          </a:xfrm>
          <a:prstGeom prst="rect">
            <a:avLst/>
          </a:prstGeom>
        </p:spPr>
        <p:txBody>
          <a:bodyPr/>
          <a:lstStyle>
            <a:lvl1pPr indent="0">
              <a:lnSpc>
                <a:spcPts val="2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064E83"/>
                </a:solidFill>
              </a:defRPr>
            </a:lvl1pPr>
          </a:lstStyle>
          <a:p>
            <a:r>
              <a:t>Author’s Address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2159999" y="3429000"/>
            <a:ext cx="7869602" cy="228268"/>
          </a:xfrm>
          <a:prstGeom prst="rect">
            <a:avLst/>
          </a:prstGeom>
        </p:spPr>
        <p:txBody>
          <a:bodyPr/>
          <a:lstStyle>
            <a:lvl1pPr indent="0">
              <a:lnSpc>
                <a:spcPts val="1800"/>
              </a:lnSpc>
              <a:spcBef>
                <a:spcPts val="0"/>
              </a:spcBef>
              <a:buClrTx/>
              <a:buSzTx/>
              <a:buFontTx/>
              <a:buNone/>
              <a:defRPr sz="1400">
                <a:solidFill>
                  <a:srgbClr val="064E83"/>
                </a:solidFill>
              </a:defRPr>
            </a:lvl1pPr>
          </a:lstStyle>
          <a:p>
            <a:r>
              <a:t>email@ddress</a:t>
            </a:r>
          </a:p>
        </p:txBody>
      </p:sp>
      <p:pic>
        <p:nvPicPr>
          <p:cNvPr id="21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78" y="5989395"/>
            <a:ext cx="2135592" cy="36695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886661" y="6172200"/>
            <a:ext cx="2841838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Top level text goes in here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1079999" y="359999"/>
            <a:ext cx="10029602" cy="36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Textebene 1…"/>
          <p:cNvSpPr txBox="1">
            <a:spLocks noGrp="1"/>
          </p:cNvSpPr>
          <p:nvPr>
            <p:ph type="body" idx="1"/>
          </p:nvPr>
        </p:nvSpPr>
        <p:spPr>
          <a:xfrm>
            <a:off x="1079999" y="936000"/>
            <a:ext cx="10029602" cy="49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Top level text goes in here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39293" y="6397254"/>
            <a:ext cx="139838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Date Placeholder 10"/>
          <p:cNvSpPr txBox="1"/>
          <p:nvPr/>
        </p:nvSpPr>
        <p:spPr>
          <a:xfrm>
            <a:off x="8564419" y="6411911"/>
            <a:ext cx="146518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t>October 29, 2014</a:t>
            </a:r>
          </a:p>
        </p:txBody>
      </p:sp>
      <p:pic>
        <p:nvPicPr>
          <p:cNvPr id="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999" y="6308254"/>
            <a:ext cx="1342374" cy="230659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457200" rtl="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64E83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64E83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64E83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64E83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64E83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64E83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64E83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64E83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64E83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-179999" algn="l" defTabSz="457200" rtl="0" latinLnBrk="0">
        <a:lnSpc>
          <a:spcPts val="2200"/>
        </a:lnSpc>
        <a:spcBef>
          <a:spcPts val="1100"/>
        </a:spcBef>
        <a:spcAft>
          <a:spcPts val="0"/>
        </a:spcAft>
        <a:buClr>
          <a:srgbClr val="064E83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663749" marR="0" indent="-303749" algn="l" defTabSz="457200" rtl="0" latinLnBrk="0">
        <a:lnSpc>
          <a:spcPts val="2200"/>
        </a:lnSpc>
        <a:spcBef>
          <a:spcPts val="1100"/>
        </a:spcBef>
        <a:spcAft>
          <a:spcPts val="0"/>
        </a:spcAft>
        <a:buClr>
          <a:srgbClr val="064E83"/>
        </a:buClr>
        <a:buSzPct val="100000"/>
        <a:buFont typeface="Arial"/>
        <a:buChar char="–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067142" marR="0" indent="-347142" algn="l" defTabSz="457200" rtl="0" latinLnBrk="0">
        <a:lnSpc>
          <a:spcPts val="2200"/>
        </a:lnSpc>
        <a:spcBef>
          <a:spcPts val="1100"/>
        </a:spcBef>
        <a:spcAft>
          <a:spcPts val="0"/>
        </a:spcAft>
        <a:buClr>
          <a:srgbClr val="064E83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484999" marR="0" indent="-404999" algn="l" defTabSz="457200" rtl="0" latinLnBrk="0">
        <a:lnSpc>
          <a:spcPts val="2200"/>
        </a:lnSpc>
        <a:spcBef>
          <a:spcPts val="1100"/>
        </a:spcBef>
        <a:spcAft>
          <a:spcPts val="0"/>
        </a:spcAft>
        <a:buClr>
          <a:srgbClr val="064E83"/>
        </a:buClr>
        <a:buSzPct val="100000"/>
        <a:buFont typeface="Arial"/>
        <a:buChar char="–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926000" marR="0" indent="-485999" algn="l" defTabSz="457200" rtl="0" latinLnBrk="0">
        <a:lnSpc>
          <a:spcPts val="2200"/>
        </a:lnSpc>
        <a:spcBef>
          <a:spcPts val="1100"/>
        </a:spcBef>
        <a:spcAft>
          <a:spcPts val="0"/>
        </a:spcAft>
        <a:buClr>
          <a:srgbClr val="064E83"/>
        </a:buClr>
        <a:buSzPct val="100000"/>
        <a:buFont typeface="Arial"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491739" marR="0" indent="-205739" algn="l" defTabSz="457200" rtl="0" latinLnBrk="0">
        <a:lnSpc>
          <a:spcPts val="2200"/>
        </a:lnSpc>
        <a:spcBef>
          <a:spcPts val="1100"/>
        </a:spcBef>
        <a:spcAft>
          <a:spcPts val="0"/>
        </a:spcAft>
        <a:buClr>
          <a:srgbClr val="064E83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48939" marR="0" indent="-205739" algn="l" defTabSz="457200" rtl="0" latinLnBrk="0">
        <a:lnSpc>
          <a:spcPts val="2200"/>
        </a:lnSpc>
        <a:spcBef>
          <a:spcPts val="1100"/>
        </a:spcBef>
        <a:spcAft>
          <a:spcPts val="0"/>
        </a:spcAft>
        <a:buClr>
          <a:srgbClr val="064E83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06140" marR="0" indent="-205740" algn="l" defTabSz="457200" rtl="0" latinLnBrk="0">
        <a:lnSpc>
          <a:spcPts val="2200"/>
        </a:lnSpc>
        <a:spcBef>
          <a:spcPts val="1100"/>
        </a:spcBef>
        <a:spcAft>
          <a:spcPts val="0"/>
        </a:spcAft>
        <a:buClr>
          <a:srgbClr val="064E83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863340" marR="0" indent="-205740" algn="l" defTabSz="457200" rtl="0" latinLnBrk="0">
        <a:lnSpc>
          <a:spcPts val="2200"/>
        </a:lnSpc>
        <a:spcBef>
          <a:spcPts val="1100"/>
        </a:spcBef>
        <a:spcAft>
          <a:spcPts val="0"/>
        </a:spcAft>
        <a:buClr>
          <a:srgbClr val="064E83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332519-E6C1-829F-97FF-D2ED41354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6"/>
          <a:stretch/>
        </p:blipFill>
        <p:spPr>
          <a:xfrm>
            <a:off x="8153400" y="1752128"/>
            <a:ext cx="4025900" cy="51058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CCD376-7901-CF2E-E3C0-413D3F3C774C}"/>
              </a:ext>
            </a:extLst>
          </p:cNvPr>
          <p:cNvSpPr/>
          <p:nvPr/>
        </p:nvSpPr>
        <p:spPr>
          <a:xfrm>
            <a:off x="170845" y="0"/>
            <a:ext cx="12018568" cy="876064"/>
          </a:xfrm>
          <a:prstGeom prst="rect">
            <a:avLst/>
          </a:prstGeom>
          <a:solidFill>
            <a:srgbClr val="839EC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313945-D4FA-FCB7-03DF-1787BE897132}"/>
              </a:ext>
            </a:extLst>
          </p:cNvPr>
          <p:cNvSpPr/>
          <p:nvPr/>
        </p:nvSpPr>
        <p:spPr>
          <a:xfrm>
            <a:off x="170845" y="876064"/>
            <a:ext cx="12018568" cy="876064"/>
          </a:xfrm>
          <a:prstGeom prst="rect">
            <a:avLst/>
          </a:prstGeom>
          <a:solidFill>
            <a:srgbClr val="839EC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Text Placeholder 11"/>
          <p:cNvSpPr>
            <a:spLocks noGrp="1"/>
          </p:cNvSpPr>
          <p:nvPr>
            <p:ph type="body" idx="14"/>
          </p:nvPr>
        </p:nvSpPr>
        <p:spPr>
          <a:xfrm>
            <a:off x="923436" y="2598401"/>
            <a:ext cx="10214464" cy="31099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>
              <a:defRPr sz="2300"/>
            </a:pPr>
            <a:r>
              <a:rPr lang="en-GB" b="1" dirty="0">
                <a:latin typeface="+mj-lt"/>
              </a:rPr>
              <a:t>Thomas Rackow</a:t>
            </a:r>
            <a:r>
              <a:rPr lang="en-GB" dirty="0">
                <a:latin typeface="+mj-lt"/>
              </a:rPr>
              <a:t>, Tobias Becker, </a:t>
            </a:r>
            <a:br>
              <a:rPr lang="en-GB" dirty="0">
                <a:latin typeface="+mj-lt"/>
              </a:rPr>
            </a:br>
            <a:r>
              <a:rPr lang="en-GB" dirty="0" err="1">
                <a:latin typeface="+mj-lt"/>
              </a:rPr>
              <a:t>Xabier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Pedruzo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Bagazgoitia</a:t>
            </a:r>
            <a:r>
              <a:rPr lang="en-GB" dirty="0">
                <a:latin typeface="+mj-lt"/>
              </a:rPr>
              <a:t>, Irina </a:t>
            </a:r>
            <a:r>
              <a:rPr lang="en-GB" dirty="0" err="1">
                <a:latin typeface="+mj-lt"/>
              </a:rPr>
              <a:t>Sandu</a:t>
            </a:r>
            <a:r>
              <a:rPr lang="en-GB" dirty="0">
                <a:latin typeface="+mj-lt"/>
              </a:rPr>
              <a:t>, 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Lorenzo </a:t>
            </a:r>
            <a:r>
              <a:rPr lang="en-GB" dirty="0" err="1">
                <a:latin typeface="+mj-lt"/>
              </a:rPr>
              <a:t>Zampieri</a:t>
            </a:r>
            <a:r>
              <a:rPr lang="en-GB" dirty="0">
                <a:latin typeface="+mj-lt"/>
              </a:rPr>
              <a:t>, Florian </a:t>
            </a:r>
            <a:r>
              <a:rPr lang="en-GB" dirty="0" err="1">
                <a:latin typeface="+mj-lt"/>
              </a:rPr>
              <a:t>Ziemen</a:t>
            </a:r>
            <a:r>
              <a:rPr lang="en-GB" dirty="0">
                <a:latin typeface="+mj-lt"/>
              </a:rPr>
              <a:t>, </a:t>
            </a:r>
            <a:br>
              <a:rPr lang="en-GB" dirty="0">
                <a:latin typeface="+mj-lt"/>
              </a:rPr>
            </a:b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and the ECMWF-AWI Team:</a:t>
            </a:r>
            <a:endParaRPr dirty="0">
              <a:latin typeface="+mj-lt"/>
            </a:endParaRPr>
          </a:p>
          <a:p>
            <a:br>
              <a:rPr lang="en-GB" sz="1400" dirty="0">
                <a:latin typeface="+mj-lt"/>
              </a:rPr>
            </a:br>
            <a:r>
              <a:rPr lang="en-GB" sz="1400" dirty="0">
                <a:latin typeface="+mj-lt"/>
              </a:rPr>
              <a:t>Gabriele </a:t>
            </a:r>
            <a:r>
              <a:rPr lang="en-GB" sz="1400" dirty="0" err="1">
                <a:latin typeface="+mj-lt"/>
              </a:rPr>
              <a:t>Arduini</a:t>
            </a:r>
            <a:r>
              <a:rPr lang="en-GB" sz="1400" dirty="0">
                <a:latin typeface="+mj-lt"/>
              </a:rPr>
              <a:t>, </a:t>
            </a:r>
            <a:r>
              <a:rPr lang="en-GB" sz="1400" dirty="0" err="1">
                <a:latin typeface="+mj-lt"/>
              </a:rPr>
              <a:t>Gianpaolo</a:t>
            </a:r>
            <a:r>
              <a:rPr lang="en-GB" sz="1400" dirty="0">
                <a:latin typeface="+mj-lt"/>
              </a:rPr>
              <a:t> Balsamo, Peter Bechtold, </a:t>
            </a:r>
            <a:r>
              <a:rPr lang="en-GB" sz="1400" dirty="0" err="1">
                <a:latin typeface="+mj-lt"/>
              </a:rPr>
              <a:t>Michail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Diamantakis</a:t>
            </a:r>
            <a:r>
              <a:rPr lang="en-GB" sz="1400" dirty="0">
                <a:latin typeface="+mj-lt"/>
              </a:rPr>
              <a:t>, </a:t>
            </a:r>
            <a:br>
              <a:rPr lang="en-GB" sz="1400" dirty="0">
                <a:latin typeface="+mj-lt"/>
              </a:rPr>
            </a:br>
            <a:r>
              <a:rPr lang="en-GB" sz="1400" dirty="0">
                <a:latin typeface="+mj-lt"/>
              </a:rPr>
              <a:t>Peter </a:t>
            </a:r>
            <a:r>
              <a:rPr lang="en-GB" sz="1400" dirty="0" err="1">
                <a:latin typeface="+mj-lt"/>
              </a:rPr>
              <a:t>Dueben</a:t>
            </a:r>
            <a:r>
              <a:rPr lang="en-GB" sz="1400" dirty="0">
                <a:latin typeface="+mj-lt"/>
              </a:rPr>
              <a:t>, Richard Forbes, Helge F. </a:t>
            </a:r>
            <a:r>
              <a:rPr lang="en-GB" sz="1400" dirty="0" err="1">
                <a:latin typeface="+mj-lt"/>
              </a:rPr>
              <a:t>Goessling</a:t>
            </a:r>
            <a:r>
              <a:rPr lang="en-GB" sz="1400" dirty="0">
                <a:latin typeface="+mj-lt"/>
              </a:rPr>
              <a:t>, </a:t>
            </a:r>
            <a:r>
              <a:rPr lang="en-GB" sz="1400" dirty="0" err="1">
                <a:latin typeface="+mj-lt"/>
              </a:rPr>
              <a:t>Ioan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Hadade</a:t>
            </a:r>
            <a:r>
              <a:rPr lang="en-GB" sz="1400" dirty="0">
                <a:latin typeface="+mj-lt"/>
              </a:rPr>
              <a:t>, Jan </a:t>
            </a:r>
            <a:r>
              <a:rPr lang="en-GB" sz="1400" dirty="0" err="1">
                <a:latin typeface="+mj-lt"/>
              </a:rPr>
              <a:t>Hegewald</a:t>
            </a:r>
            <a:r>
              <a:rPr lang="en-GB" sz="1400" dirty="0">
                <a:latin typeface="+mj-lt"/>
              </a:rPr>
              <a:t>, </a:t>
            </a:r>
            <a:br>
              <a:rPr lang="en-GB" sz="1400" dirty="0">
                <a:latin typeface="+mj-lt"/>
              </a:rPr>
            </a:br>
            <a:r>
              <a:rPr lang="en-GB" sz="1400" dirty="0">
                <a:latin typeface="+mj-lt"/>
              </a:rPr>
              <a:t>Thomas Jung, Nikolay </a:t>
            </a:r>
            <a:r>
              <a:rPr lang="en-GB" sz="1400" dirty="0" err="1">
                <a:latin typeface="+mj-lt"/>
              </a:rPr>
              <a:t>Koldunov</a:t>
            </a:r>
            <a:r>
              <a:rPr lang="en-GB" sz="1400" dirty="0">
                <a:latin typeface="+mj-lt"/>
              </a:rPr>
              <a:t>, Kristian </a:t>
            </a:r>
            <a:r>
              <a:rPr lang="en-GB" sz="1400" dirty="0" err="1">
                <a:latin typeface="+mj-lt"/>
              </a:rPr>
              <a:t>Mogensen</a:t>
            </a:r>
            <a:r>
              <a:rPr lang="en-GB" sz="1400" dirty="0">
                <a:latin typeface="+mj-lt"/>
              </a:rPr>
              <a:t>, Inna </a:t>
            </a:r>
            <a:r>
              <a:rPr lang="en-GB" sz="1400" dirty="0" err="1">
                <a:latin typeface="+mj-lt"/>
              </a:rPr>
              <a:t>Polichtchouk</a:t>
            </a:r>
            <a:r>
              <a:rPr lang="en-GB" sz="1400" dirty="0">
                <a:latin typeface="+mj-lt"/>
              </a:rPr>
              <a:t>, </a:t>
            </a:r>
            <a:br>
              <a:rPr lang="en-GB" sz="1400" dirty="0">
                <a:latin typeface="+mj-lt"/>
              </a:rPr>
            </a:br>
            <a:r>
              <a:rPr lang="en-GB" sz="1400" dirty="0">
                <a:latin typeface="+mj-lt"/>
              </a:rPr>
              <a:t>Christopher Roberts, Patrick Scholz, </a:t>
            </a:r>
            <a:r>
              <a:rPr lang="en-GB" sz="1400" dirty="0" err="1">
                <a:latin typeface="+mj-lt"/>
              </a:rPr>
              <a:t>Tido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Semmler</a:t>
            </a:r>
            <a:r>
              <a:rPr lang="en-GB" sz="1400" dirty="0">
                <a:latin typeface="+mj-lt"/>
              </a:rPr>
              <a:t>, Dmitry Sidorenko, Nils </a:t>
            </a:r>
            <a:r>
              <a:rPr lang="en-GB" sz="1400" dirty="0" err="1">
                <a:latin typeface="+mj-lt"/>
              </a:rPr>
              <a:t>Wedi</a:t>
            </a:r>
            <a:endParaRPr lang="en-DE" sz="1400" dirty="0">
              <a:latin typeface="+mj-lt"/>
            </a:endParaRPr>
          </a:p>
          <a:p>
            <a:pPr>
              <a:defRPr sz="1600"/>
            </a:pPr>
            <a:endParaRPr lang="de-DE" sz="1400" dirty="0"/>
          </a:p>
          <a:p>
            <a:pPr>
              <a:defRPr sz="1600"/>
            </a:pPr>
            <a:endParaRPr dirty="0"/>
          </a:p>
        </p:txBody>
      </p:sp>
      <p:sp>
        <p:nvSpPr>
          <p:cNvPr id="41" name="Text Placeholder 11"/>
          <p:cNvSpPr/>
          <p:nvPr/>
        </p:nvSpPr>
        <p:spPr>
          <a:xfrm>
            <a:off x="8489499" y="5360967"/>
            <a:ext cx="3477399" cy="27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fontScale="70000" lnSpcReduction="20000"/>
          </a:bodyPr>
          <a:lstStyle/>
          <a:p>
            <a:pPr algn="r">
              <a:lnSpc>
                <a:spcPts val="2400"/>
              </a:lnSpc>
              <a:defRPr sz="2000">
                <a:solidFill>
                  <a:srgbClr val="064E83"/>
                </a:solidFill>
              </a:defRPr>
            </a:pPr>
            <a:r>
              <a:rPr lang="en-GB" b="1" dirty="0">
                <a:solidFill>
                  <a:schemeClr val="bg1"/>
                </a:solidFill>
                <a:latin typeface="+mj-lt"/>
              </a:rPr>
              <a:t>27 May 2022</a:t>
            </a:r>
            <a:endParaRPr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 Placeholder 9"/>
          <p:cNvSpPr txBox="1">
            <a:spLocks noGrp="1"/>
          </p:cNvSpPr>
          <p:nvPr>
            <p:ph type="body" sz="quarter" idx="1"/>
          </p:nvPr>
        </p:nvSpPr>
        <p:spPr>
          <a:xfrm>
            <a:off x="922464" y="494455"/>
            <a:ext cx="10334372" cy="1465367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>
              <a:lnSpc>
                <a:spcPts val="5200"/>
              </a:lnSpc>
              <a:defRPr sz="4200"/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j-ea"/>
                <a:ea typeface="+mj-ea"/>
              </a:rPr>
              <a:t>Storm-resolving simulations with </a:t>
            </a:r>
            <a:br>
              <a:rPr lang="en-GB" sz="40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en-GB" sz="4000" dirty="0">
                <a:solidFill>
                  <a:schemeClr val="bg1"/>
                </a:solidFill>
                <a:latin typeface="+mj-ea"/>
                <a:ea typeface="+mj-ea"/>
              </a:rPr>
              <a:t>IFS-NEMO/FESOM in the </a:t>
            </a:r>
            <a:r>
              <a:rPr lang="en-GB" sz="4000" dirty="0" err="1">
                <a:solidFill>
                  <a:schemeClr val="bg1"/>
                </a:solidFill>
                <a:latin typeface="+mj-ea"/>
                <a:ea typeface="+mj-ea"/>
              </a:rPr>
              <a:t>nextGEMS</a:t>
            </a:r>
            <a:r>
              <a:rPr lang="en-GB" sz="4000" dirty="0">
                <a:solidFill>
                  <a:schemeClr val="bg1"/>
                </a:solidFill>
                <a:latin typeface="+mj-ea"/>
                <a:ea typeface="+mj-ea"/>
              </a:rPr>
              <a:t> project</a:t>
            </a:r>
          </a:p>
          <a:p>
            <a:endParaRPr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10F93-30C5-1961-2F07-98D39AE80D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45076" y="0"/>
            <a:ext cx="2057838" cy="876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57A6A-5529-6A38-8497-58966957BE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4" t="7428" r="4737"/>
          <a:stretch/>
        </p:blipFill>
        <p:spPr>
          <a:xfrm>
            <a:off x="8872058" y="5708359"/>
            <a:ext cx="3094840" cy="893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456588-56EF-0EA4-BDA4-643EF9A74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663" y="5916053"/>
            <a:ext cx="3094840" cy="4474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4"/>
          <p:cNvSpPr txBox="1"/>
          <p:nvPr/>
        </p:nvSpPr>
        <p:spPr>
          <a:xfrm>
            <a:off x="2422371" y="6411911"/>
            <a:ext cx="40536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900" b="1" cap="all">
                <a:solidFill>
                  <a:srgbClr val="064E83"/>
                </a:solidFill>
              </a:defRPr>
            </a:lvl1pPr>
          </a:lstStyle>
          <a:p>
            <a:r>
              <a:t>European Centre for Medium-Range Weather Forecasts</a:t>
            </a:r>
          </a:p>
        </p:txBody>
      </p:sp>
      <p:sp>
        <p:nvSpPr>
          <p:cNvPr id="45" name="Title 7"/>
          <p:cNvSpPr txBox="1">
            <a:spLocks noGrp="1"/>
          </p:cNvSpPr>
          <p:nvPr>
            <p:ph type="title"/>
          </p:nvPr>
        </p:nvSpPr>
        <p:spPr>
          <a:xfrm>
            <a:off x="761059" y="299939"/>
            <a:ext cx="11816883" cy="152423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nextGEMS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why ‘storm-resolving’?</a:t>
            </a:r>
            <a:endParaRPr dirty="0"/>
          </a:p>
        </p:txBody>
      </p:sp>
      <p:sp>
        <p:nvSpPr>
          <p:cNvPr id="46" name="Content Placeholder 8"/>
          <p:cNvSpPr txBox="1">
            <a:spLocks noGrp="1"/>
          </p:cNvSpPr>
          <p:nvPr>
            <p:ph type="body" sz="quarter" idx="1"/>
          </p:nvPr>
        </p:nvSpPr>
        <p:spPr>
          <a:xfrm>
            <a:off x="767579" y="936000"/>
            <a:ext cx="10029602" cy="5475911"/>
          </a:xfrm>
          <a:prstGeom prst="rect">
            <a:avLst/>
          </a:prstGeom>
        </p:spPr>
        <p:txBody>
          <a:bodyPr/>
          <a:lstStyle/>
          <a:p>
            <a:pPr marL="540000" lvl="1" indent="-180000">
              <a:buChar char="•"/>
            </a:pPr>
            <a:endParaRPr dirty="0"/>
          </a:p>
          <a:p>
            <a:pPr indent="-303749"/>
            <a:r>
              <a:rPr lang="en-GB" dirty="0"/>
              <a:t>Integrated Forecasting System (IFS) at</a:t>
            </a:r>
            <a:br>
              <a:rPr lang="en-GB" dirty="0"/>
            </a:br>
            <a:r>
              <a:rPr lang="en-GB" dirty="0"/>
              <a:t>about </a:t>
            </a:r>
            <a:r>
              <a:rPr lang="en-GB" b="1" dirty="0"/>
              <a:t>4km</a:t>
            </a:r>
            <a:r>
              <a:rPr lang="en-GB" dirty="0"/>
              <a:t> (Tco2559) and </a:t>
            </a:r>
            <a:r>
              <a:rPr lang="en-GB" b="1" dirty="0"/>
              <a:t>2.5km</a:t>
            </a:r>
            <a:r>
              <a:rPr lang="en-GB" dirty="0"/>
              <a:t> (Tco3999)</a:t>
            </a:r>
          </a:p>
          <a:p>
            <a:pPr indent="-303749"/>
            <a:r>
              <a:rPr lang="en-GB" dirty="0"/>
              <a:t>Coupled to WAM (waves) and </a:t>
            </a:r>
            <a:br>
              <a:rPr lang="en-GB" dirty="0"/>
            </a:br>
            <a:r>
              <a:rPr lang="en-GB" dirty="0"/>
              <a:t>NEMO/FESOM (ocean), down to </a:t>
            </a:r>
            <a:r>
              <a:rPr lang="en-GB" b="1" dirty="0"/>
              <a:t>5km</a:t>
            </a:r>
          </a:p>
          <a:p>
            <a:pPr indent="-303749"/>
            <a:r>
              <a:rPr lang="en-GB" dirty="0"/>
              <a:t>Different Development Cycles:</a:t>
            </a:r>
          </a:p>
          <a:p>
            <a:pPr indent="0">
              <a:buNone/>
            </a:pPr>
            <a:endParaRPr lang="en-GB" dirty="0"/>
          </a:p>
          <a:p>
            <a:pPr indent="-303749"/>
            <a:endParaRPr lang="en-GB" dirty="0"/>
          </a:p>
          <a:p>
            <a:pPr indent="-303749"/>
            <a:endParaRPr lang="en-GB" dirty="0"/>
          </a:p>
          <a:p>
            <a:pPr indent="-303749"/>
            <a:endParaRPr lang="en-GB" dirty="0"/>
          </a:p>
          <a:p>
            <a:pPr indent="0">
              <a:buNone/>
            </a:pPr>
            <a:br>
              <a:rPr lang="en-GB" dirty="0"/>
            </a:br>
            <a:endParaRPr lang="en-GB" dirty="0"/>
          </a:p>
          <a:p>
            <a:pPr indent="-303749"/>
            <a:r>
              <a:rPr lang="en-GB" b="1" dirty="0"/>
              <a:t>Cycle 2: 1-yr long simulation </a:t>
            </a:r>
            <a:r>
              <a:rPr lang="en-GB" dirty="0"/>
              <a:t>(and </a:t>
            </a:r>
            <a:br>
              <a:rPr lang="en-GB" dirty="0"/>
            </a:br>
            <a:r>
              <a:rPr lang="en-GB" b="1" dirty="0"/>
              <a:t>2 seasons</a:t>
            </a:r>
            <a:r>
              <a:rPr lang="en-GB" dirty="0"/>
              <a:t>), 9km baseline </a:t>
            </a:r>
            <a:r>
              <a:rPr lang="en-GB" b="1" dirty="0"/>
              <a:t>over 2 years</a:t>
            </a:r>
          </a:p>
        </p:txBody>
      </p:sp>
      <p:sp>
        <p:nvSpPr>
          <p:cNvPr id="4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45711" y="6397254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9" name="Text"/>
          <p:cNvSpPr txBox="1"/>
          <p:nvPr/>
        </p:nvSpPr>
        <p:spPr>
          <a:xfrm>
            <a:off x="3416300" y="882650"/>
            <a:ext cx="18034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23DD7A-7765-4824-886E-CC778FD9E995}"/>
              </a:ext>
            </a:extLst>
          </p:cNvPr>
          <p:cNvGrpSpPr/>
          <p:nvPr/>
        </p:nvGrpSpPr>
        <p:grpSpPr>
          <a:xfrm>
            <a:off x="955562" y="3261426"/>
            <a:ext cx="4728522" cy="1965784"/>
            <a:chOff x="955562" y="3261426"/>
            <a:chExt cx="4728522" cy="196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C8E97C7-D34A-637B-6FD1-3D0F68E45794}"/>
                </a:ext>
              </a:extLst>
            </p:cNvPr>
            <p:cNvGrpSpPr/>
            <p:nvPr/>
          </p:nvGrpSpPr>
          <p:grpSpPr>
            <a:xfrm>
              <a:off x="955562" y="3261426"/>
              <a:ext cx="4426412" cy="1965784"/>
              <a:chOff x="469609" y="2769407"/>
              <a:chExt cx="4426412" cy="196578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F07C7AC-D11E-5679-3D6D-3690EBE809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1698" r="43144"/>
              <a:stretch/>
            </p:blipFill>
            <p:spPr>
              <a:xfrm>
                <a:off x="469609" y="2769407"/>
                <a:ext cx="4419892" cy="196578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4F887D0-8AFE-562E-96D0-26472CE342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167" t="728" r="49876" b="76122"/>
              <a:stretch/>
            </p:blipFill>
            <p:spPr>
              <a:xfrm>
                <a:off x="1438328" y="3337319"/>
                <a:ext cx="851792" cy="78053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E6BAD86-88EC-A8AB-4E4E-3543B17EAA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167" t="728" r="49876" b="76122"/>
              <a:stretch/>
            </p:blipFill>
            <p:spPr>
              <a:xfrm>
                <a:off x="3554675" y="3339251"/>
                <a:ext cx="851792" cy="78053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81A7352-1CB2-CC7C-0183-1654EEB0DC50}"/>
                  </a:ext>
                </a:extLst>
              </p:cNvPr>
              <p:cNvSpPr/>
              <p:nvPr/>
            </p:nvSpPr>
            <p:spPr>
              <a:xfrm>
                <a:off x="4151190" y="4114795"/>
                <a:ext cx="744831" cy="61873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C608B5C-FB5E-8F71-56AC-D1396B968768}"/>
                  </a:ext>
                </a:extLst>
              </p:cNvPr>
              <p:cNvSpPr/>
              <p:nvPr/>
            </p:nvSpPr>
            <p:spPr>
              <a:xfrm>
                <a:off x="4747704" y="3921529"/>
                <a:ext cx="148317" cy="61873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C5D608-9827-1ACE-B4C0-6E24D60918FC}"/>
                </a:ext>
              </a:extLst>
            </p:cNvPr>
            <p:cNvSpPr txBox="1"/>
            <p:nvPr/>
          </p:nvSpPr>
          <p:spPr>
            <a:xfrm>
              <a:off x="3966495" y="4539206"/>
              <a:ext cx="171758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u</a:t>
              </a:r>
              <a:r>
                <a:rPr kumimoji="0" lang="en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pcoming hackathon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95D37EC-DFA5-A664-788A-290869F790AA}"/>
              </a:ext>
            </a:extLst>
          </p:cNvPr>
          <p:cNvSpPr txBox="1"/>
          <p:nvPr/>
        </p:nvSpPr>
        <p:spPr>
          <a:xfrm>
            <a:off x="6727559" y="6395666"/>
            <a:ext cx="413049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Wind gusts over Europe (</a:t>
            </a:r>
            <a:r>
              <a:rPr kumimoji="0" lang="en-GB" sz="14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Koldunov</a:t>
            </a:r>
            <a:r>
              <a:rPr kumimoji="0" lang="en-GB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AWI)</a:t>
            </a:r>
            <a:endParaRPr kumimoji="0" lang="en-DE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B9561-CFEA-4D15-CD00-77F08E5EB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934" y="-65090"/>
            <a:ext cx="70104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05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4"/>
          <p:cNvSpPr txBox="1"/>
          <p:nvPr/>
        </p:nvSpPr>
        <p:spPr>
          <a:xfrm>
            <a:off x="2422371" y="6411911"/>
            <a:ext cx="40536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900" b="1" cap="all">
                <a:solidFill>
                  <a:srgbClr val="064E83"/>
                </a:solidFill>
              </a:defRPr>
            </a:lvl1pPr>
          </a:lstStyle>
          <a:p>
            <a:r>
              <a:t>European Centre for Medium-Range Weather Forecasts</a:t>
            </a:r>
          </a:p>
        </p:txBody>
      </p:sp>
      <p:sp>
        <p:nvSpPr>
          <p:cNvPr id="45" name="Title 7"/>
          <p:cNvSpPr txBox="1">
            <a:spLocks noGrp="1"/>
          </p:cNvSpPr>
          <p:nvPr>
            <p:ph type="title"/>
          </p:nvPr>
        </p:nvSpPr>
        <p:spPr>
          <a:xfrm>
            <a:off x="761059" y="299939"/>
            <a:ext cx="11816883" cy="1524232"/>
          </a:xfrm>
          <a:prstGeom prst="rect">
            <a:avLst/>
          </a:prstGeom>
        </p:spPr>
        <p:txBody>
          <a:bodyPr/>
          <a:lstStyle/>
          <a:p>
            <a:br>
              <a:rPr lang="en-GB" dirty="0"/>
            </a:br>
            <a:r>
              <a:rPr lang="en-GB" dirty="0"/>
              <a:t>Findings at first Hackathon</a:t>
            </a:r>
            <a:endParaRPr dirty="0"/>
          </a:p>
        </p:txBody>
      </p:sp>
      <p:sp>
        <p:nvSpPr>
          <p:cNvPr id="46" name="Content Placeholder 8"/>
          <p:cNvSpPr txBox="1">
            <a:spLocks noGrp="1"/>
          </p:cNvSpPr>
          <p:nvPr>
            <p:ph type="body" sz="quarter" idx="1"/>
          </p:nvPr>
        </p:nvSpPr>
        <p:spPr>
          <a:xfrm>
            <a:off x="767579" y="936000"/>
            <a:ext cx="10029602" cy="5475911"/>
          </a:xfrm>
          <a:prstGeom prst="rect">
            <a:avLst/>
          </a:prstGeom>
        </p:spPr>
        <p:txBody>
          <a:bodyPr/>
          <a:lstStyle/>
          <a:p>
            <a:pPr marL="540000" lvl="1" indent="-180000">
              <a:buChar char="•"/>
            </a:pPr>
            <a:endParaRPr dirty="0"/>
          </a:p>
          <a:p>
            <a:pPr indent="-303749"/>
            <a:r>
              <a:rPr lang="en-GB" b="1" dirty="0"/>
              <a:t>IFS Cycle 1 simulations showed a water imbalance as well as an energy imbalance</a:t>
            </a:r>
          </a:p>
          <a:p>
            <a:pPr lvl="1"/>
            <a:r>
              <a:rPr lang="en-GB" dirty="0"/>
              <a:t>the semi-</a:t>
            </a:r>
            <a:r>
              <a:rPr lang="en-GB" dirty="0" err="1"/>
              <a:t>Lagrangian</a:t>
            </a:r>
            <a:r>
              <a:rPr lang="en-GB" dirty="0"/>
              <a:t> dynamics is non-conserving: gets worse at higher resolution</a:t>
            </a:r>
            <a:br>
              <a:rPr lang="en-GB" dirty="0"/>
            </a:br>
            <a:r>
              <a:rPr lang="en-GB" dirty="0"/>
              <a:t>and when deep convection parameterisation is switched off</a:t>
            </a:r>
          </a:p>
          <a:p>
            <a:pPr lvl="1"/>
            <a:r>
              <a:rPr lang="en-GB" dirty="0"/>
              <a:t>1 % water imbalance can cause up to 1 W m</a:t>
            </a:r>
            <a:r>
              <a:rPr lang="en-GB" baseline="31999" dirty="0"/>
              <a:t>-2</a:t>
            </a:r>
            <a:r>
              <a:rPr lang="en-GB" dirty="0"/>
              <a:t> enthalpy imbalance</a:t>
            </a:r>
          </a:p>
          <a:p>
            <a:pPr lvl="1"/>
            <a:r>
              <a:rPr lang="en-GB" dirty="0"/>
              <a:t>Total energy leakage of -2 W m</a:t>
            </a:r>
            <a:r>
              <a:rPr lang="en-GB" baseline="31999" dirty="0"/>
              <a:t>-2</a:t>
            </a:r>
            <a:r>
              <a:rPr lang="en-GB" dirty="0"/>
              <a:t> (9km, Deep On) and -6.4 W m</a:t>
            </a:r>
            <a:r>
              <a:rPr lang="en-GB" baseline="31999" dirty="0"/>
              <a:t>-2</a:t>
            </a:r>
            <a:r>
              <a:rPr lang="en-GB" dirty="0"/>
              <a:t> (4km, Deep Off)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To fix the water imbalance for Cycle 2, we …</a:t>
            </a:r>
          </a:p>
          <a:p>
            <a:pPr marL="540000" lvl="1" indent="-180000">
              <a:buChar char="•"/>
            </a:pPr>
            <a:r>
              <a:rPr lang="en-GB" dirty="0"/>
              <a:t>… changed from cubic to linear interpolation for water species</a:t>
            </a:r>
          </a:p>
          <a:p>
            <a:pPr marL="540000" lvl="1" indent="-180000">
              <a:buChar char="•"/>
            </a:pPr>
            <a:r>
              <a:rPr lang="en-GB" dirty="0"/>
              <a:t>… activated a tracer mass fixer</a:t>
            </a:r>
          </a:p>
          <a:p>
            <a:pPr marL="540000" lvl="1" indent="-180000">
              <a:buChar char="•"/>
            </a:pPr>
            <a:r>
              <a:rPr lang="en-GB" dirty="0"/>
              <a:t>… added source code change: conservative clipping of values below 10^-8 for moist species</a:t>
            </a:r>
          </a:p>
          <a:p>
            <a:pPr lvl="1"/>
            <a:endParaRPr lang="en-GB" dirty="0"/>
          </a:p>
        </p:txBody>
      </p:sp>
      <p:sp>
        <p:nvSpPr>
          <p:cNvPr id="4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45711" y="6397254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49" name="Text"/>
          <p:cNvSpPr txBox="1"/>
          <p:nvPr/>
        </p:nvSpPr>
        <p:spPr>
          <a:xfrm>
            <a:off x="3416300" y="882650"/>
            <a:ext cx="18034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303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ooter Placeholder 4"/>
          <p:cNvSpPr txBox="1"/>
          <p:nvPr/>
        </p:nvSpPr>
        <p:spPr>
          <a:xfrm>
            <a:off x="2422371" y="6411911"/>
            <a:ext cx="40536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900" b="1" cap="all">
                <a:solidFill>
                  <a:srgbClr val="064E83"/>
                </a:solidFill>
              </a:defRPr>
            </a:lvl1pPr>
          </a:lstStyle>
          <a:p>
            <a:r>
              <a:t>European Centre for Medium-Range Weather Forecasts</a:t>
            </a:r>
          </a:p>
        </p:txBody>
      </p:sp>
      <p:sp>
        <p:nvSpPr>
          <p:cNvPr id="99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45711" y="6397254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00" name="enthalpy_KE_total_energy_only_wo_dissipation_with_p_sfc_times_z_sfc_daily_NextGEMS_v1_and_v2.pdf" descr="enthalpy_KE_total_energy_only_wo_dissipation_with_p_sfc_times_z_sfc_daily_NextGEMS_v1_and_v2.pdf"/>
          <p:cNvPicPr>
            <a:picLocks noChangeAspect="1"/>
          </p:cNvPicPr>
          <p:nvPr/>
        </p:nvPicPr>
        <p:blipFill>
          <a:blip r:embed="rId3"/>
          <a:srcRect l="4297" t="19515" r="14605" b="19515"/>
          <a:stretch>
            <a:fillRect/>
          </a:stretch>
        </p:blipFill>
        <p:spPr>
          <a:xfrm>
            <a:off x="186319" y="1980406"/>
            <a:ext cx="5977243" cy="347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enthalpy_KE_total_energy_only_wo_dissipation_with_p_sfc_times_z_sfc_daily_NextGEMS_v2.pdf" descr="enthalpy_KE_total_energy_only_wo_dissipation_with_p_sfc_times_z_sfc_daily_NextGEMS_v2.pdf"/>
          <p:cNvPicPr>
            <a:picLocks noChangeAspect="1"/>
          </p:cNvPicPr>
          <p:nvPr/>
        </p:nvPicPr>
        <p:blipFill>
          <a:blip r:embed="rId4"/>
          <a:srcRect l="4659" t="20276" r="15018" b="20276"/>
          <a:stretch>
            <a:fillRect/>
          </a:stretch>
        </p:blipFill>
        <p:spPr>
          <a:xfrm>
            <a:off x="6139300" y="2003821"/>
            <a:ext cx="5989776" cy="342557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767579" y="936000"/>
            <a:ext cx="10945639" cy="2079425"/>
          </a:xfrm>
          <a:prstGeom prst="rect">
            <a:avLst/>
          </a:prstGeom>
        </p:spPr>
        <p:txBody>
          <a:bodyPr/>
          <a:lstStyle/>
          <a:p>
            <a:pPr marL="540000" lvl="1" indent="-180000">
              <a:buChar char="•"/>
            </a:pPr>
            <a:endParaRPr dirty="0"/>
          </a:p>
          <a:p>
            <a:pPr indent="-303749"/>
            <a:r>
              <a:rPr dirty="0"/>
              <a:t>Total energy leakage reduces to -0.15 W m</a:t>
            </a:r>
            <a:r>
              <a:rPr baseline="31999" dirty="0"/>
              <a:t>-2</a:t>
            </a:r>
            <a:r>
              <a:rPr dirty="0"/>
              <a:t> (9km, </a:t>
            </a:r>
            <a:r>
              <a:rPr lang="en-GB" dirty="0"/>
              <a:t>'</a:t>
            </a:r>
            <a:r>
              <a:rPr dirty="0"/>
              <a:t>Deep On</a:t>
            </a:r>
            <a:r>
              <a:rPr lang="en-GB" dirty="0"/>
              <a:t>'</a:t>
            </a:r>
            <a:r>
              <a:rPr dirty="0"/>
              <a:t>) and -0.32 W m</a:t>
            </a:r>
            <a:r>
              <a:rPr baseline="31999" dirty="0"/>
              <a:t>-2</a:t>
            </a:r>
            <a:r>
              <a:rPr dirty="0"/>
              <a:t> (4km, </a:t>
            </a:r>
            <a:r>
              <a:rPr lang="en-GB" dirty="0"/>
              <a:t>'</a:t>
            </a:r>
            <a:r>
              <a:rPr dirty="0"/>
              <a:t>Deep Off</a:t>
            </a:r>
            <a:r>
              <a:rPr lang="en-GB" dirty="0"/>
              <a:t>'</a:t>
            </a:r>
            <a:r>
              <a:rPr dirty="0"/>
              <a:t>)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135664DA-2798-44B6-630A-DB75E8845B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1059" y="299939"/>
            <a:ext cx="11816883" cy="1524232"/>
          </a:xfrm>
          <a:prstGeom prst="rect">
            <a:avLst/>
          </a:prstGeom>
        </p:spPr>
        <p:txBody>
          <a:bodyPr/>
          <a:lstStyle/>
          <a:p>
            <a:br>
              <a:rPr lang="en-GB" dirty="0"/>
            </a:br>
            <a:r>
              <a:rPr lang="en-GB" dirty="0"/>
              <a:t>IFS: Fixing the water imbalance also (almost) fixes the total energy budget</a:t>
            </a:r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229E05-084F-B54F-BE66-7426E2BB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999" y="936000"/>
            <a:ext cx="10029602" cy="6468100"/>
          </a:xfrm>
        </p:spPr>
        <p:txBody>
          <a:bodyPr/>
          <a:lstStyle/>
          <a:p>
            <a:pPr indent="0">
              <a:buNone/>
            </a:pPr>
            <a:endParaRPr lang="en-GB" b="1" dirty="0"/>
          </a:p>
          <a:p>
            <a:pPr marL="285750" indent="-285750"/>
            <a:r>
              <a:rPr lang="en-GB" b="1" dirty="0"/>
              <a:t>Cycle 1 ran with 0.25 degree oceans only (NEMO as well as FESOM), coupled to IFS 46r1</a:t>
            </a:r>
          </a:p>
          <a:p>
            <a:pPr lvl="1"/>
            <a:r>
              <a:rPr lang="en-GB" dirty="0"/>
              <a:t>Cycle 2 uses higher ocean resolution and new </a:t>
            </a:r>
            <a:br>
              <a:rPr lang="en-GB" dirty="0"/>
            </a:br>
            <a:r>
              <a:rPr lang="en-GB" dirty="0"/>
              <a:t>cycle 47r3.2; refactored FESOM code is applied </a:t>
            </a:r>
            <a:br>
              <a:rPr lang="en-GB" dirty="0"/>
            </a:br>
            <a:r>
              <a:rPr lang="en-GB" dirty="0"/>
              <a:t>that allows </a:t>
            </a:r>
            <a:r>
              <a:rPr lang="en-US" dirty="0"/>
              <a:t>hybrid MPI/OpenMP support</a:t>
            </a:r>
            <a:endParaRPr lang="de-DE" dirty="0"/>
          </a:p>
          <a:p>
            <a:r>
              <a:rPr lang="de-DE" b="1" dirty="0"/>
              <a:t>New NG5 </a:t>
            </a:r>
            <a:r>
              <a:rPr lang="de-DE" b="1" dirty="0" err="1"/>
              <a:t>grid</a:t>
            </a:r>
            <a:r>
              <a:rPr lang="de-DE" dirty="0"/>
              <a:t>: Same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nodes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		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ICON-5km </a:t>
            </a:r>
            <a:r>
              <a:rPr lang="de-DE" dirty="0" err="1"/>
              <a:t>grid</a:t>
            </a:r>
            <a:r>
              <a:rPr lang="de-DE" dirty="0"/>
              <a:t> (</a:t>
            </a:r>
            <a:r>
              <a:rPr lang="de-DE" b="1" dirty="0"/>
              <a:t>7.5 </a:t>
            </a:r>
            <a:r>
              <a:rPr lang="de-DE" b="1" dirty="0" err="1"/>
              <a:t>million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Eddy-</a:t>
            </a:r>
            <a:r>
              <a:rPr lang="de-DE" dirty="0" err="1"/>
              <a:t>resolving</a:t>
            </a:r>
            <a:r>
              <a:rPr lang="de-DE" dirty="0"/>
              <a:t> in large </a:t>
            </a:r>
            <a:r>
              <a:rPr lang="de-DE" dirty="0" err="1"/>
              <a:t>areas</a:t>
            </a:r>
            <a:r>
              <a:rPr lang="de-DE" dirty="0"/>
              <a:t>; </a:t>
            </a:r>
            <a:br>
              <a:rPr lang="de-DE" dirty="0"/>
            </a:br>
            <a:r>
              <a:rPr lang="de-DE" dirty="0"/>
              <a:t>Tropical </a:t>
            </a:r>
            <a:r>
              <a:rPr lang="de-DE" dirty="0" err="1"/>
              <a:t>Instability</a:t>
            </a:r>
            <a:r>
              <a:rPr lang="de-DE" dirty="0"/>
              <a:t> Waves </a:t>
            </a:r>
            <a:r>
              <a:rPr lang="de-DE" dirty="0" err="1"/>
              <a:t>resolved</a:t>
            </a:r>
            <a:endParaRPr lang="de-DE" dirty="0"/>
          </a:p>
          <a:p>
            <a:pPr lvl="1"/>
            <a:r>
              <a:rPr lang="de-DE" b="1" dirty="0" err="1"/>
              <a:t>Allows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linear </a:t>
            </a:r>
            <a:r>
              <a:rPr lang="de-DE" b="1" dirty="0" err="1"/>
              <a:t>kinematic</a:t>
            </a:r>
            <a:br>
              <a:rPr lang="de-DE" b="1" dirty="0"/>
            </a:br>
            <a:r>
              <a:rPr lang="de-DE" b="1" dirty="0" err="1"/>
              <a:t>features</a:t>
            </a:r>
            <a:r>
              <a:rPr lang="de-DE" b="1" dirty="0"/>
              <a:t> (</a:t>
            </a:r>
            <a:r>
              <a:rPr lang="de-DE" b="1" dirty="0" err="1"/>
              <a:t>sea</a:t>
            </a:r>
            <a:r>
              <a:rPr lang="de-DE" b="1" dirty="0"/>
              <a:t> </a:t>
            </a:r>
            <a:r>
              <a:rPr lang="de-DE" b="1" dirty="0" err="1"/>
              <a:t>ice</a:t>
            </a:r>
            <a:r>
              <a:rPr lang="de-DE" b="1" dirty="0"/>
              <a:t> </a:t>
            </a:r>
            <a:r>
              <a:rPr lang="de-DE" b="1" dirty="0" err="1"/>
              <a:t>cracks</a:t>
            </a:r>
            <a:r>
              <a:rPr lang="de-DE" b="1" dirty="0"/>
              <a:t>) in </a:t>
            </a:r>
            <a:br>
              <a:rPr lang="de-DE" b="1" dirty="0"/>
            </a:br>
            <a:r>
              <a:rPr lang="de-DE" b="1" dirty="0" err="1"/>
              <a:t>both</a:t>
            </a:r>
            <a:r>
              <a:rPr lang="de-DE" b="1" dirty="0"/>
              <a:t> </a:t>
            </a:r>
            <a:r>
              <a:rPr lang="de-DE" b="1" dirty="0" err="1"/>
              <a:t>hemispheres</a:t>
            </a:r>
            <a:endParaRPr lang="de-DE" b="1" dirty="0"/>
          </a:p>
          <a:p>
            <a:r>
              <a:rPr lang="de-DE" b="1" dirty="0"/>
              <a:t>As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this</a:t>
            </a:r>
            <a:r>
              <a:rPr lang="de-DE" b="1" dirty="0"/>
              <a:t> </a:t>
            </a:r>
            <a:r>
              <a:rPr lang="de-DE" b="1" dirty="0" err="1"/>
              <a:t>week</a:t>
            </a:r>
            <a:r>
              <a:rPr lang="de-DE" b="1" dirty="0"/>
              <a:t>, Cycle 2 </a:t>
            </a:r>
            <a:r>
              <a:rPr lang="de-DE" b="1" dirty="0" err="1"/>
              <a:t>simulations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br>
              <a:rPr lang="de-DE" b="1" dirty="0"/>
            </a:br>
            <a:r>
              <a:rPr lang="de-DE" b="1" dirty="0" err="1"/>
              <a:t>done</a:t>
            </a:r>
            <a:r>
              <a:rPr lang="de-DE" b="1" dirty="0"/>
              <a:t> and </a:t>
            </a:r>
            <a:r>
              <a:rPr lang="de-DE" b="1" dirty="0" err="1"/>
              <a:t>we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looking</a:t>
            </a:r>
            <a:r>
              <a:rPr lang="de-DE" b="1" dirty="0"/>
              <a:t> </a:t>
            </a:r>
            <a:r>
              <a:rPr lang="de-DE" b="1" dirty="0" err="1"/>
              <a:t>forward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analysis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b="1" dirty="0"/>
              <a:t>and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sharing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data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community</a:t>
            </a:r>
            <a:endParaRPr lang="de-DE" b="1" dirty="0"/>
          </a:p>
        </p:txBody>
      </p:sp>
      <p:sp>
        <p:nvSpPr>
          <p:cNvPr id="10" name="Footer Placeholder 4"/>
          <p:cNvSpPr txBox="1"/>
          <p:nvPr/>
        </p:nvSpPr>
        <p:spPr>
          <a:xfrm>
            <a:off x="2422371" y="6411911"/>
            <a:ext cx="40536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900" b="1" cap="all">
                <a:solidFill>
                  <a:srgbClr val="064E83"/>
                </a:solidFill>
              </a:defRPr>
            </a:lvl1pPr>
          </a:lstStyle>
          <a:p>
            <a:r>
              <a:rPr dirty="0"/>
              <a:t>European Centre for Medium-Range Weather Forecasts</a:t>
            </a:r>
          </a:p>
        </p:txBody>
      </p:sp>
      <p:sp>
        <p:nvSpPr>
          <p:cNvPr id="11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39293" y="6397255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4" name="Screen Recording 2022-05-06 at 15.02.31.mov" descr="Screen Recording 2022-05-06 at 15.02.31.mov">
            <a:hlinkClick r:id="" action="ppaction://media"/>
            <a:extLst>
              <a:ext uri="{FF2B5EF4-FFF2-40B4-BE49-F238E27FC236}">
                <a16:creationId xmlns:a16="http://schemas.microsoft.com/office/drawing/2014/main" id="{1C6EC603-0A0B-61EA-ABB6-C13FD5503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3111"/>
          <a:stretch/>
        </p:blipFill>
        <p:spPr>
          <a:xfrm>
            <a:off x="6762750" y="2184400"/>
            <a:ext cx="5257800" cy="4568454"/>
          </a:xfrm>
          <a:prstGeom prst="rect">
            <a:avLst/>
          </a:prstGeom>
        </p:spPr>
      </p:pic>
      <p:sp>
        <p:nvSpPr>
          <p:cNvPr id="14" name="Title 7">
            <a:extLst>
              <a:ext uri="{FF2B5EF4-FFF2-40B4-BE49-F238E27FC236}">
                <a16:creationId xmlns:a16="http://schemas.microsoft.com/office/drawing/2014/main" id="{B331C24A-56BE-B7D9-A18D-BEA9F997BC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1059" y="299939"/>
            <a:ext cx="11816883" cy="1524232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br>
              <a:rPr lang="en-GB" dirty="0"/>
            </a:br>
            <a:r>
              <a:rPr lang="de-DE" dirty="0"/>
              <a:t>The </a:t>
            </a:r>
            <a:r>
              <a:rPr lang="de-DE" dirty="0" err="1"/>
              <a:t>nextGEMS</a:t>
            </a:r>
            <a:r>
              <a:rPr lang="de-DE" dirty="0"/>
              <a:t> </a:t>
            </a:r>
            <a:r>
              <a:rPr lang="de-DE" dirty="0" err="1"/>
              <a:t>ocean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Cycle 2: NG5</a:t>
            </a:r>
            <a:br>
              <a:rPr lang="en-DE" dirty="0"/>
            </a:br>
            <a:br>
              <a:rPr lang="en-DE" dirty="0"/>
            </a:b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D64DF3-4F9F-0811-FCE2-BD08591556C4}"/>
              </a:ext>
            </a:extLst>
          </p:cNvPr>
          <p:cNvSpPr txBox="1"/>
          <p:nvPr/>
        </p:nvSpPr>
        <p:spPr>
          <a:xfrm>
            <a:off x="8310877" y="1852711"/>
            <a:ext cx="413049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i="1" dirty="0"/>
              <a:t>E</a:t>
            </a:r>
            <a:r>
              <a:rPr kumimoji="0" lang="en-DE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vaporation over opening Arctic sea ice leads</a:t>
            </a:r>
          </a:p>
        </p:txBody>
      </p:sp>
    </p:spTree>
    <p:extLst>
      <p:ext uri="{BB962C8B-B14F-4D97-AF65-F5344CB8AC3E}">
        <p14:creationId xmlns:p14="http://schemas.microsoft.com/office/powerpoint/2010/main" val="1018750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ECMWF Light 16:9 blue">
  <a:themeElements>
    <a:clrScheme name="ECMWF Light 16:9 bl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ECMWF Light 16:9 blu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ECMWF Light 16:9 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CMWF Light 16:9 blue">
  <a:themeElements>
    <a:clrScheme name="ECMWF Light 16:9 bl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ECMWF Light 16:9 blu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ECMWF Light 16:9 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635</Words>
  <Application>Microsoft Macintosh PowerPoint</Application>
  <PresentationFormat>Custom</PresentationFormat>
  <Paragraphs>62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Helvetica</vt:lpstr>
      <vt:lpstr>Times Roman</vt:lpstr>
      <vt:lpstr>ECMWF Light 16:9 blue</vt:lpstr>
      <vt:lpstr>PowerPoint Presentation</vt:lpstr>
      <vt:lpstr>What is nextGEMS,  why ‘storm-resolving’?</vt:lpstr>
      <vt:lpstr> Findings at first Hackathon</vt:lpstr>
      <vt:lpstr> IFS: Fixing the water imbalance also (almost) fixes the total energy budget</vt:lpstr>
      <vt:lpstr> The nextGEMS ocean grid for Cycle 2: NG5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Thomas Rackow</cp:lastModifiedBy>
  <cp:revision>37</cp:revision>
  <dcterms:modified xsi:type="dcterms:W3CDTF">2022-05-26T17:04:42Z</dcterms:modified>
</cp:coreProperties>
</file>