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256" r:id="rId2"/>
    <p:sldId id="308" r:id="rId3"/>
    <p:sldId id="259" r:id="rId4"/>
    <p:sldId id="257" r:id="rId5"/>
    <p:sldId id="261" r:id="rId6"/>
    <p:sldId id="263" r:id="rId7"/>
    <p:sldId id="268" r:id="rId8"/>
    <p:sldId id="307" r:id="rId9"/>
    <p:sldId id="284" r:id="rId10"/>
    <p:sldId id="282" r:id="rId11"/>
    <p:sldId id="291" r:id="rId12"/>
    <p:sldId id="304" r:id="rId13"/>
    <p:sldId id="305" r:id="rId14"/>
    <p:sldId id="292" r:id="rId15"/>
    <p:sldId id="293" r:id="rId16"/>
    <p:sldId id="269" r:id="rId17"/>
    <p:sldId id="299" r:id="rId18"/>
    <p:sldId id="300" r:id="rId19"/>
    <p:sldId id="301" r:id="rId20"/>
    <p:sldId id="302" r:id="rId21"/>
    <p:sldId id="270" r:id="rId22"/>
    <p:sldId id="286" r:id="rId23"/>
    <p:sldId id="306"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FFD4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1" autoAdjust="0"/>
    <p:restoredTop sz="95332" autoAdjust="0"/>
  </p:normalViewPr>
  <p:slideViewPr>
    <p:cSldViewPr snapToGrid="0">
      <p:cViewPr varScale="1">
        <p:scale>
          <a:sx n="84" d="100"/>
          <a:sy n="84" d="100"/>
        </p:scale>
        <p:origin x="533"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163AE5-8768-4BCD-A746-42CBD5CE1942}" type="datetimeFigureOut">
              <a:rPr lang="en-US" smtClean="0"/>
              <a:t>5/21/2022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A4A4C5-E21D-42D7-8BC0-BCF8C37708AE}" type="slidenum">
              <a:rPr lang="en-US" smtClean="0"/>
              <a:t>‹#›</a:t>
            </a:fld>
            <a:endParaRPr lang="en-US"/>
          </a:p>
        </p:txBody>
      </p:sp>
    </p:spTree>
    <p:extLst>
      <p:ext uri="{BB962C8B-B14F-4D97-AF65-F5344CB8AC3E}">
        <p14:creationId xmlns:p14="http://schemas.microsoft.com/office/powerpoint/2010/main" val="699323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http://www.takepart.com/sites/default/files/styles/large/public/orangutan-on-ground-INLINE.jpg</a:t>
            </a:r>
            <a:endParaRPr lang="en-US" dirty="0"/>
          </a:p>
        </p:txBody>
      </p:sp>
      <p:sp>
        <p:nvSpPr>
          <p:cNvPr id="4" name="Slide Number Placeholder 3"/>
          <p:cNvSpPr>
            <a:spLocks noGrp="1"/>
          </p:cNvSpPr>
          <p:nvPr>
            <p:ph type="sldNum" sz="quarter" idx="10"/>
          </p:nvPr>
        </p:nvSpPr>
        <p:spPr/>
        <p:txBody>
          <a:bodyPr/>
          <a:lstStyle/>
          <a:p>
            <a:fld id="{4DA4A4C5-E21D-42D7-8BC0-BCF8C37708AE}" type="slidenum">
              <a:rPr lang="en-US" smtClean="0"/>
              <a:t>1</a:t>
            </a:fld>
            <a:endParaRPr lang="en-US"/>
          </a:p>
        </p:txBody>
      </p:sp>
    </p:spTree>
    <p:extLst>
      <p:ext uri="{BB962C8B-B14F-4D97-AF65-F5344CB8AC3E}">
        <p14:creationId xmlns:p14="http://schemas.microsoft.com/office/powerpoint/2010/main" val="1511429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https://forestsnews.cifor.org/26254/indonesia-peatland-forest-carbon-emissions-model?fnl=</a:t>
            </a:r>
            <a:endParaRPr lang="en-US" dirty="0"/>
          </a:p>
        </p:txBody>
      </p:sp>
      <p:sp>
        <p:nvSpPr>
          <p:cNvPr id="4" name="Slide Number Placeholder 3"/>
          <p:cNvSpPr>
            <a:spLocks noGrp="1"/>
          </p:cNvSpPr>
          <p:nvPr>
            <p:ph type="sldNum" sz="quarter" idx="10"/>
          </p:nvPr>
        </p:nvSpPr>
        <p:spPr/>
        <p:txBody>
          <a:bodyPr/>
          <a:lstStyle/>
          <a:p>
            <a:fld id="{4DA4A4C5-E21D-42D7-8BC0-BCF8C37708AE}" type="slidenum">
              <a:rPr lang="en-US" smtClean="0"/>
              <a:t>14</a:t>
            </a:fld>
            <a:endParaRPr lang="en-US"/>
          </a:p>
        </p:txBody>
      </p:sp>
    </p:spTree>
    <p:extLst>
      <p:ext uri="{BB962C8B-B14F-4D97-AF65-F5344CB8AC3E}">
        <p14:creationId xmlns:p14="http://schemas.microsoft.com/office/powerpoint/2010/main" val="981971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https://forestsnews.cifor.org/26254/indonesia-peatland-forest-carbon-emissions-model?fnl=</a:t>
            </a:r>
            <a:endParaRPr lang="en-US" dirty="0"/>
          </a:p>
        </p:txBody>
      </p:sp>
      <p:sp>
        <p:nvSpPr>
          <p:cNvPr id="4" name="Slide Number Placeholder 3"/>
          <p:cNvSpPr>
            <a:spLocks noGrp="1"/>
          </p:cNvSpPr>
          <p:nvPr>
            <p:ph type="sldNum" sz="quarter" idx="10"/>
          </p:nvPr>
        </p:nvSpPr>
        <p:spPr/>
        <p:txBody>
          <a:bodyPr/>
          <a:lstStyle/>
          <a:p>
            <a:fld id="{4DA4A4C5-E21D-42D7-8BC0-BCF8C37708AE}" type="slidenum">
              <a:rPr lang="en-US" smtClean="0"/>
              <a:t>15</a:t>
            </a:fld>
            <a:endParaRPr lang="en-US"/>
          </a:p>
        </p:txBody>
      </p:sp>
    </p:spTree>
    <p:extLst>
      <p:ext uri="{BB962C8B-B14F-4D97-AF65-F5344CB8AC3E}">
        <p14:creationId xmlns:p14="http://schemas.microsoft.com/office/powerpoint/2010/main" val="1552295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A4A4C5-E21D-42D7-8BC0-BCF8C37708AE}" type="slidenum">
              <a:rPr lang="en-US" smtClean="0"/>
              <a:t>16</a:t>
            </a:fld>
            <a:endParaRPr lang="en-US"/>
          </a:p>
        </p:txBody>
      </p:sp>
    </p:spTree>
    <p:extLst>
      <p:ext uri="{BB962C8B-B14F-4D97-AF65-F5344CB8AC3E}">
        <p14:creationId xmlns:p14="http://schemas.microsoft.com/office/powerpoint/2010/main" val="943851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A4A4C5-E21D-42D7-8BC0-BCF8C37708AE}" type="slidenum">
              <a:rPr lang="en-US" smtClean="0"/>
              <a:t>17</a:t>
            </a:fld>
            <a:endParaRPr lang="en-US"/>
          </a:p>
        </p:txBody>
      </p:sp>
    </p:spTree>
    <p:extLst>
      <p:ext uri="{BB962C8B-B14F-4D97-AF65-F5344CB8AC3E}">
        <p14:creationId xmlns:p14="http://schemas.microsoft.com/office/powerpoint/2010/main" val="2724521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A4A4C5-E21D-42D7-8BC0-BCF8C37708AE}" type="slidenum">
              <a:rPr lang="en-US" smtClean="0"/>
              <a:t>18</a:t>
            </a:fld>
            <a:endParaRPr lang="en-US"/>
          </a:p>
        </p:txBody>
      </p:sp>
    </p:spTree>
    <p:extLst>
      <p:ext uri="{BB962C8B-B14F-4D97-AF65-F5344CB8AC3E}">
        <p14:creationId xmlns:p14="http://schemas.microsoft.com/office/powerpoint/2010/main" val="1253365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A4A4C5-E21D-42D7-8BC0-BCF8C37708AE}" type="slidenum">
              <a:rPr lang="en-US" smtClean="0"/>
              <a:t>19</a:t>
            </a:fld>
            <a:endParaRPr lang="en-US"/>
          </a:p>
        </p:txBody>
      </p:sp>
    </p:spTree>
    <p:extLst>
      <p:ext uri="{BB962C8B-B14F-4D97-AF65-F5344CB8AC3E}">
        <p14:creationId xmlns:p14="http://schemas.microsoft.com/office/powerpoint/2010/main" val="2500904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A4A4C5-E21D-42D7-8BC0-BCF8C37708AE}" type="slidenum">
              <a:rPr lang="en-US" smtClean="0"/>
              <a:t>20</a:t>
            </a:fld>
            <a:endParaRPr lang="en-US"/>
          </a:p>
        </p:txBody>
      </p:sp>
    </p:spTree>
    <p:extLst>
      <p:ext uri="{BB962C8B-B14F-4D97-AF65-F5344CB8AC3E}">
        <p14:creationId xmlns:p14="http://schemas.microsoft.com/office/powerpoint/2010/main" val="1592867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A4A4C5-E21D-42D7-8BC0-BCF8C37708AE}" type="slidenum">
              <a:rPr lang="en-US" smtClean="0"/>
              <a:t>21</a:t>
            </a:fld>
            <a:endParaRPr lang="en-US"/>
          </a:p>
        </p:txBody>
      </p:sp>
    </p:spTree>
    <p:extLst>
      <p:ext uri="{BB962C8B-B14F-4D97-AF65-F5344CB8AC3E}">
        <p14:creationId xmlns:p14="http://schemas.microsoft.com/office/powerpoint/2010/main" val="860281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A4A4C5-E21D-42D7-8BC0-BCF8C37708AE}" type="slidenum">
              <a:rPr lang="en-US" smtClean="0"/>
              <a:t>22</a:t>
            </a:fld>
            <a:endParaRPr lang="en-US"/>
          </a:p>
        </p:txBody>
      </p:sp>
    </p:spTree>
    <p:extLst>
      <p:ext uri="{BB962C8B-B14F-4D97-AF65-F5344CB8AC3E}">
        <p14:creationId xmlns:p14="http://schemas.microsoft.com/office/powerpoint/2010/main" val="480608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A4A4C5-E21D-42D7-8BC0-BCF8C37708AE}" type="slidenum">
              <a:rPr lang="en-US" smtClean="0"/>
              <a:t>23</a:t>
            </a:fld>
            <a:endParaRPr lang="en-US"/>
          </a:p>
        </p:txBody>
      </p:sp>
    </p:spTree>
    <p:extLst>
      <p:ext uri="{BB962C8B-B14F-4D97-AF65-F5344CB8AC3E}">
        <p14:creationId xmlns:p14="http://schemas.microsoft.com/office/powerpoint/2010/main" val="321872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http://outrop.blogspot.com/2015/11/are-peat-fires-in-indonesia-new-thing.html</a:t>
            </a:r>
            <a:endParaRPr lang="en-US" dirty="0"/>
          </a:p>
        </p:txBody>
      </p:sp>
      <p:sp>
        <p:nvSpPr>
          <p:cNvPr id="4" name="Slide Number Placeholder 3"/>
          <p:cNvSpPr>
            <a:spLocks noGrp="1"/>
          </p:cNvSpPr>
          <p:nvPr>
            <p:ph type="sldNum" sz="quarter" idx="10"/>
          </p:nvPr>
        </p:nvSpPr>
        <p:spPr/>
        <p:txBody>
          <a:bodyPr/>
          <a:lstStyle/>
          <a:p>
            <a:fld id="{4DA4A4C5-E21D-42D7-8BC0-BCF8C37708AE}" type="slidenum">
              <a:rPr lang="en-US" smtClean="0"/>
              <a:t>4</a:t>
            </a:fld>
            <a:endParaRPr lang="en-US"/>
          </a:p>
        </p:txBody>
      </p:sp>
    </p:spTree>
    <p:extLst>
      <p:ext uri="{BB962C8B-B14F-4D97-AF65-F5344CB8AC3E}">
        <p14:creationId xmlns:p14="http://schemas.microsoft.com/office/powerpoint/2010/main" val="866762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https://www.mcc.gov/resources/doc/evalbrief-112019-ind-peatland</a:t>
            </a:r>
          </a:p>
          <a:p>
            <a:r>
              <a:rPr lang="en-US" dirty="0" smtClean="0"/>
              <a:t>https://forestsnews.cifor.org/70714/indonesias-oil-palm-smallholders-need-more-support-for-rspo-certification-study-finds?fnl=en</a:t>
            </a:r>
          </a:p>
          <a:p>
            <a:r>
              <a:rPr lang="en-US" dirty="0" smtClean="0"/>
              <a:t>https://phys.org/news/2015-07-tropical-peatland-carbon-losses-oil.html</a:t>
            </a:r>
            <a:endParaRPr lang="en-US" dirty="0"/>
          </a:p>
        </p:txBody>
      </p:sp>
      <p:sp>
        <p:nvSpPr>
          <p:cNvPr id="4" name="Slide Number Placeholder 3"/>
          <p:cNvSpPr>
            <a:spLocks noGrp="1"/>
          </p:cNvSpPr>
          <p:nvPr>
            <p:ph type="sldNum" sz="quarter" idx="10"/>
          </p:nvPr>
        </p:nvSpPr>
        <p:spPr/>
        <p:txBody>
          <a:bodyPr/>
          <a:lstStyle/>
          <a:p>
            <a:fld id="{4DA4A4C5-E21D-42D7-8BC0-BCF8C37708AE}" type="slidenum">
              <a:rPr lang="en-US" smtClean="0"/>
              <a:t>24</a:t>
            </a:fld>
            <a:endParaRPr lang="en-US"/>
          </a:p>
        </p:txBody>
      </p:sp>
    </p:spTree>
    <p:extLst>
      <p:ext uri="{BB962C8B-B14F-4D97-AF65-F5344CB8AC3E}">
        <p14:creationId xmlns:p14="http://schemas.microsoft.com/office/powerpoint/2010/main" val="2696399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https://news.mongabay.com/2013/11/greenpeace-photos-expose-palm-oil-giants-deforestation-in-indonesia/</a:t>
            </a:r>
          </a:p>
          <a:p>
            <a:r>
              <a:rPr lang="en-US" dirty="0" smtClean="0"/>
              <a:t>https://iri.columbia.edu/news/indonesias-parched-peatlands-burn-under-el-nino/ (smoke image</a:t>
            </a:r>
            <a:r>
              <a:rPr lang="en-US" baseline="0" dirty="0" smtClean="0"/>
              <a:t> from </a:t>
            </a:r>
            <a:r>
              <a:rPr lang="en-US" baseline="0" dirty="0" err="1" smtClean="0"/>
              <a:t>modis</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4DA4A4C5-E21D-42D7-8BC0-BCF8C37708AE}" type="slidenum">
              <a:rPr lang="en-US" smtClean="0"/>
              <a:t>5</a:t>
            </a:fld>
            <a:endParaRPr lang="en-US"/>
          </a:p>
        </p:txBody>
      </p:sp>
    </p:spTree>
    <p:extLst>
      <p:ext uri="{BB962C8B-B14F-4D97-AF65-F5344CB8AC3E}">
        <p14:creationId xmlns:p14="http://schemas.microsoft.com/office/powerpoint/2010/main" val="2205503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A4A4C5-E21D-42D7-8BC0-BCF8C37708AE}" type="slidenum">
              <a:rPr lang="en-US" smtClean="0"/>
              <a:t>7</a:t>
            </a:fld>
            <a:endParaRPr lang="en-US"/>
          </a:p>
        </p:txBody>
      </p:sp>
    </p:spTree>
    <p:extLst>
      <p:ext uri="{BB962C8B-B14F-4D97-AF65-F5344CB8AC3E}">
        <p14:creationId xmlns:p14="http://schemas.microsoft.com/office/powerpoint/2010/main" val="3505521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Thankfully, over the past few years, higher resolution climate predictions have become available in this region</a:t>
            </a:r>
          </a:p>
          <a:p>
            <a:r>
              <a:rPr lang="en-US" sz="1200" kern="1200" dirty="0" smtClean="0">
                <a:solidFill>
                  <a:schemeClr val="tx1"/>
                </a:solidFill>
                <a:effectLst/>
                <a:latin typeface="+mn-lt"/>
                <a:ea typeface="+mn-ea"/>
                <a:cs typeface="+mn-cs"/>
              </a:rPr>
              <a:t>What we found that these data show decreased precipitation and also increased evaporative demand</a:t>
            </a:r>
          </a:p>
          <a:p>
            <a:endParaRPr lang="en-US" dirty="0"/>
          </a:p>
        </p:txBody>
      </p:sp>
      <p:sp>
        <p:nvSpPr>
          <p:cNvPr id="4" name="Slide Number Placeholder 3"/>
          <p:cNvSpPr>
            <a:spLocks noGrp="1"/>
          </p:cNvSpPr>
          <p:nvPr>
            <p:ph type="sldNum" sz="quarter" idx="10"/>
          </p:nvPr>
        </p:nvSpPr>
        <p:spPr/>
        <p:txBody>
          <a:bodyPr/>
          <a:lstStyle/>
          <a:p>
            <a:fld id="{4DA4A4C5-E21D-42D7-8BC0-BCF8C37708AE}" type="slidenum">
              <a:rPr lang="en-US" smtClean="0"/>
              <a:t>8</a:t>
            </a:fld>
            <a:endParaRPr lang="en-US"/>
          </a:p>
        </p:txBody>
      </p:sp>
    </p:spTree>
    <p:extLst>
      <p:ext uri="{BB962C8B-B14F-4D97-AF65-F5344CB8AC3E}">
        <p14:creationId xmlns:p14="http://schemas.microsoft.com/office/powerpoint/2010/main" val="1448474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https://forestsnews.cifor.org/26254/indonesia-peatland-forest-carbon-emissions-model?fnl=</a:t>
            </a:r>
            <a:endParaRPr lang="en-US" dirty="0"/>
          </a:p>
        </p:txBody>
      </p:sp>
      <p:sp>
        <p:nvSpPr>
          <p:cNvPr id="4" name="Slide Number Placeholder 3"/>
          <p:cNvSpPr>
            <a:spLocks noGrp="1"/>
          </p:cNvSpPr>
          <p:nvPr>
            <p:ph type="sldNum" sz="quarter" idx="10"/>
          </p:nvPr>
        </p:nvSpPr>
        <p:spPr/>
        <p:txBody>
          <a:bodyPr/>
          <a:lstStyle/>
          <a:p>
            <a:fld id="{4DA4A4C5-E21D-42D7-8BC0-BCF8C37708AE}" type="slidenum">
              <a:rPr lang="en-US" smtClean="0"/>
              <a:t>10</a:t>
            </a:fld>
            <a:endParaRPr lang="en-US"/>
          </a:p>
        </p:txBody>
      </p:sp>
    </p:spTree>
    <p:extLst>
      <p:ext uri="{BB962C8B-B14F-4D97-AF65-F5344CB8AC3E}">
        <p14:creationId xmlns:p14="http://schemas.microsoft.com/office/powerpoint/2010/main" val="1945657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https://forestsnews.cifor.org/26254/indonesia-peatland-forest-carbon-emissions-model?fnl=</a:t>
            </a:r>
            <a:endParaRPr lang="en-US" dirty="0"/>
          </a:p>
        </p:txBody>
      </p:sp>
      <p:sp>
        <p:nvSpPr>
          <p:cNvPr id="4" name="Slide Number Placeholder 3"/>
          <p:cNvSpPr>
            <a:spLocks noGrp="1"/>
          </p:cNvSpPr>
          <p:nvPr>
            <p:ph type="sldNum" sz="quarter" idx="10"/>
          </p:nvPr>
        </p:nvSpPr>
        <p:spPr/>
        <p:txBody>
          <a:bodyPr/>
          <a:lstStyle/>
          <a:p>
            <a:fld id="{4DA4A4C5-E21D-42D7-8BC0-BCF8C37708AE}" type="slidenum">
              <a:rPr lang="en-US" smtClean="0"/>
              <a:t>11</a:t>
            </a:fld>
            <a:endParaRPr lang="en-US"/>
          </a:p>
        </p:txBody>
      </p:sp>
    </p:spTree>
    <p:extLst>
      <p:ext uri="{BB962C8B-B14F-4D97-AF65-F5344CB8AC3E}">
        <p14:creationId xmlns:p14="http://schemas.microsoft.com/office/powerpoint/2010/main" val="1182204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https://forestsnews.cifor.org/26254/indonesia-peatland-forest-carbon-emissions-model?fnl=</a:t>
            </a:r>
            <a:endParaRPr lang="en-US" dirty="0"/>
          </a:p>
        </p:txBody>
      </p:sp>
      <p:sp>
        <p:nvSpPr>
          <p:cNvPr id="4" name="Slide Number Placeholder 3"/>
          <p:cNvSpPr>
            <a:spLocks noGrp="1"/>
          </p:cNvSpPr>
          <p:nvPr>
            <p:ph type="sldNum" sz="quarter" idx="10"/>
          </p:nvPr>
        </p:nvSpPr>
        <p:spPr/>
        <p:txBody>
          <a:bodyPr/>
          <a:lstStyle/>
          <a:p>
            <a:fld id="{4DA4A4C5-E21D-42D7-8BC0-BCF8C37708AE}" type="slidenum">
              <a:rPr lang="en-US" smtClean="0"/>
              <a:t>12</a:t>
            </a:fld>
            <a:endParaRPr lang="en-US"/>
          </a:p>
        </p:txBody>
      </p:sp>
    </p:spTree>
    <p:extLst>
      <p:ext uri="{BB962C8B-B14F-4D97-AF65-F5344CB8AC3E}">
        <p14:creationId xmlns:p14="http://schemas.microsoft.com/office/powerpoint/2010/main" val="3544844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A4A4C5-E21D-42D7-8BC0-BCF8C37708AE}" type="slidenum">
              <a:rPr lang="en-US" smtClean="0"/>
              <a:t>13</a:t>
            </a:fld>
            <a:endParaRPr lang="en-US"/>
          </a:p>
        </p:txBody>
      </p:sp>
    </p:spTree>
    <p:extLst>
      <p:ext uri="{BB962C8B-B14F-4D97-AF65-F5344CB8AC3E}">
        <p14:creationId xmlns:p14="http://schemas.microsoft.com/office/powerpoint/2010/main" val="1091277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398E29-2FD5-4F63-8A29-3ABD4BA95A93}" type="datetime1">
              <a:rPr lang="en-US" smtClean="0"/>
              <a:t>5/21/2022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CF561-DD79-4C93-932E-3D8C577E1CC7}" type="slidenum">
              <a:rPr lang="en-US" smtClean="0"/>
              <a:t>‹#›</a:t>
            </a:fld>
            <a:endParaRPr lang="en-US"/>
          </a:p>
        </p:txBody>
      </p:sp>
    </p:spTree>
    <p:extLst>
      <p:ext uri="{BB962C8B-B14F-4D97-AF65-F5344CB8AC3E}">
        <p14:creationId xmlns:p14="http://schemas.microsoft.com/office/powerpoint/2010/main" val="1783288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5335EF-FB5A-4DBB-BA84-EE56719A5706}" type="datetime1">
              <a:rPr lang="en-US" smtClean="0"/>
              <a:t>5/21/2022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CF561-DD79-4C93-932E-3D8C577E1CC7}" type="slidenum">
              <a:rPr lang="en-US" smtClean="0"/>
              <a:t>‹#›</a:t>
            </a:fld>
            <a:endParaRPr lang="en-US"/>
          </a:p>
        </p:txBody>
      </p:sp>
    </p:spTree>
    <p:extLst>
      <p:ext uri="{BB962C8B-B14F-4D97-AF65-F5344CB8AC3E}">
        <p14:creationId xmlns:p14="http://schemas.microsoft.com/office/powerpoint/2010/main" val="1123933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083C3F-6094-4072-962D-C3AC04301B9C}" type="datetime1">
              <a:rPr lang="en-US" smtClean="0"/>
              <a:t>5/21/2022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CF561-DD79-4C93-932E-3D8C577E1CC7}" type="slidenum">
              <a:rPr lang="en-US" smtClean="0"/>
              <a:t>‹#›</a:t>
            </a:fld>
            <a:endParaRPr lang="en-US"/>
          </a:p>
        </p:txBody>
      </p:sp>
    </p:spTree>
    <p:extLst>
      <p:ext uri="{BB962C8B-B14F-4D97-AF65-F5344CB8AC3E}">
        <p14:creationId xmlns:p14="http://schemas.microsoft.com/office/powerpoint/2010/main" val="2217022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35A019-033C-410C-85D6-4EEF80A1442F}" type="datetime1">
              <a:rPr lang="en-US" smtClean="0"/>
              <a:t>5/21/2022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CF561-DD79-4C93-932E-3D8C577E1CC7}" type="slidenum">
              <a:rPr lang="en-US" smtClean="0"/>
              <a:t>‹#›</a:t>
            </a:fld>
            <a:endParaRPr lang="en-US" dirty="0"/>
          </a:p>
        </p:txBody>
      </p:sp>
    </p:spTree>
    <p:extLst>
      <p:ext uri="{BB962C8B-B14F-4D97-AF65-F5344CB8AC3E}">
        <p14:creationId xmlns:p14="http://schemas.microsoft.com/office/powerpoint/2010/main" val="35345768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46524D-C737-45E1-AA1B-FB197E448AFE}" type="datetime1">
              <a:rPr lang="en-US" smtClean="0"/>
              <a:t>5/21/2022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CF561-DD79-4C93-932E-3D8C577E1CC7}" type="slidenum">
              <a:rPr lang="en-US" smtClean="0"/>
              <a:t>‹#›</a:t>
            </a:fld>
            <a:endParaRPr lang="en-US"/>
          </a:p>
        </p:txBody>
      </p:sp>
    </p:spTree>
    <p:extLst>
      <p:ext uri="{BB962C8B-B14F-4D97-AF65-F5344CB8AC3E}">
        <p14:creationId xmlns:p14="http://schemas.microsoft.com/office/powerpoint/2010/main" val="361588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930274-01D0-457A-B9AB-0D20302E4F70}" type="datetime1">
              <a:rPr lang="en-US" smtClean="0"/>
              <a:t>5/21/2022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4CF561-DD79-4C93-932E-3D8C577E1CC7}" type="slidenum">
              <a:rPr lang="en-US" smtClean="0"/>
              <a:t>‹#›</a:t>
            </a:fld>
            <a:endParaRPr lang="en-US"/>
          </a:p>
        </p:txBody>
      </p:sp>
    </p:spTree>
    <p:extLst>
      <p:ext uri="{BB962C8B-B14F-4D97-AF65-F5344CB8AC3E}">
        <p14:creationId xmlns:p14="http://schemas.microsoft.com/office/powerpoint/2010/main" val="343291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31871E-B669-404A-9CE8-B3194C4D267C}" type="datetime1">
              <a:rPr lang="en-US" smtClean="0"/>
              <a:t>5/21/2022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4CF561-DD79-4C93-932E-3D8C577E1CC7}" type="slidenum">
              <a:rPr lang="en-US" smtClean="0"/>
              <a:t>‹#›</a:t>
            </a:fld>
            <a:endParaRPr lang="en-US"/>
          </a:p>
        </p:txBody>
      </p:sp>
    </p:spTree>
    <p:extLst>
      <p:ext uri="{BB962C8B-B14F-4D97-AF65-F5344CB8AC3E}">
        <p14:creationId xmlns:p14="http://schemas.microsoft.com/office/powerpoint/2010/main" val="4176694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D3D3B3-B48C-4DF3-84E3-68DCA847D77A}" type="datetime1">
              <a:rPr lang="en-US" smtClean="0"/>
              <a:t>5/21/2022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4CF561-DD79-4C93-932E-3D8C577E1CC7}" type="slidenum">
              <a:rPr lang="en-US" smtClean="0"/>
              <a:t>‹#›</a:t>
            </a:fld>
            <a:endParaRPr lang="en-US"/>
          </a:p>
        </p:txBody>
      </p:sp>
    </p:spTree>
    <p:extLst>
      <p:ext uri="{BB962C8B-B14F-4D97-AF65-F5344CB8AC3E}">
        <p14:creationId xmlns:p14="http://schemas.microsoft.com/office/powerpoint/2010/main" val="1890003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074CC0-6BFC-4E57-BFD2-673DFFD82574}" type="datetime1">
              <a:rPr lang="en-US" smtClean="0"/>
              <a:t>5/21/2022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4CF561-DD79-4C93-932E-3D8C577E1CC7}" type="slidenum">
              <a:rPr lang="en-US" smtClean="0"/>
              <a:t>‹#›</a:t>
            </a:fld>
            <a:endParaRPr lang="en-US"/>
          </a:p>
        </p:txBody>
      </p:sp>
    </p:spTree>
    <p:extLst>
      <p:ext uri="{BB962C8B-B14F-4D97-AF65-F5344CB8AC3E}">
        <p14:creationId xmlns:p14="http://schemas.microsoft.com/office/powerpoint/2010/main" val="1494657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38A88D0-6B82-4BE0-B7F6-75EA2A727D07}" type="datetime1">
              <a:rPr lang="en-US" smtClean="0"/>
              <a:t>5/21/2022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4CF561-DD79-4C93-932E-3D8C577E1CC7}" type="slidenum">
              <a:rPr lang="en-US" smtClean="0"/>
              <a:t>‹#›</a:t>
            </a:fld>
            <a:endParaRPr lang="en-US"/>
          </a:p>
        </p:txBody>
      </p:sp>
    </p:spTree>
    <p:extLst>
      <p:ext uri="{BB962C8B-B14F-4D97-AF65-F5344CB8AC3E}">
        <p14:creationId xmlns:p14="http://schemas.microsoft.com/office/powerpoint/2010/main" val="3768702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7CA0D6B-5EBF-4BCC-A916-59E720EB0D09}" type="datetime1">
              <a:rPr lang="en-US" smtClean="0"/>
              <a:t>5/21/2022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4CF561-DD79-4C93-932E-3D8C577E1CC7}" type="slidenum">
              <a:rPr lang="en-US" smtClean="0"/>
              <a:t>‹#›</a:t>
            </a:fld>
            <a:endParaRPr lang="en-US"/>
          </a:p>
        </p:txBody>
      </p:sp>
    </p:spTree>
    <p:extLst>
      <p:ext uri="{BB962C8B-B14F-4D97-AF65-F5344CB8AC3E}">
        <p14:creationId xmlns:p14="http://schemas.microsoft.com/office/powerpoint/2010/main" val="3625670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8631F4-2CE9-42FD-B510-63B28ACBC9E9}" type="datetime1">
              <a:rPr lang="en-US" smtClean="0"/>
              <a:t>5/21/2022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CF561-DD79-4C93-932E-3D8C577E1CC7}" type="slidenum">
              <a:rPr lang="en-US" smtClean="0"/>
              <a:t>‹#›</a:t>
            </a:fld>
            <a:endParaRPr lang="en-US"/>
          </a:p>
        </p:txBody>
      </p:sp>
    </p:spTree>
    <p:extLst>
      <p:ext uri="{BB962C8B-B14F-4D97-AF65-F5344CB8AC3E}">
        <p14:creationId xmlns:p14="http://schemas.microsoft.com/office/powerpoint/2010/main" val="2787181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58916"/>
            <a:ext cx="12192000" cy="2387600"/>
          </a:xfrm>
        </p:spPr>
        <p:txBody>
          <a:bodyPr anchor="t">
            <a:normAutofit/>
          </a:bodyPr>
          <a:lstStyle/>
          <a:p>
            <a:r>
              <a:rPr lang="en-US" sz="4800" b="1" dirty="0"/>
              <a:t>Predicting climate change impacts to</a:t>
            </a:r>
            <a:br>
              <a:rPr lang="en-US" sz="4800" b="1" dirty="0"/>
            </a:br>
            <a:r>
              <a:rPr lang="en-US" sz="4800" b="1" dirty="0"/>
              <a:t>peatland soil moisture in Southeast Asia</a:t>
            </a:r>
            <a:endParaRPr lang="en-US" sz="4800" b="1" dirty="0"/>
          </a:p>
        </p:txBody>
      </p:sp>
      <p:pic>
        <p:nvPicPr>
          <p:cNvPr id="4" name="Picture 2" descr="Stanford Ear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865" y="216329"/>
            <a:ext cx="833423" cy="4358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1361828" y="216329"/>
            <a:ext cx="1751521" cy="411464"/>
          </a:xfrm>
          <a:prstGeom prst="rect">
            <a:avLst/>
          </a:prstGeom>
        </p:spPr>
      </p:pic>
      <p:sp>
        <p:nvSpPr>
          <p:cNvPr id="6" name="Subtitle 2"/>
          <p:cNvSpPr txBox="1">
            <a:spLocks/>
          </p:cNvSpPr>
          <p:nvPr/>
        </p:nvSpPr>
        <p:spPr>
          <a:xfrm>
            <a:off x="0" y="5449287"/>
            <a:ext cx="12192000" cy="14087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2000" dirty="0" smtClean="0"/>
              <a:t>Nathan C. Dadap</a:t>
            </a:r>
            <a:r>
              <a:rPr lang="en-US" sz="2000" baseline="30000" dirty="0" smtClean="0"/>
              <a:t>1</a:t>
            </a:r>
            <a:r>
              <a:rPr lang="en-US" sz="2000" dirty="0" smtClean="0"/>
              <a:t>, Alexander Cobb</a:t>
            </a:r>
            <a:r>
              <a:rPr lang="en-US" sz="2000" baseline="30000" dirty="0"/>
              <a:t>2</a:t>
            </a:r>
            <a:r>
              <a:rPr lang="en-US" sz="2000" dirty="0" smtClean="0"/>
              <a:t>, Alison M. Hoyt</a:t>
            </a:r>
            <a:r>
              <a:rPr lang="en-US" sz="2000" baseline="30000" dirty="0"/>
              <a:t>1</a:t>
            </a:r>
            <a:r>
              <a:rPr lang="en-US" sz="2000" dirty="0" smtClean="0"/>
              <a:t>, Charles F. Harvey</a:t>
            </a:r>
            <a:r>
              <a:rPr lang="en-US" sz="2000" baseline="30000" dirty="0" smtClean="0"/>
              <a:t>3</a:t>
            </a:r>
            <a:r>
              <a:rPr lang="en-US" sz="2000" dirty="0" smtClean="0"/>
              <a:t>,</a:t>
            </a:r>
          </a:p>
          <a:p>
            <a:pPr>
              <a:lnSpc>
                <a:spcPct val="100000"/>
              </a:lnSpc>
              <a:spcBef>
                <a:spcPts val="0"/>
              </a:spcBef>
            </a:pPr>
            <a:r>
              <a:rPr lang="en-US" sz="2000" dirty="0" smtClean="0"/>
              <a:t>Andrew Feldman</a:t>
            </a:r>
            <a:r>
              <a:rPr lang="en-US" sz="2000" baseline="30000" dirty="0" smtClean="0"/>
              <a:t>4</a:t>
            </a:r>
            <a:r>
              <a:rPr lang="en-US" sz="2000" dirty="0" smtClean="0"/>
              <a:t>, </a:t>
            </a:r>
            <a:r>
              <a:rPr lang="en-US" sz="2000" dirty="0" err="1" smtClean="0"/>
              <a:t>Eun</a:t>
            </a:r>
            <a:r>
              <a:rPr lang="en-US" sz="2000" dirty="0" smtClean="0"/>
              <a:t>-Soon Im</a:t>
            </a:r>
            <a:r>
              <a:rPr lang="en-US" sz="2000" baseline="30000" dirty="0" smtClean="0"/>
              <a:t>5</a:t>
            </a:r>
            <a:r>
              <a:rPr lang="en-US" sz="2000" dirty="0" smtClean="0"/>
              <a:t>, Alexandra G. Konings</a:t>
            </a:r>
            <a:r>
              <a:rPr lang="en-US" sz="2000" baseline="30000" dirty="0" smtClean="0"/>
              <a:t>1</a:t>
            </a:r>
          </a:p>
          <a:p>
            <a:pPr>
              <a:lnSpc>
                <a:spcPct val="100000"/>
              </a:lnSpc>
              <a:spcBef>
                <a:spcPts val="0"/>
              </a:spcBef>
            </a:pPr>
            <a:endParaRPr lang="en-US" sz="2000" baseline="30000" dirty="0" smtClean="0"/>
          </a:p>
          <a:p>
            <a:pPr>
              <a:lnSpc>
                <a:spcPct val="100000"/>
              </a:lnSpc>
              <a:spcBef>
                <a:spcPts val="0"/>
              </a:spcBef>
            </a:pPr>
            <a:r>
              <a:rPr lang="en-US" sz="1600" baseline="30000" dirty="0" smtClean="0"/>
              <a:t>1</a:t>
            </a:r>
            <a:r>
              <a:rPr lang="en-US" sz="1600" dirty="0" smtClean="0"/>
              <a:t>Stanford University, </a:t>
            </a:r>
            <a:r>
              <a:rPr lang="en-US" sz="1600" baseline="30000" dirty="0" smtClean="0"/>
              <a:t>2</a:t>
            </a:r>
            <a:r>
              <a:rPr lang="en-US" sz="1600" dirty="0" smtClean="0"/>
              <a:t>Singapore-MIT Alliance for Research and Technology (SMART), </a:t>
            </a:r>
            <a:r>
              <a:rPr lang="en-US" sz="1600" baseline="30000" dirty="0"/>
              <a:t>3</a:t>
            </a:r>
            <a:r>
              <a:rPr lang="en-US" sz="1600" dirty="0" smtClean="0"/>
              <a:t>Massachusetts Institute of Technology,</a:t>
            </a:r>
          </a:p>
          <a:p>
            <a:pPr>
              <a:lnSpc>
                <a:spcPct val="100000"/>
              </a:lnSpc>
              <a:spcBef>
                <a:spcPts val="0"/>
              </a:spcBef>
            </a:pPr>
            <a:r>
              <a:rPr lang="en-US" sz="1600" baseline="30000" dirty="0" smtClean="0"/>
              <a:t>4</a:t>
            </a:r>
            <a:r>
              <a:rPr lang="en-US" sz="1600" dirty="0" smtClean="0"/>
              <a:t>NASA Goddard Space Flight Center, </a:t>
            </a:r>
            <a:r>
              <a:rPr lang="en-US" sz="1600" baseline="30000" dirty="0" smtClean="0"/>
              <a:t>5</a:t>
            </a:r>
            <a:r>
              <a:rPr lang="en-US" sz="1600" dirty="0" smtClean="0"/>
              <a:t>Hong Kong University of Science and Technology</a:t>
            </a:r>
            <a:endParaRPr lang="en-US" sz="1600" dirty="0"/>
          </a:p>
        </p:txBody>
      </p:sp>
      <p:pic>
        <p:nvPicPr>
          <p:cNvPr id="8194" name="Picture 2" descr="http://www.takepart.com/sites/default/files/styles/large/public/orangutan-on-ground-INLIN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4654" y="2296160"/>
            <a:ext cx="4582692" cy="29023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a:off x="9872190" y="57836"/>
            <a:ext cx="2136930" cy="594320"/>
          </a:xfrm>
          <a:prstGeom prst="rect">
            <a:avLst/>
          </a:prstGeom>
        </p:spPr>
      </p:pic>
    </p:spTree>
    <p:extLst>
      <p:ext uri="{BB962C8B-B14F-4D97-AF65-F5344CB8AC3E}">
        <p14:creationId xmlns:p14="http://schemas.microsoft.com/office/powerpoint/2010/main" val="2742341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ectangle 142"/>
          <p:cNvSpPr/>
          <p:nvPr/>
        </p:nvSpPr>
        <p:spPr>
          <a:xfrm>
            <a:off x="2598316" y="2417483"/>
            <a:ext cx="2027871" cy="142546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Climate</a:t>
            </a:r>
            <a:endParaRPr lang="en-US" sz="2800" dirty="0">
              <a:solidFill>
                <a:schemeClr val="tx1"/>
              </a:solidFill>
            </a:endParaRPr>
          </a:p>
        </p:txBody>
      </p:sp>
      <p:sp>
        <p:nvSpPr>
          <p:cNvPr id="271" name="Rectangle 270"/>
          <p:cNvSpPr/>
          <p:nvPr/>
        </p:nvSpPr>
        <p:spPr>
          <a:xfrm>
            <a:off x="2619708" y="4016586"/>
            <a:ext cx="1972411" cy="93847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Degradation</a:t>
            </a:r>
            <a:endParaRPr lang="en-US" sz="2800" dirty="0">
              <a:solidFill>
                <a:schemeClr val="tx1"/>
              </a:solidFill>
            </a:endParaRPr>
          </a:p>
          <a:p>
            <a:pPr algn="ctr"/>
            <a:r>
              <a:rPr lang="en-US" sz="2800" dirty="0">
                <a:solidFill>
                  <a:schemeClr val="tx1"/>
                </a:solidFill>
              </a:rPr>
              <a:t>&amp; </a:t>
            </a:r>
            <a:r>
              <a:rPr lang="en-US" sz="2800" dirty="0" smtClean="0">
                <a:solidFill>
                  <a:schemeClr val="tx1"/>
                </a:solidFill>
              </a:rPr>
              <a:t>Location </a:t>
            </a:r>
            <a:endParaRPr lang="en-US" sz="2800" dirty="0">
              <a:solidFill>
                <a:schemeClr val="tx1"/>
              </a:solidFill>
            </a:endParaRPr>
          </a:p>
        </p:txBody>
      </p:sp>
      <p:sp>
        <p:nvSpPr>
          <p:cNvPr id="144" name="Rectangle 143"/>
          <p:cNvSpPr/>
          <p:nvPr/>
        </p:nvSpPr>
        <p:spPr>
          <a:xfrm>
            <a:off x="7398614" y="3108067"/>
            <a:ext cx="2472562" cy="135542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Soil moisture</a:t>
            </a:r>
            <a:endParaRPr lang="en-US" sz="2800" i="1" baseline="-25000" dirty="0" smtClean="0">
              <a:solidFill>
                <a:schemeClr val="tx1"/>
              </a:solidFill>
            </a:endParaRPr>
          </a:p>
        </p:txBody>
      </p:sp>
      <p:sp>
        <p:nvSpPr>
          <p:cNvPr id="5" name="Slide Number Placeholder 4"/>
          <p:cNvSpPr>
            <a:spLocks noGrp="1"/>
          </p:cNvSpPr>
          <p:nvPr>
            <p:ph type="sldNum" sz="quarter" idx="12"/>
          </p:nvPr>
        </p:nvSpPr>
        <p:spPr/>
        <p:txBody>
          <a:bodyPr/>
          <a:lstStyle/>
          <a:p>
            <a:fld id="{934CF561-DD79-4C93-932E-3D8C577E1CC7}" type="slidenum">
              <a:rPr lang="en-US" smtClean="0"/>
              <a:t>10</a:t>
            </a:fld>
            <a:endParaRPr lang="en-US" dirty="0"/>
          </a:p>
        </p:txBody>
      </p:sp>
      <p:pic>
        <p:nvPicPr>
          <p:cNvPr id="122" name="Picture 121"/>
          <p:cNvPicPr>
            <a:picLocks noChangeAspect="1"/>
          </p:cNvPicPr>
          <p:nvPr/>
        </p:nvPicPr>
        <p:blipFill>
          <a:blip r:embed="rId3"/>
          <a:stretch>
            <a:fillRect/>
          </a:stretch>
        </p:blipFill>
        <p:spPr>
          <a:xfrm>
            <a:off x="6117921" y="6972642"/>
            <a:ext cx="1962778" cy="885274"/>
          </a:xfrm>
          <a:prstGeom prst="rect">
            <a:avLst/>
          </a:prstGeom>
        </p:spPr>
      </p:pic>
      <p:sp>
        <p:nvSpPr>
          <p:cNvPr id="2" name="Right Arrow 1"/>
          <p:cNvSpPr/>
          <p:nvPr/>
        </p:nvSpPr>
        <p:spPr>
          <a:xfrm>
            <a:off x="4930346" y="3397032"/>
            <a:ext cx="1856534" cy="6195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5465188" y="3027700"/>
            <a:ext cx="707245" cy="1446550"/>
          </a:xfrm>
          <a:prstGeom prst="rect">
            <a:avLst/>
          </a:prstGeom>
        </p:spPr>
        <p:txBody>
          <a:bodyPr wrap="none">
            <a:spAutoFit/>
          </a:bodyPr>
          <a:lstStyle/>
          <a:p>
            <a:pPr algn="ctr"/>
            <a:r>
              <a:rPr lang="en-US" sz="8800" dirty="0"/>
              <a:t>?</a:t>
            </a:r>
          </a:p>
        </p:txBody>
      </p:sp>
      <p:sp>
        <p:nvSpPr>
          <p:cNvPr id="53" name="Oval 52"/>
          <p:cNvSpPr/>
          <p:nvPr/>
        </p:nvSpPr>
        <p:spPr>
          <a:xfrm>
            <a:off x="1385626" y="3862186"/>
            <a:ext cx="1292222" cy="1292222"/>
          </a:xfrm>
          <a:prstGeom prst="ellipse">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5" name="Oval 54"/>
          <p:cNvSpPr/>
          <p:nvPr/>
        </p:nvSpPr>
        <p:spPr>
          <a:xfrm>
            <a:off x="1357667" y="2520744"/>
            <a:ext cx="1292222" cy="1292222"/>
          </a:xfrm>
          <a:prstGeom prst="ellipse">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7" name="Oval 56"/>
          <p:cNvSpPr/>
          <p:nvPr/>
        </p:nvSpPr>
        <p:spPr>
          <a:xfrm>
            <a:off x="9743862" y="3179939"/>
            <a:ext cx="1292222" cy="1292222"/>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Title 1"/>
          <p:cNvSpPr txBox="1">
            <a:spLocks/>
          </p:cNvSpPr>
          <p:nvPr/>
        </p:nvSpPr>
        <p:spPr>
          <a:xfrm>
            <a:off x="0" y="11592"/>
            <a:ext cx="12192000" cy="1070433"/>
          </a:xfrm>
          <a:prstGeom prst="rect">
            <a:avLst/>
          </a:prstGeom>
          <a:solidFill>
            <a:schemeClr val="bg1">
              <a:lumMod val="9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t>Experiment: Understand </a:t>
            </a:r>
            <a:r>
              <a:rPr lang="en-US" sz="4000" b="1" dirty="0"/>
              <a:t>e</a:t>
            </a:r>
            <a:r>
              <a:rPr lang="en-US" sz="4000" b="1" dirty="0" smtClean="0"/>
              <a:t>ffects of changing</a:t>
            </a:r>
          </a:p>
          <a:p>
            <a:pPr algn="ctr"/>
            <a:r>
              <a:rPr lang="en-US" sz="4000" b="1" dirty="0" smtClean="0"/>
              <a:t>climate on soil moisture</a:t>
            </a:r>
            <a:endParaRPr lang="en-US" sz="3600" b="1" dirty="0"/>
          </a:p>
        </p:txBody>
      </p:sp>
    </p:spTree>
    <p:extLst>
      <p:ext uri="{BB962C8B-B14F-4D97-AF65-F5344CB8AC3E}">
        <p14:creationId xmlns:p14="http://schemas.microsoft.com/office/powerpoint/2010/main" val="4144801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ectangle 142"/>
          <p:cNvSpPr/>
          <p:nvPr/>
        </p:nvSpPr>
        <p:spPr>
          <a:xfrm>
            <a:off x="2598316" y="2417483"/>
            <a:ext cx="2027871" cy="142546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Climate</a:t>
            </a:r>
            <a:endParaRPr lang="en-US" sz="2800" dirty="0">
              <a:solidFill>
                <a:schemeClr val="tx1"/>
              </a:solidFill>
            </a:endParaRPr>
          </a:p>
        </p:txBody>
      </p:sp>
      <p:sp>
        <p:nvSpPr>
          <p:cNvPr id="271" name="Rectangle 270"/>
          <p:cNvSpPr/>
          <p:nvPr/>
        </p:nvSpPr>
        <p:spPr>
          <a:xfrm>
            <a:off x="2619708" y="4016586"/>
            <a:ext cx="1972411" cy="93847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Degradation</a:t>
            </a:r>
            <a:endParaRPr lang="en-US" sz="2800" dirty="0">
              <a:solidFill>
                <a:schemeClr val="tx1"/>
              </a:solidFill>
            </a:endParaRPr>
          </a:p>
          <a:p>
            <a:pPr algn="ctr"/>
            <a:r>
              <a:rPr lang="en-US" sz="2800" dirty="0">
                <a:solidFill>
                  <a:schemeClr val="tx1"/>
                </a:solidFill>
              </a:rPr>
              <a:t>&amp; </a:t>
            </a:r>
            <a:r>
              <a:rPr lang="en-US" sz="2800" dirty="0" smtClean="0">
                <a:solidFill>
                  <a:schemeClr val="tx1"/>
                </a:solidFill>
              </a:rPr>
              <a:t>Location </a:t>
            </a:r>
            <a:endParaRPr lang="en-US" sz="2800" dirty="0">
              <a:solidFill>
                <a:schemeClr val="tx1"/>
              </a:solidFill>
            </a:endParaRPr>
          </a:p>
        </p:txBody>
      </p:sp>
      <p:sp>
        <p:nvSpPr>
          <p:cNvPr id="144" name="Rectangle 143"/>
          <p:cNvSpPr/>
          <p:nvPr/>
        </p:nvSpPr>
        <p:spPr>
          <a:xfrm>
            <a:off x="7398614" y="3108067"/>
            <a:ext cx="2472562" cy="135542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Soil moisture</a:t>
            </a:r>
            <a:endParaRPr lang="en-US" sz="2800" i="1" baseline="-25000" dirty="0" smtClean="0">
              <a:solidFill>
                <a:schemeClr val="tx1"/>
              </a:solidFill>
            </a:endParaRPr>
          </a:p>
        </p:txBody>
      </p:sp>
      <p:sp>
        <p:nvSpPr>
          <p:cNvPr id="5" name="Slide Number Placeholder 4"/>
          <p:cNvSpPr>
            <a:spLocks noGrp="1"/>
          </p:cNvSpPr>
          <p:nvPr>
            <p:ph type="sldNum" sz="quarter" idx="12"/>
          </p:nvPr>
        </p:nvSpPr>
        <p:spPr/>
        <p:txBody>
          <a:bodyPr/>
          <a:lstStyle/>
          <a:p>
            <a:fld id="{934CF561-DD79-4C93-932E-3D8C577E1CC7}" type="slidenum">
              <a:rPr lang="en-US" smtClean="0"/>
              <a:t>11</a:t>
            </a:fld>
            <a:endParaRPr lang="en-US" dirty="0"/>
          </a:p>
        </p:txBody>
      </p:sp>
      <p:pic>
        <p:nvPicPr>
          <p:cNvPr id="122" name="Picture 121"/>
          <p:cNvPicPr>
            <a:picLocks noChangeAspect="1"/>
          </p:cNvPicPr>
          <p:nvPr/>
        </p:nvPicPr>
        <p:blipFill>
          <a:blip r:embed="rId3"/>
          <a:stretch>
            <a:fillRect/>
          </a:stretch>
        </p:blipFill>
        <p:spPr>
          <a:xfrm>
            <a:off x="6117921" y="6972642"/>
            <a:ext cx="1962778" cy="885274"/>
          </a:xfrm>
          <a:prstGeom prst="rect">
            <a:avLst/>
          </a:prstGeom>
        </p:spPr>
      </p:pic>
      <p:sp>
        <p:nvSpPr>
          <p:cNvPr id="53" name="Oval 52"/>
          <p:cNvSpPr/>
          <p:nvPr/>
        </p:nvSpPr>
        <p:spPr>
          <a:xfrm>
            <a:off x="1385626" y="3862186"/>
            <a:ext cx="1292222" cy="1292222"/>
          </a:xfrm>
          <a:prstGeom prst="ellipse">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5" name="Oval 54"/>
          <p:cNvSpPr/>
          <p:nvPr/>
        </p:nvSpPr>
        <p:spPr>
          <a:xfrm>
            <a:off x="1357667" y="2520744"/>
            <a:ext cx="1292222" cy="1292222"/>
          </a:xfrm>
          <a:prstGeom prst="ellipse">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7" name="Oval 56"/>
          <p:cNvSpPr/>
          <p:nvPr/>
        </p:nvSpPr>
        <p:spPr>
          <a:xfrm>
            <a:off x="9743862" y="3179939"/>
            <a:ext cx="1292222" cy="1292222"/>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Oval 12"/>
          <p:cNvSpPr/>
          <p:nvPr/>
        </p:nvSpPr>
        <p:spPr>
          <a:xfrm>
            <a:off x="4778212" y="3167495"/>
            <a:ext cx="197342" cy="18923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063277" y="3594407"/>
            <a:ext cx="197158" cy="18923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462157" y="3167705"/>
            <a:ext cx="197158" cy="18923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467987" y="3594407"/>
            <a:ext cx="197158" cy="18923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462157" y="4009395"/>
            <a:ext cx="197158" cy="18923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stCxn id="15" idx="6"/>
            <a:endCxn id="14" idx="1"/>
          </p:cNvCxnSpPr>
          <p:nvPr/>
        </p:nvCxnSpPr>
        <p:spPr>
          <a:xfrm>
            <a:off x="6659315" y="3262324"/>
            <a:ext cx="432835" cy="3597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7" idx="6"/>
            <a:endCxn id="14" idx="3"/>
          </p:cNvCxnSpPr>
          <p:nvPr/>
        </p:nvCxnSpPr>
        <p:spPr>
          <a:xfrm flipV="1">
            <a:off x="6659315" y="3755931"/>
            <a:ext cx="432835" cy="3480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6" idx="6"/>
            <a:endCxn id="14" idx="2"/>
          </p:cNvCxnSpPr>
          <p:nvPr/>
        </p:nvCxnSpPr>
        <p:spPr>
          <a:xfrm>
            <a:off x="6665145" y="3689026"/>
            <a:ext cx="39813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5693948" y="3594407"/>
            <a:ext cx="197158" cy="18923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687660" y="3167705"/>
            <a:ext cx="197158" cy="18923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693948" y="4009395"/>
            <a:ext cx="197158" cy="18923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a:stCxn id="13" idx="6"/>
          </p:cNvCxnSpPr>
          <p:nvPr/>
        </p:nvCxnSpPr>
        <p:spPr>
          <a:xfrm>
            <a:off x="4975554" y="3262114"/>
            <a:ext cx="715033" cy="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4778212" y="3596243"/>
            <a:ext cx="197342" cy="18923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778212" y="4018782"/>
            <a:ext cx="197342" cy="18923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778212" y="4441320"/>
            <a:ext cx="207729" cy="19919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5900841" y="3006916"/>
            <a:ext cx="577338" cy="402284"/>
          </a:xfrm>
          <a:prstGeom prst="rect">
            <a:avLst/>
          </a:prstGeom>
          <a:noFill/>
        </p:spPr>
        <p:txBody>
          <a:bodyPr wrap="square" rtlCol="0">
            <a:spAutoFit/>
          </a:bodyPr>
          <a:lstStyle/>
          <a:p>
            <a:r>
              <a:rPr lang="en-US" dirty="0"/>
              <a:t>……</a:t>
            </a:r>
          </a:p>
        </p:txBody>
      </p:sp>
      <p:sp>
        <p:nvSpPr>
          <p:cNvPr id="29" name="TextBox 28"/>
          <p:cNvSpPr txBox="1"/>
          <p:nvPr/>
        </p:nvSpPr>
        <p:spPr>
          <a:xfrm>
            <a:off x="5905702" y="3415906"/>
            <a:ext cx="577338" cy="402284"/>
          </a:xfrm>
          <a:prstGeom prst="rect">
            <a:avLst/>
          </a:prstGeom>
          <a:noFill/>
        </p:spPr>
        <p:txBody>
          <a:bodyPr wrap="square" rtlCol="0">
            <a:spAutoFit/>
          </a:bodyPr>
          <a:lstStyle/>
          <a:p>
            <a:r>
              <a:rPr lang="en-US" dirty="0"/>
              <a:t>……</a:t>
            </a:r>
          </a:p>
        </p:txBody>
      </p:sp>
      <p:sp>
        <p:nvSpPr>
          <p:cNvPr id="30" name="TextBox 29"/>
          <p:cNvSpPr txBox="1"/>
          <p:nvPr/>
        </p:nvSpPr>
        <p:spPr>
          <a:xfrm>
            <a:off x="5913561" y="3831572"/>
            <a:ext cx="577338" cy="402284"/>
          </a:xfrm>
          <a:prstGeom prst="rect">
            <a:avLst/>
          </a:prstGeom>
          <a:noFill/>
        </p:spPr>
        <p:txBody>
          <a:bodyPr wrap="square" rtlCol="0">
            <a:spAutoFit/>
          </a:bodyPr>
          <a:lstStyle/>
          <a:p>
            <a:r>
              <a:rPr lang="en-US" dirty="0"/>
              <a:t>……</a:t>
            </a:r>
          </a:p>
        </p:txBody>
      </p:sp>
      <p:sp>
        <p:nvSpPr>
          <p:cNvPr id="31" name="Oval 30"/>
          <p:cNvSpPr/>
          <p:nvPr/>
        </p:nvSpPr>
        <p:spPr>
          <a:xfrm>
            <a:off x="4778212" y="2738747"/>
            <a:ext cx="197342" cy="18923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a:stCxn id="25" idx="6"/>
          </p:cNvCxnSpPr>
          <p:nvPr/>
        </p:nvCxnSpPr>
        <p:spPr>
          <a:xfrm flipV="1">
            <a:off x="4975554" y="3686955"/>
            <a:ext cx="677641" cy="39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983163" y="4090394"/>
            <a:ext cx="704647" cy="497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31" idx="6"/>
            <a:endCxn id="22" idx="2"/>
          </p:cNvCxnSpPr>
          <p:nvPr/>
        </p:nvCxnSpPr>
        <p:spPr>
          <a:xfrm>
            <a:off x="4975554" y="2833366"/>
            <a:ext cx="712106" cy="4289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973575" y="3258904"/>
            <a:ext cx="712106" cy="4289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25" idx="6"/>
            <a:endCxn id="23" idx="2"/>
          </p:cNvCxnSpPr>
          <p:nvPr/>
        </p:nvCxnSpPr>
        <p:spPr>
          <a:xfrm>
            <a:off x="4975554" y="3690862"/>
            <a:ext cx="718393" cy="41315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23" idx="2"/>
          </p:cNvCxnSpPr>
          <p:nvPr/>
        </p:nvCxnSpPr>
        <p:spPr>
          <a:xfrm flipV="1">
            <a:off x="4973575" y="4104013"/>
            <a:ext cx="720372" cy="4396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21" idx="2"/>
          </p:cNvCxnSpPr>
          <p:nvPr/>
        </p:nvCxnSpPr>
        <p:spPr>
          <a:xfrm flipV="1">
            <a:off x="4980200" y="3689025"/>
            <a:ext cx="713748" cy="4013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5" idx="6"/>
          </p:cNvCxnSpPr>
          <p:nvPr/>
        </p:nvCxnSpPr>
        <p:spPr>
          <a:xfrm flipV="1">
            <a:off x="4975554" y="3261074"/>
            <a:ext cx="735155" cy="4297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21" idx="2"/>
          </p:cNvCxnSpPr>
          <p:nvPr/>
        </p:nvCxnSpPr>
        <p:spPr>
          <a:xfrm>
            <a:off x="4959464" y="2860805"/>
            <a:ext cx="734483" cy="8282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23" idx="2"/>
          </p:cNvCxnSpPr>
          <p:nvPr/>
        </p:nvCxnSpPr>
        <p:spPr>
          <a:xfrm>
            <a:off x="4949974" y="3257202"/>
            <a:ext cx="743973" cy="84681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23" idx="2"/>
          </p:cNvCxnSpPr>
          <p:nvPr/>
        </p:nvCxnSpPr>
        <p:spPr>
          <a:xfrm>
            <a:off x="4943408" y="2875653"/>
            <a:ext cx="750540" cy="12283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endCxn id="22" idx="2"/>
          </p:cNvCxnSpPr>
          <p:nvPr/>
        </p:nvCxnSpPr>
        <p:spPr>
          <a:xfrm flipV="1">
            <a:off x="4969832" y="3262324"/>
            <a:ext cx="717829" cy="83587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4990586" y="3703874"/>
            <a:ext cx="717829" cy="83587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22" idx="2"/>
          </p:cNvCxnSpPr>
          <p:nvPr/>
        </p:nvCxnSpPr>
        <p:spPr>
          <a:xfrm flipV="1">
            <a:off x="4967928" y="3262324"/>
            <a:ext cx="719733" cy="12681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835643" y="4885179"/>
            <a:ext cx="2424792" cy="523220"/>
          </a:xfrm>
          <a:prstGeom prst="rect">
            <a:avLst/>
          </a:prstGeom>
          <a:noFill/>
        </p:spPr>
        <p:txBody>
          <a:bodyPr wrap="square" rtlCol="0">
            <a:spAutoFit/>
          </a:bodyPr>
          <a:lstStyle/>
          <a:p>
            <a:pPr algn="ctr"/>
            <a:r>
              <a:rPr lang="en-US" sz="2800" i="1" dirty="0" smtClean="0"/>
              <a:t>Neural network</a:t>
            </a:r>
            <a:endParaRPr lang="en-US" sz="2800" i="1" dirty="0"/>
          </a:p>
        </p:txBody>
      </p:sp>
      <p:sp>
        <p:nvSpPr>
          <p:cNvPr id="47" name="Title 1"/>
          <p:cNvSpPr txBox="1">
            <a:spLocks/>
          </p:cNvSpPr>
          <p:nvPr/>
        </p:nvSpPr>
        <p:spPr>
          <a:xfrm>
            <a:off x="0" y="0"/>
            <a:ext cx="12192000" cy="1082025"/>
          </a:xfrm>
          <a:prstGeom prst="rect">
            <a:avLst/>
          </a:prstGeom>
          <a:solidFill>
            <a:schemeClr val="bg1">
              <a:lumMod val="9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t>Experiment: Understand </a:t>
            </a:r>
            <a:r>
              <a:rPr lang="en-US" sz="4000" b="1" dirty="0"/>
              <a:t>e</a:t>
            </a:r>
            <a:r>
              <a:rPr lang="en-US" sz="4000" b="1" dirty="0" smtClean="0"/>
              <a:t>ffects of changing</a:t>
            </a:r>
          </a:p>
          <a:p>
            <a:pPr algn="ctr"/>
            <a:r>
              <a:rPr lang="en-US" sz="4000" b="1" dirty="0" smtClean="0"/>
              <a:t>climate on soil moisture</a:t>
            </a:r>
            <a:endParaRPr lang="en-US" sz="3600" b="1" dirty="0"/>
          </a:p>
        </p:txBody>
      </p:sp>
    </p:spTree>
    <p:extLst>
      <p:ext uri="{BB962C8B-B14F-4D97-AF65-F5344CB8AC3E}">
        <p14:creationId xmlns:p14="http://schemas.microsoft.com/office/powerpoint/2010/main" val="11329801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1014291"/>
          </a:xfrm>
          <a:prstGeom prst="rect">
            <a:avLst/>
          </a:prstGeom>
          <a:solidFill>
            <a:schemeClr val="bg1">
              <a:lumMod val="9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t>Target variables: Two aggregate statistics of soil moisture</a:t>
            </a:r>
            <a:endParaRPr lang="en-US" sz="3600" b="1" dirty="0"/>
          </a:p>
        </p:txBody>
      </p:sp>
      <p:sp>
        <p:nvSpPr>
          <p:cNvPr id="5" name="Slide Number Placeholder 4"/>
          <p:cNvSpPr>
            <a:spLocks noGrp="1"/>
          </p:cNvSpPr>
          <p:nvPr>
            <p:ph type="sldNum" sz="quarter" idx="12"/>
          </p:nvPr>
        </p:nvSpPr>
        <p:spPr/>
        <p:txBody>
          <a:bodyPr/>
          <a:lstStyle/>
          <a:p>
            <a:fld id="{934CF561-DD79-4C93-932E-3D8C577E1CC7}" type="slidenum">
              <a:rPr lang="en-US" smtClean="0"/>
              <a:t>12</a:t>
            </a:fld>
            <a:endParaRPr lang="en-US" dirty="0"/>
          </a:p>
        </p:txBody>
      </p:sp>
      <p:pic>
        <p:nvPicPr>
          <p:cNvPr id="122" name="Picture 121"/>
          <p:cNvPicPr>
            <a:picLocks noChangeAspect="1"/>
          </p:cNvPicPr>
          <p:nvPr/>
        </p:nvPicPr>
        <p:blipFill>
          <a:blip r:embed="rId3"/>
          <a:stretch>
            <a:fillRect/>
          </a:stretch>
        </p:blipFill>
        <p:spPr>
          <a:xfrm>
            <a:off x="6117921" y="6972642"/>
            <a:ext cx="1962778" cy="885274"/>
          </a:xfrm>
          <a:prstGeom prst="rect">
            <a:avLst/>
          </a:prstGeom>
        </p:spPr>
      </p:pic>
      <p:pic>
        <p:nvPicPr>
          <p:cNvPr id="2" name="Picture 1"/>
          <p:cNvPicPr>
            <a:picLocks noChangeAspect="1"/>
          </p:cNvPicPr>
          <p:nvPr/>
        </p:nvPicPr>
        <p:blipFill>
          <a:blip r:embed="rId4"/>
          <a:stretch>
            <a:fillRect/>
          </a:stretch>
        </p:blipFill>
        <p:spPr>
          <a:xfrm>
            <a:off x="1169016" y="1206778"/>
            <a:ext cx="9853968" cy="4444444"/>
          </a:xfrm>
          <a:prstGeom prst="rect">
            <a:avLst/>
          </a:prstGeom>
        </p:spPr>
      </p:pic>
      <p:sp>
        <p:nvSpPr>
          <p:cNvPr id="3" name="Rectangle 2"/>
          <p:cNvSpPr/>
          <p:nvPr/>
        </p:nvSpPr>
        <p:spPr>
          <a:xfrm>
            <a:off x="4338320" y="1014291"/>
            <a:ext cx="4064000" cy="5300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016699" y="5376268"/>
            <a:ext cx="4064000" cy="5300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07704" y="1606496"/>
            <a:ext cx="3667540" cy="3412765"/>
          </a:xfrm>
          <a:prstGeom prst="rect">
            <a:avLst/>
          </a:prstGeom>
          <a:solidFill>
            <a:srgbClr val="5B9BD5">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Wet season</a:t>
            </a:r>
            <a:endParaRPr lang="en-US" dirty="0"/>
          </a:p>
        </p:txBody>
      </p:sp>
      <p:sp>
        <p:nvSpPr>
          <p:cNvPr id="49" name="Rectangle 48"/>
          <p:cNvSpPr/>
          <p:nvPr/>
        </p:nvSpPr>
        <p:spPr>
          <a:xfrm>
            <a:off x="8640417" y="1606496"/>
            <a:ext cx="1833770" cy="3412765"/>
          </a:xfrm>
          <a:prstGeom prst="rect">
            <a:avLst/>
          </a:prstGeom>
          <a:solidFill>
            <a:srgbClr val="5B9BD5">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Wet season</a:t>
            </a:r>
            <a:endParaRPr lang="en-US" dirty="0"/>
          </a:p>
        </p:txBody>
      </p:sp>
      <p:cxnSp>
        <p:nvCxnSpPr>
          <p:cNvPr id="8" name="Straight Connector 7"/>
          <p:cNvCxnSpPr/>
          <p:nvPr/>
        </p:nvCxnSpPr>
        <p:spPr>
          <a:xfrm>
            <a:off x="5675244" y="3548269"/>
            <a:ext cx="2935356" cy="0"/>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7563678" y="1680515"/>
            <a:ext cx="517021" cy="170872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5128591" y="980223"/>
            <a:ext cx="6144481" cy="530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rPr>
              <a:t>Dry season soil moisture = 0.23 cm</a:t>
            </a:r>
            <a:r>
              <a:rPr lang="en-US" sz="2800" baseline="30000" dirty="0" smtClean="0">
                <a:solidFill>
                  <a:srgbClr val="FF0000"/>
                </a:solidFill>
              </a:rPr>
              <a:t>3</a:t>
            </a:r>
            <a:r>
              <a:rPr lang="en-US" sz="2800" dirty="0" smtClean="0">
                <a:solidFill>
                  <a:srgbClr val="FF0000"/>
                </a:solidFill>
              </a:rPr>
              <a:t>/cm</a:t>
            </a:r>
            <a:r>
              <a:rPr lang="en-US" sz="2800" baseline="30000" dirty="0" smtClean="0">
                <a:solidFill>
                  <a:srgbClr val="FF0000"/>
                </a:solidFill>
              </a:rPr>
              <a:t>3</a:t>
            </a:r>
            <a:endParaRPr lang="en-US" sz="2800" baseline="30000" dirty="0">
              <a:solidFill>
                <a:srgbClr val="FF0000"/>
              </a:solidFill>
            </a:endParaRPr>
          </a:p>
        </p:txBody>
      </p:sp>
    </p:spTree>
    <p:extLst>
      <p:ext uri="{BB962C8B-B14F-4D97-AF65-F5344CB8AC3E}">
        <p14:creationId xmlns:p14="http://schemas.microsoft.com/office/powerpoint/2010/main" val="195838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9" grpId="0" animBg="1"/>
      <p:bldP spid="5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1014291"/>
          </a:xfrm>
          <a:prstGeom prst="rect">
            <a:avLst/>
          </a:prstGeom>
          <a:solidFill>
            <a:schemeClr val="bg1">
              <a:lumMod val="9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t>Target variables: Two aggregate statistics of soil moisture</a:t>
            </a:r>
            <a:endParaRPr lang="en-US" sz="3600" b="1" dirty="0"/>
          </a:p>
        </p:txBody>
      </p:sp>
      <p:sp>
        <p:nvSpPr>
          <p:cNvPr id="5" name="Slide Number Placeholder 4"/>
          <p:cNvSpPr>
            <a:spLocks noGrp="1"/>
          </p:cNvSpPr>
          <p:nvPr>
            <p:ph type="sldNum" sz="quarter" idx="12"/>
          </p:nvPr>
        </p:nvSpPr>
        <p:spPr/>
        <p:txBody>
          <a:bodyPr/>
          <a:lstStyle/>
          <a:p>
            <a:fld id="{934CF561-DD79-4C93-932E-3D8C577E1CC7}" type="slidenum">
              <a:rPr lang="en-US" smtClean="0"/>
              <a:t>13</a:t>
            </a:fld>
            <a:endParaRPr lang="en-US" dirty="0"/>
          </a:p>
        </p:txBody>
      </p:sp>
      <p:pic>
        <p:nvPicPr>
          <p:cNvPr id="2" name="Picture 1"/>
          <p:cNvPicPr>
            <a:picLocks noChangeAspect="1"/>
          </p:cNvPicPr>
          <p:nvPr/>
        </p:nvPicPr>
        <p:blipFill>
          <a:blip r:embed="rId3"/>
          <a:stretch>
            <a:fillRect/>
          </a:stretch>
        </p:blipFill>
        <p:spPr>
          <a:xfrm>
            <a:off x="1169016" y="1206778"/>
            <a:ext cx="9853968" cy="4444444"/>
          </a:xfrm>
          <a:prstGeom prst="rect">
            <a:avLst/>
          </a:prstGeom>
        </p:spPr>
      </p:pic>
      <p:sp>
        <p:nvSpPr>
          <p:cNvPr id="3" name="Rectangle 2"/>
          <p:cNvSpPr/>
          <p:nvPr/>
        </p:nvSpPr>
        <p:spPr>
          <a:xfrm>
            <a:off x="4338320" y="1014291"/>
            <a:ext cx="4064000" cy="5300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016699" y="5376268"/>
            <a:ext cx="4064000" cy="5300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666236" y="5644429"/>
            <a:ext cx="8764925" cy="943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rPr>
              <a:t>Percent low soil moisture </a:t>
            </a:r>
            <a:r>
              <a:rPr lang="en-US" sz="2800" dirty="0" smtClean="0">
                <a:solidFill>
                  <a:schemeClr val="tx1"/>
                </a:solidFill>
              </a:rPr>
              <a:t>(&lt; 0.2 cm</a:t>
            </a:r>
            <a:r>
              <a:rPr lang="en-US" sz="2800" baseline="30000" dirty="0" smtClean="0">
                <a:solidFill>
                  <a:schemeClr val="tx1"/>
                </a:solidFill>
              </a:rPr>
              <a:t>3</a:t>
            </a:r>
            <a:r>
              <a:rPr lang="en-US" sz="2800" dirty="0" smtClean="0">
                <a:solidFill>
                  <a:schemeClr val="tx1"/>
                </a:solidFill>
              </a:rPr>
              <a:t>/cm</a:t>
            </a:r>
            <a:r>
              <a:rPr lang="en-US" sz="2800" baseline="30000" dirty="0" smtClean="0">
                <a:solidFill>
                  <a:schemeClr val="tx1"/>
                </a:solidFill>
              </a:rPr>
              <a:t>3</a:t>
            </a:r>
            <a:r>
              <a:rPr lang="en-US" sz="2800" dirty="0" smtClean="0">
                <a:solidFill>
                  <a:schemeClr val="tx1"/>
                </a:solidFill>
              </a:rPr>
              <a:t>) =</a:t>
            </a:r>
          </a:p>
          <a:p>
            <a:pPr algn="ctr"/>
            <a:r>
              <a:rPr lang="en-US" sz="2800" dirty="0" smtClean="0">
                <a:solidFill>
                  <a:schemeClr val="tx1"/>
                </a:solidFill>
              </a:rPr>
              <a:t>22 low observations /</a:t>
            </a:r>
            <a:r>
              <a:rPr lang="en-US" sz="2800" dirty="0" smtClean="0">
                <a:solidFill>
                  <a:srgbClr val="FF0000"/>
                </a:solidFill>
              </a:rPr>
              <a:t> </a:t>
            </a:r>
            <a:r>
              <a:rPr lang="en-US" sz="2800" dirty="0" smtClean="0">
                <a:solidFill>
                  <a:schemeClr val="tx1"/>
                </a:solidFill>
              </a:rPr>
              <a:t>135</a:t>
            </a:r>
            <a:r>
              <a:rPr lang="en-US" sz="2800" dirty="0" smtClean="0">
                <a:solidFill>
                  <a:schemeClr val="accent5"/>
                </a:solidFill>
              </a:rPr>
              <a:t> total </a:t>
            </a:r>
            <a:r>
              <a:rPr lang="en-US" sz="2800" dirty="0" smtClean="0">
                <a:solidFill>
                  <a:schemeClr val="tx1"/>
                </a:solidFill>
              </a:rPr>
              <a:t>observations</a:t>
            </a:r>
            <a:r>
              <a:rPr lang="en-US" sz="2800" dirty="0" smtClean="0">
                <a:solidFill>
                  <a:schemeClr val="accent5"/>
                </a:solidFill>
              </a:rPr>
              <a:t> </a:t>
            </a:r>
            <a:r>
              <a:rPr lang="en-US" sz="2800" dirty="0" smtClean="0">
                <a:solidFill>
                  <a:schemeClr val="tx1"/>
                </a:solidFill>
              </a:rPr>
              <a:t>= </a:t>
            </a:r>
            <a:r>
              <a:rPr lang="en-US" sz="2800" dirty="0" smtClean="0">
                <a:solidFill>
                  <a:srgbClr val="FF0000"/>
                </a:solidFill>
              </a:rPr>
              <a:t>16%</a:t>
            </a:r>
            <a:endParaRPr lang="en-US" sz="2800" baseline="30000" dirty="0">
              <a:solidFill>
                <a:srgbClr val="FF0000"/>
              </a:solidFill>
            </a:endParaRPr>
          </a:p>
        </p:txBody>
      </p:sp>
      <p:cxnSp>
        <p:nvCxnSpPr>
          <p:cNvPr id="9" name="Straight Connector 8"/>
          <p:cNvCxnSpPr/>
          <p:nvPr/>
        </p:nvCxnSpPr>
        <p:spPr>
          <a:xfrm>
            <a:off x="2027582" y="3657600"/>
            <a:ext cx="8468139"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6989199" y="3637717"/>
            <a:ext cx="79513" cy="75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177381" y="3893491"/>
            <a:ext cx="79513" cy="75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254238" y="3898789"/>
            <a:ext cx="79513" cy="75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293994" y="3861020"/>
            <a:ext cx="79513" cy="75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405318" y="3676744"/>
            <a:ext cx="79513" cy="75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484165" y="4054848"/>
            <a:ext cx="79513" cy="75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435129" y="4182385"/>
            <a:ext cx="79513" cy="75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539825" y="4067210"/>
            <a:ext cx="79513" cy="75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742675" y="4177015"/>
            <a:ext cx="79513" cy="75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635241" y="4142747"/>
            <a:ext cx="79513" cy="75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661834" y="3961074"/>
            <a:ext cx="79513" cy="75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793030" y="4012184"/>
            <a:ext cx="79513" cy="75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781062" y="3675485"/>
            <a:ext cx="79513" cy="75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8000436" y="3638468"/>
            <a:ext cx="79513" cy="75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191878" y="3667868"/>
            <a:ext cx="79513" cy="75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402320" y="3804002"/>
            <a:ext cx="79513" cy="75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481833" y="3617496"/>
            <a:ext cx="79513" cy="75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715434" y="3710639"/>
            <a:ext cx="79513" cy="75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8104501" y="3935892"/>
            <a:ext cx="79513" cy="75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8293157" y="3937997"/>
            <a:ext cx="79513" cy="75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042798" y="4142746"/>
            <a:ext cx="79513" cy="75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7850019" y="4136022"/>
            <a:ext cx="79513" cy="75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p:nvPr/>
        </p:nvCxnSpPr>
        <p:spPr>
          <a:xfrm flipV="1">
            <a:off x="5833365" y="4238859"/>
            <a:ext cx="1057470" cy="140242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264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11"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ectangle 142"/>
          <p:cNvSpPr/>
          <p:nvPr/>
        </p:nvSpPr>
        <p:spPr>
          <a:xfrm>
            <a:off x="2598316" y="2417483"/>
            <a:ext cx="2027871" cy="142546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ERA5 Climate</a:t>
            </a:r>
            <a:endParaRPr lang="en-US" sz="2800" dirty="0">
              <a:solidFill>
                <a:schemeClr val="tx1"/>
              </a:solidFill>
            </a:endParaRPr>
          </a:p>
        </p:txBody>
      </p:sp>
      <p:sp>
        <p:nvSpPr>
          <p:cNvPr id="271" name="Rectangle 270"/>
          <p:cNvSpPr/>
          <p:nvPr/>
        </p:nvSpPr>
        <p:spPr>
          <a:xfrm>
            <a:off x="2619708" y="4016586"/>
            <a:ext cx="1972411" cy="93847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Degradation</a:t>
            </a:r>
            <a:endParaRPr lang="en-US" sz="2800" dirty="0">
              <a:solidFill>
                <a:schemeClr val="tx1"/>
              </a:solidFill>
            </a:endParaRPr>
          </a:p>
          <a:p>
            <a:pPr algn="ctr"/>
            <a:r>
              <a:rPr lang="en-US" sz="2800" dirty="0">
                <a:solidFill>
                  <a:schemeClr val="tx1"/>
                </a:solidFill>
              </a:rPr>
              <a:t>&amp; </a:t>
            </a:r>
            <a:r>
              <a:rPr lang="en-US" sz="2800" dirty="0" smtClean="0">
                <a:solidFill>
                  <a:schemeClr val="tx1"/>
                </a:solidFill>
              </a:rPr>
              <a:t>Location </a:t>
            </a:r>
            <a:endParaRPr lang="en-US" sz="2800" dirty="0">
              <a:solidFill>
                <a:schemeClr val="tx1"/>
              </a:solidFill>
            </a:endParaRPr>
          </a:p>
        </p:txBody>
      </p:sp>
      <p:sp>
        <p:nvSpPr>
          <p:cNvPr id="5" name="Slide Number Placeholder 4"/>
          <p:cNvSpPr>
            <a:spLocks noGrp="1"/>
          </p:cNvSpPr>
          <p:nvPr>
            <p:ph type="sldNum" sz="quarter" idx="12"/>
          </p:nvPr>
        </p:nvSpPr>
        <p:spPr/>
        <p:txBody>
          <a:bodyPr/>
          <a:lstStyle/>
          <a:p>
            <a:fld id="{934CF561-DD79-4C93-932E-3D8C577E1CC7}" type="slidenum">
              <a:rPr lang="en-US" smtClean="0"/>
              <a:t>14</a:t>
            </a:fld>
            <a:endParaRPr lang="en-US" dirty="0"/>
          </a:p>
        </p:txBody>
      </p:sp>
      <p:pic>
        <p:nvPicPr>
          <p:cNvPr id="122" name="Picture 121"/>
          <p:cNvPicPr>
            <a:picLocks noChangeAspect="1"/>
          </p:cNvPicPr>
          <p:nvPr/>
        </p:nvPicPr>
        <p:blipFill>
          <a:blip r:embed="rId3"/>
          <a:stretch>
            <a:fillRect/>
          </a:stretch>
        </p:blipFill>
        <p:spPr>
          <a:xfrm>
            <a:off x="6117921" y="6972642"/>
            <a:ext cx="1962778" cy="885274"/>
          </a:xfrm>
          <a:prstGeom prst="rect">
            <a:avLst/>
          </a:prstGeom>
        </p:spPr>
      </p:pic>
      <p:sp>
        <p:nvSpPr>
          <p:cNvPr id="13" name="Oval 12"/>
          <p:cNvSpPr/>
          <p:nvPr/>
        </p:nvSpPr>
        <p:spPr>
          <a:xfrm>
            <a:off x="4778212" y="3167495"/>
            <a:ext cx="197342" cy="18923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063277" y="3594407"/>
            <a:ext cx="197158" cy="18923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462157" y="3167705"/>
            <a:ext cx="197158" cy="18923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467987" y="3594407"/>
            <a:ext cx="197158" cy="18923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462157" y="4009395"/>
            <a:ext cx="197158" cy="18923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stCxn id="15" idx="6"/>
            <a:endCxn id="14" idx="1"/>
          </p:cNvCxnSpPr>
          <p:nvPr/>
        </p:nvCxnSpPr>
        <p:spPr>
          <a:xfrm>
            <a:off x="6659315" y="3262324"/>
            <a:ext cx="432835" cy="3597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7" idx="6"/>
            <a:endCxn id="14" idx="3"/>
          </p:cNvCxnSpPr>
          <p:nvPr/>
        </p:nvCxnSpPr>
        <p:spPr>
          <a:xfrm flipV="1">
            <a:off x="6659315" y="3755931"/>
            <a:ext cx="432835" cy="3480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6" idx="6"/>
            <a:endCxn id="14" idx="2"/>
          </p:cNvCxnSpPr>
          <p:nvPr/>
        </p:nvCxnSpPr>
        <p:spPr>
          <a:xfrm>
            <a:off x="6665145" y="3689026"/>
            <a:ext cx="39813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5693948" y="3594407"/>
            <a:ext cx="197158" cy="18923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687660" y="3167705"/>
            <a:ext cx="197158" cy="18923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693948" y="4009395"/>
            <a:ext cx="197158" cy="18923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a:stCxn id="13" idx="6"/>
          </p:cNvCxnSpPr>
          <p:nvPr/>
        </p:nvCxnSpPr>
        <p:spPr>
          <a:xfrm>
            <a:off x="4975554" y="3262114"/>
            <a:ext cx="715033" cy="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4778212" y="3596243"/>
            <a:ext cx="197342" cy="18923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778212" y="4018782"/>
            <a:ext cx="197342" cy="18923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778212" y="4441320"/>
            <a:ext cx="207729" cy="19919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5900841" y="3006916"/>
            <a:ext cx="577338" cy="402284"/>
          </a:xfrm>
          <a:prstGeom prst="rect">
            <a:avLst/>
          </a:prstGeom>
          <a:noFill/>
        </p:spPr>
        <p:txBody>
          <a:bodyPr wrap="square" rtlCol="0">
            <a:spAutoFit/>
          </a:bodyPr>
          <a:lstStyle/>
          <a:p>
            <a:r>
              <a:rPr lang="en-US" dirty="0"/>
              <a:t>……</a:t>
            </a:r>
          </a:p>
        </p:txBody>
      </p:sp>
      <p:sp>
        <p:nvSpPr>
          <p:cNvPr id="29" name="TextBox 28"/>
          <p:cNvSpPr txBox="1"/>
          <p:nvPr/>
        </p:nvSpPr>
        <p:spPr>
          <a:xfrm>
            <a:off x="5905702" y="3415906"/>
            <a:ext cx="577338" cy="402284"/>
          </a:xfrm>
          <a:prstGeom prst="rect">
            <a:avLst/>
          </a:prstGeom>
          <a:noFill/>
        </p:spPr>
        <p:txBody>
          <a:bodyPr wrap="square" rtlCol="0">
            <a:spAutoFit/>
          </a:bodyPr>
          <a:lstStyle/>
          <a:p>
            <a:r>
              <a:rPr lang="en-US" dirty="0"/>
              <a:t>……</a:t>
            </a:r>
          </a:p>
        </p:txBody>
      </p:sp>
      <p:sp>
        <p:nvSpPr>
          <p:cNvPr id="30" name="TextBox 29"/>
          <p:cNvSpPr txBox="1"/>
          <p:nvPr/>
        </p:nvSpPr>
        <p:spPr>
          <a:xfrm>
            <a:off x="5913561" y="3831572"/>
            <a:ext cx="577338" cy="402284"/>
          </a:xfrm>
          <a:prstGeom prst="rect">
            <a:avLst/>
          </a:prstGeom>
          <a:noFill/>
        </p:spPr>
        <p:txBody>
          <a:bodyPr wrap="square" rtlCol="0">
            <a:spAutoFit/>
          </a:bodyPr>
          <a:lstStyle/>
          <a:p>
            <a:r>
              <a:rPr lang="en-US" dirty="0"/>
              <a:t>……</a:t>
            </a:r>
          </a:p>
        </p:txBody>
      </p:sp>
      <p:sp>
        <p:nvSpPr>
          <p:cNvPr id="31" name="Oval 30"/>
          <p:cNvSpPr/>
          <p:nvPr/>
        </p:nvSpPr>
        <p:spPr>
          <a:xfrm>
            <a:off x="4778212" y="2738747"/>
            <a:ext cx="197342" cy="18923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a:stCxn id="25" idx="6"/>
          </p:cNvCxnSpPr>
          <p:nvPr/>
        </p:nvCxnSpPr>
        <p:spPr>
          <a:xfrm flipV="1">
            <a:off x="4975554" y="3686955"/>
            <a:ext cx="677641" cy="39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983163" y="4090394"/>
            <a:ext cx="704647" cy="497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31" idx="6"/>
            <a:endCxn id="22" idx="2"/>
          </p:cNvCxnSpPr>
          <p:nvPr/>
        </p:nvCxnSpPr>
        <p:spPr>
          <a:xfrm>
            <a:off x="4975554" y="2833366"/>
            <a:ext cx="712106" cy="4289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973575" y="3258904"/>
            <a:ext cx="712106" cy="4289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25" idx="6"/>
            <a:endCxn id="23" idx="2"/>
          </p:cNvCxnSpPr>
          <p:nvPr/>
        </p:nvCxnSpPr>
        <p:spPr>
          <a:xfrm>
            <a:off x="4975554" y="3690862"/>
            <a:ext cx="718393" cy="41315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23" idx="2"/>
          </p:cNvCxnSpPr>
          <p:nvPr/>
        </p:nvCxnSpPr>
        <p:spPr>
          <a:xfrm flipV="1">
            <a:off x="4973575" y="4104013"/>
            <a:ext cx="720372" cy="4396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21" idx="2"/>
          </p:cNvCxnSpPr>
          <p:nvPr/>
        </p:nvCxnSpPr>
        <p:spPr>
          <a:xfrm flipV="1">
            <a:off x="4980200" y="3689025"/>
            <a:ext cx="713748" cy="4013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5" idx="6"/>
          </p:cNvCxnSpPr>
          <p:nvPr/>
        </p:nvCxnSpPr>
        <p:spPr>
          <a:xfrm flipV="1">
            <a:off x="4975554" y="3261074"/>
            <a:ext cx="735155" cy="4297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21" idx="2"/>
          </p:cNvCxnSpPr>
          <p:nvPr/>
        </p:nvCxnSpPr>
        <p:spPr>
          <a:xfrm>
            <a:off x="4959464" y="2860805"/>
            <a:ext cx="734483" cy="8282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23" idx="2"/>
          </p:cNvCxnSpPr>
          <p:nvPr/>
        </p:nvCxnSpPr>
        <p:spPr>
          <a:xfrm>
            <a:off x="4949974" y="3257202"/>
            <a:ext cx="743973" cy="84681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23" idx="2"/>
          </p:cNvCxnSpPr>
          <p:nvPr/>
        </p:nvCxnSpPr>
        <p:spPr>
          <a:xfrm>
            <a:off x="4943408" y="2875653"/>
            <a:ext cx="750540" cy="12283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endCxn id="22" idx="2"/>
          </p:cNvCxnSpPr>
          <p:nvPr/>
        </p:nvCxnSpPr>
        <p:spPr>
          <a:xfrm flipV="1">
            <a:off x="4969832" y="3262324"/>
            <a:ext cx="717829" cy="83587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4990586" y="3703874"/>
            <a:ext cx="717829" cy="83587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22" idx="2"/>
          </p:cNvCxnSpPr>
          <p:nvPr/>
        </p:nvCxnSpPr>
        <p:spPr>
          <a:xfrm flipV="1">
            <a:off x="4967928" y="3262324"/>
            <a:ext cx="719733" cy="12681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6986159" y="1403995"/>
            <a:ext cx="3504493" cy="849073"/>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SMAP satellite soil </a:t>
            </a:r>
            <a:r>
              <a:rPr lang="en-US" sz="2800" dirty="0">
                <a:solidFill>
                  <a:schemeClr val="tx1"/>
                </a:solidFill>
              </a:rPr>
              <a:t>moisture </a:t>
            </a:r>
            <a:r>
              <a:rPr lang="en-US" sz="2800" dirty="0" smtClean="0">
                <a:solidFill>
                  <a:schemeClr val="tx1"/>
                </a:solidFill>
              </a:rPr>
              <a:t>observations</a:t>
            </a:r>
            <a:endParaRPr lang="en-US" sz="2800" dirty="0">
              <a:solidFill>
                <a:schemeClr val="tx1"/>
              </a:solidFill>
            </a:endParaRPr>
          </a:p>
        </p:txBody>
      </p:sp>
      <p:grpSp>
        <p:nvGrpSpPr>
          <p:cNvPr id="49" name="Group 48"/>
          <p:cNvGrpSpPr/>
          <p:nvPr/>
        </p:nvGrpSpPr>
        <p:grpSpPr>
          <a:xfrm>
            <a:off x="7310539" y="2827575"/>
            <a:ext cx="2502331" cy="1912137"/>
            <a:chOff x="7465494" y="2958127"/>
            <a:chExt cx="2382009" cy="1404571"/>
          </a:xfrm>
        </p:grpSpPr>
        <p:sp>
          <p:nvSpPr>
            <p:cNvPr id="50" name="Rectangle 49"/>
            <p:cNvSpPr/>
            <p:nvPr/>
          </p:nvSpPr>
          <p:spPr>
            <a:xfrm>
              <a:off x="7465494" y="2958127"/>
              <a:ext cx="2382009" cy="64835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Dry season</a:t>
              </a:r>
            </a:p>
            <a:p>
              <a:pPr algn="ctr"/>
              <a:r>
                <a:rPr lang="en-US" sz="2400" dirty="0" smtClean="0">
                  <a:solidFill>
                    <a:schemeClr val="tx1"/>
                  </a:solidFill>
                </a:rPr>
                <a:t>soil moisture</a:t>
              </a:r>
              <a:endParaRPr lang="en-US" sz="2400" i="1" baseline="-25000" dirty="0" smtClean="0">
                <a:solidFill>
                  <a:schemeClr val="tx1"/>
                </a:solidFill>
              </a:endParaRPr>
            </a:p>
          </p:txBody>
        </p:sp>
        <p:sp>
          <p:nvSpPr>
            <p:cNvPr id="51" name="Rectangle 50"/>
            <p:cNvSpPr/>
            <p:nvPr/>
          </p:nvSpPr>
          <p:spPr>
            <a:xfrm>
              <a:off x="7471345" y="3714345"/>
              <a:ext cx="2376158" cy="64835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Percent of time</a:t>
              </a:r>
            </a:p>
            <a:p>
              <a:pPr algn="ctr"/>
              <a:r>
                <a:rPr lang="en-US" sz="2400" dirty="0" smtClean="0">
                  <a:solidFill>
                    <a:schemeClr val="tx1"/>
                  </a:solidFill>
                </a:rPr>
                <a:t>&lt; 0.2 cm</a:t>
              </a:r>
              <a:r>
                <a:rPr lang="en-US" sz="2400" baseline="30000" dirty="0" smtClean="0">
                  <a:solidFill>
                    <a:schemeClr val="tx1"/>
                  </a:solidFill>
                </a:rPr>
                <a:t>3</a:t>
              </a:r>
              <a:r>
                <a:rPr lang="en-US" sz="2400" dirty="0" smtClean="0">
                  <a:solidFill>
                    <a:schemeClr val="tx1"/>
                  </a:solidFill>
                </a:rPr>
                <a:t>/cm</a:t>
              </a:r>
              <a:r>
                <a:rPr lang="en-US" sz="2400" baseline="30000" dirty="0" smtClean="0">
                  <a:solidFill>
                    <a:schemeClr val="tx1"/>
                  </a:solidFill>
                </a:rPr>
                <a:t>3</a:t>
              </a:r>
              <a:endParaRPr lang="en-US" sz="2400" baseline="30000" dirty="0">
                <a:solidFill>
                  <a:schemeClr val="tx1"/>
                </a:solidFill>
              </a:endParaRPr>
            </a:p>
          </p:txBody>
        </p:sp>
      </p:grpSp>
      <p:sp>
        <p:nvSpPr>
          <p:cNvPr id="52" name="Down Arrow 51"/>
          <p:cNvSpPr/>
          <p:nvPr/>
        </p:nvSpPr>
        <p:spPr>
          <a:xfrm>
            <a:off x="8522574" y="2394257"/>
            <a:ext cx="275437" cy="31269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Rectangle 53"/>
          <p:cNvSpPr/>
          <p:nvPr/>
        </p:nvSpPr>
        <p:spPr>
          <a:xfrm>
            <a:off x="9859216" y="3956759"/>
            <a:ext cx="1347420" cy="461665"/>
          </a:xfrm>
          <a:prstGeom prst="rect">
            <a:avLst/>
          </a:prstGeom>
        </p:spPr>
        <p:txBody>
          <a:bodyPr wrap="none">
            <a:spAutoFit/>
          </a:bodyPr>
          <a:lstStyle/>
          <a:p>
            <a:r>
              <a:rPr lang="en-US" sz="2400" dirty="0" smtClean="0"/>
              <a:t>(</a:t>
            </a:r>
            <a:r>
              <a:rPr lang="en-US" sz="2400" i="1" dirty="0" err="1" smtClean="0"/>
              <a:t>pct</a:t>
            </a:r>
            <a:r>
              <a:rPr lang="en-US" sz="2400" i="1" baseline="-25000" dirty="0" err="1" smtClean="0"/>
              <a:t>low</a:t>
            </a:r>
            <a:r>
              <a:rPr lang="en-US" sz="2400" i="1" baseline="-25000" dirty="0" smtClean="0"/>
              <a:t> </a:t>
            </a:r>
            <a:r>
              <a:rPr lang="en-US" sz="2400" i="1" baseline="-25000" dirty="0" err="1" smtClean="0"/>
              <a:t>sm</a:t>
            </a:r>
            <a:r>
              <a:rPr lang="en-US" sz="2400" dirty="0" smtClean="0"/>
              <a:t>)</a:t>
            </a:r>
            <a:endParaRPr lang="en-US" sz="2400" dirty="0"/>
          </a:p>
        </p:txBody>
      </p:sp>
      <p:sp>
        <p:nvSpPr>
          <p:cNvPr id="56" name="Rectangle 55"/>
          <p:cNvSpPr/>
          <p:nvPr/>
        </p:nvSpPr>
        <p:spPr>
          <a:xfrm>
            <a:off x="9859216" y="3074153"/>
            <a:ext cx="1625253" cy="461665"/>
          </a:xfrm>
          <a:prstGeom prst="rect">
            <a:avLst/>
          </a:prstGeom>
        </p:spPr>
        <p:txBody>
          <a:bodyPr wrap="none">
            <a:spAutoFit/>
          </a:bodyPr>
          <a:lstStyle/>
          <a:p>
            <a:r>
              <a:rPr lang="en-US" sz="2400" dirty="0" smtClean="0"/>
              <a:t>(</a:t>
            </a:r>
            <a:r>
              <a:rPr lang="en-US" sz="2400" i="1" dirty="0" err="1" smtClean="0"/>
              <a:t>sm</a:t>
            </a:r>
            <a:r>
              <a:rPr lang="en-US" sz="2400" i="1" baseline="-25000" dirty="0" err="1" smtClean="0"/>
              <a:t>dry</a:t>
            </a:r>
            <a:r>
              <a:rPr lang="en-US" sz="2400" i="1" baseline="-25000" dirty="0" smtClean="0"/>
              <a:t> season</a:t>
            </a:r>
            <a:r>
              <a:rPr lang="en-US" sz="2400" dirty="0" smtClean="0"/>
              <a:t>)</a:t>
            </a:r>
            <a:endParaRPr lang="en-US" sz="2400" dirty="0"/>
          </a:p>
        </p:txBody>
      </p:sp>
      <p:pic>
        <p:nvPicPr>
          <p:cNvPr id="58" name="Picture 2" descr="SMAP - Earth Missions - NASA Jet Propulsion Laborator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90652" y="1285213"/>
            <a:ext cx="715984" cy="1128803"/>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p:cNvSpPr txBox="1"/>
          <p:nvPr/>
        </p:nvSpPr>
        <p:spPr>
          <a:xfrm>
            <a:off x="4835643" y="4885179"/>
            <a:ext cx="2424792" cy="523220"/>
          </a:xfrm>
          <a:prstGeom prst="rect">
            <a:avLst/>
          </a:prstGeom>
          <a:noFill/>
        </p:spPr>
        <p:txBody>
          <a:bodyPr wrap="square" rtlCol="0">
            <a:spAutoFit/>
          </a:bodyPr>
          <a:lstStyle/>
          <a:p>
            <a:pPr algn="ctr"/>
            <a:r>
              <a:rPr lang="en-US" sz="2800" i="1" dirty="0" smtClean="0"/>
              <a:t>Neural network</a:t>
            </a:r>
            <a:endParaRPr lang="en-US" sz="2800" i="1" dirty="0"/>
          </a:p>
        </p:txBody>
      </p:sp>
      <p:sp>
        <p:nvSpPr>
          <p:cNvPr id="60" name="TextBox 59"/>
          <p:cNvSpPr txBox="1"/>
          <p:nvPr/>
        </p:nvSpPr>
        <p:spPr>
          <a:xfrm>
            <a:off x="1293161" y="1252474"/>
            <a:ext cx="4007887" cy="584775"/>
          </a:xfrm>
          <a:prstGeom prst="rect">
            <a:avLst/>
          </a:prstGeom>
          <a:noFill/>
        </p:spPr>
        <p:txBody>
          <a:bodyPr wrap="square" rtlCol="0">
            <a:spAutoFit/>
          </a:bodyPr>
          <a:lstStyle/>
          <a:p>
            <a:r>
              <a:rPr lang="en-US" sz="3200" b="1" dirty="0" smtClean="0"/>
              <a:t>Training (2015-2020)</a:t>
            </a:r>
            <a:endParaRPr lang="en-US" sz="3200" b="1" dirty="0"/>
          </a:p>
        </p:txBody>
      </p:sp>
      <p:sp>
        <p:nvSpPr>
          <p:cNvPr id="61" name="Rectangle 60"/>
          <p:cNvSpPr/>
          <p:nvPr/>
        </p:nvSpPr>
        <p:spPr>
          <a:xfrm>
            <a:off x="7052214" y="1230494"/>
            <a:ext cx="4154421" cy="12506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7245382" y="2575426"/>
            <a:ext cx="4239086" cy="23097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2435282" y="2253068"/>
            <a:ext cx="2308464" cy="17036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itle 1"/>
          <p:cNvSpPr txBox="1">
            <a:spLocks/>
          </p:cNvSpPr>
          <p:nvPr/>
        </p:nvSpPr>
        <p:spPr>
          <a:xfrm>
            <a:off x="0" y="0"/>
            <a:ext cx="12192000" cy="1082025"/>
          </a:xfrm>
          <a:prstGeom prst="rect">
            <a:avLst/>
          </a:prstGeom>
          <a:solidFill>
            <a:schemeClr val="bg1">
              <a:lumMod val="9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t>Experiment: Understand </a:t>
            </a:r>
            <a:r>
              <a:rPr lang="en-US" sz="4000" b="1" dirty="0"/>
              <a:t>e</a:t>
            </a:r>
            <a:r>
              <a:rPr lang="en-US" sz="4000" b="1" dirty="0" smtClean="0"/>
              <a:t>ffects of changing</a:t>
            </a:r>
          </a:p>
          <a:p>
            <a:pPr algn="ctr"/>
            <a:r>
              <a:rPr lang="en-US" sz="4000" b="1" dirty="0" smtClean="0"/>
              <a:t>climate on soil moisture</a:t>
            </a:r>
            <a:endParaRPr lang="en-US" sz="3600" b="1" dirty="0"/>
          </a:p>
        </p:txBody>
      </p:sp>
    </p:spTree>
    <p:extLst>
      <p:ext uri="{BB962C8B-B14F-4D97-AF65-F5344CB8AC3E}">
        <p14:creationId xmlns:p14="http://schemas.microsoft.com/office/powerpoint/2010/main" val="352708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6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2"/>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1" grpId="1" animBg="1"/>
      <p:bldP spid="62" grpId="0" animBg="1"/>
      <p:bldP spid="62" grpId="1"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105"/>
          <p:cNvSpPr/>
          <p:nvPr/>
        </p:nvSpPr>
        <p:spPr>
          <a:xfrm>
            <a:off x="7564756" y="3675416"/>
            <a:ext cx="2071194" cy="88264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aseline="-25000" dirty="0" smtClean="0">
              <a:solidFill>
                <a:schemeClr val="tx1"/>
              </a:solidFill>
            </a:endParaRPr>
          </a:p>
        </p:txBody>
      </p:sp>
      <p:sp>
        <p:nvSpPr>
          <p:cNvPr id="107" name="Rectangle 106"/>
          <p:cNvSpPr/>
          <p:nvPr/>
        </p:nvSpPr>
        <p:spPr>
          <a:xfrm>
            <a:off x="7670770" y="3764244"/>
            <a:ext cx="2071194" cy="88264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aseline="-25000" dirty="0" smtClean="0">
              <a:solidFill>
                <a:schemeClr val="tx1"/>
              </a:solidFill>
            </a:endParaRPr>
          </a:p>
        </p:txBody>
      </p:sp>
      <p:sp>
        <p:nvSpPr>
          <p:cNvPr id="103" name="Rectangle 102"/>
          <p:cNvSpPr/>
          <p:nvPr/>
        </p:nvSpPr>
        <p:spPr>
          <a:xfrm>
            <a:off x="7775786" y="3857065"/>
            <a:ext cx="2037083" cy="88264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err="1">
                <a:solidFill>
                  <a:schemeClr val="tx1"/>
                </a:solidFill>
              </a:rPr>
              <a:t>pct</a:t>
            </a:r>
            <a:r>
              <a:rPr lang="en-US" sz="2400" i="1" baseline="-25000" dirty="0" err="1">
                <a:solidFill>
                  <a:schemeClr val="tx1"/>
                </a:solidFill>
              </a:rPr>
              <a:t>low</a:t>
            </a:r>
            <a:r>
              <a:rPr lang="en-US" sz="2400" i="1" baseline="-25000" dirty="0">
                <a:solidFill>
                  <a:schemeClr val="tx1"/>
                </a:solidFill>
              </a:rPr>
              <a:t> </a:t>
            </a:r>
            <a:r>
              <a:rPr lang="en-US" sz="2400" i="1" baseline="-25000" dirty="0" err="1" smtClean="0">
                <a:solidFill>
                  <a:schemeClr val="tx1"/>
                </a:solidFill>
              </a:rPr>
              <a:t>sm</a:t>
            </a:r>
            <a:endParaRPr lang="en-US" sz="2400" i="1" baseline="-25000" dirty="0" smtClean="0">
              <a:solidFill>
                <a:schemeClr val="tx1"/>
              </a:solidFill>
            </a:endParaRPr>
          </a:p>
        </p:txBody>
      </p:sp>
      <p:sp>
        <p:nvSpPr>
          <p:cNvPr id="105" name="Rectangle 104"/>
          <p:cNvSpPr/>
          <p:nvPr/>
        </p:nvSpPr>
        <p:spPr>
          <a:xfrm>
            <a:off x="7473183" y="2467838"/>
            <a:ext cx="2071194" cy="88264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aseline="-25000" dirty="0" smtClean="0">
              <a:solidFill>
                <a:schemeClr val="tx1"/>
              </a:solidFill>
            </a:endParaRPr>
          </a:p>
        </p:txBody>
      </p:sp>
      <p:sp>
        <p:nvSpPr>
          <p:cNvPr id="104" name="Rectangle 103"/>
          <p:cNvSpPr/>
          <p:nvPr/>
        </p:nvSpPr>
        <p:spPr>
          <a:xfrm>
            <a:off x="7599516" y="2556666"/>
            <a:ext cx="2071194" cy="88264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aseline="-25000" dirty="0" smtClean="0">
              <a:solidFill>
                <a:schemeClr val="tx1"/>
              </a:solidFill>
            </a:endParaRPr>
          </a:p>
        </p:txBody>
      </p:sp>
      <p:sp>
        <p:nvSpPr>
          <p:cNvPr id="4" name="Title 1"/>
          <p:cNvSpPr txBox="1">
            <a:spLocks/>
          </p:cNvSpPr>
          <p:nvPr/>
        </p:nvSpPr>
        <p:spPr>
          <a:xfrm>
            <a:off x="0" y="-35262"/>
            <a:ext cx="12192000" cy="1117288"/>
          </a:xfrm>
          <a:prstGeom prst="rect">
            <a:avLst/>
          </a:prstGeom>
          <a:solidFill>
            <a:schemeClr val="bg1">
              <a:lumMod val="9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t>Experiment: Understand </a:t>
            </a:r>
            <a:r>
              <a:rPr lang="en-US" sz="4000" b="1" dirty="0"/>
              <a:t>e</a:t>
            </a:r>
            <a:r>
              <a:rPr lang="en-US" sz="4000" b="1" dirty="0" smtClean="0"/>
              <a:t>ffects of changing</a:t>
            </a:r>
          </a:p>
          <a:p>
            <a:pPr algn="ctr"/>
            <a:r>
              <a:rPr lang="en-US" sz="4000" b="1" dirty="0" smtClean="0"/>
              <a:t>climate on soil moisture</a:t>
            </a:r>
            <a:endParaRPr lang="en-US" sz="3600" b="1" dirty="0"/>
          </a:p>
        </p:txBody>
      </p:sp>
      <p:sp>
        <p:nvSpPr>
          <p:cNvPr id="271" name="Rectangle 270"/>
          <p:cNvSpPr/>
          <p:nvPr/>
        </p:nvSpPr>
        <p:spPr>
          <a:xfrm>
            <a:off x="2619708" y="4016586"/>
            <a:ext cx="1972411" cy="93847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Degradation</a:t>
            </a:r>
            <a:endParaRPr lang="en-US" sz="2800" dirty="0">
              <a:solidFill>
                <a:schemeClr val="tx1"/>
              </a:solidFill>
            </a:endParaRPr>
          </a:p>
          <a:p>
            <a:pPr algn="ctr"/>
            <a:r>
              <a:rPr lang="en-US" sz="2800" dirty="0">
                <a:solidFill>
                  <a:schemeClr val="tx1"/>
                </a:solidFill>
              </a:rPr>
              <a:t>&amp; </a:t>
            </a:r>
            <a:r>
              <a:rPr lang="en-US" sz="2800" dirty="0" smtClean="0">
                <a:solidFill>
                  <a:schemeClr val="tx1"/>
                </a:solidFill>
              </a:rPr>
              <a:t>Location </a:t>
            </a:r>
            <a:endParaRPr lang="en-US" sz="2800" dirty="0">
              <a:solidFill>
                <a:schemeClr val="tx1"/>
              </a:solidFill>
            </a:endParaRPr>
          </a:p>
        </p:txBody>
      </p:sp>
      <p:sp>
        <p:nvSpPr>
          <p:cNvPr id="5" name="Slide Number Placeholder 4"/>
          <p:cNvSpPr>
            <a:spLocks noGrp="1"/>
          </p:cNvSpPr>
          <p:nvPr>
            <p:ph type="sldNum" sz="quarter" idx="12"/>
          </p:nvPr>
        </p:nvSpPr>
        <p:spPr/>
        <p:txBody>
          <a:bodyPr/>
          <a:lstStyle/>
          <a:p>
            <a:fld id="{934CF561-DD79-4C93-932E-3D8C577E1CC7}" type="slidenum">
              <a:rPr lang="en-US" smtClean="0"/>
              <a:t>15</a:t>
            </a:fld>
            <a:endParaRPr lang="en-US" dirty="0"/>
          </a:p>
        </p:txBody>
      </p:sp>
      <p:pic>
        <p:nvPicPr>
          <p:cNvPr id="122" name="Picture 121"/>
          <p:cNvPicPr>
            <a:picLocks noChangeAspect="1"/>
          </p:cNvPicPr>
          <p:nvPr/>
        </p:nvPicPr>
        <p:blipFill>
          <a:blip r:embed="rId3"/>
          <a:stretch>
            <a:fillRect/>
          </a:stretch>
        </p:blipFill>
        <p:spPr>
          <a:xfrm>
            <a:off x="6117921" y="6972642"/>
            <a:ext cx="1962778" cy="885274"/>
          </a:xfrm>
          <a:prstGeom prst="rect">
            <a:avLst/>
          </a:prstGeom>
        </p:spPr>
      </p:pic>
      <p:sp>
        <p:nvSpPr>
          <p:cNvPr id="13" name="Oval 12"/>
          <p:cNvSpPr/>
          <p:nvPr/>
        </p:nvSpPr>
        <p:spPr>
          <a:xfrm>
            <a:off x="4778212" y="3167495"/>
            <a:ext cx="197342" cy="18923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063277" y="3594407"/>
            <a:ext cx="197158" cy="18923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462157" y="3167705"/>
            <a:ext cx="197158" cy="18923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467987" y="3594407"/>
            <a:ext cx="197158" cy="18923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462157" y="4009395"/>
            <a:ext cx="197158" cy="18923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stCxn id="15" idx="6"/>
            <a:endCxn id="14" idx="1"/>
          </p:cNvCxnSpPr>
          <p:nvPr/>
        </p:nvCxnSpPr>
        <p:spPr>
          <a:xfrm>
            <a:off x="6659315" y="3262324"/>
            <a:ext cx="432835" cy="3597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7" idx="6"/>
            <a:endCxn id="14" idx="3"/>
          </p:cNvCxnSpPr>
          <p:nvPr/>
        </p:nvCxnSpPr>
        <p:spPr>
          <a:xfrm flipV="1">
            <a:off x="6659315" y="3755931"/>
            <a:ext cx="432835" cy="3480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6" idx="6"/>
            <a:endCxn id="14" idx="2"/>
          </p:cNvCxnSpPr>
          <p:nvPr/>
        </p:nvCxnSpPr>
        <p:spPr>
          <a:xfrm>
            <a:off x="6665145" y="3689026"/>
            <a:ext cx="39813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5693948" y="3594407"/>
            <a:ext cx="197158" cy="18923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687660" y="3167705"/>
            <a:ext cx="197158" cy="18923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693948" y="4009395"/>
            <a:ext cx="197158" cy="18923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a:stCxn id="13" idx="6"/>
          </p:cNvCxnSpPr>
          <p:nvPr/>
        </p:nvCxnSpPr>
        <p:spPr>
          <a:xfrm>
            <a:off x="4975554" y="3262114"/>
            <a:ext cx="715033" cy="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4778212" y="3596243"/>
            <a:ext cx="197342" cy="18923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778212" y="4018782"/>
            <a:ext cx="197342" cy="18923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778212" y="4441320"/>
            <a:ext cx="207729" cy="19919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5900841" y="3006916"/>
            <a:ext cx="577338" cy="402284"/>
          </a:xfrm>
          <a:prstGeom prst="rect">
            <a:avLst/>
          </a:prstGeom>
          <a:noFill/>
        </p:spPr>
        <p:txBody>
          <a:bodyPr wrap="square" rtlCol="0">
            <a:spAutoFit/>
          </a:bodyPr>
          <a:lstStyle/>
          <a:p>
            <a:r>
              <a:rPr lang="en-US" dirty="0"/>
              <a:t>……</a:t>
            </a:r>
          </a:p>
        </p:txBody>
      </p:sp>
      <p:sp>
        <p:nvSpPr>
          <p:cNvPr id="29" name="TextBox 28"/>
          <p:cNvSpPr txBox="1"/>
          <p:nvPr/>
        </p:nvSpPr>
        <p:spPr>
          <a:xfrm>
            <a:off x="5905702" y="3415906"/>
            <a:ext cx="577338" cy="402284"/>
          </a:xfrm>
          <a:prstGeom prst="rect">
            <a:avLst/>
          </a:prstGeom>
          <a:noFill/>
        </p:spPr>
        <p:txBody>
          <a:bodyPr wrap="square" rtlCol="0">
            <a:spAutoFit/>
          </a:bodyPr>
          <a:lstStyle/>
          <a:p>
            <a:r>
              <a:rPr lang="en-US" dirty="0"/>
              <a:t>……</a:t>
            </a:r>
          </a:p>
        </p:txBody>
      </p:sp>
      <p:sp>
        <p:nvSpPr>
          <p:cNvPr id="30" name="TextBox 29"/>
          <p:cNvSpPr txBox="1"/>
          <p:nvPr/>
        </p:nvSpPr>
        <p:spPr>
          <a:xfrm>
            <a:off x="5913561" y="3831572"/>
            <a:ext cx="577338" cy="402284"/>
          </a:xfrm>
          <a:prstGeom prst="rect">
            <a:avLst/>
          </a:prstGeom>
          <a:noFill/>
        </p:spPr>
        <p:txBody>
          <a:bodyPr wrap="square" rtlCol="0">
            <a:spAutoFit/>
          </a:bodyPr>
          <a:lstStyle/>
          <a:p>
            <a:r>
              <a:rPr lang="en-US" dirty="0"/>
              <a:t>……</a:t>
            </a:r>
          </a:p>
        </p:txBody>
      </p:sp>
      <p:sp>
        <p:nvSpPr>
          <p:cNvPr id="31" name="Oval 30"/>
          <p:cNvSpPr/>
          <p:nvPr/>
        </p:nvSpPr>
        <p:spPr>
          <a:xfrm>
            <a:off x="4778212" y="2738747"/>
            <a:ext cx="197342" cy="18923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a:stCxn id="25" idx="6"/>
          </p:cNvCxnSpPr>
          <p:nvPr/>
        </p:nvCxnSpPr>
        <p:spPr>
          <a:xfrm flipV="1">
            <a:off x="4975554" y="3686955"/>
            <a:ext cx="677641" cy="39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983163" y="4090394"/>
            <a:ext cx="704647" cy="497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31" idx="6"/>
            <a:endCxn id="22" idx="2"/>
          </p:cNvCxnSpPr>
          <p:nvPr/>
        </p:nvCxnSpPr>
        <p:spPr>
          <a:xfrm>
            <a:off x="4975554" y="2833366"/>
            <a:ext cx="712106" cy="4289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973575" y="3258904"/>
            <a:ext cx="712106" cy="4289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25" idx="6"/>
            <a:endCxn id="23" idx="2"/>
          </p:cNvCxnSpPr>
          <p:nvPr/>
        </p:nvCxnSpPr>
        <p:spPr>
          <a:xfrm>
            <a:off x="4975554" y="3690862"/>
            <a:ext cx="718393" cy="41315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23" idx="2"/>
          </p:cNvCxnSpPr>
          <p:nvPr/>
        </p:nvCxnSpPr>
        <p:spPr>
          <a:xfrm flipV="1">
            <a:off x="4973575" y="4104013"/>
            <a:ext cx="720372" cy="4396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21" idx="2"/>
          </p:cNvCxnSpPr>
          <p:nvPr/>
        </p:nvCxnSpPr>
        <p:spPr>
          <a:xfrm flipV="1">
            <a:off x="4980200" y="3689025"/>
            <a:ext cx="713748" cy="4013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5" idx="6"/>
          </p:cNvCxnSpPr>
          <p:nvPr/>
        </p:nvCxnSpPr>
        <p:spPr>
          <a:xfrm flipV="1">
            <a:off x="4975554" y="3261074"/>
            <a:ext cx="735155" cy="4297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21" idx="2"/>
          </p:cNvCxnSpPr>
          <p:nvPr/>
        </p:nvCxnSpPr>
        <p:spPr>
          <a:xfrm>
            <a:off x="4959464" y="2860805"/>
            <a:ext cx="734483" cy="8282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23" idx="2"/>
          </p:cNvCxnSpPr>
          <p:nvPr/>
        </p:nvCxnSpPr>
        <p:spPr>
          <a:xfrm>
            <a:off x="4949974" y="3257202"/>
            <a:ext cx="743973" cy="84681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23" idx="2"/>
          </p:cNvCxnSpPr>
          <p:nvPr/>
        </p:nvCxnSpPr>
        <p:spPr>
          <a:xfrm>
            <a:off x="4943408" y="2875653"/>
            <a:ext cx="750540" cy="12283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endCxn id="22" idx="2"/>
          </p:cNvCxnSpPr>
          <p:nvPr/>
        </p:nvCxnSpPr>
        <p:spPr>
          <a:xfrm flipV="1">
            <a:off x="4969832" y="3262324"/>
            <a:ext cx="717829" cy="83587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4990586" y="3703874"/>
            <a:ext cx="717829" cy="83587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22" idx="2"/>
          </p:cNvCxnSpPr>
          <p:nvPr/>
        </p:nvCxnSpPr>
        <p:spPr>
          <a:xfrm flipV="1">
            <a:off x="4967928" y="3262324"/>
            <a:ext cx="719733" cy="12681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293161" y="1040471"/>
            <a:ext cx="4977015" cy="1077218"/>
          </a:xfrm>
          <a:prstGeom prst="rect">
            <a:avLst/>
          </a:prstGeom>
          <a:noFill/>
        </p:spPr>
        <p:txBody>
          <a:bodyPr wrap="square" rtlCol="0">
            <a:spAutoFit/>
          </a:bodyPr>
          <a:lstStyle/>
          <a:p>
            <a:r>
              <a:rPr lang="en-US" sz="3200" b="1" dirty="0" smtClean="0"/>
              <a:t>Prediction</a:t>
            </a:r>
          </a:p>
          <a:p>
            <a:r>
              <a:rPr lang="en-US" sz="3200" b="1" dirty="0" smtClean="0"/>
              <a:t>(1985-2005 </a:t>
            </a:r>
            <a:r>
              <a:rPr lang="en-US" sz="3200" b="1" dirty="0"/>
              <a:t>and </a:t>
            </a:r>
            <a:r>
              <a:rPr lang="en-US" sz="3200" b="1" dirty="0" smtClean="0"/>
              <a:t>2040-2060</a:t>
            </a:r>
            <a:r>
              <a:rPr lang="en-US" sz="3200" b="1" dirty="0"/>
              <a:t>)</a:t>
            </a:r>
          </a:p>
        </p:txBody>
      </p:sp>
      <p:sp>
        <p:nvSpPr>
          <p:cNvPr id="68" name="Rectangle 67"/>
          <p:cNvSpPr/>
          <p:nvPr/>
        </p:nvSpPr>
        <p:spPr>
          <a:xfrm>
            <a:off x="166703" y="2368949"/>
            <a:ext cx="2418867" cy="150899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Regional Climate Model</a:t>
            </a:r>
          </a:p>
          <a:p>
            <a:pPr marL="342900" indent="-231775">
              <a:buFont typeface="Arial" panose="020B0604020202020204" pitchFamily="34" charset="0"/>
              <a:buChar char="•"/>
            </a:pPr>
            <a:r>
              <a:rPr lang="en-US" sz="2400" dirty="0" smtClean="0">
                <a:solidFill>
                  <a:schemeClr val="tx1"/>
                </a:solidFill>
              </a:rPr>
              <a:t>3 GCMs</a:t>
            </a:r>
          </a:p>
          <a:p>
            <a:pPr marL="342900" indent="-231775">
              <a:buFont typeface="Arial" panose="020B0604020202020204" pitchFamily="34" charset="0"/>
              <a:buChar char="•"/>
            </a:pPr>
            <a:r>
              <a:rPr lang="en-US" sz="2400" dirty="0" smtClean="0">
                <a:solidFill>
                  <a:schemeClr val="tx1"/>
                </a:solidFill>
              </a:rPr>
              <a:t>RCP 8.5</a:t>
            </a:r>
          </a:p>
          <a:p>
            <a:pPr algn="ctr"/>
            <a:endParaRPr lang="en-US" sz="2000" dirty="0">
              <a:solidFill>
                <a:schemeClr val="tx1"/>
              </a:solidFill>
            </a:endParaRPr>
          </a:p>
        </p:txBody>
      </p:sp>
      <p:sp>
        <p:nvSpPr>
          <p:cNvPr id="69" name="Right Arrow 68"/>
          <p:cNvSpPr/>
          <p:nvPr/>
        </p:nvSpPr>
        <p:spPr>
          <a:xfrm>
            <a:off x="2082287" y="3056480"/>
            <a:ext cx="335489" cy="35074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nvGrpSpPr>
          <p:cNvPr id="2" name="Group 1"/>
          <p:cNvGrpSpPr/>
          <p:nvPr/>
        </p:nvGrpSpPr>
        <p:grpSpPr>
          <a:xfrm>
            <a:off x="2596798" y="2171052"/>
            <a:ext cx="1875395" cy="1785707"/>
            <a:chOff x="2313247" y="2177905"/>
            <a:chExt cx="1875395" cy="1785707"/>
          </a:xfrm>
        </p:grpSpPr>
        <p:grpSp>
          <p:nvGrpSpPr>
            <p:cNvPr id="55" name="Group 54"/>
            <p:cNvGrpSpPr/>
            <p:nvPr/>
          </p:nvGrpSpPr>
          <p:grpSpPr>
            <a:xfrm>
              <a:off x="2313247" y="2177905"/>
              <a:ext cx="1875395" cy="1785707"/>
              <a:chOff x="611908" y="6480630"/>
              <a:chExt cx="1875395" cy="1785707"/>
            </a:xfrm>
          </p:grpSpPr>
          <p:sp>
            <p:nvSpPr>
              <p:cNvPr id="57" name="TextBox 56"/>
              <p:cNvSpPr txBox="1"/>
              <p:nvPr/>
            </p:nvSpPr>
            <p:spPr>
              <a:xfrm>
                <a:off x="647748" y="6527564"/>
                <a:ext cx="1290278" cy="954107"/>
              </a:xfrm>
              <a:prstGeom prst="rect">
                <a:avLst/>
              </a:prstGeom>
              <a:solidFill>
                <a:schemeClr val="bg1"/>
              </a:solidFill>
              <a:ln w="19050">
                <a:solidFill>
                  <a:schemeClr val="tx1"/>
                </a:solidFill>
              </a:ln>
            </p:spPr>
            <p:txBody>
              <a:bodyPr wrap="square" rtlCol="0" anchor="ctr">
                <a:spAutoFit/>
              </a:bodyPr>
              <a:lstStyle/>
              <a:p>
                <a:pPr algn="ctr"/>
                <a:endParaRPr lang="en-US" sz="2800" dirty="0" smtClean="0"/>
              </a:p>
              <a:p>
                <a:pPr algn="ctr"/>
                <a:endParaRPr lang="en-US" sz="2800" dirty="0"/>
              </a:p>
            </p:txBody>
          </p:sp>
          <p:sp>
            <p:nvSpPr>
              <p:cNvPr id="64" name="TextBox 63"/>
              <p:cNvSpPr txBox="1"/>
              <p:nvPr/>
            </p:nvSpPr>
            <p:spPr>
              <a:xfrm>
                <a:off x="864166" y="6919130"/>
                <a:ext cx="1290278" cy="954107"/>
              </a:xfrm>
              <a:prstGeom prst="rect">
                <a:avLst/>
              </a:prstGeom>
              <a:solidFill>
                <a:schemeClr val="bg1"/>
              </a:solidFill>
              <a:ln w="19050">
                <a:solidFill>
                  <a:schemeClr val="tx1"/>
                </a:solidFill>
              </a:ln>
            </p:spPr>
            <p:txBody>
              <a:bodyPr wrap="square" rtlCol="0" anchor="ctr">
                <a:spAutoFit/>
              </a:bodyPr>
              <a:lstStyle/>
              <a:p>
                <a:pPr algn="ctr"/>
                <a:endParaRPr lang="en-US" sz="2800" dirty="0"/>
              </a:p>
              <a:p>
                <a:pPr algn="ctr"/>
                <a:endParaRPr lang="en-US" sz="2800" dirty="0"/>
              </a:p>
            </p:txBody>
          </p:sp>
          <p:sp>
            <p:nvSpPr>
              <p:cNvPr id="66" name="TextBox 65"/>
              <p:cNvSpPr txBox="1"/>
              <p:nvPr/>
            </p:nvSpPr>
            <p:spPr>
              <a:xfrm>
                <a:off x="611908" y="6480630"/>
                <a:ext cx="1170234" cy="523220"/>
              </a:xfrm>
              <a:prstGeom prst="rect">
                <a:avLst/>
              </a:prstGeom>
              <a:noFill/>
            </p:spPr>
            <p:txBody>
              <a:bodyPr wrap="square" rtlCol="0">
                <a:spAutoFit/>
              </a:bodyPr>
              <a:lstStyle/>
              <a:p>
                <a:r>
                  <a:rPr lang="en-US" sz="2800" dirty="0" smtClean="0"/>
                  <a:t>RCM 1</a:t>
                </a:r>
                <a:endParaRPr lang="en-US" sz="2800" dirty="0"/>
              </a:p>
            </p:txBody>
          </p:sp>
          <p:sp>
            <p:nvSpPr>
              <p:cNvPr id="67" name="TextBox 66"/>
              <p:cNvSpPr txBox="1"/>
              <p:nvPr/>
            </p:nvSpPr>
            <p:spPr>
              <a:xfrm>
                <a:off x="1197025" y="7312230"/>
                <a:ext cx="1290278" cy="954107"/>
              </a:xfrm>
              <a:prstGeom prst="rect">
                <a:avLst/>
              </a:prstGeom>
              <a:solidFill>
                <a:schemeClr val="bg1"/>
              </a:solidFill>
              <a:ln w="19050">
                <a:solidFill>
                  <a:schemeClr val="tx1"/>
                </a:solidFill>
              </a:ln>
            </p:spPr>
            <p:txBody>
              <a:bodyPr wrap="square" rtlCol="0" anchor="ctr">
                <a:spAutoFit/>
              </a:bodyPr>
              <a:lstStyle/>
              <a:p>
                <a:r>
                  <a:rPr lang="en-US" sz="2800" dirty="0"/>
                  <a:t>RCM </a:t>
                </a:r>
                <a:r>
                  <a:rPr lang="en-US" sz="2800" dirty="0" smtClean="0"/>
                  <a:t>3</a:t>
                </a:r>
                <a:endParaRPr lang="en-US" sz="2800" dirty="0"/>
              </a:p>
              <a:p>
                <a:r>
                  <a:rPr lang="en-US" sz="2800" dirty="0" smtClean="0"/>
                  <a:t>Climate</a:t>
                </a:r>
                <a:endParaRPr lang="en-US" sz="2800" dirty="0"/>
              </a:p>
            </p:txBody>
          </p:sp>
        </p:grpSp>
        <p:sp>
          <p:nvSpPr>
            <p:cNvPr id="70" name="TextBox 69"/>
            <p:cNvSpPr txBox="1"/>
            <p:nvPr/>
          </p:nvSpPr>
          <p:spPr>
            <a:xfrm>
              <a:off x="2550405" y="2567345"/>
              <a:ext cx="1170234" cy="523220"/>
            </a:xfrm>
            <a:prstGeom prst="rect">
              <a:avLst/>
            </a:prstGeom>
            <a:noFill/>
          </p:spPr>
          <p:txBody>
            <a:bodyPr wrap="square" rtlCol="0">
              <a:spAutoFit/>
            </a:bodyPr>
            <a:lstStyle/>
            <a:p>
              <a:r>
                <a:rPr lang="en-US" sz="2800" dirty="0" smtClean="0"/>
                <a:t>RCM 2</a:t>
              </a:r>
              <a:endParaRPr lang="en-US" sz="2800" dirty="0"/>
            </a:p>
          </p:txBody>
        </p:sp>
      </p:grpSp>
      <p:sp>
        <p:nvSpPr>
          <p:cNvPr id="83" name="Rectangle 82"/>
          <p:cNvSpPr/>
          <p:nvPr/>
        </p:nvSpPr>
        <p:spPr>
          <a:xfrm>
            <a:off x="7044136" y="4824443"/>
            <a:ext cx="3132927" cy="849073"/>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Predicted soil moisture</a:t>
            </a:r>
          </a:p>
          <a:p>
            <a:pPr algn="ctr"/>
            <a:r>
              <a:rPr lang="en-US" sz="2400" dirty="0" smtClean="0">
                <a:solidFill>
                  <a:schemeClr val="tx1"/>
                </a:solidFill>
              </a:rPr>
              <a:t>(reference and future)</a:t>
            </a:r>
            <a:endParaRPr lang="en-US" sz="2400" dirty="0">
              <a:solidFill>
                <a:schemeClr val="tx1"/>
              </a:solidFill>
            </a:endParaRPr>
          </a:p>
        </p:txBody>
      </p:sp>
      <p:sp>
        <p:nvSpPr>
          <p:cNvPr id="102" name="Rectangle 101"/>
          <p:cNvSpPr/>
          <p:nvPr/>
        </p:nvSpPr>
        <p:spPr>
          <a:xfrm>
            <a:off x="7711720" y="2645494"/>
            <a:ext cx="2042099" cy="88264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err="1">
                <a:solidFill>
                  <a:schemeClr val="tx1"/>
                </a:solidFill>
              </a:rPr>
              <a:t>sm</a:t>
            </a:r>
            <a:r>
              <a:rPr lang="en-US" sz="2400" i="1" baseline="-25000" dirty="0" err="1">
                <a:solidFill>
                  <a:schemeClr val="tx1"/>
                </a:solidFill>
              </a:rPr>
              <a:t>dry</a:t>
            </a:r>
            <a:r>
              <a:rPr lang="en-US" sz="2400" i="1" baseline="-25000" dirty="0">
                <a:solidFill>
                  <a:schemeClr val="tx1"/>
                </a:solidFill>
              </a:rPr>
              <a:t> </a:t>
            </a:r>
            <a:r>
              <a:rPr lang="en-US" sz="2400" i="1" baseline="-25000" dirty="0" smtClean="0">
                <a:solidFill>
                  <a:schemeClr val="tx1"/>
                </a:solidFill>
              </a:rPr>
              <a:t>season</a:t>
            </a:r>
            <a:endParaRPr lang="en-US" sz="2400" baseline="-25000" dirty="0" smtClean="0">
              <a:solidFill>
                <a:schemeClr val="tx1"/>
              </a:solidFill>
            </a:endParaRPr>
          </a:p>
        </p:txBody>
      </p:sp>
    </p:spTree>
    <p:extLst>
      <p:ext uri="{BB962C8B-B14F-4D97-AF65-F5344CB8AC3E}">
        <p14:creationId xmlns:p14="http://schemas.microsoft.com/office/powerpoint/2010/main" val="378167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7" grpId="0" animBg="1"/>
      <p:bldP spid="103" grpId="0" animBg="1"/>
      <p:bldP spid="105" grpId="0" animBg="1"/>
      <p:bldP spid="104" grpId="0" animBg="1"/>
      <p:bldP spid="83" grpId="0" animBg="1"/>
      <p:bldP spid="10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33137932"/>
              </p:ext>
            </p:extLst>
          </p:nvPr>
        </p:nvGraphicFramePr>
        <p:xfrm>
          <a:off x="2734732" y="1445682"/>
          <a:ext cx="6334761" cy="4910668"/>
        </p:xfrm>
        <a:graphic>
          <a:graphicData uri="http://schemas.openxmlformats.org/drawingml/2006/table">
            <a:tbl>
              <a:tblPr firstRow="1" firstCol="1" bandRow="1">
                <a:tableStyleId>{7E9639D4-E3E2-4D34-9284-5A2195B3D0D7}</a:tableStyleId>
              </a:tblPr>
              <a:tblGrid>
                <a:gridCol w="3858423">
                  <a:extLst>
                    <a:ext uri="{9D8B030D-6E8A-4147-A177-3AD203B41FA5}">
                      <a16:colId xmlns:a16="http://schemas.microsoft.com/office/drawing/2014/main" val="2516501997"/>
                    </a:ext>
                  </a:extLst>
                </a:gridCol>
                <a:gridCol w="2476338">
                  <a:extLst>
                    <a:ext uri="{9D8B030D-6E8A-4147-A177-3AD203B41FA5}">
                      <a16:colId xmlns:a16="http://schemas.microsoft.com/office/drawing/2014/main" val="1883638605"/>
                    </a:ext>
                  </a:extLst>
                </a:gridCol>
              </a:tblGrid>
              <a:tr h="350762">
                <a:tc>
                  <a:txBody>
                    <a:bodyPr/>
                    <a:lstStyle/>
                    <a:p>
                      <a:pPr marL="0" marR="0">
                        <a:spcBef>
                          <a:spcPts val="0"/>
                        </a:spcBef>
                        <a:spcAft>
                          <a:spcPts val="0"/>
                        </a:spcAft>
                      </a:pPr>
                      <a:r>
                        <a:rPr lang="en-US" sz="1800" dirty="0" smtClean="0">
                          <a:effectLst/>
                        </a:rPr>
                        <a:t>Variable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tc>
                <a:tc>
                  <a:txBody>
                    <a:bodyPr/>
                    <a:lstStyle/>
                    <a:p>
                      <a:pPr marL="0" marR="0">
                        <a:spcBef>
                          <a:spcPts val="0"/>
                        </a:spcBef>
                        <a:spcAft>
                          <a:spcPts val="0"/>
                        </a:spcAft>
                      </a:pPr>
                      <a:r>
                        <a:rPr lang="en-US" sz="1800" dirty="0">
                          <a:effectLst/>
                        </a:rPr>
                        <a:t>Category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tc>
                <a:extLst>
                  <a:ext uri="{0D108BD9-81ED-4DB2-BD59-A6C34878D82A}">
                    <a16:rowId xmlns:a16="http://schemas.microsoft.com/office/drawing/2014/main" val="3396051442"/>
                  </a:ext>
                </a:extLst>
              </a:tr>
              <a:tr h="350762">
                <a:tc>
                  <a:txBody>
                    <a:bodyPr/>
                    <a:lstStyle/>
                    <a:p>
                      <a:pPr marL="0" marR="0">
                        <a:spcBef>
                          <a:spcPts val="0"/>
                        </a:spcBef>
                        <a:spcAft>
                          <a:spcPts val="0"/>
                        </a:spcAft>
                      </a:pPr>
                      <a:r>
                        <a:rPr lang="en-US" sz="1800" dirty="0">
                          <a:effectLst/>
                        </a:rPr>
                        <a:t>Annual precipitation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1">
                        <a:lumMod val="20000"/>
                        <a:lumOff val="80000"/>
                      </a:schemeClr>
                    </a:solidFill>
                  </a:tcPr>
                </a:tc>
                <a:tc>
                  <a:txBody>
                    <a:bodyPr/>
                    <a:lstStyle/>
                    <a:p>
                      <a:pPr marL="0" marR="0">
                        <a:spcBef>
                          <a:spcPts val="0"/>
                        </a:spcBef>
                        <a:spcAft>
                          <a:spcPts val="0"/>
                        </a:spcAft>
                      </a:pPr>
                      <a:r>
                        <a:rPr lang="en-US" sz="1800" dirty="0">
                          <a:effectLst/>
                        </a:rPr>
                        <a:t>Climate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1">
                        <a:lumMod val="20000"/>
                        <a:lumOff val="80000"/>
                      </a:schemeClr>
                    </a:solidFill>
                  </a:tcPr>
                </a:tc>
                <a:extLst>
                  <a:ext uri="{0D108BD9-81ED-4DB2-BD59-A6C34878D82A}">
                    <a16:rowId xmlns:a16="http://schemas.microsoft.com/office/drawing/2014/main" val="3284333951"/>
                  </a:ext>
                </a:extLst>
              </a:tr>
              <a:tr h="350762">
                <a:tc>
                  <a:txBody>
                    <a:bodyPr/>
                    <a:lstStyle/>
                    <a:p>
                      <a:pPr marL="0" marR="0">
                        <a:spcBef>
                          <a:spcPts val="0"/>
                        </a:spcBef>
                        <a:spcAft>
                          <a:spcPts val="0"/>
                        </a:spcAft>
                      </a:pPr>
                      <a:r>
                        <a:rPr lang="en-US" sz="1800" dirty="0">
                          <a:effectLst/>
                        </a:rPr>
                        <a:t>Dry season precipitation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1">
                        <a:lumMod val="20000"/>
                        <a:lumOff val="80000"/>
                      </a:schemeClr>
                    </a:solidFill>
                  </a:tcPr>
                </a:tc>
                <a:tc>
                  <a:txBody>
                    <a:bodyPr/>
                    <a:lstStyle/>
                    <a:p>
                      <a:pPr marL="0" marR="0">
                        <a:spcBef>
                          <a:spcPts val="0"/>
                        </a:spcBef>
                        <a:spcAft>
                          <a:spcPts val="0"/>
                        </a:spcAft>
                      </a:pPr>
                      <a:r>
                        <a:rPr lang="en-US" sz="1800">
                          <a:effectLst/>
                        </a:rPr>
                        <a:t>Climate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1">
                        <a:lumMod val="20000"/>
                        <a:lumOff val="80000"/>
                      </a:schemeClr>
                    </a:solidFill>
                  </a:tcPr>
                </a:tc>
                <a:extLst>
                  <a:ext uri="{0D108BD9-81ED-4DB2-BD59-A6C34878D82A}">
                    <a16:rowId xmlns:a16="http://schemas.microsoft.com/office/drawing/2014/main" val="3686619341"/>
                  </a:ext>
                </a:extLst>
              </a:tr>
              <a:tr h="350762">
                <a:tc>
                  <a:txBody>
                    <a:bodyPr/>
                    <a:lstStyle/>
                    <a:p>
                      <a:pPr marL="0" marR="0">
                        <a:spcBef>
                          <a:spcPts val="0"/>
                        </a:spcBef>
                        <a:spcAft>
                          <a:spcPts val="0"/>
                        </a:spcAft>
                      </a:pPr>
                      <a:r>
                        <a:rPr lang="en-US" sz="1800" dirty="0">
                          <a:effectLst/>
                        </a:rPr>
                        <a:t>Dry season PET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1">
                        <a:lumMod val="20000"/>
                        <a:lumOff val="80000"/>
                      </a:schemeClr>
                    </a:solidFill>
                  </a:tcPr>
                </a:tc>
                <a:tc>
                  <a:txBody>
                    <a:bodyPr/>
                    <a:lstStyle/>
                    <a:p>
                      <a:pPr marL="0" marR="0">
                        <a:spcBef>
                          <a:spcPts val="0"/>
                        </a:spcBef>
                        <a:spcAft>
                          <a:spcPts val="0"/>
                        </a:spcAft>
                      </a:pPr>
                      <a:r>
                        <a:rPr lang="en-US" sz="1800" dirty="0">
                          <a:effectLst/>
                        </a:rPr>
                        <a:t>Climate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1">
                        <a:lumMod val="20000"/>
                        <a:lumOff val="80000"/>
                      </a:schemeClr>
                    </a:solidFill>
                  </a:tcPr>
                </a:tc>
                <a:extLst>
                  <a:ext uri="{0D108BD9-81ED-4DB2-BD59-A6C34878D82A}">
                    <a16:rowId xmlns:a16="http://schemas.microsoft.com/office/drawing/2014/main" val="3266994604"/>
                  </a:ext>
                </a:extLst>
              </a:tr>
              <a:tr h="350762">
                <a:tc>
                  <a:txBody>
                    <a:bodyPr/>
                    <a:lstStyle/>
                    <a:p>
                      <a:pPr marL="0" marR="0">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Precipitation entropy (seasonality)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1">
                        <a:lumMod val="20000"/>
                        <a:lumOff val="80000"/>
                      </a:schemeClr>
                    </a:solidFill>
                  </a:tcPr>
                </a:tc>
                <a:tc>
                  <a:txBody>
                    <a:bodyPr/>
                    <a:lstStyle/>
                    <a:p>
                      <a:pPr marL="0" marR="0">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Climate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1">
                        <a:lumMod val="20000"/>
                        <a:lumOff val="80000"/>
                      </a:schemeClr>
                    </a:solidFill>
                  </a:tcPr>
                </a:tc>
                <a:extLst>
                  <a:ext uri="{0D108BD9-81ED-4DB2-BD59-A6C34878D82A}">
                    <a16:rowId xmlns:a16="http://schemas.microsoft.com/office/drawing/2014/main" val="3024961308"/>
                  </a:ext>
                </a:extLst>
              </a:tr>
              <a:tr h="350762">
                <a:tc>
                  <a:txBody>
                    <a:bodyPr/>
                    <a:lstStyle/>
                    <a:p>
                      <a:pPr marL="0" marR="0">
                        <a:spcBef>
                          <a:spcPts val="0"/>
                        </a:spcBef>
                        <a:spcAft>
                          <a:spcPts val="0"/>
                        </a:spcAft>
                      </a:pPr>
                      <a:r>
                        <a:rPr lang="en-US" sz="1800">
                          <a:effectLst/>
                        </a:rPr>
                        <a:t>Tree cover fraction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2">
                        <a:lumMod val="20000"/>
                        <a:lumOff val="80000"/>
                      </a:schemeClr>
                    </a:solidFill>
                  </a:tcPr>
                </a:tc>
                <a:tc>
                  <a:txBody>
                    <a:bodyPr/>
                    <a:lstStyle/>
                    <a:p>
                      <a:pPr marL="0" marR="0">
                        <a:spcBef>
                          <a:spcPts val="0"/>
                        </a:spcBef>
                        <a:spcAft>
                          <a:spcPts val="0"/>
                        </a:spcAft>
                      </a:pPr>
                      <a:r>
                        <a:rPr lang="en-US" sz="1800">
                          <a:effectLst/>
                        </a:rPr>
                        <a:t>Degradation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2">
                        <a:lumMod val="20000"/>
                        <a:lumOff val="80000"/>
                      </a:schemeClr>
                    </a:solidFill>
                  </a:tcPr>
                </a:tc>
                <a:extLst>
                  <a:ext uri="{0D108BD9-81ED-4DB2-BD59-A6C34878D82A}">
                    <a16:rowId xmlns:a16="http://schemas.microsoft.com/office/drawing/2014/main" val="3824024208"/>
                  </a:ext>
                </a:extLst>
              </a:tr>
              <a:tr h="350762">
                <a:tc>
                  <a:txBody>
                    <a:bodyPr/>
                    <a:lstStyle/>
                    <a:p>
                      <a:pPr marL="0" marR="0">
                        <a:spcBef>
                          <a:spcPts val="0"/>
                        </a:spcBef>
                        <a:spcAft>
                          <a:spcPts val="0"/>
                        </a:spcAft>
                      </a:pPr>
                      <a:r>
                        <a:rPr lang="en-US" sz="1800">
                          <a:effectLst/>
                        </a:rPr>
                        <a:t>Drainage canal density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2">
                        <a:lumMod val="20000"/>
                        <a:lumOff val="80000"/>
                      </a:schemeClr>
                    </a:solidFill>
                  </a:tcPr>
                </a:tc>
                <a:tc>
                  <a:txBody>
                    <a:bodyPr/>
                    <a:lstStyle/>
                    <a:p>
                      <a:pPr marL="0" marR="0">
                        <a:spcBef>
                          <a:spcPts val="0"/>
                        </a:spcBef>
                        <a:spcAft>
                          <a:spcPts val="0"/>
                        </a:spcAft>
                      </a:pPr>
                      <a:r>
                        <a:rPr lang="en-US" sz="1800" dirty="0">
                          <a:effectLst/>
                        </a:rPr>
                        <a:t>Degradation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2">
                        <a:lumMod val="20000"/>
                        <a:lumOff val="80000"/>
                      </a:schemeClr>
                    </a:solidFill>
                  </a:tcPr>
                </a:tc>
                <a:extLst>
                  <a:ext uri="{0D108BD9-81ED-4DB2-BD59-A6C34878D82A}">
                    <a16:rowId xmlns:a16="http://schemas.microsoft.com/office/drawing/2014/main" val="1570451637"/>
                  </a:ext>
                </a:extLst>
              </a:tr>
              <a:tr h="350762">
                <a:tc>
                  <a:txBody>
                    <a:bodyPr/>
                    <a:lstStyle/>
                    <a:p>
                      <a:pPr marL="0" marR="0">
                        <a:spcBef>
                          <a:spcPts val="0"/>
                        </a:spcBef>
                        <a:spcAft>
                          <a:spcPts val="0"/>
                        </a:spcAft>
                      </a:pPr>
                      <a:r>
                        <a:rPr lang="en-US" sz="1800" dirty="0">
                          <a:effectLst/>
                        </a:rPr>
                        <a:t>Fire area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2">
                        <a:lumMod val="20000"/>
                        <a:lumOff val="80000"/>
                      </a:schemeClr>
                    </a:solidFill>
                  </a:tcPr>
                </a:tc>
                <a:tc>
                  <a:txBody>
                    <a:bodyPr/>
                    <a:lstStyle/>
                    <a:p>
                      <a:pPr marL="0" marR="0">
                        <a:spcBef>
                          <a:spcPts val="0"/>
                        </a:spcBef>
                        <a:spcAft>
                          <a:spcPts val="0"/>
                        </a:spcAft>
                      </a:pPr>
                      <a:r>
                        <a:rPr lang="en-US" sz="1800" dirty="0">
                          <a:effectLst/>
                        </a:rPr>
                        <a:t>Degradation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2">
                        <a:lumMod val="20000"/>
                        <a:lumOff val="80000"/>
                      </a:schemeClr>
                    </a:solidFill>
                  </a:tcPr>
                </a:tc>
                <a:extLst>
                  <a:ext uri="{0D108BD9-81ED-4DB2-BD59-A6C34878D82A}">
                    <a16:rowId xmlns:a16="http://schemas.microsoft.com/office/drawing/2014/main" val="328693922"/>
                  </a:ext>
                </a:extLst>
              </a:tr>
              <a:tr h="350762">
                <a:tc>
                  <a:txBody>
                    <a:bodyPr/>
                    <a:lstStyle/>
                    <a:p>
                      <a:pPr marL="0" marR="0">
                        <a:spcBef>
                          <a:spcPts val="0"/>
                        </a:spcBef>
                        <a:spcAft>
                          <a:spcPts val="0"/>
                        </a:spcAft>
                      </a:pPr>
                      <a:r>
                        <a:rPr lang="en-US" sz="1800">
                          <a:effectLst/>
                        </a:rPr>
                        <a:t>Fire count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2">
                        <a:lumMod val="20000"/>
                        <a:lumOff val="80000"/>
                      </a:schemeClr>
                    </a:solidFill>
                  </a:tcPr>
                </a:tc>
                <a:tc>
                  <a:txBody>
                    <a:bodyPr/>
                    <a:lstStyle/>
                    <a:p>
                      <a:pPr marL="0" marR="0">
                        <a:spcBef>
                          <a:spcPts val="0"/>
                        </a:spcBef>
                        <a:spcAft>
                          <a:spcPts val="0"/>
                        </a:spcAft>
                      </a:pPr>
                      <a:r>
                        <a:rPr lang="en-US" sz="1800" dirty="0">
                          <a:effectLst/>
                        </a:rPr>
                        <a:t>Degradation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2">
                        <a:lumMod val="20000"/>
                        <a:lumOff val="80000"/>
                      </a:schemeClr>
                    </a:solidFill>
                  </a:tcPr>
                </a:tc>
                <a:extLst>
                  <a:ext uri="{0D108BD9-81ED-4DB2-BD59-A6C34878D82A}">
                    <a16:rowId xmlns:a16="http://schemas.microsoft.com/office/drawing/2014/main" val="2417539239"/>
                  </a:ext>
                </a:extLst>
              </a:tr>
              <a:tr h="350762">
                <a:tc>
                  <a:txBody>
                    <a:bodyPr/>
                    <a:lstStyle/>
                    <a:p>
                      <a:pPr marL="0" marR="0">
                        <a:spcBef>
                          <a:spcPts val="0"/>
                        </a:spcBef>
                        <a:spcAft>
                          <a:spcPts val="0"/>
                        </a:spcAft>
                      </a:pPr>
                      <a:r>
                        <a:rPr lang="en-US" sz="1800" dirty="0" smtClean="0">
                          <a:effectLst/>
                          <a:latin typeface="+mn-lt"/>
                          <a:ea typeface="+mn-ea"/>
                          <a:cs typeface="+mn-cs"/>
                        </a:rPr>
                        <a:t>Land</a:t>
                      </a:r>
                      <a:r>
                        <a:rPr lang="en-US" sz="1800" baseline="0" dirty="0" smtClean="0">
                          <a:effectLst/>
                          <a:latin typeface="+mn-lt"/>
                          <a:ea typeface="+mn-ea"/>
                          <a:cs typeface="+mn-cs"/>
                        </a:rPr>
                        <a:t> Use Type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2">
                        <a:lumMod val="20000"/>
                        <a:lumOff val="80000"/>
                      </a:schemeClr>
                    </a:solidFill>
                  </a:tcPr>
                </a:tc>
                <a:tc>
                  <a:txBody>
                    <a:bodyPr/>
                    <a:lstStyle/>
                    <a:p>
                      <a:pPr marL="0" marR="0">
                        <a:spcBef>
                          <a:spcPts val="0"/>
                        </a:spcBef>
                        <a:spcAft>
                          <a:spcPts val="0"/>
                        </a:spcAft>
                      </a:pPr>
                      <a:r>
                        <a:rPr lang="en-US" sz="1800" dirty="0">
                          <a:effectLst/>
                        </a:rPr>
                        <a:t>Degradation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2">
                        <a:lumMod val="20000"/>
                        <a:lumOff val="80000"/>
                      </a:schemeClr>
                    </a:solidFill>
                  </a:tcPr>
                </a:tc>
                <a:extLst>
                  <a:ext uri="{0D108BD9-81ED-4DB2-BD59-A6C34878D82A}">
                    <a16:rowId xmlns:a16="http://schemas.microsoft.com/office/drawing/2014/main" val="3372408460"/>
                  </a:ext>
                </a:extLst>
              </a:tr>
              <a:tr h="350762">
                <a:tc>
                  <a:txBody>
                    <a:bodyPr/>
                    <a:lstStyle/>
                    <a:p>
                      <a:pPr marL="0" marR="0">
                        <a:spcBef>
                          <a:spcPts val="0"/>
                        </a:spcBef>
                        <a:spcAft>
                          <a:spcPts val="0"/>
                        </a:spcAft>
                      </a:pPr>
                      <a:r>
                        <a:rPr lang="en-US" sz="1800">
                          <a:effectLst/>
                        </a:rPr>
                        <a:t>Distance from peat edge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tc>
                <a:tc>
                  <a:txBody>
                    <a:bodyPr/>
                    <a:lstStyle/>
                    <a:p>
                      <a:pPr marL="0" marR="0">
                        <a:spcBef>
                          <a:spcPts val="0"/>
                        </a:spcBef>
                        <a:spcAft>
                          <a:spcPts val="0"/>
                        </a:spcAft>
                      </a:pPr>
                      <a:r>
                        <a:rPr lang="en-US" sz="1800" dirty="0">
                          <a:effectLst/>
                        </a:rPr>
                        <a:t>Location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tc>
                <a:extLst>
                  <a:ext uri="{0D108BD9-81ED-4DB2-BD59-A6C34878D82A}">
                    <a16:rowId xmlns:a16="http://schemas.microsoft.com/office/drawing/2014/main" val="2398944576"/>
                  </a:ext>
                </a:extLst>
              </a:tr>
              <a:tr h="350762">
                <a:tc>
                  <a:txBody>
                    <a:bodyPr/>
                    <a:lstStyle/>
                    <a:p>
                      <a:pPr marL="0" marR="0">
                        <a:spcBef>
                          <a:spcPts val="0"/>
                        </a:spcBef>
                        <a:spcAft>
                          <a:spcPts val="0"/>
                        </a:spcAft>
                      </a:pPr>
                      <a:r>
                        <a:rPr lang="en-US" sz="1800">
                          <a:effectLst/>
                        </a:rPr>
                        <a:t>Latitude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tc>
                <a:tc>
                  <a:txBody>
                    <a:bodyPr/>
                    <a:lstStyle/>
                    <a:p>
                      <a:pPr marL="0" marR="0">
                        <a:spcBef>
                          <a:spcPts val="0"/>
                        </a:spcBef>
                        <a:spcAft>
                          <a:spcPts val="0"/>
                        </a:spcAft>
                      </a:pPr>
                      <a:r>
                        <a:rPr lang="en-US" sz="1800">
                          <a:effectLst/>
                        </a:rPr>
                        <a:t>Location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tc>
                <a:extLst>
                  <a:ext uri="{0D108BD9-81ED-4DB2-BD59-A6C34878D82A}">
                    <a16:rowId xmlns:a16="http://schemas.microsoft.com/office/drawing/2014/main" val="1674060724"/>
                  </a:ext>
                </a:extLst>
              </a:tr>
              <a:tr h="350762">
                <a:tc>
                  <a:txBody>
                    <a:bodyPr/>
                    <a:lstStyle/>
                    <a:p>
                      <a:pPr marL="0" marR="0">
                        <a:spcBef>
                          <a:spcPts val="0"/>
                        </a:spcBef>
                        <a:spcAft>
                          <a:spcPts val="0"/>
                        </a:spcAft>
                      </a:pPr>
                      <a:r>
                        <a:rPr lang="en-US" sz="1800">
                          <a:effectLst/>
                        </a:rPr>
                        <a:t>Longitude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tc>
                <a:tc>
                  <a:txBody>
                    <a:bodyPr/>
                    <a:lstStyle/>
                    <a:p>
                      <a:pPr marL="0" marR="0">
                        <a:spcBef>
                          <a:spcPts val="0"/>
                        </a:spcBef>
                        <a:spcAft>
                          <a:spcPts val="0"/>
                        </a:spcAft>
                      </a:pPr>
                      <a:r>
                        <a:rPr lang="en-US" sz="1800">
                          <a:effectLst/>
                        </a:rPr>
                        <a:t>Location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tc>
                <a:extLst>
                  <a:ext uri="{0D108BD9-81ED-4DB2-BD59-A6C34878D82A}">
                    <a16:rowId xmlns:a16="http://schemas.microsoft.com/office/drawing/2014/main" val="2535457456"/>
                  </a:ext>
                </a:extLst>
              </a:tr>
              <a:tr h="350762">
                <a:tc>
                  <a:txBody>
                    <a:bodyPr/>
                    <a:lstStyle/>
                    <a:p>
                      <a:pPr marL="0" marR="0">
                        <a:spcBef>
                          <a:spcPts val="0"/>
                        </a:spcBef>
                        <a:spcAft>
                          <a:spcPts val="0"/>
                        </a:spcAft>
                      </a:pPr>
                      <a:r>
                        <a:rPr lang="en-US" sz="1800" dirty="0">
                          <a:effectLst/>
                        </a:rPr>
                        <a:t>Region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tc>
                <a:tc>
                  <a:txBody>
                    <a:bodyPr/>
                    <a:lstStyle/>
                    <a:p>
                      <a:pPr marL="0" marR="0">
                        <a:spcBef>
                          <a:spcPts val="0"/>
                        </a:spcBef>
                        <a:spcAft>
                          <a:spcPts val="0"/>
                        </a:spcAft>
                      </a:pPr>
                      <a:r>
                        <a:rPr lang="en-US" sz="1800" dirty="0">
                          <a:effectLst/>
                        </a:rPr>
                        <a:t>Location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tc>
                <a:extLst>
                  <a:ext uri="{0D108BD9-81ED-4DB2-BD59-A6C34878D82A}">
                    <a16:rowId xmlns:a16="http://schemas.microsoft.com/office/drawing/2014/main" val="2740337183"/>
                  </a:ext>
                </a:extLst>
              </a:tr>
            </a:tbl>
          </a:graphicData>
        </a:graphic>
      </p:graphicFrame>
      <p:sp>
        <p:nvSpPr>
          <p:cNvPr id="4" name="Title 1"/>
          <p:cNvSpPr txBox="1">
            <a:spLocks/>
          </p:cNvSpPr>
          <p:nvPr/>
        </p:nvSpPr>
        <p:spPr>
          <a:xfrm>
            <a:off x="0" y="0"/>
            <a:ext cx="12192000" cy="1014291"/>
          </a:xfrm>
          <a:prstGeom prst="rect">
            <a:avLst/>
          </a:prstGeom>
          <a:solidFill>
            <a:schemeClr val="bg1">
              <a:lumMod val="9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t>Predictor features include climate, degradation, and location</a:t>
            </a:r>
            <a:endParaRPr lang="en-US" sz="3200" b="1" dirty="0"/>
          </a:p>
        </p:txBody>
      </p:sp>
      <p:sp>
        <p:nvSpPr>
          <p:cNvPr id="2" name="Slide Number Placeholder 1"/>
          <p:cNvSpPr>
            <a:spLocks noGrp="1"/>
          </p:cNvSpPr>
          <p:nvPr>
            <p:ph type="sldNum" sz="quarter" idx="12"/>
          </p:nvPr>
        </p:nvSpPr>
        <p:spPr/>
        <p:txBody>
          <a:bodyPr/>
          <a:lstStyle/>
          <a:p>
            <a:fld id="{934CF561-DD79-4C93-932E-3D8C577E1CC7}" type="slidenum">
              <a:rPr lang="en-US" smtClean="0"/>
              <a:t>16</a:t>
            </a:fld>
            <a:endParaRPr lang="en-US"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13553"/>
          <a:stretch/>
        </p:blipFill>
        <p:spPr>
          <a:xfrm>
            <a:off x="9403201" y="3827483"/>
            <a:ext cx="1034370" cy="894187"/>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13012"/>
          <a:stretch/>
        </p:blipFill>
        <p:spPr>
          <a:xfrm>
            <a:off x="9374847" y="5637032"/>
            <a:ext cx="826918" cy="719318"/>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b="21940"/>
          <a:stretch/>
        </p:blipFill>
        <p:spPr>
          <a:xfrm>
            <a:off x="9379926" y="2268781"/>
            <a:ext cx="826919" cy="645491"/>
          </a:xfrm>
          <a:prstGeom prst="rect">
            <a:avLst/>
          </a:prstGeom>
        </p:spPr>
      </p:pic>
      <p:sp>
        <p:nvSpPr>
          <p:cNvPr id="16" name="Rectangle 15"/>
          <p:cNvSpPr/>
          <p:nvPr/>
        </p:nvSpPr>
        <p:spPr>
          <a:xfrm>
            <a:off x="85521" y="4735330"/>
            <a:ext cx="2062480" cy="7442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Static datasets</a:t>
            </a:r>
            <a:endParaRPr lang="en-US" sz="2400" dirty="0">
              <a:solidFill>
                <a:schemeClr val="tx1"/>
              </a:solidFill>
            </a:endParaRPr>
          </a:p>
        </p:txBody>
      </p:sp>
      <p:sp>
        <p:nvSpPr>
          <p:cNvPr id="19" name="Left Brace 18"/>
          <p:cNvSpPr/>
          <p:nvPr/>
        </p:nvSpPr>
        <p:spPr>
          <a:xfrm>
            <a:off x="2308867" y="3648581"/>
            <a:ext cx="264997" cy="2707769"/>
          </a:xfrm>
          <a:prstGeom prst="leftBrace">
            <a:avLst>
              <a:gd name="adj1" fmla="val 68148"/>
              <a:gd name="adj2" fmla="val 50000"/>
            </a:avLst>
          </a:prstGeom>
          <a:solidFill>
            <a:schemeClr val="bg1"/>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t> </a:t>
            </a:r>
            <a:endParaRPr lang="en-US" dirty="0"/>
          </a:p>
        </p:txBody>
      </p:sp>
      <p:sp>
        <p:nvSpPr>
          <p:cNvPr id="20" name="Rectangle 19"/>
          <p:cNvSpPr/>
          <p:nvPr/>
        </p:nvSpPr>
        <p:spPr>
          <a:xfrm>
            <a:off x="17786" y="2098946"/>
            <a:ext cx="2173394" cy="7442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Annual datasets</a:t>
            </a:r>
            <a:endParaRPr lang="en-US" sz="2400" dirty="0">
              <a:solidFill>
                <a:schemeClr val="tx1"/>
              </a:solidFill>
            </a:endParaRPr>
          </a:p>
        </p:txBody>
      </p:sp>
      <p:sp>
        <p:nvSpPr>
          <p:cNvPr id="21" name="Left Brace 20"/>
          <p:cNvSpPr/>
          <p:nvPr/>
        </p:nvSpPr>
        <p:spPr>
          <a:xfrm>
            <a:off x="2302093" y="1782339"/>
            <a:ext cx="271772" cy="1377421"/>
          </a:xfrm>
          <a:prstGeom prst="leftBrace">
            <a:avLst>
              <a:gd name="adj1" fmla="val 68148"/>
              <a:gd name="adj2" fmla="val 50000"/>
            </a:avLst>
          </a:prstGeom>
          <a:solidFill>
            <a:schemeClr val="bg1"/>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t> </a:t>
            </a:r>
            <a:endParaRPr lang="en-US" dirty="0"/>
          </a:p>
        </p:txBody>
      </p:sp>
    </p:spTree>
    <p:extLst>
      <p:ext uri="{BB962C8B-B14F-4D97-AF65-F5344CB8AC3E}">
        <p14:creationId xmlns:p14="http://schemas.microsoft.com/office/powerpoint/2010/main" val="722628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721808084"/>
              </p:ext>
            </p:extLst>
          </p:nvPr>
        </p:nvGraphicFramePr>
        <p:xfrm>
          <a:off x="2734732" y="1445682"/>
          <a:ext cx="6334761" cy="4910668"/>
        </p:xfrm>
        <a:graphic>
          <a:graphicData uri="http://schemas.openxmlformats.org/drawingml/2006/table">
            <a:tbl>
              <a:tblPr firstRow="1" firstCol="1" bandRow="1">
                <a:tableStyleId>{7E9639D4-E3E2-4D34-9284-5A2195B3D0D7}</a:tableStyleId>
              </a:tblPr>
              <a:tblGrid>
                <a:gridCol w="3858423">
                  <a:extLst>
                    <a:ext uri="{9D8B030D-6E8A-4147-A177-3AD203B41FA5}">
                      <a16:colId xmlns:a16="http://schemas.microsoft.com/office/drawing/2014/main" val="2516501997"/>
                    </a:ext>
                  </a:extLst>
                </a:gridCol>
                <a:gridCol w="2476338">
                  <a:extLst>
                    <a:ext uri="{9D8B030D-6E8A-4147-A177-3AD203B41FA5}">
                      <a16:colId xmlns:a16="http://schemas.microsoft.com/office/drawing/2014/main" val="1883638605"/>
                    </a:ext>
                  </a:extLst>
                </a:gridCol>
              </a:tblGrid>
              <a:tr h="350762">
                <a:tc>
                  <a:txBody>
                    <a:bodyPr/>
                    <a:lstStyle/>
                    <a:p>
                      <a:pPr marL="0" marR="0">
                        <a:spcBef>
                          <a:spcPts val="0"/>
                        </a:spcBef>
                        <a:spcAft>
                          <a:spcPts val="0"/>
                        </a:spcAft>
                      </a:pPr>
                      <a:r>
                        <a:rPr lang="en-US" sz="1800" dirty="0" smtClean="0">
                          <a:effectLst/>
                        </a:rPr>
                        <a:t>Variable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tc>
                <a:tc>
                  <a:txBody>
                    <a:bodyPr/>
                    <a:lstStyle/>
                    <a:p>
                      <a:pPr marL="0" marR="0">
                        <a:spcBef>
                          <a:spcPts val="0"/>
                        </a:spcBef>
                        <a:spcAft>
                          <a:spcPts val="0"/>
                        </a:spcAft>
                      </a:pPr>
                      <a:r>
                        <a:rPr lang="en-US" sz="1800" dirty="0">
                          <a:effectLst/>
                        </a:rPr>
                        <a:t>Category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tc>
                <a:extLst>
                  <a:ext uri="{0D108BD9-81ED-4DB2-BD59-A6C34878D82A}">
                    <a16:rowId xmlns:a16="http://schemas.microsoft.com/office/drawing/2014/main" val="3396051442"/>
                  </a:ext>
                </a:extLst>
              </a:tr>
              <a:tr h="350762">
                <a:tc>
                  <a:txBody>
                    <a:bodyPr/>
                    <a:lstStyle/>
                    <a:p>
                      <a:pPr marL="0" marR="0">
                        <a:spcBef>
                          <a:spcPts val="0"/>
                        </a:spcBef>
                        <a:spcAft>
                          <a:spcPts val="0"/>
                        </a:spcAft>
                      </a:pPr>
                      <a:r>
                        <a:rPr lang="en-US" sz="1800" dirty="0">
                          <a:effectLst/>
                        </a:rPr>
                        <a:t>Annual precipitation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1">
                        <a:lumMod val="20000"/>
                        <a:lumOff val="80000"/>
                      </a:schemeClr>
                    </a:solidFill>
                  </a:tcPr>
                </a:tc>
                <a:tc>
                  <a:txBody>
                    <a:bodyPr/>
                    <a:lstStyle/>
                    <a:p>
                      <a:pPr marL="0" marR="0">
                        <a:spcBef>
                          <a:spcPts val="0"/>
                        </a:spcBef>
                        <a:spcAft>
                          <a:spcPts val="0"/>
                        </a:spcAft>
                      </a:pPr>
                      <a:r>
                        <a:rPr lang="en-US" sz="1800" dirty="0">
                          <a:effectLst/>
                        </a:rPr>
                        <a:t>Climate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1">
                        <a:lumMod val="20000"/>
                        <a:lumOff val="80000"/>
                      </a:schemeClr>
                    </a:solidFill>
                  </a:tcPr>
                </a:tc>
                <a:extLst>
                  <a:ext uri="{0D108BD9-81ED-4DB2-BD59-A6C34878D82A}">
                    <a16:rowId xmlns:a16="http://schemas.microsoft.com/office/drawing/2014/main" val="3284333951"/>
                  </a:ext>
                </a:extLst>
              </a:tr>
              <a:tr h="350762">
                <a:tc>
                  <a:txBody>
                    <a:bodyPr/>
                    <a:lstStyle/>
                    <a:p>
                      <a:pPr marL="0" marR="0">
                        <a:spcBef>
                          <a:spcPts val="0"/>
                        </a:spcBef>
                        <a:spcAft>
                          <a:spcPts val="0"/>
                        </a:spcAft>
                      </a:pPr>
                      <a:r>
                        <a:rPr lang="en-US" sz="1800" dirty="0">
                          <a:effectLst/>
                        </a:rPr>
                        <a:t>Dry season precipitation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1">
                        <a:lumMod val="20000"/>
                        <a:lumOff val="80000"/>
                      </a:schemeClr>
                    </a:solidFill>
                  </a:tcPr>
                </a:tc>
                <a:tc>
                  <a:txBody>
                    <a:bodyPr/>
                    <a:lstStyle/>
                    <a:p>
                      <a:pPr marL="0" marR="0">
                        <a:spcBef>
                          <a:spcPts val="0"/>
                        </a:spcBef>
                        <a:spcAft>
                          <a:spcPts val="0"/>
                        </a:spcAft>
                      </a:pPr>
                      <a:r>
                        <a:rPr lang="en-US" sz="1800">
                          <a:effectLst/>
                        </a:rPr>
                        <a:t>Climate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1">
                        <a:lumMod val="20000"/>
                        <a:lumOff val="80000"/>
                      </a:schemeClr>
                    </a:solidFill>
                  </a:tcPr>
                </a:tc>
                <a:extLst>
                  <a:ext uri="{0D108BD9-81ED-4DB2-BD59-A6C34878D82A}">
                    <a16:rowId xmlns:a16="http://schemas.microsoft.com/office/drawing/2014/main" val="3686619341"/>
                  </a:ext>
                </a:extLst>
              </a:tr>
              <a:tr h="350762">
                <a:tc>
                  <a:txBody>
                    <a:bodyPr/>
                    <a:lstStyle/>
                    <a:p>
                      <a:pPr marL="0" marR="0">
                        <a:spcBef>
                          <a:spcPts val="0"/>
                        </a:spcBef>
                        <a:spcAft>
                          <a:spcPts val="0"/>
                        </a:spcAft>
                      </a:pPr>
                      <a:r>
                        <a:rPr lang="en-US" sz="1800" dirty="0">
                          <a:solidFill>
                            <a:schemeClr val="bg1">
                              <a:lumMod val="75000"/>
                            </a:schemeClr>
                          </a:solidFill>
                          <a:effectLst/>
                        </a:rPr>
                        <a:t>Dry season PET</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1">
                        <a:lumMod val="20000"/>
                        <a:lumOff val="80000"/>
                      </a:schemeClr>
                    </a:solidFill>
                  </a:tcPr>
                </a:tc>
                <a:tc>
                  <a:txBody>
                    <a:bodyPr/>
                    <a:lstStyle/>
                    <a:p>
                      <a:pPr marL="0" marR="0">
                        <a:spcBef>
                          <a:spcPts val="0"/>
                        </a:spcBef>
                        <a:spcAft>
                          <a:spcPts val="0"/>
                        </a:spcAft>
                      </a:pPr>
                      <a:r>
                        <a:rPr lang="en-US" sz="1800" dirty="0">
                          <a:solidFill>
                            <a:schemeClr val="bg1">
                              <a:lumMod val="75000"/>
                            </a:schemeClr>
                          </a:solidFill>
                          <a:effectLst/>
                        </a:rPr>
                        <a:t>Climate</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1">
                        <a:lumMod val="20000"/>
                        <a:lumOff val="80000"/>
                      </a:schemeClr>
                    </a:solidFill>
                  </a:tcPr>
                </a:tc>
                <a:extLst>
                  <a:ext uri="{0D108BD9-81ED-4DB2-BD59-A6C34878D82A}">
                    <a16:rowId xmlns:a16="http://schemas.microsoft.com/office/drawing/2014/main" val="3266994604"/>
                  </a:ext>
                </a:extLst>
              </a:tr>
              <a:tr h="350762">
                <a:tc>
                  <a:txBody>
                    <a:bodyPr/>
                    <a:lstStyle/>
                    <a:p>
                      <a:pPr marL="0" marR="0">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Precipitation entropy (seasonality)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1">
                        <a:lumMod val="20000"/>
                        <a:lumOff val="80000"/>
                      </a:schemeClr>
                    </a:solidFill>
                  </a:tcPr>
                </a:tc>
                <a:tc>
                  <a:txBody>
                    <a:bodyPr/>
                    <a:lstStyle/>
                    <a:p>
                      <a:pPr marL="0" marR="0">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Climate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1">
                        <a:lumMod val="20000"/>
                        <a:lumOff val="80000"/>
                      </a:schemeClr>
                    </a:solidFill>
                  </a:tcPr>
                </a:tc>
                <a:extLst>
                  <a:ext uri="{0D108BD9-81ED-4DB2-BD59-A6C34878D82A}">
                    <a16:rowId xmlns:a16="http://schemas.microsoft.com/office/drawing/2014/main" val="3024961308"/>
                  </a:ext>
                </a:extLst>
              </a:tr>
              <a:tr h="350762">
                <a:tc>
                  <a:txBody>
                    <a:bodyPr/>
                    <a:lstStyle/>
                    <a:p>
                      <a:pPr marL="0" marR="0">
                        <a:spcBef>
                          <a:spcPts val="0"/>
                        </a:spcBef>
                        <a:spcAft>
                          <a:spcPts val="0"/>
                        </a:spcAft>
                      </a:pPr>
                      <a:r>
                        <a:rPr lang="en-US" sz="1800">
                          <a:solidFill>
                            <a:schemeClr val="bg1">
                              <a:lumMod val="75000"/>
                            </a:schemeClr>
                          </a:solidFill>
                          <a:effectLst/>
                        </a:rPr>
                        <a:t>Tree cover fraction</a:t>
                      </a:r>
                      <a:endParaRPr lang="en-US" sz="180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2">
                        <a:lumMod val="20000"/>
                        <a:lumOff val="80000"/>
                      </a:schemeClr>
                    </a:solidFill>
                  </a:tcPr>
                </a:tc>
                <a:tc>
                  <a:txBody>
                    <a:bodyPr/>
                    <a:lstStyle/>
                    <a:p>
                      <a:pPr marL="0" marR="0">
                        <a:spcBef>
                          <a:spcPts val="0"/>
                        </a:spcBef>
                        <a:spcAft>
                          <a:spcPts val="0"/>
                        </a:spcAft>
                      </a:pPr>
                      <a:r>
                        <a:rPr lang="en-US" sz="1800">
                          <a:solidFill>
                            <a:schemeClr val="bg1">
                              <a:lumMod val="75000"/>
                            </a:schemeClr>
                          </a:solidFill>
                          <a:effectLst/>
                        </a:rPr>
                        <a:t>Degradation</a:t>
                      </a:r>
                      <a:endParaRPr lang="en-US" sz="180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2">
                        <a:lumMod val="20000"/>
                        <a:lumOff val="80000"/>
                      </a:schemeClr>
                    </a:solidFill>
                  </a:tcPr>
                </a:tc>
                <a:extLst>
                  <a:ext uri="{0D108BD9-81ED-4DB2-BD59-A6C34878D82A}">
                    <a16:rowId xmlns:a16="http://schemas.microsoft.com/office/drawing/2014/main" val="3824024208"/>
                  </a:ext>
                </a:extLst>
              </a:tr>
              <a:tr h="350762">
                <a:tc>
                  <a:txBody>
                    <a:bodyPr/>
                    <a:lstStyle/>
                    <a:p>
                      <a:pPr marL="0" marR="0">
                        <a:spcBef>
                          <a:spcPts val="0"/>
                        </a:spcBef>
                        <a:spcAft>
                          <a:spcPts val="0"/>
                        </a:spcAft>
                      </a:pPr>
                      <a:r>
                        <a:rPr lang="en-US" sz="1800">
                          <a:solidFill>
                            <a:schemeClr val="bg1">
                              <a:lumMod val="75000"/>
                            </a:schemeClr>
                          </a:solidFill>
                          <a:effectLst/>
                        </a:rPr>
                        <a:t>Drainage canal density</a:t>
                      </a:r>
                      <a:endParaRPr lang="en-US" sz="180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2">
                        <a:lumMod val="20000"/>
                        <a:lumOff val="80000"/>
                      </a:schemeClr>
                    </a:solidFill>
                  </a:tcPr>
                </a:tc>
                <a:tc>
                  <a:txBody>
                    <a:bodyPr/>
                    <a:lstStyle/>
                    <a:p>
                      <a:pPr marL="0" marR="0">
                        <a:spcBef>
                          <a:spcPts val="0"/>
                        </a:spcBef>
                        <a:spcAft>
                          <a:spcPts val="0"/>
                        </a:spcAft>
                      </a:pPr>
                      <a:r>
                        <a:rPr lang="en-US" sz="1800" dirty="0">
                          <a:solidFill>
                            <a:schemeClr val="bg1">
                              <a:lumMod val="75000"/>
                            </a:schemeClr>
                          </a:solidFill>
                          <a:effectLst/>
                        </a:rPr>
                        <a:t>Degradation</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2">
                        <a:lumMod val="20000"/>
                        <a:lumOff val="80000"/>
                      </a:schemeClr>
                    </a:solidFill>
                  </a:tcPr>
                </a:tc>
                <a:extLst>
                  <a:ext uri="{0D108BD9-81ED-4DB2-BD59-A6C34878D82A}">
                    <a16:rowId xmlns:a16="http://schemas.microsoft.com/office/drawing/2014/main" val="1570451637"/>
                  </a:ext>
                </a:extLst>
              </a:tr>
              <a:tr h="350762">
                <a:tc>
                  <a:txBody>
                    <a:bodyPr/>
                    <a:lstStyle/>
                    <a:p>
                      <a:pPr marL="0" marR="0">
                        <a:spcBef>
                          <a:spcPts val="0"/>
                        </a:spcBef>
                        <a:spcAft>
                          <a:spcPts val="0"/>
                        </a:spcAft>
                      </a:pPr>
                      <a:r>
                        <a:rPr lang="en-US" sz="1800" dirty="0">
                          <a:solidFill>
                            <a:schemeClr val="bg1">
                              <a:lumMod val="75000"/>
                            </a:schemeClr>
                          </a:solidFill>
                          <a:effectLst/>
                        </a:rPr>
                        <a:t>Fire area</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2">
                        <a:lumMod val="20000"/>
                        <a:lumOff val="80000"/>
                      </a:schemeClr>
                    </a:solidFill>
                  </a:tcPr>
                </a:tc>
                <a:tc>
                  <a:txBody>
                    <a:bodyPr/>
                    <a:lstStyle/>
                    <a:p>
                      <a:pPr marL="0" marR="0">
                        <a:spcBef>
                          <a:spcPts val="0"/>
                        </a:spcBef>
                        <a:spcAft>
                          <a:spcPts val="0"/>
                        </a:spcAft>
                      </a:pPr>
                      <a:r>
                        <a:rPr lang="en-US" sz="1800" dirty="0">
                          <a:solidFill>
                            <a:schemeClr val="bg1">
                              <a:lumMod val="75000"/>
                            </a:schemeClr>
                          </a:solidFill>
                          <a:effectLst/>
                        </a:rPr>
                        <a:t>Degradation</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2">
                        <a:lumMod val="20000"/>
                        <a:lumOff val="80000"/>
                      </a:schemeClr>
                    </a:solidFill>
                  </a:tcPr>
                </a:tc>
                <a:extLst>
                  <a:ext uri="{0D108BD9-81ED-4DB2-BD59-A6C34878D82A}">
                    <a16:rowId xmlns:a16="http://schemas.microsoft.com/office/drawing/2014/main" val="328693922"/>
                  </a:ext>
                </a:extLst>
              </a:tr>
              <a:tr h="350762">
                <a:tc>
                  <a:txBody>
                    <a:bodyPr/>
                    <a:lstStyle/>
                    <a:p>
                      <a:pPr marL="0" marR="0">
                        <a:spcBef>
                          <a:spcPts val="0"/>
                        </a:spcBef>
                        <a:spcAft>
                          <a:spcPts val="0"/>
                        </a:spcAft>
                      </a:pPr>
                      <a:r>
                        <a:rPr lang="en-US" sz="1800">
                          <a:solidFill>
                            <a:schemeClr val="bg1">
                              <a:lumMod val="75000"/>
                            </a:schemeClr>
                          </a:solidFill>
                          <a:effectLst/>
                        </a:rPr>
                        <a:t>Fire count</a:t>
                      </a:r>
                      <a:endParaRPr lang="en-US" sz="180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2">
                        <a:lumMod val="20000"/>
                        <a:lumOff val="80000"/>
                      </a:schemeClr>
                    </a:solidFill>
                  </a:tcPr>
                </a:tc>
                <a:tc>
                  <a:txBody>
                    <a:bodyPr/>
                    <a:lstStyle/>
                    <a:p>
                      <a:pPr marL="0" marR="0">
                        <a:spcBef>
                          <a:spcPts val="0"/>
                        </a:spcBef>
                        <a:spcAft>
                          <a:spcPts val="0"/>
                        </a:spcAft>
                      </a:pPr>
                      <a:r>
                        <a:rPr lang="en-US" sz="1800" dirty="0">
                          <a:solidFill>
                            <a:schemeClr val="bg1">
                              <a:lumMod val="75000"/>
                            </a:schemeClr>
                          </a:solidFill>
                          <a:effectLst/>
                        </a:rPr>
                        <a:t>Degradation</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2">
                        <a:lumMod val="20000"/>
                        <a:lumOff val="80000"/>
                      </a:schemeClr>
                    </a:solidFill>
                  </a:tcPr>
                </a:tc>
                <a:extLst>
                  <a:ext uri="{0D108BD9-81ED-4DB2-BD59-A6C34878D82A}">
                    <a16:rowId xmlns:a16="http://schemas.microsoft.com/office/drawing/2014/main" val="2417539239"/>
                  </a:ext>
                </a:extLst>
              </a:tr>
              <a:tr h="350762">
                <a:tc>
                  <a:txBody>
                    <a:bodyPr/>
                    <a:lstStyle/>
                    <a:p>
                      <a:pPr marL="0" marR="0">
                        <a:spcBef>
                          <a:spcPts val="0"/>
                        </a:spcBef>
                        <a:spcAft>
                          <a:spcPts val="0"/>
                        </a:spcAft>
                      </a:pPr>
                      <a:r>
                        <a:rPr lang="en-US" sz="1800" dirty="0" smtClean="0">
                          <a:solidFill>
                            <a:schemeClr val="bg1">
                              <a:lumMod val="75000"/>
                            </a:schemeClr>
                          </a:solidFill>
                          <a:effectLst/>
                          <a:latin typeface="+mn-lt"/>
                          <a:ea typeface="+mn-ea"/>
                          <a:cs typeface="+mn-cs"/>
                        </a:rPr>
                        <a:t>Land</a:t>
                      </a:r>
                      <a:r>
                        <a:rPr lang="en-US" sz="1800" baseline="0" dirty="0" smtClean="0">
                          <a:solidFill>
                            <a:schemeClr val="bg1">
                              <a:lumMod val="75000"/>
                            </a:schemeClr>
                          </a:solidFill>
                          <a:effectLst/>
                          <a:latin typeface="+mn-lt"/>
                          <a:ea typeface="+mn-ea"/>
                          <a:cs typeface="+mn-cs"/>
                        </a:rPr>
                        <a:t> Use Type</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2">
                        <a:lumMod val="20000"/>
                        <a:lumOff val="80000"/>
                      </a:schemeClr>
                    </a:solidFill>
                  </a:tcPr>
                </a:tc>
                <a:tc>
                  <a:txBody>
                    <a:bodyPr/>
                    <a:lstStyle/>
                    <a:p>
                      <a:pPr marL="0" marR="0">
                        <a:spcBef>
                          <a:spcPts val="0"/>
                        </a:spcBef>
                        <a:spcAft>
                          <a:spcPts val="0"/>
                        </a:spcAft>
                      </a:pPr>
                      <a:r>
                        <a:rPr lang="en-US" sz="1800" dirty="0">
                          <a:solidFill>
                            <a:schemeClr val="bg1">
                              <a:lumMod val="75000"/>
                            </a:schemeClr>
                          </a:solidFill>
                          <a:effectLst/>
                        </a:rPr>
                        <a:t>Degradation</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2">
                        <a:lumMod val="20000"/>
                        <a:lumOff val="80000"/>
                      </a:schemeClr>
                    </a:solidFill>
                  </a:tcPr>
                </a:tc>
                <a:extLst>
                  <a:ext uri="{0D108BD9-81ED-4DB2-BD59-A6C34878D82A}">
                    <a16:rowId xmlns:a16="http://schemas.microsoft.com/office/drawing/2014/main" val="3372408460"/>
                  </a:ext>
                </a:extLst>
              </a:tr>
              <a:tr h="350762">
                <a:tc>
                  <a:txBody>
                    <a:bodyPr/>
                    <a:lstStyle/>
                    <a:p>
                      <a:pPr marL="0" marR="0">
                        <a:spcBef>
                          <a:spcPts val="0"/>
                        </a:spcBef>
                        <a:spcAft>
                          <a:spcPts val="0"/>
                        </a:spcAft>
                      </a:pPr>
                      <a:r>
                        <a:rPr lang="en-US" sz="1800">
                          <a:solidFill>
                            <a:schemeClr val="bg1">
                              <a:lumMod val="75000"/>
                            </a:schemeClr>
                          </a:solidFill>
                          <a:effectLst/>
                        </a:rPr>
                        <a:t>Distance from peat edge</a:t>
                      </a:r>
                      <a:endParaRPr lang="en-US" sz="180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tc>
                <a:tc>
                  <a:txBody>
                    <a:bodyPr/>
                    <a:lstStyle/>
                    <a:p>
                      <a:pPr marL="0" marR="0">
                        <a:spcBef>
                          <a:spcPts val="0"/>
                        </a:spcBef>
                        <a:spcAft>
                          <a:spcPts val="0"/>
                        </a:spcAft>
                      </a:pPr>
                      <a:r>
                        <a:rPr lang="en-US" sz="1800" dirty="0">
                          <a:solidFill>
                            <a:schemeClr val="bg1">
                              <a:lumMod val="75000"/>
                            </a:schemeClr>
                          </a:solidFill>
                          <a:effectLst/>
                        </a:rPr>
                        <a:t>Location</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tc>
                <a:extLst>
                  <a:ext uri="{0D108BD9-81ED-4DB2-BD59-A6C34878D82A}">
                    <a16:rowId xmlns:a16="http://schemas.microsoft.com/office/drawing/2014/main" val="2398944576"/>
                  </a:ext>
                </a:extLst>
              </a:tr>
              <a:tr h="350762">
                <a:tc>
                  <a:txBody>
                    <a:bodyPr/>
                    <a:lstStyle/>
                    <a:p>
                      <a:pPr marL="0" marR="0">
                        <a:spcBef>
                          <a:spcPts val="0"/>
                        </a:spcBef>
                        <a:spcAft>
                          <a:spcPts val="0"/>
                        </a:spcAft>
                      </a:pPr>
                      <a:r>
                        <a:rPr lang="en-US" sz="1800">
                          <a:solidFill>
                            <a:schemeClr val="bg1">
                              <a:lumMod val="75000"/>
                            </a:schemeClr>
                          </a:solidFill>
                          <a:effectLst/>
                        </a:rPr>
                        <a:t>Latitude</a:t>
                      </a:r>
                      <a:endParaRPr lang="en-US" sz="180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tc>
                <a:tc>
                  <a:txBody>
                    <a:bodyPr/>
                    <a:lstStyle/>
                    <a:p>
                      <a:pPr marL="0" marR="0">
                        <a:spcBef>
                          <a:spcPts val="0"/>
                        </a:spcBef>
                        <a:spcAft>
                          <a:spcPts val="0"/>
                        </a:spcAft>
                      </a:pPr>
                      <a:r>
                        <a:rPr lang="en-US" sz="1800">
                          <a:solidFill>
                            <a:schemeClr val="bg1">
                              <a:lumMod val="75000"/>
                            </a:schemeClr>
                          </a:solidFill>
                          <a:effectLst/>
                        </a:rPr>
                        <a:t>Location</a:t>
                      </a:r>
                      <a:endParaRPr lang="en-US" sz="180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tc>
                <a:extLst>
                  <a:ext uri="{0D108BD9-81ED-4DB2-BD59-A6C34878D82A}">
                    <a16:rowId xmlns:a16="http://schemas.microsoft.com/office/drawing/2014/main" val="1674060724"/>
                  </a:ext>
                </a:extLst>
              </a:tr>
              <a:tr h="350762">
                <a:tc>
                  <a:txBody>
                    <a:bodyPr/>
                    <a:lstStyle/>
                    <a:p>
                      <a:pPr marL="0" marR="0">
                        <a:spcBef>
                          <a:spcPts val="0"/>
                        </a:spcBef>
                        <a:spcAft>
                          <a:spcPts val="0"/>
                        </a:spcAft>
                      </a:pPr>
                      <a:r>
                        <a:rPr lang="en-US" sz="1800">
                          <a:solidFill>
                            <a:schemeClr val="bg1">
                              <a:lumMod val="75000"/>
                            </a:schemeClr>
                          </a:solidFill>
                          <a:effectLst/>
                        </a:rPr>
                        <a:t>Longitude</a:t>
                      </a:r>
                      <a:endParaRPr lang="en-US" sz="180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tc>
                <a:tc>
                  <a:txBody>
                    <a:bodyPr/>
                    <a:lstStyle/>
                    <a:p>
                      <a:pPr marL="0" marR="0">
                        <a:spcBef>
                          <a:spcPts val="0"/>
                        </a:spcBef>
                        <a:spcAft>
                          <a:spcPts val="0"/>
                        </a:spcAft>
                      </a:pPr>
                      <a:r>
                        <a:rPr lang="en-US" sz="1800">
                          <a:solidFill>
                            <a:schemeClr val="bg1">
                              <a:lumMod val="75000"/>
                            </a:schemeClr>
                          </a:solidFill>
                          <a:effectLst/>
                        </a:rPr>
                        <a:t>Location</a:t>
                      </a:r>
                      <a:endParaRPr lang="en-US" sz="180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tc>
                <a:extLst>
                  <a:ext uri="{0D108BD9-81ED-4DB2-BD59-A6C34878D82A}">
                    <a16:rowId xmlns:a16="http://schemas.microsoft.com/office/drawing/2014/main" val="2535457456"/>
                  </a:ext>
                </a:extLst>
              </a:tr>
              <a:tr h="350762">
                <a:tc>
                  <a:txBody>
                    <a:bodyPr/>
                    <a:lstStyle/>
                    <a:p>
                      <a:pPr marL="0" marR="0">
                        <a:spcBef>
                          <a:spcPts val="0"/>
                        </a:spcBef>
                        <a:spcAft>
                          <a:spcPts val="0"/>
                        </a:spcAft>
                      </a:pPr>
                      <a:r>
                        <a:rPr lang="en-US" sz="1800" dirty="0">
                          <a:solidFill>
                            <a:schemeClr val="bg1">
                              <a:lumMod val="75000"/>
                            </a:schemeClr>
                          </a:solidFill>
                          <a:effectLst/>
                        </a:rPr>
                        <a:t>Region</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tc>
                <a:tc>
                  <a:txBody>
                    <a:bodyPr/>
                    <a:lstStyle/>
                    <a:p>
                      <a:pPr marL="0" marR="0">
                        <a:spcBef>
                          <a:spcPts val="0"/>
                        </a:spcBef>
                        <a:spcAft>
                          <a:spcPts val="0"/>
                        </a:spcAft>
                      </a:pPr>
                      <a:r>
                        <a:rPr lang="en-US" sz="1800" dirty="0">
                          <a:solidFill>
                            <a:schemeClr val="bg1">
                              <a:lumMod val="75000"/>
                            </a:schemeClr>
                          </a:solidFill>
                          <a:effectLst/>
                        </a:rPr>
                        <a:t>Location</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tc>
                <a:extLst>
                  <a:ext uri="{0D108BD9-81ED-4DB2-BD59-A6C34878D82A}">
                    <a16:rowId xmlns:a16="http://schemas.microsoft.com/office/drawing/2014/main" val="2740337183"/>
                  </a:ext>
                </a:extLst>
              </a:tr>
            </a:tbl>
          </a:graphicData>
        </a:graphic>
      </p:graphicFrame>
      <p:sp>
        <p:nvSpPr>
          <p:cNvPr id="4" name="Title 1"/>
          <p:cNvSpPr txBox="1">
            <a:spLocks/>
          </p:cNvSpPr>
          <p:nvPr/>
        </p:nvSpPr>
        <p:spPr>
          <a:xfrm>
            <a:off x="0" y="0"/>
            <a:ext cx="12192000" cy="1014291"/>
          </a:xfrm>
          <a:prstGeom prst="rect">
            <a:avLst/>
          </a:prstGeom>
          <a:solidFill>
            <a:schemeClr val="bg1">
              <a:lumMod val="9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t>Predictor features include climate, degradation, and location</a:t>
            </a:r>
            <a:endParaRPr lang="en-US" sz="3200" b="1" dirty="0"/>
          </a:p>
        </p:txBody>
      </p:sp>
      <p:sp>
        <p:nvSpPr>
          <p:cNvPr id="2" name="Slide Number Placeholder 1"/>
          <p:cNvSpPr>
            <a:spLocks noGrp="1"/>
          </p:cNvSpPr>
          <p:nvPr>
            <p:ph type="sldNum" sz="quarter" idx="12"/>
          </p:nvPr>
        </p:nvSpPr>
        <p:spPr/>
        <p:txBody>
          <a:bodyPr/>
          <a:lstStyle/>
          <a:p>
            <a:fld id="{934CF561-DD79-4C93-932E-3D8C577E1CC7}" type="slidenum">
              <a:rPr lang="en-US" smtClean="0"/>
              <a:t>17</a:t>
            </a:fld>
            <a:endParaRPr lang="en-US"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13553"/>
          <a:stretch/>
        </p:blipFill>
        <p:spPr>
          <a:xfrm>
            <a:off x="9403201" y="3827483"/>
            <a:ext cx="1034370" cy="894187"/>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13012"/>
          <a:stretch/>
        </p:blipFill>
        <p:spPr>
          <a:xfrm>
            <a:off x="9374847" y="5637032"/>
            <a:ext cx="826918" cy="719318"/>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b="21940"/>
          <a:stretch/>
        </p:blipFill>
        <p:spPr>
          <a:xfrm>
            <a:off x="9379926" y="2268781"/>
            <a:ext cx="826919" cy="645491"/>
          </a:xfrm>
          <a:prstGeom prst="rect">
            <a:avLst/>
          </a:prstGeom>
        </p:spPr>
      </p:pic>
      <p:sp>
        <p:nvSpPr>
          <p:cNvPr id="16" name="Rectangle 15"/>
          <p:cNvSpPr/>
          <p:nvPr/>
        </p:nvSpPr>
        <p:spPr>
          <a:xfrm>
            <a:off x="85521" y="4735330"/>
            <a:ext cx="2062480" cy="7442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Static datasets</a:t>
            </a:r>
            <a:endParaRPr lang="en-US" sz="2400" dirty="0">
              <a:solidFill>
                <a:schemeClr val="tx1"/>
              </a:solidFill>
            </a:endParaRPr>
          </a:p>
        </p:txBody>
      </p:sp>
      <p:sp>
        <p:nvSpPr>
          <p:cNvPr id="19" name="Left Brace 18"/>
          <p:cNvSpPr/>
          <p:nvPr/>
        </p:nvSpPr>
        <p:spPr>
          <a:xfrm>
            <a:off x="2308867" y="3648581"/>
            <a:ext cx="264997" cy="2707769"/>
          </a:xfrm>
          <a:prstGeom prst="leftBrace">
            <a:avLst>
              <a:gd name="adj1" fmla="val 68148"/>
              <a:gd name="adj2" fmla="val 50000"/>
            </a:avLst>
          </a:prstGeom>
          <a:solidFill>
            <a:schemeClr val="bg1"/>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t> </a:t>
            </a:r>
            <a:endParaRPr lang="en-US" dirty="0"/>
          </a:p>
        </p:txBody>
      </p:sp>
      <p:sp>
        <p:nvSpPr>
          <p:cNvPr id="20" name="Rectangle 19"/>
          <p:cNvSpPr/>
          <p:nvPr/>
        </p:nvSpPr>
        <p:spPr>
          <a:xfrm>
            <a:off x="17786" y="2098946"/>
            <a:ext cx="2173394" cy="7442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Annual datasets</a:t>
            </a:r>
            <a:endParaRPr lang="en-US" sz="2400" dirty="0">
              <a:solidFill>
                <a:schemeClr val="tx1"/>
              </a:solidFill>
            </a:endParaRPr>
          </a:p>
        </p:txBody>
      </p:sp>
      <p:sp>
        <p:nvSpPr>
          <p:cNvPr id="21" name="Left Brace 20"/>
          <p:cNvSpPr/>
          <p:nvPr/>
        </p:nvSpPr>
        <p:spPr>
          <a:xfrm>
            <a:off x="2302093" y="1782339"/>
            <a:ext cx="271772" cy="1377421"/>
          </a:xfrm>
          <a:prstGeom prst="leftBrace">
            <a:avLst>
              <a:gd name="adj1" fmla="val 68148"/>
              <a:gd name="adj2" fmla="val 50000"/>
            </a:avLst>
          </a:prstGeom>
          <a:solidFill>
            <a:schemeClr val="bg1"/>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t> </a:t>
            </a:r>
            <a:endParaRPr lang="en-US" dirty="0"/>
          </a:p>
        </p:txBody>
      </p:sp>
    </p:spTree>
    <p:extLst>
      <p:ext uri="{BB962C8B-B14F-4D97-AF65-F5344CB8AC3E}">
        <p14:creationId xmlns:p14="http://schemas.microsoft.com/office/powerpoint/2010/main" val="16414394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139756533"/>
              </p:ext>
            </p:extLst>
          </p:nvPr>
        </p:nvGraphicFramePr>
        <p:xfrm>
          <a:off x="2734732" y="1445682"/>
          <a:ext cx="6334761" cy="4910668"/>
        </p:xfrm>
        <a:graphic>
          <a:graphicData uri="http://schemas.openxmlformats.org/drawingml/2006/table">
            <a:tbl>
              <a:tblPr firstRow="1" firstCol="1" bandRow="1">
                <a:tableStyleId>{7E9639D4-E3E2-4D34-9284-5A2195B3D0D7}</a:tableStyleId>
              </a:tblPr>
              <a:tblGrid>
                <a:gridCol w="3858423">
                  <a:extLst>
                    <a:ext uri="{9D8B030D-6E8A-4147-A177-3AD203B41FA5}">
                      <a16:colId xmlns:a16="http://schemas.microsoft.com/office/drawing/2014/main" val="2516501997"/>
                    </a:ext>
                  </a:extLst>
                </a:gridCol>
                <a:gridCol w="2476338">
                  <a:extLst>
                    <a:ext uri="{9D8B030D-6E8A-4147-A177-3AD203B41FA5}">
                      <a16:colId xmlns:a16="http://schemas.microsoft.com/office/drawing/2014/main" val="1883638605"/>
                    </a:ext>
                  </a:extLst>
                </a:gridCol>
              </a:tblGrid>
              <a:tr h="350762">
                <a:tc>
                  <a:txBody>
                    <a:bodyPr/>
                    <a:lstStyle/>
                    <a:p>
                      <a:pPr marL="0" marR="0">
                        <a:spcBef>
                          <a:spcPts val="0"/>
                        </a:spcBef>
                        <a:spcAft>
                          <a:spcPts val="0"/>
                        </a:spcAft>
                      </a:pPr>
                      <a:r>
                        <a:rPr lang="en-US" sz="1800" dirty="0" smtClean="0">
                          <a:effectLst/>
                        </a:rPr>
                        <a:t>Variable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tc>
                <a:tc>
                  <a:txBody>
                    <a:bodyPr/>
                    <a:lstStyle/>
                    <a:p>
                      <a:pPr marL="0" marR="0">
                        <a:spcBef>
                          <a:spcPts val="0"/>
                        </a:spcBef>
                        <a:spcAft>
                          <a:spcPts val="0"/>
                        </a:spcAft>
                      </a:pPr>
                      <a:r>
                        <a:rPr lang="en-US" sz="1800" dirty="0">
                          <a:effectLst/>
                        </a:rPr>
                        <a:t>Category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tc>
                <a:extLst>
                  <a:ext uri="{0D108BD9-81ED-4DB2-BD59-A6C34878D82A}">
                    <a16:rowId xmlns:a16="http://schemas.microsoft.com/office/drawing/2014/main" val="3396051442"/>
                  </a:ext>
                </a:extLst>
              </a:tr>
              <a:tr h="350762">
                <a:tc>
                  <a:txBody>
                    <a:bodyPr/>
                    <a:lstStyle/>
                    <a:p>
                      <a:pPr marL="0" marR="0">
                        <a:spcBef>
                          <a:spcPts val="0"/>
                        </a:spcBef>
                        <a:spcAft>
                          <a:spcPts val="0"/>
                        </a:spcAft>
                      </a:pPr>
                      <a:r>
                        <a:rPr lang="en-US" sz="1800" dirty="0">
                          <a:solidFill>
                            <a:schemeClr val="bg1">
                              <a:lumMod val="75000"/>
                            </a:schemeClr>
                          </a:solidFill>
                          <a:effectLst/>
                        </a:rPr>
                        <a:t>Annual precipitation</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1">
                        <a:lumMod val="20000"/>
                        <a:lumOff val="80000"/>
                      </a:schemeClr>
                    </a:solidFill>
                  </a:tcPr>
                </a:tc>
                <a:tc>
                  <a:txBody>
                    <a:bodyPr/>
                    <a:lstStyle/>
                    <a:p>
                      <a:pPr marL="0" marR="0">
                        <a:spcBef>
                          <a:spcPts val="0"/>
                        </a:spcBef>
                        <a:spcAft>
                          <a:spcPts val="0"/>
                        </a:spcAft>
                      </a:pPr>
                      <a:r>
                        <a:rPr lang="en-US" sz="1800" dirty="0">
                          <a:solidFill>
                            <a:schemeClr val="bg1">
                              <a:lumMod val="75000"/>
                            </a:schemeClr>
                          </a:solidFill>
                          <a:effectLst/>
                        </a:rPr>
                        <a:t>Climate</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1">
                        <a:lumMod val="20000"/>
                        <a:lumOff val="80000"/>
                      </a:schemeClr>
                    </a:solidFill>
                  </a:tcPr>
                </a:tc>
                <a:extLst>
                  <a:ext uri="{0D108BD9-81ED-4DB2-BD59-A6C34878D82A}">
                    <a16:rowId xmlns:a16="http://schemas.microsoft.com/office/drawing/2014/main" val="3284333951"/>
                  </a:ext>
                </a:extLst>
              </a:tr>
              <a:tr h="350762">
                <a:tc>
                  <a:txBody>
                    <a:bodyPr/>
                    <a:lstStyle/>
                    <a:p>
                      <a:pPr marL="0" marR="0">
                        <a:spcBef>
                          <a:spcPts val="0"/>
                        </a:spcBef>
                        <a:spcAft>
                          <a:spcPts val="0"/>
                        </a:spcAft>
                      </a:pPr>
                      <a:r>
                        <a:rPr lang="en-US" sz="1800" dirty="0">
                          <a:solidFill>
                            <a:schemeClr val="bg1">
                              <a:lumMod val="75000"/>
                            </a:schemeClr>
                          </a:solidFill>
                          <a:effectLst/>
                        </a:rPr>
                        <a:t>Dry season precipitation</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1">
                        <a:lumMod val="20000"/>
                        <a:lumOff val="80000"/>
                      </a:schemeClr>
                    </a:solidFill>
                  </a:tcPr>
                </a:tc>
                <a:tc>
                  <a:txBody>
                    <a:bodyPr/>
                    <a:lstStyle/>
                    <a:p>
                      <a:pPr marL="0" marR="0">
                        <a:spcBef>
                          <a:spcPts val="0"/>
                        </a:spcBef>
                        <a:spcAft>
                          <a:spcPts val="0"/>
                        </a:spcAft>
                      </a:pPr>
                      <a:r>
                        <a:rPr lang="en-US" sz="1800" dirty="0">
                          <a:solidFill>
                            <a:schemeClr val="bg1">
                              <a:lumMod val="75000"/>
                            </a:schemeClr>
                          </a:solidFill>
                          <a:effectLst/>
                        </a:rPr>
                        <a:t>Climate</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1">
                        <a:lumMod val="20000"/>
                        <a:lumOff val="80000"/>
                      </a:schemeClr>
                    </a:solidFill>
                  </a:tcPr>
                </a:tc>
                <a:extLst>
                  <a:ext uri="{0D108BD9-81ED-4DB2-BD59-A6C34878D82A}">
                    <a16:rowId xmlns:a16="http://schemas.microsoft.com/office/drawing/2014/main" val="3686619341"/>
                  </a:ext>
                </a:extLst>
              </a:tr>
              <a:tr h="350762">
                <a:tc>
                  <a:txBody>
                    <a:bodyPr/>
                    <a:lstStyle/>
                    <a:p>
                      <a:pPr marL="0" marR="0">
                        <a:spcBef>
                          <a:spcPts val="0"/>
                        </a:spcBef>
                        <a:spcAft>
                          <a:spcPts val="0"/>
                        </a:spcAft>
                      </a:pPr>
                      <a:r>
                        <a:rPr lang="en-US" sz="1800" dirty="0">
                          <a:solidFill>
                            <a:schemeClr val="tx1"/>
                          </a:solidFill>
                          <a:effectLst/>
                        </a:rPr>
                        <a:t>Dry season PET</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1">
                        <a:lumMod val="20000"/>
                        <a:lumOff val="80000"/>
                      </a:schemeClr>
                    </a:solidFill>
                  </a:tcPr>
                </a:tc>
                <a:tc>
                  <a:txBody>
                    <a:bodyPr/>
                    <a:lstStyle/>
                    <a:p>
                      <a:pPr marL="0" marR="0">
                        <a:spcBef>
                          <a:spcPts val="0"/>
                        </a:spcBef>
                        <a:spcAft>
                          <a:spcPts val="0"/>
                        </a:spcAft>
                      </a:pPr>
                      <a:r>
                        <a:rPr lang="en-US" sz="1800" dirty="0">
                          <a:solidFill>
                            <a:schemeClr val="tx1"/>
                          </a:solidFill>
                          <a:effectLst/>
                        </a:rPr>
                        <a:t>Climate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1">
                        <a:lumMod val="20000"/>
                        <a:lumOff val="80000"/>
                      </a:schemeClr>
                    </a:solidFill>
                  </a:tcPr>
                </a:tc>
                <a:extLst>
                  <a:ext uri="{0D108BD9-81ED-4DB2-BD59-A6C34878D82A}">
                    <a16:rowId xmlns:a16="http://schemas.microsoft.com/office/drawing/2014/main" val="3266994604"/>
                  </a:ext>
                </a:extLst>
              </a:tr>
              <a:tr h="350762">
                <a:tc>
                  <a:txBody>
                    <a:bodyPr/>
                    <a:lstStyle/>
                    <a:p>
                      <a:pPr marL="0" marR="0">
                        <a:spcBef>
                          <a:spcPts val="0"/>
                        </a:spcBef>
                        <a:spcAft>
                          <a:spcPts val="0"/>
                        </a:spcAft>
                      </a:pPr>
                      <a:r>
                        <a:rPr lang="en-US" sz="1800" dirty="0" smtClean="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Precipitation entropy (seasonality)</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1">
                        <a:lumMod val="20000"/>
                        <a:lumOff val="80000"/>
                      </a:schemeClr>
                    </a:solidFill>
                  </a:tcPr>
                </a:tc>
                <a:tc>
                  <a:txBody>
                    <a:bodyPr/>
                    <a:lstStyle/>
                    <a:p>
                      <a:pPr marL="0" marR="0">
                        <a:spcBef>
                          <a:spcPts val="0"/>
                        </a:spcBef>
                        <a:spcAft>
                          <a:spcPts val="0"/>
                        </a:spcAft>
                      </a:pPr>
                      <a:r>
                        <a:rPr lang="en-US" sz="1800" dirty="0" smtClean="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Climate</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1">
                        <a:lumMod val="20000"/>
                        <a:lumOff val="80000"/>
                      </a:schemeClr>
                    </a:solidFill>
                  </a:tcPr>
                </a:tc>
                <a:extLst>
                  <a:ext uri="{0D108BD9-81ED-4DB2-BD59-A6C34878D82A}">
                    <a16:rowId xmlns:a16="http://schemas.microsoft.com/office/drawing/2014/main" val="3024961308"/>
                  </a:ext>
                </a:extLst>
              </a:tr>
              <a:tr h="350762">
                <a:tc>
                  <a:txBody>
                    <a:bodyPr/>
                    <a:lstStyle/>
                    <a:p>
                      <a:pPr marL="0" marR="0">
                        <a:spcBef>
                          <a:spcPts val="0"/>
                        </a:spcBef>
                        <a:spcAft>
                          <a:spcPts val="0"/>
                        </a:spcAft>
                      </a:pPr>
                      <a:r>
                        <a:rPr lang="en-US" sz="1800">
                          <a:solidFill>
                            <a:schemeClr val="bg1">
                              <a:lumMod val="75000"/>
                            </a:schemeClr>
                          </a:solidFill>
                          <a:effectLst/>
                        </a:rPr>
                        <a:t>Tree cover fraction</a:t>
                      </a:r>
                      <a:endParaRPr lang="en-US" sz="180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2">
                        <a:lumMod val="20000"/>
                        <a:lumOff val="80000"/>
                      </a:schemeClr>
                    </a:solidFill>
                  </a:tcPr>
                </a:tc>
                <a:tc>
                  <a:txBody>
                    <a:bodyPr/>
                    <a:lstStyle/>
                    <a:p>
                      <a:pPr marL="0" marR="0">
                        <a:spcBef>
                          <a:spcPts val="0"/>
                        </a:spcBef>
                        <a:spcAft>
                          <a:spcPts val="0"/>
                        </a:spcAft>
                      </a:pPr>
                      <a:r>
                        <a:rPr lang="en-US" sz="1800">
                          <a:solidFill>
                            <a:schemeClr val="bg1">
                              <a:lumMod val="75000"/>
                            </a:schemeClr>
                          </a:solidFill>
                          <a:effectLst/>
                        </a:rPr>
                        <a:t>Degradation</a:t>
                      </a:r>
                      <a:endParaRPr lang="en-US" sz="180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2">
                        <a:lumMod val="20000"/>
                        <a:lumOff val="80000"/>
                      </a:schemeClr>
                    </a:solidFill>
                  </a:tcPr>
                </a:tc>
                <a:extLst>
                  <a:ext uri="{0D108BD9-81ED-4DB2-BD59-A6C34878D82A}">
                    <a16:rowId xmlns:a16="http://schemas.microsoft.com/office/drawing/2014/main" val="3824024208"/>
                  </a:ext>
                </a:extLst>
              </a:tr>
              <a:tr h="350762">
                <a:tc>
                  <a:txBody>
                    <a:bodyPr/>
                    <a:lstStyle/>
                    <a:p>
                      <a:pPr marL="0" marR="0">
                        <a:spcBef>
                          <a:spcPts val="0"/>
                        </a:spcBef>
                        <a:spcAft>
                          <a:spcPts val="0"/>
                        </a:spcAft>
                      </a:pPr>
                      <a:r>
                        <a:rPr lang="en-US" sz="1800">
                          <a:solidFill>
                            <a:schemeClr val="bg1">
                              <a:lumMod val="75000"/>
                            </a:schemeClr>
                          </a:solidFill>
                          <a:effectLst/>
                        </a:rPr>
                        <a:t>Drainage canal density</a:t>
                      </a:r>
                      <a:endParaRPr lang="en-US" sz="180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2">
                        <a:lumMod val="20000"/>
                        <a:lumOff val="80000"/>
                      </a:schemeClr>
                    </a:solidFill>
                  </a:tcPr>
                </a:tc>
                <a:tc>
                  <a:txBody>
                    <a:bodyPr/>
                    <a:lstStyle/>
                    <a:p>
                      <a:pPr marL="0" marR="0">
                        <a:spcBef>
                          <a:spcPts val="0"/>
                        </a:spcBef>
                        <a:spcAft>
                          <a:spcPts val="0"/>
                        </a:spcAft>
                      </a:pPr>
                      <a:r>
                        <a:rPr lang="en-US" sz="1800" dirty="0">
                          <a:solidFill>
                            <a:schemeClr val="bg1">
                              <a:lumMod val="75000"/>
                            </a:schemeClr>
                          </a:solidFill>
                          <a:effectLst/>
                        </a:rPr>
                        <a:t>Degradation</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2">
                        <a:lumMod val="20000"/>
                        <a:lumOff val="80000"/>
                      </a:schemeClr>
                    </a:solidFill>
                  </a:tcPr>
                </a:tc>
                <a:extLst>
                  <a:ext uri="{0D108BD9-81ED-4DB2-BD59-A6C34878D82A}">
                    <a16:rowId xmlns:a16="http://schemas.microsoft.com/office/drawing/2014/main" val="1570451637"/>
                  </a:ext>
                </a:extLst>
              </a:tr>
              <a:tr h="350762">
                <a:tc>
                  <a:txBody>
                    <a:bodyPr/>
                    <a:lstStyle/>
                    <a:p>
                      <a:pPr marL="0" marR="0">
                        <a:spcBef>
                          <a:spcPts val="0"/>
                        </a:spcBef>
                        <a:spcAft>
                          <a:spcPts val="0"/>
                        </a:spcAft>
                      </a:pPr>
                      <a:r>
                        <a:rPr lang="en-US" sz="1800" dirty="0">
                          <a:solidFill>
                            <a:schemeClr val="bg1">
                              <a:lumMod val="75000"/>
                            </a:schemeClr>
                          </a:solidFill>
                          <a:effectLst/>
                        </a:rPr>
                        <a:t>Fire area</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2">
                        <a:lumMod val="20000"/>
                        <a:lumOff val="80000"/>
                      </a:schemeClr>
                    </a:solidFill>
                  </a:tcPr>
                </a:tc>
                <a:tc>
                  <a:txBody>
                    <a:bodyPr/>
                    <a:lstStyle/>
                    <a:p>
                      <a:pPr marL="0" marR="0">
                        <a:spcBef>
                          <a:spcPts val="0"/>
                        </a:spcBef>
                        <a:spcAft>
                          <a:spcPts val="0"/>
                        </a:spcAft>
                      </a:pPr>
                      <a:r>
                        <a:rPr lang="en-US" sz="1800" dirty="0">
                          <a:solidFill>
                            <a:schemeClr val="bg1">
                              <a:lumMod val="75000"/>
                            </a:schemeClr>
                          </a:solidFill>
                          <a:effectLst/>
                        </a:rPr>
                        <a:t>Degradation</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2">
                        <a:lumMod val="20000"/>
                        <a:lumOff val="80000"/>
                      </a:schemeClr>
                    </a:solidFill>
                  </a:tcPr>
                </a:tc>
                <a:extLst>
                  <a:ext uri="{0D108BD9-81ED-4DB2-BD59-A6C34878D82A}">
                    <a16:rowId xmlns:a16="http://schemas.microsoft.com/office/drawing/2014/main" val="328693922"/>
                  </a:ext>
                </a:extLst>
              </a:tr>
              <a:tr h="350762">
                <a:tc>
                  <a:txBody>
                    <a:bodyPr/>
                    <a:lstStyle/>
                    <a:p>
                      <a:pPr marL="0" marR="0">
                        <a:spcBef>
                          <a:spcPts val="0"/>
                        </a:spcBef>
                        <a:spcAft>
                          <a:spcPts val="0"/>
                        </a:spcAft>
                      </a:pPr>
                      <a:r>
                        <a:rPr lang="en-US" sz="1800">
                          <a:solidFill>
                            <a:schemeClr val="bg1">
                              <a:lumMod val="75000"/>
                            </a:schemeClr>
                          </a:solidFill>
                          <a:effectLst/>
                        </a:rPr>
                        <a:t>Fire count</a:t>
                      </a:r>
                      <a:endParaRPr lang="en-US" sz="180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2">
                        <a:lumMod val="20000"/>
                        <a:lumOff val="80000"/>
                      </a:schemeClr>
                    </a:solidFill>
                  </a:tcPr>
                </a:tc>
                <a:tc>
                  <a:txBody>
                    <a:bodyPr/>
                    <a:lstStyle/>
                    <a:p>
                      <a:pPr marL="0" marR="0">
                        <a:spcBef>
                          <a:spcPts val="0"/>
                        </a:spcBef>
                        <a:spcAft>
                          <a:spcPts val="0"/>
                        </a:spcAft>
                      </a:pPr>
                      <a:r>
                        <a:rPr lang="en-US" sz="1800" dirty="0">
                          <a:solidFill>
                            <a:schemeClr val="bg1">
                              <a:lumMod val="75000"/>
                            </a:schemeClr>
                          </a:solidFill>
                          <a:effectLst/>
                        </a:rPr>
                        <a:t>Degradation</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2">
                        <a:lumMod val="20000"/>
                        <a:lumOff val="80000"/>
                      </a:schemeClr>
                    </a:solidFill>
                  </a:tcPr>
                </a:tc>
                <a:extLst>
                  <a:ext uri="{0D108BD9-81ED-4DB2-BD59-A6C34878D82A}">
                    <a16:rowId xmlns:a16="http://schemas.microsoft.com/office/drawing/2014/main" val="2417539239"/>
                  </a:ext>
                </a:extLst>
              </a:tr>
              <a:tr h="350762">
                <a:tc>
                  <a:txBody>
                    <a:bodyPr/>
                    <a:lstStyle/>
                    <a:p>
                      <a:pPr marL="0" marR="0">
                        <a:spcBef>
                          <a:spcPts val="0"/>
                        </a:spcBef>
                        <a:spcAft>
                          <a:spcPts val="0"/>
                        </a:spcAft>
                      </a:pPr>
                      <a:r>
                        <a:rPr lang="en-US" sz="1800" dirty="0" smtClean="0">
                          <a:solidFill>
                            <a:schemeClr val="bg1">
                              <a:lumMod val="75000"/>
                            </a:schemeClr>
                          </a:solidFill>
                          <a:effectLst/>
                          <a:latin typeface="+mn-lt"/>
                          <a:ea typeface="+mn-ea"/>
                          <a:cs typeface="+mn-cs"/>
                        </a:rPr>
                        <a:t>Land</a:t>
                      </a:r>
                      <a:r>
                        <a:rPr lang="en-US" sz="1800" baseline="0" dirty="0" smtClean="0">
                          <a:solidFill>
                            <a:schemeClr val="bg1">
                              <a:lumMod val="75000"/>
                            </a:schemeClr>
                          </a:solidFill>
                          <a:effectLst/>
                          <a:latin typeface="+mn-lt"/>
                          <a:ea typeface="+mn-ea"/>
                          <a:cs typeface="+mn-cs"/>
                        </a:rPr>
                        <a:t> Use Type</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2">
                        <a:lumMod val="20000"/>
                        <a:lumOff val="80000"/>
                      </a:schemeClr>
                    </a:solidFill>
                  </a:tcPr>
                </a:tc>
                <a:tc>
                  <a:txBody>
                    <a:bodyPr/>
                    <a:lstStyle/>
                    <a:p>
                      <a:pPr marL="0" marR="0">
                        <a:spcBef>
                          <a:spcPts val="0"/>
                        </a:spcBef>
                        <a:spcAft>
                          <a:spcPts val="0"/>
                        </a:spcAft>
                      </a:pPr>
                      <a:r>
                        <a:rPr lang="en-US" sz="1800" dirty="0">
                          <a:solidFill>
                            <a:schemeClr val="bg1">
                              <a:lumMod val="75000"/>
                            </a:schemeClr>
                          </a:solidFill>
                          <a:effectLst/>
                        </a:rPr>
                        <a:t>Degradation</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2">
                        <a:lumMod val="20000"/>
                        <a:lumOff val="80000"/>
                      </a:schemeClr>
                    </a:solidFill>
                  </a:tcPr>
                </a:tc>
                <a:extLst>
                  <a:ext uri="{0D108BD9-81ED-4DB2-BD59-A6C34878D82A}">
                    <a16:rowId xmlns:a16="http://schemas.microsoft.com/office/drawing/2014/main" val="3372408460"/>
                  </a:ext>
                </a:extLst>
              </a:tr>
              <a:tr h="350762">
                <a:tc>
                  <a:txBody>
                    <a:bodyPr/>
                    <a:lstStyle/>
                    <a:p>
                      <a:pPr marL="0" marR="0">
                        <a:spcBef>
                          <a:spcPts val="0"/>
                        </a:spcBef>
                        <a:spcAft>
                          <a:spcPts val="0"/>
                        </a:spcAft>
                      </a:pPr>
                      <a:r>
                        <a:rPr lang="en-US" sz="1800">
                          <a:solidFill>
                            <a:schemeClr val="bg1">
                              <a:lumMod val="75000"/>
                            </a:schemeClr>
                          </a:solidFill>
                          <a:effectLst/>
                        </a:rPr>
                        <a:t>Distance from peat edge</a:t>
                      </a:r>
                      <a:endParaRPr lang="en-US" sz="180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tc>
                <a:tc>
                  <a:txBody>
                    <a:bodyPr/>
                    <a:lstStyle/>
                    <a:p>
                      <a:pPr marL="0" marR="0">
                        <a:spcBef>
                          <a:spcPts val="0"/>
                        </a:spcBef>
                        <a:spcAft>
                          <a:spcPts val="0"/>
                        </a:spcAft>
                      </a:pPr>
                      <a:r>
                        <a:rPr lang="en-US" sz="1800" dirty="0">
                          <a:solidFill>
                            <a:schemeClr val="bg1">
                              <a:lumMod val="75000"/>
                            </a:schemeClr>
                          </a:solidFill>
                          <a:effectLst/>
                        </a:rPr>
                        <a:t>Location</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tc>
                <a:extLst>
                  <a:ext uri="{0D108BD9-81ED-4DB2-BD59-A6C34878D82A}">
                    <a16:rowId xmlns:a16="http://schemas.microsoft.com/office/drawing/2014/main" val="2398944576"/>
                  </a:ext>
                </a:extLst>
              </a:tr>
              <a:tr h="350762">
                <a:tc>
                  <a:txBody>
                    <a:bodyPr/>
                    <a:lstStyle/>
                    <a:p>
                      <a:pPr marL="0" marR="0">
                        <a:spcBef>
                          <a:spcPts val="0"/>
                        </a:spcBef>
                        <a:spcAft>
                          <a:spcPts val="0"/>
                        </a:spcAft>
                      </a:pPr>
                      <a:r>
                        <a:rPr lang="en-US" sz="1800">
                          <a:solidFill>
                            <a:schemeClr val="bg1">
                              <a:lumMod val="75000"/>
                            </a:schemeClr>
                          </a:solidFill>
                          <a:effectLst/>
                        </a:rPr>
                        <a:t>Latitude</a:t>
                      </a:r>
                      <a:endParaRPr lang="en-US" sz="180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tc>
                <a:tc>
                  <a:txBody>
                    <a:bodyPr/>
                    <a:lstStyle/>
                    <a:p>
                      <a:pPr marL="0" marR="0">
                        <a:spcBef>
                          <a:spcPts val="0"/>
                        </a:spcBef>
                        <a:spcAft>
                          <a:spcPts val="0"/>
                        </a:spcAft>
                      </a:pPr>
                      <a:r>
                        <a:rPr lang="en-US" sz="1800">
                          <a:solidFill>
                            <a:schemeClr val="bg1">
                              <a:lumMod val="75000"/>
                            </a:schemeClr>
                          </a:solidFill>
                          <a:effectLst/>
                        </a:rPr>
                        <a:t>Location</a:t>
                      </a:r>
                      <a:endParaRPr lang="en-US" sz="180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tc>
                <a:extLst>
                  <a:ext uri="{0D108BD9-81ED-4DB2-BD59-A6C34878D82A}">
                    <a16:rowId xmlns:a16="http://schemas.microsoft.com/office/drawing/2014/main" val="1674060724"/>
                  </a:ext>
                </a:extLst>
              </a:tr>
              <a:tr h="350762">
                <a:tc>
                  <a:txBody>
                    <a:bodyPr/>
                    <a:lstStyle/>
                    <a:p>
                      <a:pPr marL="0" marR="0">
                        <a:spcBef>
                          <a:spcPts val="0"/>
                        </a:spcBef>
                        <a:spcAft>
                          <a:spcPts val="0"/>
                        </a:spcAft>
                      </a:pPr>
                      <a:r>
                        <a:rPr lang="en-US" sz="1800">
                          <a:solidFill>
                            <a:schemeClr val="bg1">
                              <a:lumMod val="75000"/>
                            </a:schemeClr>
                          </a:solidFill>
                          <a:effectLst/>
                        </a:rPr>
                        <a:t>Longitude</a:t>
                      </a:r>
                      <a:endParaRPr lang="en-US" sz="180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tc>
                <a:tc>
                  <a:txBody>
                    <a:bodyPr/>
                    <a:lstStyle/>
                    <a:p>
                      <a:pPr marL="0" marR="0">
                        <a:spcBef>
                          <a:spcPts val="0"/>
                        </a:spcBef>
                        <a:spcAft>
                          <a:spcPts val="0"/>
                        </a:spcAft>
                      </a:pPr>
                      <a:r>
                        <a:rPr lang="en-US" sz="1800">
                          <a:solidFill>
                            <a:schemeClr val="bg1">
                              <a:lumMod val="75000"/>
                            </a:schemeClr>
                          </a:solidFill>
                          <a:effectLst/>
                        </a:rPr>
                        <a:t>Location</a:t>
                      </a:r>
                      <a:endParaRPr lang="en-US" sz="180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tc>
                <a:extLst>
                  <a:ext uri="{0D108BD9-81ED-4DB2-BD59-A6C34878D82A}">
                    <a16:rowId xmlns:a16="http://schemas.microsoft.com/office/drawing/2014/main" val="2535457456"/>
                  </a:ext>
                </a:extLst>
              </a:tr>
              <a:tr h="350762">
                <a:tc>
                  <a:txBody>
                    <a:bodyPr/>
                    <a:lstStyle/>
                    <a:p>
                      <a:pPr marL="0" marR="0">
                        <a:spcBef>
                          <a:spcPts val="0"/>
                        </a:spcBef>
                        <a:spcAft>
                          <a:spcPts val="0"/>
                        </a:spcAft>
                      </a:pPr>
                      <a:r>
                        <a:rPr lang="en-US" sz="1800" dirty="0">
                          <a:solidFill>
                            <a:schemeClr val="bg1">
                              <a:lumMod val="75000"/>
                            </a:schemeClr>
                          </a:solidFill>
                          <a:effectLst/>
                        </a:rPr>
                        <a:t>Region</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tc>
                <a:tc>
                  <a:txBody>
                    <a:bodyPr/>
                    <a:lstStyle/>
                    <a:p>
                      <a:pPr marL="0" marR="0">
                        <a:spcBef>
                          <a:spcPts val="0"/>
                        </a:spcBef>
                        <a:spcAft>
                          <a:spcPts val="0"/>
                        </a:spcAft>
                      </a:pPr>
                      <a:r>
                        <a:rPr lang="en-US" sz="1800" dirty="0">
                          <a:solidFill>
                            <a:schemeClr val="bg1">
                              <a:lumMod val="75000"/>
                            </a:schemeClr>
                          </a:solidFill>
                          <a:effectLst/>
                        </a:rPr>
                        <a:t>Location</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tc>
                <a:extLst>
                  <a:ext uri="{0D108BD9-81ED-4DB2-BD59-A6C34878D82A}">
                    <a16:rowId xmlns:a16="http://schemas.microsoft.com/office/drawing/2014/main" val="2740337183"/>
                  </a:ext>
                </a:extLst>
              </a:tr>
            </a:tbl>
          </a:graphicData>
        </a:graphic>
      </p:graphicFrame>
      <p:sp>
        <p:nvSpPr>
          <p:cNvPr id="4" name="Title 1"/>
          <p:cNvSpPr txBox="1">
            <a:spLocks/>
          </p:cNvSpPr>
          <p:nvPr/>
        </p:nvSpPr>
        <p:spPr>
          <a:xfrm>
            <a:off x="0" y="0"/>
            <a:ext cx="12192000" cy="1014291"/>
          </a:xfrm>
          <a:prstGeom prst="rect">
            <a:avLst/>
          </a:prstGeom>
          <a:solidFill>
            <a:schemeClr val="bg1">
              <a:lumMod val="9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t>Predictor features include climate, degradation, and location</a:t>
            </a:r>
            <a:endParaRPr lang="en-US" sz="3200" b="1" dirty="0"/>
          </a:p>
        </p:txBody>
      </p:sp>
      <p:sp>
        <p:nvSpPr>
          <p:cNvPr id="2" name="Slide Number Placeholder 1"/>
          <p:cNvSpPr>
            <a:spLocks noGrp="1"/>
          </p:cNvSpPr>
          <p:nvPr>
            <p:ph type="sldNum" sz="quarter" idx="12"/>
          </p:nvPr>
        </p:nvSpPr>
        <p:spPr/>
        <p:txBody>
          <a:bodyPr/>
          <a:lstStyle/>
          <a:p>
            <a:fld id="{934CF561-DD79-4C93-932E-3D8C577E1CC7}" type="slidenum">
              <a:rPr lang="en-US" smtClean="0"/>
              <a:t>18</a:t>
            </a:fld>
            <a:endParaRPr lang="en-US"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13553"/>
          <a:stretch/>
        </p:blipFill>
        <p:spPr>
          <a:xfrm>
            <a:off x="9403201" y="3827483"/>
            <a:ext cx="1034370" cy="894187"/>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13012"/>
          <a:stretch/>
        </p:blipFill>
        <p:spPr>
          <a:xfrm>
            <a:off x="9374847" y="5637032"/>
            <a:ext cx="826918" cy="719318"/>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b="21940"/>
          <a:stretch/>
        </p:blipFill>
        <p:spPr>
          <a:xfrm>
            <a:off x="9379926" y="2268781"/>
            <a:ext cx="826919" cy="645491"/>
          </a:xfrm>
          <a:prstGeom prst="rect">
            <a:avLst/>
          </a:prstGeom>
        </p:spPr>
      </p:pic>
      <p:sp>
        <p:nvSpPr>
          <p:cNvPr id="16" name="Rectangle 15"/>
          <p:cNvSpPr/>
          <p:nvPr/>
        </p:nvSpPr>
        <p:spPr>
          <a:xfrm>
            <a:off x="85521" y="4735330"/>
            <a:ext cx="2062480" cy="7442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Static datasets</a:t>
            </a:r>
            <a:endParaRPr lang="en-US" sz="2400" dirty="0">
              <a:solidFill>
                <a:schemeClr val="tx1"/>
              </a:solidFill>
            </a:endParaRPr>
          </a:p>
        </p:txBody>
      </p:sp>
      <p:sp>
        <p:nvSpPr>
          <p:cNvPr id="19" name="Left Brace 18"/>
          <p:cNvSpPr/>
          <p:nvPr/>
        </p:nvSpPr>
        <p:spPr>
          <a:xfrm>
            <a:off x="2308867" y="3648581"/>
            <a:ext cx="264997" cy="2707769"/>
          </a:xfrm>
          <a:prstGeom prst="leftBrace">
            <a:avLst>
              <a:gd name="adj1" fmla="val 68148"/>
              <a:gd name="adj2" fmla="val 50000"/>
            </a:avLst>
          </a:prstGeom>
          <a:solidFill>
            <a:schemeClr val="bg1"/>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t> </a:t>
            </a:r>
            <a:endParaRPr lang="en-US" dirty="0"/>
          </a:p>
        </p:txBody>
      </p:sp>
      <p:sp>
        <p:nvSpPr>
          <p:cNvPr id="20" name="Rectangle 19"/>
          <p:cNvSpPr/>
          <p:nvPr/>
        </p:nvSpPr>
        <p:spPr>
          <a:xfrm>
            <a:off x="17786" y="2098946"/>
            <a:ext cx="2173394" cy="7442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Annual datasets</a:t>
            </a:r>
            <a:endParaRPr lang="en-US" sz="2400" dirty="0">
              <a:solidFill>
                <a:schemeClr val="tx1"/>
              </a:solidFill>
            </a:endParaRPr>
          </a:p>
        </p:txBody>
      </p:sp>
      <p:sp>
        <p:nvSpPr>
          <p:cNvPr id="21" name="Left Brace 20"/>
          <p:cNvSpPr/>
          <p:nvPr/>
        </p:nvSpPr>
        <p:spPr>
          <a:xfrm>
            <a:off x="2302093" y="1782339"/>
            <a:ext cx="271772" cy="1377421"/>
          </a:xfrm>
          <a:prstGeom prst="leftBrace">
            <a:avLst>
              <a:gd name="adj1" fmla="val 68148"/>
              <a:gd name="adj2" fmla="val 50000"/>
            </a:avLst>
          </a:prstGeom>
          <a:solidFill>
            <a:schemeClr val="bg1"/>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t> </a:t>
            </a:r>
            <a:endParaRPr lang="en-US" dirty="0"/>
          </a:p>
        </p:txBody>
      </p:sp>
    </p:spTree>
    <p:extLst>
      <p:ext uri="{BB962C8B-B14F-4D97-AF65-F5344CB8AC3E}">
        <p14:creationId xmlns:p14="http://schemas.microsoft.com/office/powerpoint/2010/main" val="21872601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271655854"/>
              </p:ext>
            </p:extLst>
          </p:nvPr>
        </p:nvGraphicFramePr>
        <p:xfrm>
          <a:off x="2734732" y="1445682"/>
          <a:ext cx="6334761" cy="4910668"/>
        </p:xfrm>
        <a:graphic>
          <a:graphicData uri="http://schemas.openxmlformats.org/drawingml/2006/table">
            <a:tbl>
              <a:tblPr firstRow="1" firstCol="1" bandRow="1">
                <a:tableStyleId>{7E9639D4-E3E2-4D34-9284-5A2195B3D0D7}</a:tableStyleId>
              </a:tblPr>
              <a:tblGrid>
                <a:gridCol w="3858423">
                  <a:extLst>
                    <a:ext uri="{9D8B030D-6E8A-4147-A177-3AD203B41FA5}">
                      <a16:colId xmlns:a16="http://schemas.microsoft.com/office/drawing/2014/main" val="2516501997"/>
                    </a:ext>
                  </a:extLst>
                </a:gridCol>
                <a:gridCol w="2476338">
                  <a:extLst>
                    <a:ext uri="{9D8B030D-6E8A-4147-A177-3AD203B41FA5}">
                      <a16:colId xmlns:a16="http://schemas.microsoft.com/office/drawing/2014/main" val="1883638605"/>
                    </a:ext>
                  </a:extLst>
                </a:gridCol>
              </a:tblGrid>
              <a:tr h="350762">
                <a:tc>
                  <a:txBody>
                    <a:bodyPr/>
                    <a:lstStyle/>
                    <a:p>
                      <a:pPr marL="0" marR="0">
                        <a:spcBef>
                          <a:spcPts val="0"/>
                        </a:spcBef>
                        <a:spcAft>
                          <a:spcPts val="0"/>
                        </a:spcAft>
                      </a:pPr>
                      <a:r>
                        <a:rPr lang="en-US" sz="1800" dirty="0" smtClean="0">
                          <a:effectLst/>
                        </a:rPr>
                        <a:t>Variable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tc>
                <a:tc>
                  <a:txBody>
                    <a:bodyPr/>
                    <a:lstStyle/>
                    <a:p>
                      <a:pPr marL="0" marR="0">
                        <a:spcBef>
                          <a:spcPts val="0"/>
                        </a:spcBef>
                        <a:spcAft>
                          <a:spcPts val="0"/>
                        </a:spcAft>
                      </a:pPr>
                      <a:r>
                        <a:rPr lang="en-US" sz="1800" dirty="0">
                          <a:effectLst/>
                        </a:rPr>
                        <a:t>Category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tc>
                <a:extLst>
                  <a:ext uri="{0D108BD9-81ED-4DB2-BD59-A6C34878D82A}">
                    <a16:rowId xmlns:a16="http://schemas.microsoft.com/office/drawing/2014/main" val="3396051442"/>
                  </a:ext>
                </a:extLst>
              </a:tr>
              <a:tr h="350762">
                <a:tc>
                  <a:txBody>
                    <a:bodyPr/>
                    <a:lstStyle/>
                    <a:p>
                      <a:pPr marL="0" marR="0">
                        <a:spcBef>
                          <a:spcPts val="0"/>
                        </a:spcBef>
                        <a:spcAft>
                          <a:spcPts val="0"/>
                        </a:spcAft>
                      </a:pPr>
                      <a:r>
                        <a:rPr lang="en-US" sz="1800" dirty="0">
                          <a:solidFill>
                            <a:schemeClr val="bg1">
                              <a:lumMod val="75000"/>
                            </a:schemeClr>
                          </a:solidFill>
                          <a:effectLst/>
                        </a:rPr>
                        <a:t>Annual precipitation</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1">
                        <a:lumMod val="20000"/>
                        <a:lumOff val="80000"/>
                      </a:schemeClr>
                    </a:solidFill>
                  </a:tcPr>
                </a:tc>
                <a:tc>
                  <a:txBody>
                    <a:bodyPr/>
                    <a:lstStyle/>
                    <a:p>
                      <a:pPr marL="0" marR="0">
                        <a:spcBef>
                          <a:spcPts val="0"/>
                        </a:spcBef>
                        <a:spcAft>
                          <a:spcPts val="0"/>
                        </a:spcAft>
                      </a:pPr>
                      <a:r>
                        <a:rPr lang="en-US" sz="1800" dirty="0">
                          <a:solidFill>
                            <a:schemeClr val="bg1">
                              <a:lumMod val="75000"/>
                            </a:schemeClr>
                          </a:solidFill>
                          <a:effectLst/>
                        </a:rPr>
                        <a:t>Climate</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1">
                        <a:lumMod val="20000"/>
                        <a:lumOff val="80000"/>
                      </a:schemeClr>
                    </a:solidFill>
                  </a:tcPr>
                </a:tc>
                <a:extLst>
                  <a:ext uri="{0D108BD9-81ED-4DB2-BD59-A6C34878D82A}">
                    <a16:rowId xmlns:a16="http://schemas.microsoft.com/office/drawing/2014/main" val="3284333951"/>
                  </a:ext>
                </a:extLst>
              </a:tr>
              <a:tr h="350762">
                <a:tc>
                  <a:txBody>
                    <a:bodyPr/>
                    <a:lstStyle/>
                    <a:p>
                      <a:pPr marL="0" marR="0">
                        <a:spcBef>
                          <a:spcPts val="0"/>
                        </a:spcBef>
                        <a:spcAft>
                          <a:spcPts val="0"/>
                        </a:spcAft>
                      </a:pPr>
                      <a:r>
                        <a:rPr lang="en-US" sz="1800" dirty="0">
                          <a:solidFill>
                            <a:schemeClr val="bg1">
                              <a:lumMod val="75000"/>
                            </a:schemeClr>
                          </a:solidFill>
                          <a:effectLst/>
                        </a:rPr>
                        <a:t>Dry season precipitation</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1">
                        <a:lumMod val="20000"/>
                        <a:lumOff val="80000"/>
                      </a:schemeClr>
                    </a:solidFill>
                  </a:tcPr>
                </a:tc>
                <a:tc>
                  <a:txBody>
                    <a:bodyPr/>
                    <a:lstStyle/>
                    <a:p>
                      <a:pPr marL="0" marR="0">
                        <a:spcBef>
                          <a:spcPts val="0"/>
                        </a:spcBef>
                        <a:spcAft>
                          <a:spcPts val="0"/>
                        </a:spcAft>
                      </a:pPr>
                      <a:r>
                        <a:rPr lang="en-US" sz="1800">
                          <a:solidFill>
                            <a:schemeClr val="bg1">
                              <a:lumMod val="75000"/>
                            </a:schemeClr>
                          </a:solidFill>
                          <a:effectLst/>
                        </a:rPr>
                        <a:t>Climate</a:t>
                      </a:r>
                      <a:endParaRPr lang="en-US" sz="180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1">
                        <a:lumMod val="20000"/>
                        <a:lumOff val="80000"/>
                      </a:schemeClr>
                    </a:solidFill>
                  </a:tcPr>
                </a:tc>
                <a:extLst>
                  <a:ext uri="{0D108BD9-81ED-4DB2-BD59-A6C34878D82A}">
                    <a16:rowId xmlns:a16="http://schemas.microsoft.com/office/drawing/2014/main" val="3686619341"/>
                  </a:ext>
                </a:extLst>
              </a:tr>
              <a:tr h="350762">
                <a:tc>
                  <a:txBody>
                    <a:bodyPr/>
                    <a:lstStyle/>
                    <a:p>
                      <a:pPr marL="0" marR="0">
                        <a:spcBef>
                          <a:spcPts val="0"/>
                        </a:spcBef>
                        <a:spcAft>
                          <a:spcPts val="0"/>
                        </a:spcAft>
                      </a:pPr>
                      <a:r>
                        <a:rPr lang="en-US" sz="1800" dirty="0">
                          <a:solidFill>
                            <a:schemeClr val="bg1">
                              <a:lumMod val="75000"/>
                            </a:schemeClr>
                          </a:solidFill>
                          <a:effectLst/>
                        </a:rPr>
                        <a:t>Dry season PET</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1">
                        <a:lumMod val="20000"/>
                        <a:lumOff val="80000"/>
                      </a:schemeClr>
                    </a:solidFill>
                  </a:tcPr>
                </a:tc>
                <a:tc>
                  <a:txBody>
                    <a:bodyPr/>
                    <a:lstStyle/>
                    <a:p>
                      <a:pPr marL="0" marR="0">
                        <a:spcBef>
                          <a:spcPts val="0"/>
                        </a:spcBef>
                        <a:spcAft>
                          <a:spcPts val="0"/>
                        </a:spcAft>
                      </a:pPr>
                      <a:r>
                        <a:rPr lang="en-US" sz="1800" dirty="0">
                          <a:solidFill>
                            <a:schemeClr val="bg1">
                              <a:lumMod val="75000"/>
                            </a:schemeClr>
                          </a:solidFill>
                          <a:effectLst/>
                        </a:rPr>
                        <a:t>Climate</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1">
                        <a:lumMod val="20000"/>
                        <a:lumOff val="80000"/>
                      </a:schemeClr>
                    </a:solidFill>
                  </a:tcPr>
                </a:tc>
                <a:extLst>
                  <a:ext uri="{0D108BD9-81ED-4DB2-BD59-A6C34878D82A}">
                    <a16:rowId xmlns:a16="http://schemas.microsoft.com/office/drawing/2014/main" val="3266994604"/>
                  </a:ext>
                </a:extLst>
              </a:tr>
              <a:tr h="350762">
                <a:tc>
                  <a:txBody>
                    <a:bodyPr/>
                    <a:lstStyle/>
                    <a:p>
                      <a:pPr marL="0" marR="0">
                        <a:spcBef>
                          <a:spcPts val="0"/>
                        </a:spcBef>
                        <a:spcAft>
                          <a:spcPts val="0"/>
                        </a:spcAft>
                      </a:pPr>
                      <a:r>
                        <a:rPr lang="en-US" sz="1800" dirty="0" smtClean="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Precipitation entropy (seasonality)</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1">
                        <a:lumMod val="20000"/>
                        <a:lumOff val="80000"/>
                      </a:schemeClr>
                    </a:solidFill>
                  </a:tcPr>
                </a:tc>
                <a:tc>
                  <a:txBody>
                    <a:bodyPr/>
                    <a:lstStyle/>
                    <a:p>
                      <a:pPr marL="0" marR="0">
                        <a:spcBef>
                          <a:spcPts val="0"/>
                        </a:spcBef>
                        <a:spcAft>
                          <a:spcPts val="0"/>
                        </a:spcAft>
                      </a:pPr>
                      <a:r>
                        <a:rPr lang="en-US" sz="1800" dirty="0" smtClean="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Climate</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1">
                        <a:lumMod val="20000"/>
                        <a:lumOff val="80000"/>
                      </a:schemeClr>
                    </a:solidFill>
                  </a:tcPr>
                </a:tc>
                <a:extLst>
                  <a:ext uri="{0D108BD9-81ED-4DB2-BD59-A6C34878D82A}">
                    <a16:rowId xmlns:a16="http://schemas.microsoft.com/office/drawing/2014/main" val="3024961308"/>
                  </a:ext>
                </a:extLst>
              </a:tr>
              <a:tr h="350762">
                <a:tc>
                  <a:txBody>
                    <a:bodyPr/>
                    <a:lstStyle/>
                    <a:p>
                      <a:pPr marL="0" marR="0">
                        <a:spcBef>
                          <a:spcPts val="0"/>
                        </a:spcBef>
                        <a:spcAft>
                          <a:spcPts val="0"/>
                        </a:spcAft>
                      </a:pPr>
                      <a:r>
                        <a:rPr lang="en-US" sz="1800" dirty="0">
                          <a:effectLst/>
                        </a:rPr>
                        <a:t>Tree cover fraction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2">
                        <a:lumMod val="20000"/>
                        <a:lumOff val="80000"/>
                      </a:schemeClr>
                    </a:solidFill>
                  </a:tcPr>
                </a:tc>
                <a:tc>
                  <a:txBody>
                    <a:bodyPr/>
                    <a:lstStyle/>
                    <a:p>
                      <a:pPr marL="0" marR="0">
                        <a:spcBef>
                          <a:spcPts val="0"/>
                        </a:spcBef>
                        <a:spcAft>
                          <a:spcPts val="0"/>
                        </a:spcAft>
                      </a:pPr>
                      <a:r>
                        <a:rPr lang="en-US" sz="1800">
                          <a:effectLst/>
                        </a:rPr>
                        <a:t>Degradation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2">
                        <a:lumMod val="20000"/>
                        <a:lumOff val="80000"/>
                      </a:schemeClr>
                    </a:solidFill>
                  </a:tcPr>
                </a:tc>
                <a:extLst>
                  <a:ext uri="{0D108BD9-81ED-4DB2-BD59-A6C34878D82A}">
                    <a16:rowId xmlns:a16="http://schemas.microsoft.com/office/drawing/2014/main" val="3824024208"/>
                  </a:ext>
                </a:extLst>
              </a:tr>
              <a:tr h="350762">
                <a:tc>
                  <a:txBody>
                    <a:bodyPr/>
                    <a:lstStyle/>
                    <a:p>
                      <a:pPr marL="0" marR="0">
                        <a:spcBef>
                          <a:spcPts val="0"/>
                        </a:spcBef>
                        <a:spcAft>
                          <a:spcPts val="0"/>
                        </a:spcAft>
                      </a:pPr>
                      <a:r>
                        <a:rPr lang="en-US" sz="1800">
                          <a:effectLst/>
                        </a:rPr>
                        <a:t>Drainage canal density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2">
                        <a:lumMod val="20000"/>
                        <a:lumOff val="80000"/>
                      </a:schemeClr>
                    </a:solidFill>
                  </a:tcPr>
                </a:tc>
                <a:tc>
                  <a:txBody>
                    <a:bodyPr/>
                    <a:lstStyle/>
                    <a:p>
                      <a:pPr marL="0" marR="0">
                        <a:spcBef>
                          <a:spcPts val="0"/>
                        </a:spcBef>
                        <a:spcAft>
                          <a:spcPts val="0"/>
                        </a:spcAft>
                      </a:pPr>
                      <a:r>
                        <a:rPr lang="en-US" sz="1800" dirty="0">
                          <a:effectLst/>
                        </a:rPr>
                        <a:t>Degradation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2">
                        <a:lumMod val="20000"/>
                        <a:lumOff val="80000"/>
                      </a:schemeClr>
                    </a:solidFill>
                  </a:tcPr>
                </a:tc>
                <a:extLst>
                  <a:ext uri="{0D108BD9-81ED-4DB2-BD59-A6C34878D82A}">
                    <a16:rowId xmlns:a16="http://schemas.microsoft.com/office/drawing/2014/main" val="1570451637"/>
                  </a:ext>
                </a:extLst>
              </a:tr>
              <a:tr h="350762">
                <a:tc>
                  <a:txBody>
                    <a:bodyPr/>
                    <a:lstStyle/>
                    <a:p>
                      <a:pPr marL="0" marR="0">
                        <a:spcBef>
                          <a:spcPts val="0"/>
                        </a:spcBef>
                        <a:spcAft>
                          <a:spcPts val="0"/>
                        </a:spcAft>
                      </a:pPr>
                      <a:r>
                        <a:rPr lang="en-US" sz="1800" dirty="0">
                          <a:effectLst/>
                        </a:rPr>
                        <a:t>Fire area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2">
                        <a:lumMod val="20000"/>
                        <a:lumOff val="80000"/>
                      </a:schemeClr>
                    </a:solidFill>
                  </a:tcPr>
                </a:tc>
                <a:tc>
                  <a:txBody>
                    <a:bodyPr/>
                    <a:lstStyle/>
                    <a:p>
                      <a:pPr marL="0" marR="0">
                        <a:spcBef>
                          <a:spcPts val="0"/>
                        </a:spcBef>
                        <a:spcAft>
                          <a:spcPts val="0"/>
                        </a:spcAft>
                      </a:pPr>
                      <a:r>
                        <a:rPr lang="en-US" sz="1800" dirty="0">
                          <a:effectLst/>
                        </a:rPr>
                        <a:t>Degradation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2">
                        <a:lumMod val="20000"/>
                        <a:lumOff val="80000"/>
                      </a:schemeClr>
                    </a:solidFill>
                  </a:tcPr>
                </a:tc>
                <a:extLst>
                  <a:ext uri="{0D108BD9-81ED-4DB2-BD59-A6C34878D82A}">
                    <a16:rowId xmlns:a16="http://schemas.microsoft.com/office/drawing/2014/main" val="328693922"/>
                  </a:ext>
                </a:extLst>
              </a:tr>
              <a:tr h="350762">
                <a:tc>
                  <a:txBody>
                    <a:bodyPr/>
                    <a:lstStyle/>
                    <a:p>
                      <a:pPr marL="0" marR="0">
                        <a:spcBef>
                          <a:spcPts val="0"/>
                        </a:spcBef>
                        <a:spcAft>
                          <a:spcPts val="0"/>
                        </a:spcAft>
                      </a:pPr>
                      <a:r>
                        <a:rPr lang="en-US" sz="1800">
                          <a:effectLst/>
                        </a:rPr>
                        <a:t>Fire count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2">
                        <a:lumMod val="20000"/>
                        <a:lumOff val="80000"/>
                      </a:schemeClr>
                    </a:solidFill>
                  </a:tcPr>
                </a:tc>
                <a:tc>
                  <a:txBody>
                    <a:bodyPr/>
                    <a:lstStyle/>
                    <a:p>
                      <a:pPr marL="0" marR="0">
                        <a:spcBef>
                          <a:spcPts val="0"/>
                        </a:spcBef>
                        <a:spcAft>
                          <a:spcPts val="0"/>
                        </a:spcAft>
                      </a:pPr>
                      <a:r>
                        <a:rPr lang="en-US" sz="1800" dirty="0">
                          <a:effectLst/>
                        </a:rPr>
                        <a:t>Degradation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2">
                        <a:lumMod val="20000"/>
                        <a:lumOff val="80000"/>
                      </a:schemeClr>
                    </a:solidFill>
                  </a:tcPr>
                </a:tc>
                <a:extLst>
                  <a:ext uri="{0D108BD9-81ED-4DB2-BD59-A6C34878D82A}">
                    <a16:rowId xmlns:a16="http://schemas.microsoft.com/office/drawing/2014/main" val="2417539239"/>
                  </a:ext>
                </a:extLst>
              </a:tr>
              <a:tr h="350762">
                <a:tc>
                  <a:txBody>
                    <a:bodyPr/>
                    <a:lstStyle/>
                    <a:p>
                      <a:pPr marL="0" marR="0">
                        <a:spcBef>
                          <a:spcPts val="0"/>
                        </a:spcBef>
                        <a:spcAft>
                          <a:spcPts val="0"/>
                        </a:spcAft>
                      </a:pPr>
                      <a:r>
                        <a:rPr lang="en-US" sz="1800" dirty="0" smtClean="0">
                          <a:effectLst/>
                          <a:latin typeface="+mn-lt"/>
                          <a:ea typeface="+mn-ea"/>
                          <a:cs typeface="+mn-cs"/>
                        </a:rPr>
                        <a:t>Land</a:t>
                      </a:r>
                      <a:r>
                        <a:rPr lang="en-US" sz="1800" baseline="0" dirty="0" smtClean="0">
                          <a:effectLst/>
                          <a:latin typeface="+mn-lt"/>
                          <a:ea typeface="+mn-ea"/>
                          <a:cs typeface="+mn-cs"/>
                        </a:rPr>
                        <a:t> Use Type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2">
                        <a:lumMod val="20000"/>
                        <a:lumOff val="80000"/>
                      </a:schemeClr>
                    </a:solidFill>
                  </a:tcPr>
                </a:tc>
                <a:tc>
                  <a:txBody>
                    <a:bodyPr/>
                    <a:lstStyle/>
                    <a:p>
                      <a:pPr marL="0" marR="0">
                        <a:spcBef>
                          <a:spcPts val="0"/>
                        </a:spcBef>
                        <a:spcAft>
                          <a:spcPts val="0"/>
                        </a:spcAft>
                      </a:pPr>
                      <a:r>
                        <a:rPr lang="en-US" sz="1800" dirty="0">
                          <a:effectLst/>
                        </a:rPr>
                        <a:t>Degradation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2">
                        <a:lumMod val="20000"/>
                        <a:lumOff val="80000"/>
                      </a:schemeClr>
                    </a:solidFill>
                  </a:tcPr>
                </a:tc>
                <a:extLst>
                  <a:ext uri="{0D108BD9-81ED-4DB2-BD59-A6C34878D82A}">
                    <a16:rowId xmlns:a16="http://schemas.microsoft.com/office/drawing/2014/main" val="3372408460"/>
                  </a:ext>
                </a:extLst>
              </a:tr>
              <a:tr h="350762">
                <a:tc>
                  <a:txBody>
                    <a:bodyPr/>
                    <a:lstStyle/>
                    <a:p>
                      <a:pPr marL="0" marR="0">
                        <a:spcBef>
                          <a:spcPts val="0"/>
                        </a:spcBef>
                        <a:spcAft>
                          <a:spcPts val="0"/>
                        </a:spcAft>
                      </a:pPr>
                      <a:r>
                        <a:rPr lang="en-US" sz="1800">
                          <a:solidFill>
                            <a:schemeClr val="bg1">
                              <a:lumMod val="75000"/>
                            </a:schemeClr>
                          </a:solidFill>
                          <a:effectLst/>
                        </a:rPr>
                        <a:t>Distance from peat edge</a:t>
                      </a:r>
                      <a:endParaRPr lang="en-US" sz="180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tc>
                <a:tc>
                  <a:txBody>
                    <a:bodyPr/>
                    <a:lstStyle/>
                    <a:p>
                      <a:pPr marL="0" marR="0">
                        <a:spcBef>
                          <a:spcPts val="0"/>
                        </a:spcBef>
                        <a:spcAft>
                          <a:spcPts val="0"/>
                        </a:spcAft>
                      </a:pPr>
                      <a:r>
                        <a:rPr lang="en-US" sz="1800" dirty="0">
                          <a:solidFill>
                            <a:schemeClr val="bg1">
                              <a:lumMod val="75000"/>
                            </a:schemeClr>
                          </a:solidFill>
                          <a:effectLst/>
                        </a:rPr>
                        <a:t>Location</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tc>
                <a:extLst>
                  <a:ext uri="{0D108BD9-81ED-4DB2-BD59-A6C34878D82A}">
                    <a16:rowId xmlns:a16="http://schemas.microsoft.com/office/drawing/2014/main" val="2398944576"/>
                  </a:ext>
                </a:extLst>
              </a:tr>
              <a:tr h="350762">
                <a:tc>
                  <a:txBody>
                    <a:bodyPr/>
                    <a:lstStyle/>
                    <a:p>
                      <a:pPr marL="0" marR="0">
                        <a:spcBef>
                          <a:spcPts val="0"/>
                        </a:spcBef>
                        <a:spcAft>
                          <a:spcPts val="0"/>
                        </a:spcAft>
                      </a:pPr>
                      <a:r>
                        <a:rPr lang="en-US" sz="1800">
                          <a:solidFill>
                            <a:schemeClr val="bg1">
                              <a:lumMod val="75000"/>
                            </a:schemeClr>
                          </a:solidFill>
                          <a:effectLst/>
                        </a:rPr>
                        <a:t>Latitude</a:t>
                      </a:r>
                      <a:endParaRPr lang="en-US" sz="180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tc>
                <a:tc>
                  <a:txBody>
                    <a:bodyPr/>
                    <a:lstStyle/>
                    <a:p>
                      <a:pPr marL="0" marR="0">
                        <a:spcBef>
                          <a:spcPts val="0"/>
                        </a:spcBef>
                        <a:spcAft>
                          <a:spcPts val="0"/>
                        </a:spcAft>
                      </a:pPr>
                      <a:r>
                        <a:rPr lang="en-US" sz="1800">
                          <a:solidFill>
                            <a:schemeClr val="bg1">
                              <a:lumMod val="75000"/>
                            </a:schemeClr>
                          </a:solidFill>
                          <a:effectLst/>
                        </a:rPr>
                        <a:t>Location</a:t>
                      </a:r>
                      <a:endParaRPr lang="en-US" sz="180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tc>
                <a:extLst>
                  <a:ext uri="{0D108BD9-81ED-4DB2-BD59-A6C34878D82A}">
                    <a16:rowId xmlns:a16="http://schemas.microsoft.com/office/drawing/2014/main" val="1674060724"/>
                  </a:ext>
                </a:extLst>
              </a:tr>
              <a:tr h="350762">
                <a:tc>
                  <a:txBody>
                    <a:bodyPr/>
                    <a:lstStyle/>
                    <a:p>
                      <a:pPr marL="0" marR="0">
                        <a:spcBef>
                          <a:spcPts val="0"/>
                        </a:spcBef>
                        <a:spcAft>
                          <a:spcPts val="0"/>
                        </a:spcAft>
                      </a:pPr>
                      <a:r>
                        <a:rPr lang="en-US" sz="1800">
                          <a:solidFill>
                            <a:schemeClr val="bg1">
                              <a:lumMod val="75000"/>
                            </a:schemeClr>
                          </a:solidFill>
                          <a:effectLst/>
                        </a:rPr>
                        <a:t>Longitude</a:t>
                      </a:r>
                      <a:endParaRPr lang="en-US" sz="180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tc>
                <a:tc>
                  <a:txBody>
                    <a:bodyPr/>
                    <a:lstStyle/>
                    <a:p>
                      <a:pPr marL="0" marR="0">
                        <a:spcBef>
                          <a:spcPts val="0"/>
                        </a:spcBef>
                        <a:spcAft>
                          <a:spcPts val="0"/>
                        </a:spcAft>
                      </a:pPr>
                      <a:r>
                        <a:rPr lang="en-US" sz="1800">
                          <a:solidFill>
                            <a:schemeClr val="bg1">
                              <a:lumMod val="75000"/>
                            </a:schemeClr>
                          </a:solidFill>
                          <a:effectLst/>
                        </a:rPr>
                        <a:t>Location</a:t>
                      </a:r>
                      <a:endParaRPr lang="en-US" sz="180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tc>
                <a:extLst>
                  <a:ext uri="{0D108BD9-81ED-4DB2-BD59-A6C34878D82A}">
                    <a16:rowId xmlns:a16="http://schemas.microsoft.com/office/drawing/2014/main" val="2535457456"/>
                  </a:ext>
                </a:extLst>
              </a:tr>
              <a:tr h="350762">
                <a:tc>
                  <a:txBody>
                    <a:bodyPr/>
                    <a:lstStyle/>
                    <a:p>
                      <a:pPr marL="0" marR="0">
                        <a:spcBef>
                          <a:spcPts val="0"/>
                        </a:spcBef>
                        <a:spcAft>
                          <a:spcPts val="0"/>
                        </a:spcAft>
                      </a:pPr>
                      <a:r>
                        <a:rPr lang="en-US" sz="1800" dirty="0">
                          <a:solidFill>
                            <a:schemeClr val="bg1">
                              <a:lumMod val="75000"/>
                            </a:schemeClr>
                          </a:solidFill>
                          <a:effectLst/>
                        </a:rPr>
                        <a:t>Region</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tc>
                <a:tc>
                  <a:txBody>
                    <a:bodyPr/>
                    <a:lstStyle/>
                    <a:p>
                      <a:pPr marL="0" marR="0">
                        <a:spcBef>
                          <a:spcPts val="0"/>
                        </a:spcBef>
                        <a:spcAft>
                          <a:spcPts val="0"/>
                        </a:spcAft>
                      </a:pPr>
                      <a:r>
                        <a:rPr lang="en-US" sz="1800" dirty="0">
                          <a:solidFill>
                            <a:schemeClr val="bg1">
                              <a:lumMod val="75000"/>
                            </a:schemeClr>
                          </a:solidFill>
                          <a:effectLst/>
                        </a:rPr>
                        <a:t>Location</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tc>
                <a:extLst>
                  <a:ext uri="{0D108BD9-81ED-4DB2-BD59-A6C34878D82A}">
                    <a16:rowId xmlns:a16="http://schemas.microsoft.com/office/drawing/2014/main" val="2740337183"/>
                  </a:ext>
                </a:extLst>
              </a:tr>
            </a:tbl>
          </a:graphicData>
        </a:graphic>
      </p:graphicFrame>
      <p:sp>
        <p:nvSpPr>
          <p:cNvPr id="4" name="Title 1"/>
          <p:cNvSpPr txBox="1">
            <a:spLocks/>
          </p:cNvSpPr>
          <p:nvPr/>
        </p:nvSpPr>
        <p:spPr>
          <a:xfrm>
            <a:off x="0" y="0"/>
            <a:ext cx="12192000" cy="1014291"/>
          </a:xfrm>
          <a:prstGeom prst="rect">
            <a:avLst/>
          </a:prstGeom>
          <a:solidFill>
            <a:schemeClr val="bg1">
              <a:lumMod val="9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t>Predictor features include climate, degradation, and location</a:t>
            </a:r>
            <a:endParaRPr lang="en-US" sz="3200" b="1" dirty="0"/>
          </a:p>
        </p:txBody>
      </p:sp>
      <p:sp>
        <p:nvSpPr>
          <p:cNvPr id="2" name="Slide Number Placeholder 1"/>
          <p:cNvSpPr>
            <a:spLocks noGrp="1"/>
          </p:cNvSpPr>
          <p:nvPr>
            <p:ph type="sldNum" sz="quarter" idx="12"/>
          </p:nvPr>
        </p:nvSpPr>
        <p:spPr/>
        <p:txBody>
          <a:bodyPr/>
          <a:lstStyle/>
          <a:p>
            <a:fld id="{934CF561-DD79-4C93-932E-3D8C577E1CC7}" type="slidenum">
              <a:rPr lang="en-US" smtClean="0"/>
              <a:t>19</a:t>
            </a:fld>
            <a:endParaRPr lang="en-US"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13553"/>
          <a:stretch/>
        </p:blipFill>
        <p:spPr>
          <a:xfrm>
            <a:off x="9403201" y="3827483"/>
            <a:ext cx="1034370" cy="894187"/>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13012"/>
          <a:stretch/>
        </p:blipFill>
        <p:spPr>
          <a:xfrm>
            <a:off x="9374847" y="5637032"/>
            <a:ext cx="826918" cy="719318"/>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b="21940"/>
          <a:stretch/>
        </p:blipFill>
        <p:spPr>
          <a:xfrm>
            <a:off x="9379926" y="2268781"/>
            <a:ext cx="826919" cy="645491"/>
          </a:xfrm>
          <a:prstGeom prst="rect">
            <a:avLst/>
          </a:prstGeom>
        </p:spPr>
      </p:pic>
      <p:sp>
        <p:nvSpPr>
          <p:cNvPr id="16" name="Rectangle 15"/>
          <p:cNvSpPr/>
          <p:nvPr/>
        </p:nvSpPr>
        <p:spPr>
          <a:xfrm>
            <a:off x="85521" y="4735330"/>
            <a:ext cx="2062480" cy="7442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Static datasets</a:t>
            </a:r>
            <a:endParaRPr lang="en-US" sz="2400" dirty="0">
              <a:solidFill>
                <a:schemeClr val="tx1"/>
              </a:solidFill>
            </a:endParaRPr>
          </a:p>
        </p:txBody>
      </p:sp>
      <p:sp>
        <p:nvSpPr>
          <p:cNvPr id="19" name="Left Brace 18"/>
          <p:cNvSpPr/>
          <p:nvPr/>
        </p:nvSpPr>
        <p:spPr>
          <a:xfrm>
            <a:off x="2308867" y="3648581"/>
            <a:ext cx="264997" cy="2707769"/>
          </a:xfrm>
          <a:prstGeom prst="leftBrace">
            <a:avLst>
              <a:gd name="adj1" fmla="val 68148"/>
              <a:gd name="adj2" fmla="val 50000"/>
            </a:avLst>
          </a:prstGeom>
          <a:solidFill>
            <a:schemeClr val="bg1"/>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t> </a:t>
            </a:r>
            <a:endParaRPr lang="en-US" dirty="0"/>
          </a:p>
        </p:txBody>
      </p:sp>
      <p:sp>
        <p:nvSpPr>
          <p:cNvPr id="20" name="Rectangle 19"/>
          <p:cNvSpPr/>
          <p:nvPr/>
        </p:nvSpPr>
        <p:spPr>
          <a:xfrm>
            <a:off x="17786" y="2098946"/>
            <a:ext cx="2173394" cy="7442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Annual datasets</a:t>
            </a:r>
            <a:endParaRPr lang="en-US" sz="2400" dirty="0">
              <a:solidFill>
                <a:schemeClr val="tx1"/>
              </a:solidFill>
            </a:endParaRPr>
          </a:p>
        </p:txBody>
      </p:sp>
      <p:sp>
        <p:nvSpPr>
          <p:cNvPr id="21" name="Left Brace 20"/>
          <p:cNvSpPr/>
          <p:nvPr/>
        </p:nvSpPr>
        <p:spPr>
          <a:xfrm>
            <a:off x="2302093" y="1782339"/>
            <a:ext cx="271772" cy="1377421"/>
          </a:xfrm>
          <a:prstGeom prst="leftBrace">
            <a:avLst>
              <a:gd name="adj1" fmla="val 68148"/>
              <a:gd name="adj2" fmla="val 50000"/>
            </a:avLst>
          </a:prstGeom>
          <a:solidFill>
            <a:schemeClr val="bg1"/>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t> </a:t>
            </a:r>
            <a:endParaRPr lang="en-US" dirty="0"/>
          </a:p>
        </p:txBody>
      </p:sp>
    </p:spTree>
    <p:extLst>
      <p:ext uri="{BB962C8B-B14F-4D97-AF65-F5344CB8AC3E}">
        <p14:creationId xmlns:p14="http://schemas.microsoft.com/office/powerpoint/2010/main" val="40335284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 preprint for article</a:t>
            </a:r>
            <a:endParaRPr lang="en-US" dirty="0"/>
          </a:p>
        </p:txBody>
      </p:sp>
      <p:sp>
        <p:nvSpPr>
          <p:cNvPr id="3" name="Content Placeholder 2"/>
          <p:cNvSpPr>
            <a:spLocks noGrp="1"/>
          </p:cNvSpPr>
          <p:nvPr>
            <p:ph idx="1"/>
          </p:nvPr>
        </p:nvSpPr>
        <p:spPr/>
        <p:txBody>
          <a:bodyPr/>
          <a:lstStyle/>
          <a:p>
            <a:r>
              <a:rPr lang="en-US" dirty="0" smtClean="0"/>
              <a:t>“Climate </a:t>
            </a:r>
            <a:r>
              <a:rPr lang="en-US" dirty="0"/>
              <a:t>change-induced peatland drying in Southeast </a:t>
            </a:r>
            <a:r>
              <a:rPr lang="en-US" dirty="0" smtClean="0"/>
              <a:t>Asia”</a:t>
            </a:r>
          </a:p>
          <a:p>
            <a:r>
              <a:rPr lang="en-US" dirty="0" smtClean="0"/>
              <a:t>DOI: </a:t>
            </a:r>
            <a:r>
              <a:rPr lang="en-US" dirty="0"/>
              <a:t>10.1002/essoar.10511429.1</a:t>
            </a:r>
          </a:p>
          <a:p>
            <a:pPr marL="0" indent="0">
              <a:buNone/>
            </a:pPr>
            <a:endParaRPr lang="en-US" dirty="0"/>
          </a:p>
        </p:txBody>
      </p:sp>
      <p:sp>
        <p:nvSpPr>
          <p:cNvPr id="4" name="Slide Number Placeholder 3"/>
          <p:cNvSpPr>
            <a:spLocks noGrp="1"/>
          </p:cNvSpPr>
          <p:nvPr>
            <p:ph type="sldNum" sz="quarter" idx="12"/>
          </p:nvPr>
        </p:nvSpPr>
        <p:spPr/>
        <p:txBody>
          <a:bodyPr/>
          <a:lstStyle/>
          <a:p>
            <a:fld id="{934CF561-DD79-4C93-932E-3D8C577E1CC7}" type="slidenum">
              <a:rPr lang="en-US" smtClean="0"/>
              <a:t>2</a:t>
            </a:fld>
            <a:endParaRPr lang="en-US" dirty="0"/>
          </a:p>
        </p:txBody>
      </p:sp>
    </p:spTree>
    <p:extLst>
      <p:ext uri="{BB962C8B-B14F-4D97-AF65-F5344CB8AC3E}">
        <p14:creationId xmlns:p14="http://schemas.microsoft.com/office/powerpoint/2010/main" val="1713648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149378346"/>
              </p:ext>
            </p:extLst>
          </p:nvPr>
        </p:nvGraphicFramePr>
        <p:xfrm>
          <a:off x="2734732" y="1445682"/>
          <a:ext cx="6334761" cy="4910668"/>
        </p:xfrm>
        <a:graphic>
          <a:graphicData uri="http://schemas.openxmlformats.org/drawingml/2006/table">
            <a:tbl>
              <a:tblPr firstRow="1" firstCol="1" bandRow="1">
                <a:tableStyleId>{7E9639D4-E3E2-4D34-9284-5A2195B3D0D7}</a:tableStyleId>
              </a:tblPr>
              <a:tblGrid>
                <a:gridCol w="3858423">
                  <a:extLst>
                    <a:ext uri="{9D8B030D-6E8A-4147-A177-3AD203B41FA5}">
                      <a16:colId xmlns:a16="http://schemas.microsoft.com/office/drawing/2014/main" val="2516501997"/>
                    </a:ext>
                  </a:extLst>
                </a:gridCol>
                <a:gridCol w="2476338">
                  <a:extLst>
                    <a:ext uri="{9D8B030D-6E8A-4147-A177-3AD203B41FA5}">
                      <a16:colId xmlns:a16="http://schemas.microsoft.com/office/drawing/2014/main" val="1883638605"/>
                    </a:ext>
                  </a:extLst>
                </a:gridCol>
              </a:tblGrid>
              <a:tr h="350762">
                <a:tc>
                  <a:txBody>
                    <a:bodyPr/>
                    <a:lstStyle/>
                    <a:p>
                      <a:pPr marL="0" marR="0">
                        <a:spcBef>
                          <a:spcPts val="0"/>
                        </a:spcBef>
                        <a:spcAft>
                          <a:spcPts val="0"/>
                        </a:spcAft>
                      </a:pPr>
                      <a:r>
                        <a:rPr lang="en-US" sz="1800" dirty="0" smtClean="0">
                          <a:effectLst/>
                        </a:rPr>
                        <a:t>Variable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tc>
                <a:tc>
                  <a:txBody>
                    <a:bodyPr/>
                    <a:lstStyle/>
                    <a:p>
                      <a:pPr marL="0" marR="0">
                        <a:spcBef>
                          <a:spcPts val="0"/>
                        </a:spcBef>
                        <a:spcAft>
                          <a:spcPts val="0"/>
                        </a:spcAft>
                      </a:pPr>
                      <a:r>
                        <a:rPr lang="en-US" sz="1800" dirty="0">
                          <a:effectLst/>
                        </a:rPr>
                        <a:t>Category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tc>
                <a:extLst>
                  <a:ext uri="{0D108BD9-81ED-4DB2-BD59-A6C34878D82A}">
                    <a16:rowId xmlns:a16="http://schemas.microsoft.com/office/drawing/2014/main" val="3396051442"/>
                  </a:ext>
                </a:extLst>
              </a:tr>
              <a:tr h="350762">
                <a:tc>
                  <a:txBody>
                    <a:bodyPr/>
                    <a:lstStyle/>
                    <a:p>
                      <a:pPr marL="0" marR="0">
                        <a:spcBef>
                          <a:spcPts val="0"/>
                        </a:spcBef>
                        <a:spcAft>
                          <a:spcPts val="0"/>
                        </a:spcAft>
                      </a:pPr>
                      <a:r>
                        <a:rPr lang="en-US" sz="1800" dirty="0">
                          <a:solidFill>
                            <a:schemeClr val="bg1">
                              <a:lumMod val="75000"/>
                            </a:schemeClr>
                          </a:solidFill>
                          <a:effectLst/>
                        </a:rPr>
                        <a:t>Annual precipitation</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1">
                        <a:lumMod val="20000"/>
                        <a:lumOff val="80000"/>
                      </a:schemeClr>
                    </a:solidFill>
                  </a:tcPr>
                </a:tc>
                <a:tc>
                  <a:txBody>
                    <a:bodyPr/>
                    <a:lstStyle/>
                    <a:p>
                      <a:pPr marL="0" marR="0">
                        <a:spcBef>
                          <a:spcPts val="0"/>
                        </a:spcBef>
                        <a:spcAft>
                          <a:spcPts val="0"/>
                        </a:spcAft>
                      </a:pPr>
                      <a:r>
                        <a:rPr lang="en-US" sz="1800" dirty="0">
                          <a:solidFill>
                            <a:schemeClr val="bg1">
                              <a:lumMod val="75000"/>
                            </a:schemeClr>
                          </a:solidFill>
                          <a:effectLst/>
                        </a:rPr>
                        <a:t>Climate</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1">
                        <a:lumMod val="20000"/>
                        <a:lumOff val="80000"/>
                      </a:schemeClr>
                    </a:solidFill>
                  </a:tcPr>
                </a:tc>
                <a:extLst>
                  <a:ext uri="{0D108BD9-81ED-4DB2-BD59-A6C34878D82A}">
                    <a16:rowId xmlns:a16="http://schemas.microsoft.com/office/drawing/2014/main" val="3284333951"/>
                  </a:ext>
                </a:extLst>
              </a:tr>
              <a:tr h="350762">
                <a:tc>
                  <a:txBody>
                    <a:bodyPr/>
                    <a:lstStyle/>
                    <a:p>
                      <a:pPr marL="0" marR="0">
                        <a:spcBef>
                          <a:spcPts val="0"/>
                        </a:spcBef>
                        <a:spcAft>
                          <a:spcPts val="0"/>
                        </a:spcAft>
                      </a:pPr>
                      <a:r>
                        <a:rPr lang="en-US" sz="1800" dirty="0">
                          <a:solidFill>
                            <a:schemeClr val="bg1">
                              <a:lumMod val="75000"/>
                            </a:schemeClr>
                          </a:solidFill>
                          <a:effectLst/>
                        </a:rPr>
                        <a:t>Dry season precipitation</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1">
                        <a:lumMod val="20000"/>
                        <a:lumOff val="80000"/>
                      </a:schemeClr>
                    </a:solidFill>
                  </a:tcPr>
                </a:tc>
                <a:tc>
                  <a:txBody>
                    <a:bodyPr/>
                    <a:lstStyle/>
                    <a:p>
                      <a:pPr marL="0" marR="0">
                        <a:spcBef>
                          <a:spcPts val="0"/>
                        </a:spcBef>
                        <a:spcAft>
                          <a:spcPts val="0"/>
                        </a:spcAft>
                      </a:pPr>
                      <a:r>
                        <a:rPr lang="en-US" sz="1800">
                          <a:solidFill>
                            <a:schemeClr val="bg1">
                              <a:lumMod val="75000"/>
                            </a:schemeClr>
                          </a:solidFill>
                          <a:effectLst/>
                        </a:rPr>
                        <a:t>Climate</a:t>
                      </a:r>
                      <a:endParaRPr lang="en-US" sz="180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1">
                        <a:lumMod val="20000"/>
                        <a:lumOff val="80000"/>
                      </a:schemeClr>
                    </a:solidFill>
                  </a:tcPr>
                </a:tc>
                <a:extLst>
                  <a:ext uri="{0D108BD9-81ED-4DB2-BD59-A6C34878D82A}">
                    <a16:rowId xmlns:a16="http://schemas.microsoft.com/office/drawing/2014/main" val="3686619341"/>
                  </a:ext>
                </a:extLst>
              </a:tr>
              <a:tr h="350762">
                <a:tc>
                  <a:txBody>
                    <a:bodyPr/>
                    <a:lstStyle/>
                    <a:p>
                      <a:pPr marL="0" marR="0">
                        <a:spcBef>
                          <a:spcPts val="0"/>
                        </a:spcBef>
                        <a:spcAft>
                          <a:spcPts val="0"/>
                        </a:spcAft>
                      </a:pPr>
                      <a:r>
                        <a:rPr lang="en-US" sz="1800" dirty="0">
                          <a:solidFill>
                            <a:schemeClr val="bg1">
                              <a:lumMod val="75000"/>
                            </a:schemeClr>
                          </a:solidFill>
                          <a:effectLst/>
                        </a:rPr>
                        <a:t>Dry season PET</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1">
                        <a:lumMod val="20000"/>
                        <a:lumOff val="80000"/>
                      </a:schemeClr>
                    </a:solidFill>
                  </a:tcPr>
                </a:tc>
                <a:tc>
                  <a:txBody>
                    <a:bodyPr/>
                    <a:lstStyle/>
                    <a:p>
                      <a:pPr marL="0" marR="0">
                        <a:spcBef>
                          <a:spcPts val="0"/>
                        </a:spcBef>
                        <a:spcAft>
                          <a:spcPts val="0"/>
                        </a:spcAft>
                      </a:pPr>
                      <a:r>
                        <a:rPr lang="en-US" sz="1800" dirty="0">
                          <a:solidFill>
                            <a:schemeClr val="bg1">
                              <a:lumMod val="75000"/>
                            </a:schemeClr>
                          </a:solidFill>
                          <a:effectLst/>
                        </a:rPr>
                        <a:t>Climate</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1">
                        <a:lumMod val="20000"/>
                        <a:lumOff val="80000"/>
                      </a:schemeClr>
                    </a:solidFill>
                  </a:tcPr>
                </a:tc>
                <a:extLst>
                  <a:ext uri="{0D108BD9-81ED-4DB2-BD59-A6C34878D82A}">
                    <a16:rowId xmlns:a16="http://schemas.microsoft.com/office/drawing/2014/main" val="3266994604"/>
                  </a:ext>
                </a:extLst>
              </a:tr>
              <a:tr h="350762">
                <a:tc>
                  <a:txBody>
                    <a:bodyPr/>
                    <a:lstStyle/>
                    <a:p>
                      <a:pPr marL="0" marR="0">
                        <a:spcBef>
                          <a:spcPts val="0"/>
                        </a:spcBef>
                        <a:spcAft>
                          <a:spcPts val="0"/>
                        </a:spcAft>
                      </a:pPr>
                      <a:r>
                        <a:rPr lang="en-US" sz="1800" dirty="0" smtClean="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Precipitation entropy (seasonality)</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1">
                        <a:lumMod val="20000"/>
                        <a:lumOff val="80000"/>
                      </a:schemeClr>
                    </a:solidFill>
                  </a:tcPr>
                </a:tc>
                <a:tc>
                  <a:txBody>
                    <a:bodyPr/>
                    <a:lstStyle/>
                    <a:p>
                      <a:pPr marL="0" marR="0">
                        <a:spcBef>
                          <a:spcPts val="0"/>
                        </a:spcBef>
                        <a:spcAft>
                          <a:spcPts val="0"/>
                        </a:spcAft>
                      </a:pPr>
                      <a:r>
                        <a:rPr lang="en-US" sz="1800" dirty="0" smtClean="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Climate</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1">
                        <a:lumMod val="20000"/>
                        <a:lumOff val="80000"/>
                      </a:schemeClr>
                    </a:solidFill>
                  </a:tcPr>
                </a:tc>
                <a:extLst>
                  <a:ext uri="{0D108BD9-81ED-4DB2-BD59-A6C34878D82A}">
                    <a16:rowId xmlns:a16="http://schemas.microsoft.com/office/drawing/2014/main" val="3024961308"/>
                  </a:ext>
                </a:extLst>
              </a:tr>
              <a:tr h="350762">
                <a:tc>
                  <a:txBody>
                    <a:bodyPr/>
                    <a:lstStyle/>
                    <a:p>
                      <a:pPr marL="0" marR="0">
                        <a:spcBef>
                          <a:spcPts val="0"/>
                        </a:spcBef>
                        <a:spcAft>
                          <a:spcPts val="0"/>
                        </a:spcAft>
                      </a:pPr>
                      <a:r>
                        <a:rPr lang="en-US" sz="1800" dirty="0">
                          <a:solidFill>
                            <a:schemeClr val="bg1">
                              <a:lumMod val="75000"/>
                            </a:schemeClr>
                          </a:solidFill>
                          <a:effectLst/>
                        </a:rPr>
                        <a:t>Tree cover fraction</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2">
                        <a:lumMod val="20000"/>
                        <a:lumOff val="80000"/>
                      </a:schemeClr>
                    </a:solidFill>
                  </a:tcPr>
                </a:tc>
                <a:tc>
                  <a:txBody>
                    <a:bodyPr/>
                    <a:lstStyle/>
                    <a:p>
                      <a:pPr marL="0" marR="0">
                        <a:spcBef>
                          <a:spcPts val="0"/>
                        </a:spcBef>
                        <a:spcAft>
                          <a:spcPts val="0"/>
                        </a:spcAft>
                      </a:pPr>
                      <a:r>
                        <a:rPr lang="en-US" sz="1800">
                          <a:solidFill>
                            <a:schemeClr val="bg1">
                              <a:lumMod val="75000"/>
                            </a:schemeClr>
                          </a:solidFill>
                          <a:effectLst/>
                        </a:rPr>
                        <a:t>Degradation</a:t>
                      </a:r>
                      <a:endParaRPr lang="en-US" sz="180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2">
                        <a:lumMod val="20000"/>
                        <a:lumOff val="80000"/>
                      </a:schemeClr>
                    </a:solidFill>
                  </a:tcPr>
                </a:tc>
                <a:extLst>
                  <a:ext uri="{0D108BD9-81ED-4DB2-BD59-A6C34878D82A}">
                    <a16:rowId xmlns:a16="http://schemas.microsoft.com/office/drawing/2014/main" val="3824024208"/>
                  </a:ext>
                </a:extLst>
              </a:tr>
              <a:tr h="350762">
                <a:tc>
                  <a:txBody>
                    <a:bodyPr/>
                    <a:lstStyle/>
                    <a:p>
                      <a:pPr marL="0" marR="0">
                        <a:spcBef>
                          <a:spcPts val="0"/>
                        </a:spcBef>
                        <a:spcAft>
                          <a:spcPts val="0"/>
                        </a:spcAft>
                      </a:pPr>
                      <a:r>
                        <a:rPr lang="en-US" sz="1800">
                          <a:solidFill>
                            <a:schemeClr val="bg1">
                              <a:lumMod val="75000"/>
                            </a:schemeClr>
                          </a:solidFill>
                          <a:effectLst/>
                        </a:rPr>
                        <a:t>Drainage canal density</a:t>
                      </a:r>
                      <a:endParaRPr lang="en-US" sz="180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2">
                        <a:lumMod val="20000"/>
                        <a:lumOff val="80000"/>
                      </a:schemeClr>
                    </a:solidFill>
                  </a:tcPr>
                </a:tc>
                <a:tc>
                  <a:txBody>
                    <a:bodyPr/>
                    <a:lstStyle/>
                    <a:p>
                      <a:pPr marL="0" marR="0">
                        <a:spcBef>
                          <a:spcPts val="0"/>
                        </a:spcBef>
                        <a:spcAft>
                          <a:spcPts val="0"/>
                        </a:spcAft>
                      </a:pPr>
                      <a:r>
                        <a:rPr lang="en-US" sz="1800" dirty="0">
                          <a:solidFill>
                            <a:schemeClr val="bg1">
                              <a:lumMod val="75000"/>
                            </a:schemeClr>
                          </a:solidFill>
                          <a:effectLst/>
                        </a:rPr>
                        <a:t>Degradation</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2">
                        <a:lumMod val="20000"/>
                        <a:lumOff val="80000"/>
                      </a:schemeClr>
                    </a:solidFill>
                  </a:tcPr>
                </a:tc>
                <a:extLst>
                  <a:ext uri="{0D108BD9-81ED-4DB2-BD59-A6C34878D82A}">
                    <a16:rowId xmlns:a16="http://schemas.microsoft.com/office/drawing/2014/main" val="1570451637"/>
                  </a:ext>
                </a:extLst>
              </a:tr>
              <a:tr h="350762">
                <a:tc>
                  <a:txBody>
                    <a:bodyPr/>
                    <a:lstStyle/>
                    <a:p>
                      <a:pPr marL="0" marR="0">
                        <a:spcBef>
                          <a:spcPts val="0"/>
                        </a:spcBef>
                        <a:spcAft>
                          <a:spcPts val="0"/>
                        </a:spcAft>
                      </a:pPr>
                      <a:r>
                        <a:rPr lang="en-US" sz="1800" dirty="0">
                          <a:solidFill>
                            <a:schemeClr val="bg1">
                              <a:lumMod val="75000"/>
                            </a:schemeClr>
                          </a:solidFill>
                          <a:effectLst/>
                        </a:rPr>
                        <a:t>Fire area</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2">
                        <a:lumMod val="20000"/>
                        <a:lumOff val="80000"/>
                      </a:schemeClr>
                    </a:solidFill>
                  </a:tcPr>
                </a:tc>
                <a:tc>
                  <a:txBody>
                    <a:bodyPr/>
                    <a:lstStyle/>
                    <a:p>
                      <a:pPr marL="0" marR="0">
                        <a:spcBef>
                          <a:spcPts val="0"/>
                        </a:spcBef>
                        <a:spcAft>
                          <a:spcPts val="0"/>
                        </a:spcAft>
                      </a:pPr>
                      <a:r>
                        <a:rPr lang="en-US" sz="1800" dirty="0">
                          <a:solidFill>
                            <a:schemeClr val="bg1">
                              <a:lumMod val="75000"/>
                            </a:schemeClr>
                          </a:solidFill>
                          <a:effectLst/>
                        </a:rPr>
                        <a:t>Degradation</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2">
                        <a:lumMod val="20000"/>
                        <a:lumOff val="80000"/>
                      </a:schemeClr>
                    </a:solidFill>
                  </a:tcPr>
                </a:tc>
                <a:extLst>
                  <a:ext uri="{0D108BD9-81ED-4DB2-BD59-A6C34878D82A}">
                    <a16:rowId xmlns:a16="http://schemas.microsoft.com/office/drawing/2014/main" val="328693922"/>
                  </a:ext>
                </a:extLst>
              </a:tr>
              <a:tr h="350762">
                <a:tc>
                  <a:txBody>
                    <a:bodyPr/>
                    <a:lstStyle/>
                    <a:p>
                      <a:pPr marL="0" marR="0">
                        <a:spcBef>
                          <a:spcPts val="0"/>
                        </a:spcBef>
                        <a:spcAft>
                          <a:spcPts val="0"/>
                        </a:spcAft>
                      </a:pPr>
                      <a:r>
                        <a:rPr lang="en-US" sz="1800">
                          <a:solidFill>
                            <a:schemeClr val="bg1">
                              <a:lumMod val="75000"/>
                            </a:schemeClr>
                          </a:solidFill>
                          <a:effectLst/>
                        </a:rPr>
                        <a:t>Fire count</a:t>
                      </a:r>
                      <a:endParaRPr lang="en-US" sz="180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2">
                        <a:lumMod val="20000"/>
                        <a:lumOff val="80000"/>
                      </a:schemeClr>
                    </a:solidFill>
                  </a:tcPr>
                </a:tc>
                <a:tc>
                  <a:txBody>
                    <a:bodyPr/>
                    <a:lstStyle/>
                    <a:p>
                      <a:pPr marL="0" marR="0">
                        <a:spcBef>
                          <a:spcPts val="0"/>
                        </a:spcBef>
                        <a:spcAft>
                          <a:spcPts val="0"/>
                        </a:spcAft>
                      </a:pPr>
                      <a:r>
                        <a:rPr lang="en-US" sz="1800" dirty="0">
                          <a:solidFill>
                            <a:schemeClr val="bg1">
                              <a:lumMod val="75000"/>
                            </a:schemeClr>
                          </a:solidFill>
                          <a:effectLst/>
                        </a:rPr>
                        <a:t>Degradation</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2">
                        <a:lumMod val="20000"/>
                        <a:lumOff val="80000"/>
                      </a:schemeClr>
                    </a:solidFill>
                  </a:tcPr>
                </a:tc>
                <a:extLst>
                  <a:ext uri="{0D108BD9-81ED-4DB2-BD59-A6C34878D82A}">
                    <a16:rowId xmlns:a16="http://schemas.microsoft.com/office/drawing/2014/main" val="2417539239"/>
                  </a:ext>
                </a:extLst>
              </a:tr>
              <a:tr h="350762">
                <a:tc>
                  <a:txBody>
                    <a:bodyPr/>
                    <a:lstStyle/>
                    <a:p>
                      <a:pPr marL="0" marR="0">
                        <a:spcBef>
                          <a:spcPts val="0"/>
                        </a:spcBef>
                        <a:spcAft>
                          <a:spcPts val="0"/>
                        </a:spcAft>
                      </a:pPr>
                      <a:r>
                        <a:rPr lang="en-US" sz="1800" dirty="0" smtClean="0">
                          <a:solidFill>
                            <a:schemeClr val="bg1">
                              <a:lumMod val="75000"/>
                            </a:schemeClr>
                          </a:solidFill>
                          <a:effectLst/>
                          <a:latin typeface="+mn-lt"/>
                          <a:ea typeface="+mn-ea"/>
                          <a:cs typeface="+mn-cs"/>
                        </a:rPr>
                        <a:t>Land</a:t>
                      </a:r>
                      <a:r>
                        <a:rPr lang="en-US" sz="1800" baseline="0" dirty="0" smtClean="0">
                          <a:solidFill>
                            <a:schemeClr val="bg1">
                              <a:lumMod val="75000"/>
                            </a:schemeClr>
                          </a:solidFill>
                          <a:effectLst/>
                          <a:latin typeface="+mn-lt"/>
                          <a:ea typeface="+mn-ea"/>
                          <a:cs typeface="+mn-cs"/>
                        </a:rPr>
                        <a:t> Use Type</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2">
                        <a:lumMod val="20000"/>
                        <a:lumOff val="80000"/>
                      </a:schemeClr>
                    </a:solidFill>
                  </a:tcPr>
                </a:tc>
                <a:tc>
                  <a:txBody>
                    <a:bodyPr/>
                    <a:lstStyle/>
                    <a:p>
                      <a:pPr marL="0" marR="0">
                        <a:spcBef>
                          <a:spcPts val="0"/>
                        </a:spcBef>
                        <a:spcAft>
                          <a:spcPts val="0"/>
                        </a:spcAft>
                      </a:pPr>
                      <a:r>
                        <a:rPr lang="en-US" sz="1800" dirty="0">
                          <a:solidFill>
                            <a:schemeClr val="bg1">
                              <a:lumMod val="75000"/>
                            </a:schemeClr>
                          </a:solidFill>
                          <a:effectLst/>
                        </a:rPr>
                        <a:t>Degradation</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solidFill>
                      <a:schemeClr val="accent2">
                        <a:lumMod val="20000"/>
                        <a:lumOff val="80000"/>
                      </a:schemeClr>
                    </a:solidFill>
                  </a:tcPr>
                </a:tc>
                <a:extLst>
                  <a:ext uri="{0D108BD9-81ED-4DB2-BD59-A6C34878D82A}">
                    <a16:rowId xmlns:a16="http://schemas.microsoft.com/office/drawing/2014/main" val="3372408460"/>
                  </a:ext>
                </a:extLst>
              </a:tr>
              <a:tr h="350762">
                <a:tc>
                  <a:txBody>
                    <a:bodyPr/>
                    <a:lstStyle/>
                    <a:p>
                      <a:pPr marL="0" marR="0">
                        <a:spcBef>
                          <a:spcPts val="0"/>
                        </a:spcBef>
                        <a:spcAft>
                          <a:spcPts val="0"/>
                        </a:spcAft>
                      </a:pPr>
                      <a:r>
                        <a:rPr lang="en-US" sz="1800">
                          <a:solidFill>
                            <a:schemeClr val="tx1"/>
                          </a:solidFill>
                          <a:effectLst/>
                        </a:rPr>
                        <a:t>Distance from peat edge</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tc>
                <a:tc>
                  <a:txBody>
                    <a:bodyPr/>
                    <a:lstStyle/>
                    <a:p>
                      <a:pPr marL="0" marR="0">
                        <a:spcBef>
                          <a:spcPts val="0"/>
                        </a:spcBef>
                        <a:spcAft>
                          <a:spcPts val="0"/>
                        </a:spcAft>
                      </a:pPr>
                      <a:r>
                        <a:rPr lang="en-US" sz="1800" dirty="0">
                          <a:solidFill>
                            <a:schemeClr val="tx1"/>
                          </a:solidFill>
                          <a:effectLst/>
                        </a:rPr>
                        <a:t>Location</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tc>
                <a:extLst>
                  <a:ext uri="{0D108BD9-81ED-4DB2-BD59-A6C34878D82A}">
                    <a16:rowId xmlns:a16="http://schemas.microsoft.com/office/drawing/2014/main" val="2398944576"/>
                  </a:ext>
                </a:extLst>
              </a:tr>
              <a:tr h="350762">
                <a:tc>
                  <a:txBody>
                    <a:bodyPr/>
                    <a:lstStyle/>
                    <a:p>
                      <a:pPr marL="0" marR="0">
                        <a:spcBef>
                          <a:spcPts val="0"/>
                        </a:spcBef>
                        <a:spcAft>
                          <a:spcPts val="0"/>
                        </a:spcAft>
                      </a:pPr>
                      <a:r>
                        <a:rPr lang="en-US" sz="1800">
                          <a:solidFill>
                            <a:schemeClr val="tx1"/>
                          </a:solidFill>
                          <a:effectLst/>
                        </a:rPr>
                        <a:t>Latitude</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tc>
                <a:tc>
                  <a:txBody>
                    <a:bodyPr/>
                    <a:lstStyle/>
                    <a:p>
                      <a:pPr marL="0" marR="0">
                        <a:spcBef>
                          <a:spcPts val="0"/>
                        </a:spcBef>
                        <a:spcAft>
                          <a:spcPts val="0"/>
                        </a:spcAft>
                      </a:pPr>
                      <a:r>
                        <a:rPr lang="en-US" sz="1800">
                          <a:solidFill>
                            <a:schemeClr val="tx1"/>
                          </a:solidFill>
                          <a:effectLst/>
                        </a:rPr>
                        <a:t>Location</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tc>
                <a:extLst>
                  <a:ext uri="{0D108BD9-81ED-4DB2-BD59-A6C34878D82A}">
                    <a16:rowId xmlns:a16="http://schemas.microsoft.com/office/drawing/2014/main" val="1674060724"/>
                  </a:ext>
                </a:extLst>
              </a:tr>
              <a:tr h="350762">
                <a:tc>
                  <a:txBody>
                    <a:bodyPr/>
                    <a:lstStyle/>
                    <a:p>
                      <a:pPr marL="0" marR="0">
                        <a:spcBef>
                          <a:spcPts val="0"/>
                        </a:spcBef>
                        <a:spcAft>
                          <a:spcPts val="0"/>
                        </a:spcAft>
                      </a:pPr>
                      <a:r>
                        <a:rPr lang="en-US" sz="1800">
                          <a:solidFill>
                            <a:schemeClr val="tx1"/>
                          </a:solidFill>
                          <a:effectLst/>
                        </a:rPr>
                        <a:t>Longitude</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tc>
                <a:tc>
                  <a:txBody>
                    <a:bodyPr/>
                    <a:lstStyle/>
                    <a:p>
                      <a:pPr marL="0" marR="0">
                        <a:spcBef>
                          <a:spcPts val="0"/>
                        </a:spcBef>
                        <a:spcAft>
                          <a:spcPts val="0"/>
                        </a:spcAft>
                      </a:pPr>
                      <a:r>
                        <a:rPr lang="en-US" sz="1800">
                          <a:solidFill>
                            <a:schemeClr val="tx1"/>
                          </a:solidFill>
                          <a:effectLst/>
                        </a:rPr>
                        <a:t>Location</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tc>
                <a:extLst>
                  <a:ext uri="{0D108BD9-81ED-4DB2-BD59-A6C34878D82A}">
                    <a16:rowId xmlns:a16="http://schemas.microsoft.com/office/drawing/2014/main" val="2535457456"/>
                  </a:ext>
                </a:extLst>
              </a:tr>
              <a:tr h="350762">
                <a:tc>
                  <a:txBody>
                    <a:bodyPr/>
                    <a:lstStyle/>
                    <a:p>
                      <a:pPr marL="0" marR="0">
                        <a:spcBef>
                          <a:spcPts val="0"/>
                        </a:spcBef>
                        <a:spcAft>
                          <a:spcPts val="0"/>
                        </a:spcAft>
                      </a:pPr>
                      <a:r>
                        <a:rPr lang="en-US" sz="1800" dirty="0">
                          <a:solidFill>
                            <a:schemeClr val="tx1"/>
                          </a:solidFill>
                          <a:effectLst/>
                        </a:rPr>
                        <a:t>Region</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tc>
                <a:tc>
                  <a:txBody>
                    <a:bodyPr/>
                    <a:lstStyle/>
                    <a:p>
                      <a:pPr marL="0" marR="0">
                        <a:spcBef>
                          <a:spcPts val="0"/>
                        </a:spcBef>
                        <a:spcAft>
                          <a:spcPts val="0"/>
                        </a:spcAft>
                      </a:pPr>
                      <a:r>
                        <a:rPr lang="en-US" sz="1800" dirty="0">
                          <a:solidFill>
                            <a:schemeClr val="tx1"/>
                          </a:solidFill>
                          <a:effectLst/>
                        </a:rPr>
                        <a:t>Location</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51" marR="41951" marT="0" marB="0"/>
                </a:tc>
                <a:extLst>
                  <a:ext uri="{0D108BD9-81ED-4DB2-BD59-A6C34878D82A}">
                    <a16:rowId xmlns:a16="http://schemas.microsoft.com/office/drawing/2014/main" val="2740337183"/>
                  </a:ext>
                </a:extLst>
              </a:tr>
            </a:tbl>
          </a:graphicData>
        </a:graphic>
      </p:graphicFrame>
      <p:sp>
        <p:nvSpPr>
          <p:cNvPr id="4" name="Title 1"/>
          <p:cNvSpPr txBox="1">
            <a:spLocks/>
          </p:cNvSpPr>
          <p:nvPr/>
        </p:nvSpPr>
        <p:spPr>
          <a:xfrm>
            <a:off x="0" y="0"/>
            <a:ext cx="12192000" cy="1014291"/>
          </a:xfrm>
          <a:prstGeom prst="rect">
            <a:avLst/>
          </a:prstGeom>
          <a:solidFill>
            <a:schemeClr val="bg1">
              <a:lumMod val="9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t>Predictor features include climate, degradation, and location</a:t>
            </a:r>
            <a:endParaRPr lang="en-US" sz="3200" b="1" dirty="0"/>
          </a:p>
        </p:txBody>
      </p:sp>
      <p:sp>
        <p:nvSpPr>
          <p:cNvPr id="2" name="Slide Number Placeholder 1"/>
          <p:cNvSpPr>
            <a:spLocks noGrp="1"/>
          </p:cNvSpPr>
          <p:nvPr>
            <p:ph type="sldNum" sz="quarter" idx="12"/>
          </p:nvPr>
        </p:nvSpPr>
        <p:spPr/>
        <p:txBody>
          <a:bodyPr/>
          <a:lstStyle/>
          <a:p>
            <a:fld id="{934CF561-DD79-4C93-932E-3D8C577E1CC7}" type="slidenum">
              <a:rPr lang="en-US" smtClean="0"/>
              <a:t>20</a:t>
            </a:fld>
            <a:endParaRPr lang="en-US"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13553"/>
          <a:stretch/>
        </p:blipFill>
        <p:spPr>
          <a:xfrm>
            <a:off x="9403201" y="3827483"/>
            <a:ext cx="1034370" cy="894187"/>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13012"/>
          <a:stretch/>
        </p:blipFill>
        <p:spPr>
          <a:xfrm>
            <a:off x="9374847" y="5637032"/>
            <a:ext cx="826918" cy="719318"/>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b="21940"/>
          <a:stretch/>
        </p:blipFill>
        <p:spPr>
          <a:xfrm>
            <a:off x="9379926" y="2268781"/>
            <a:ext cx="826919" cy="645491"/>
          </a:xfrm>
          <a:prstGeom prst="rect">
            <a:avLst/>
          </a:prstGeom>
        </p:spPr>
      </p:pic>
      <p:sp>
        <p:nvSpPr>
          <p:cNvPr id="16" name="Rectangle 15"/>
          <p:cNvSpPr/>
          <p:nvPr/>
        </p:nvSpPr>
        <p:spPr>
          <a:xfrm>
            <a:off x="85521" y="4735330"/>
            <a:ext cx="2062480" cy="7442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Static datasets</a:t>
            </a:r>
            <a:endParaRPr lang="en-US" sz="2400" dirty="0">
              <a:solidFill>
                <a:schemeClr val="tx1"/>
              </a:solidFill>
            </a:endParaRPr>
          </a:p>
        </p:txBody>
      </p:sp>
      <p:sp>
        <p:nvSpPr>
          <p:cNvPr id="19" name="Left Brace 18"/>
          <p:cNvSpPr/>
          <p:nvPr/>
        </p:nvSpPr>
        <p:spPr>
          <a:xfrm>
            <a:off x="2308867" y="3648581"/>
            <a:ext cx="264997" cy="2707769"/>
          </a:xfrm>
          <a:prstGeom prst="leftBrace">
            <a:avLst>
              <a:gd name="adj1" fmla="val 68148"/>
              <a:gd name="adj2" fmla="val 50000"/>
            </a:avLst>
          </a:prstGeom>
          <a:solidFill>
            <a:schemeClr val="bg1"/>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t> </a:t>
            </a:r>
            <a:endParaRPr lang="en-US" dirty="0"/>
          </a:p>
        </p:txBody>
      </p:sp>
      <p:sp>
        <p:nvSpPr>
          <p:cNvPr id="20" name="Rectangle 19"/>
          <p:cNvSpPr/>
          <p:nvPr/>
        </p:nvSpPr>
        <p:spPr>
          <a:xfrm>
            <a:off x="17786" y="2098946"/>
            <a:ext cx="2173394" cy="7442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Annual datasets</a:t>
            </a:r>
            <a:endParaRPr lang="en-US" sz="2400" dirty="0">
              <a:solidFill>
                <a:schemeClr val="tx1"/>
              </a:solidFill>
            </a:endParaRPr>
          </a:p>
        </p:txBody>
      </p:sp>
      <p:sp>
        <p:nvSpPr>
          <p:cNvPr id="21" name="Left Brace 20"/>
          <p:cNvSpPr/>
          <p:nvPr/>
        </p:nvSpPr>
        <p:spPr>
          <a:xfrm>
            <a:off x="2302093" y="1782339"/>
            <a:ext cx="271772" cy="1377421"/>
          </a:xfrm>
          <a:prstGeom prst="leftBrace">
            <a:avLst>
              <a:gd name="adj1" fmla="val 68148"/>
              <a:gd name="adj2" fmla="val 50000"/>
            </a:avLst>
          </a:prstGeom>
          <a:solidFill>
            <a:schemeClr val="bg1"/>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t> </a:t>
            </a:r>
            <a:endParaRPr lang="en-US" dirty="0"/>
          </a:p>
        </p:txBody>
      </p:sp>
    </p:spTree>
    <p:extLst>
      <p:ext uri="{BB962C8B-B14F-4D97-AF65-F5344CB8AC3E}">
        <p14:creationId xmlns:p14="http://schemas.microsoft.com/office/powerpoint/2010/main" val="10108614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478559287"/>
              </p:ext>
            </p:extLst>
          </p:nvPr>
        </p:nvGraphicFramePr>
        <p:xfrm>
          <a:off x="817880" y="2445213"/>
          <a:ext cx="10398760" cy="2075172"/>
        </p:xfrm>
        <a:graphic>
          <a:graphicData uri="http://schemas.openxmlformats.org/drawingml/2006/table">
            <a:tbl>
              <a:tblPr firstRow="1" firstCol="1" bandRow="1"/>
              <a:tblGrid>
                <a:gridCol w="4016928">
                  <a:extLst>
                    <a:ext uri="{9D8B030D-6E8A-4147-A177-3AD203B41FA5}">
                      <a16:colId xmlns:a16="http://schemas.microsoft.com/office/drawing/2014/main" val="3243175573"/>
                    </a:ext>
                  </a:extLst>
                </a:gridCol>
                <a:gridCol w="3190916">
                  <a:extLst>
                    <a:ext uri="{9D8B030D-6E8A-4147-A177-3AD203B41FA5}">
                      <a16:colId xmlns:a16="http://schemas.microsoft.com/office/drawing/2014/main" val="678563800"/>
                    </a:ext>
                  </a:extLst>
                </a:gridCol>
                <a:gridCol w="3190916">
                  <a:extLst>
                    <a:ext uri="{9D8B030D-6E8A-4147-A177-3AD203B41FA5}">
                      <a16:colId xmlns:a16="http://schemas.microsoft.com/office/drawing/2014/main" val="2166321027"/>
                    </a:ext>
                  </a:extLst>
                </a:gridCol>
              </a:tblGrid>
              <a:tr h="612132">
                <a:tc>
                  <a:txBody>
                    <a:bodyPr/>
                    <a:lstStyle/>
                    <a:p>
                      <a:pPr marL="0" marR="0">
                        <a:spcBef>
                          <a:spcPts val="0"/>
                        </a:spcBef>
                        <a:spcAft>
                          <a:spcPts val="0"/>
                        </a:spcAft>
                      </a:pPr>
                      <a: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t>Variable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444" marR="49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t>Train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R</a:t>
                      </a:r>
                      <a:r>
                        <a:rPr lang="en-US" sz="2400" b="1" baseline="30000" dirty="0">
                          <a:effectLst/>
                          <a:latin typeface="Calibri" panose="020F0502020204030204" pitchFamily="34" charset="0"/>
                          <a:ea typeface="Calibri" panose="020F0502020204030204" pitchFamily="34" charset="0"/>
                          <a:cs typeface="Times New Roman" panose="02020603050405020304" pitchFamily="18" charset="0"/>
                        </a:rPr>
                        <a:t>2</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444" marR="49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t>Test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R</a:t>
                      </a:r>
                      <a:r>
                        <a:rPr lang="en-US" sz="2400" b="1" baseline="30000" dirty="0">
                          <a:effectLst/>
                          <a:latin typeface="Calibri" panose="020F0502020204030204" pitchFamily="34" charset="0"/>
                          <a:ea typeface="Calibri" panose="020F0502020204030204" pitchFamily="34" charset="0"/>
                          <a:cs typeface="Times New Roman" panose="02020603050405020304" pitchFamily="18" charset="0"/>
                        </a:rPr>
                        <a:t>2</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444" marR="49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4864388"/>
                  </a:ext>
                </a:extLst>
              </a:tr>
              <a:tr h="731520">
                <a:tc>
                  <a:txBody>
                    <a:bodyPr/>
                    <a:lstStyle/>
                    <a:p>
                      <a:pPr marL="0" marR="0">
                        <a:spcBef>
                          <a:spcPts val="0"/>
                        </a:spcBef>
                        <a:spcAft>
                          <a:spcPts val="0"/>
                        </a:spcAf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 Dry season SM</a:t>
                      </a:r>
                    </a:p>
                    <a:p>
                      <a:pPr marL="0" marR="0" algn="ctr">
                        <a:spcBef>
                          <a:spcPts val="0"/>
                        </a:spcBef>
                        <a:spcAft>
                          <a:spcPts val="0"/>
                        </a:spcAf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400" dirty="0" smtClean="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t>
                      </a:r>
                      <a:r>
                        <a:rPr lang="en-US" sz="2400" i="1" dirty="0" err="1" smtClean="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sm</a:t>
                      </a:r>
                      <a:r>
                        <a:rPr lang="en-US" sz="2400" i="1" baseline="-25000" dirty="0" err="1" smtClean="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dry</a:t>
                      </a:r>
                      <a:r>
                        <a:rPr lang="en-US" sz="2400" i="1" baseline="-25000" dirty="0" smtClean="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season</a:t>
                      </a:r>
                      <a:r>
                        <a:rPr lang="en-US" sz="2400" baseline="0" dirty="0" smtClean="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2000" baseline="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9444" marR="49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0.90 </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smtClean="0">
                          <a:effectLst/>
                          <a:latin typeface="Calibri" panose="020F0502020204030204" pitchFamily="34" charset="0"/>
                          <a:ea typeface="Calibri" panose="020F0502020204030204" pitchFamily="34" charset="0"/>
                          <a:cs typeface="Calibri" panose="020F0502020204030204" pitchFamily="34" charset="0"/>
                        </a:rPr>
                        <a:t>0.08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9444" marR="49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t>0.73 </a:t>
                      </a:r>
                      <a:r>
                        <a:rPr lang="en-US" sz="2400" b="1" dirty="0">
                          <a:effectLst/>
                          <a:latin typeface="Calibri" panose="020F0502020204030204" pitchFamily="34" charset="0"/>
                          <a:ea typeface="Calibri" panose="020F0502020204030204" pitchFamily="34" charset="0"/>
                          <a:cs typeface="Calibri" panose="020F0502020204030204" pitchFamily="34" charset="0"/>
                        </a:rPr>
                        <a:t>± </a:t>
                      </a:r>
                      <a:r>
                        <a:rPr lang="en-US" sz="2400" b="1" dirty="0" smtClean="0">
                          <a:effectLst/>
                          <a:latin typeface="Calibri" panose="020F0502020204030204" pitchFamily="34" charset="0"/>
                          <a:ea typeface="Calibri" panose="020F0502020204030204" pitchFamily="34" charset="0"/>
                          <a:cs typeface="Calibri" panose="020F0502020204030204" pitchFamily="34" charset="0"/>
                        </a:rPr>
                        <a:t>0.12</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444" marR="49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9030014"/>
                  </a:ext>
                </a:extLst>
              </a:tr>
              <a:tr h="731520">
                <a:tc>
                  <a:txBody>
                    <a:bodyPr/>
                    <a:lstStyle/>
                    <a:p>
                      <a:pPr algn="ctr"/>
                      <a:r>
                        <a:rPr lang="en-US" sz="2400" dirty="0" smtClean="0">
                          <a:solidFill>
                            <a:schemeClr val="tx1"/>
                          </a:solidFill>
                        </a:rPr>
                        <a:t>Percent of time &lt; 0.2 cm</a:t>
                      </a:r>
                      <a:r>
                        <a:rPr lang="en-US" sz="2400" baseline="30000" dirty="0" smtClean="0">
                          <a:solidFill>
                            <a:schemeClr val="tx1"/>
                          </a:solidFill>
                        </a:rPr>
                        <a:t>3</a:t>
                      </a:r>
                      <a:r>
                        <a:rPr lang="en-US" sz="2400" dirty="0" smtClean="0">
                          <a:solidFill>
                            <a:schemeClr val="tx1"/>
                          </a:solidFill>
                        </a:rPr>
                        <a:t>/cm</a:t>
                      </a:r>
                      <a:r>
                        <a:rPr lang="en-US" sz="2400" baseline="30000" dirty="0" smtClean="0">
                          <a:solidFill>
                            <a:schemeClr val="tx1"/>
                          </a:solidFill>
                        </a:rPr>
                        <a:t>3</a:t>
                      </a:r>
                    </a:p>
                    <a:p>
                      <a:pPr marL="0" marR="0" algn="ctr">
                        <a:spcBef>
                          <a:spcPts val="0"/>
                        </a:spcBef>
                        <a:spcAft>
                          <a:spcPts val="0"/>
                        </a:spcAf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400" dirty="0" smtClean="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t>
                      </a:r>
                      <a:r>
                        <a:rPr lang="en-US" sz="2400" i="1" dirty="0" err="1" smtClean="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pct</a:t>
                      </a:r>
                      <a:r>
                        <a:rPr lang="en-US" sz="2400" i="1" baseline="-25000" dirty="0" err="1" smtClean="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low</a:t>
                      </a:r>
                      <a:r>
                        <a:rPr lang="en-US" sz="2400" i="1" baseline="-25000" dirty="0" smtClean="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i="1" baseline="-25000" dirty="0" err="1" smtClean="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sm</a:t>
                      </a:r>
                      <a:r>
                        <a:rPr lang="en-US" sz="2400" baseline="0" dirty="0" smtClean="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9444" marR="49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0.91 </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smtClean="0">
                          <a:effectLst/>
                          <a:latin typeface="Calibri" panose="020F0502020204030204" pitchFamily="34" charset="0"/>
                          <a:ea typeface="Calibri" panose="020F0502020204030204" pitchFamily="34" charset="0"/>
                          <a:cs typeface="Calibri" panose="020F0502020204030204" pitchFamily="34" charset="0"/>
                        </a:rPr>
                        <a:t>0.03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9444" marR="49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t>0.64 </a:t>
                      </a:r>
                      <a:r>
                        <a:rPr lang="en-US" sz="2400" b="1" dirty="0">
                          <a:effectLst/>
                          <a:latin typeface="Calibri" panose="020F0502020204030204" pitchFamily="34" charset="0"/>
                          <a:ea typeface="Calibri" panose="020F0502020204030204" pitchFamily="34" charset="0"/>
                          <a:cs typeface="Calibri" panose="020F0502020204030204" pitchFamily="34" charset="0"/>
                        </a:rPr>
                        <a:t>± </a:t>
                      </a:r>
                      <a:r>
                        <a:rPr lang="en-US" sz="2400" b="1" dirty="0" smtClean="0">
                          <a:effectLst/>
                          <a:latin typeface="Calibri" panose="020F0502020204030204" pitchFamily="34" charset="0"/>
                          <a:ea typeface="Calibri" panose="020F0502020204030204" pitchFamily="34" charset="0"/>
                          <a:cs typeface="Calibri" panose="020F0502020204030204" pitchFamily="34" charset="0"/>
                        </a:rPr>
                        <a:t>0.13</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444" marR="49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2363540"/>
                  </a:ext>
                </a:extLst>
              </a:tr>
            </a:tbl>
          </a:graphicData>
        </a:graphic>
      </p:graphicFrame>
      <p:sp>
        <p:nvSpPr>
          <p:cNvPr id="4" name="Title 1"/>
          <p:cNvSpPr txBox="1">
            <a:spLocks/>
          </p:cNvSpPr>
          <p:nvPr/>
        </p:nvSpPr>
        <p:spPr>
          <a:xfrm>
            <a:off x="0" y="0"/>
            <a:ext cx="12192000" cy="1014291"/>
          </a:xfrm>
          <a:prstGeom prst="rect">
            <a:avLst/>
          </a:prstGeom>
          <a:solidFill>
            <a:schemeClr val="bg1">
              <a:lumMod val="9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t>Models can effectively predict soil moisture</a:t>
            </a:r>
            <a:endParaRPr lang="en-US" sz="3600" b="1" dirty="0"/>
          </a:p>
        </p:txBody>
      </p:sp>
      <p:sp>
        <p:nvSpPr>
          <p:cNvPr id="2" name="Slide Number Placeholder 1"/>
          <p:cNvSpPr>
            <a:spLocks noGrp="1"/>
          </p:cNvSpPr>
          <p:nvPr>
            <p:ph type="sldNum" sz="quarter" idx="12"/>
          </p:nvPr>
        </p:nvSpPr>
        <p:spPr/>
        <p:txBody>
          <a:bodyPr/>
          <a:lstStyle/>
          <a:p>
            <a:fld id="{934CF561-DD79-4C93-932E-3D8C577E1CC7}" type="slidenum">
              <a:rPr lang="en-US" smtClean="0"/>
              <a:t>21</a:t>
            </a:fld>
            <a:endParaRPr lang="en-US" dirty="0"/>
          </a:p>
        </p:txBody>
      </p:sp>
      <p:sp>
        <p:nvSpPr>
          <p:cNvPr id="5" name="Rectangle 4"/>
          <p:cNvSpPr/>
          <p:nvPr/>
        </p:nvSpPr>
        <p:spPr>
          <a:xfrm>
            <a:off x="3977217" y="1451796"/>
            <a:ext cx="4237566" cy="7442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Cross validation results:</a:t>
            </a:r>
            <a:endParaRPr lang="en-US" sz="3200" dirty="0">
              <a:solidFill>
                <a:schemeClr val="tx1"/>
              </a:solidFill>
            </a:endParaRPr>
          </a:p>
        </p:txBody>
      </p:sp>
      <p:sp>
        <p:nvSpPr>
          <p:cNvPr id="6" name="Rectangle 5"/>
          <p:cNvSpPr/>
          <p:nvPr/>
        </p:nvSpPr>
        <p:spPr>
          <a:xfrm>
            <a:off x="8926551" y="5766641"/>
            <a:ext cx="6768742" cy="369332"/>
          </a:xfrm>
          <a:prstGeom prst="rect">
            <a:avLst/>
          </a:prstGeom>
        </p:spPr>
        <p:txBody>
          <a:bodyPr wrap="square">
            <a:spAutoFit/>
          </a:bodyPr>
          <a:lstStyle/>
          <a:p>
            <a:r>
              <a:rPr lang="en-US" i="1" dirty="0"/>
              <a:t>Dadap et </a:t>
            </a:r>
            <a:r>
              <a:rPr lang="en-US" i="1" dirty="0" smtClean="0"/>
              <a:t>al, in review</a:t>
            </a:r>
            <a:endParaRPr lang="en-US" i="1" dirty="0"/>
          </a:p>
        </p:txBody>
      </p:sp>
    </p:spTree>
    <p:extLst>
      <p:ext uri="{BB962C8B-B14F-4D97-AF65-F5344CB8AC3E}">
        <p14:creationId xmlns:p14="http://schemas.microsoft.com/office/powerpoint/2010/main" val="14366690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rotWithShape="1">
          <a:blip r:embed="rId3"/>
          <a:srcRect t="-458" r="50513" b="52410"/>
          <a:stretch/>
        </p:blipFill>
        <p:spPr>
          <a:xfrm>
            <a:off x="5471036" y="1078563"/>
            <a:ext cx="5765976" cy="3973285"/>
          </a:xfrm>
          <a:prstGeom prst="rect">
            <a:avLst/>
          </a:prstGeom>
        </p:spPr>
      </p:pic>
      <p:pic>
        <p:nvPicPr>
          <p:cNvPr id="8" name="Picture 7"/>
          <p:cNvPicPr>
            <a:picLocks noChangeAspect="1"/>
          </p:cNvPicPr>
          <p:nvPr/>
        </p:nvPicPr>
        <p:blipFill>
          <a:blip r:embed="rId4"/>
          <a:stretch>
            <a:fillRect/>
          </a:stretch>
        </p:blipFill>
        <p:spPr>
          <a:xfrm>
            <a:off x="9139179" y="1379512"/>
            <a:ext cx="1867754" cy="737524"/>
          </a:xfrm>
          <a:prstGeom prst="rect">
            <a:avLst/>
          </a:prstGeom>
        </p:spPr>
      </p:pic>
      <p:sp>
        <p:nvSpPr>
          <p:cNvPr id="3" name="Content Placeholder 2"/>
          <p:cNvSpPr>
            <a:spLocks noGrp="1"/>
          </p:cNvSpPr>
          <p:nvPr>
            <p:ph idx="1"/>
          </p:nvPr>
        </p:nvSpPr>
        <p:spPr>
          <a:xfrm>
            <a:off x="406400" y="2499359"/>
            <a:ext cx="5283200" cy="3677603"/>
          </a:xfrm>
        </p:spPr>
        <p:txBody>
          <a:bodyPr/>
          <a:lstStyle/>
          <a:p>
            <a:r>
              <a:rPr lang="en-US" dirty="0" smtClean="0"/>
              <a:t>Mean decrease of 0.02 cm</a:t>
            </a:r>
            <a:r>
              <a:rPr lang="en-US" baseline="30000" dirty="0" smtClean="0"/>
              <a:t>3</a:t>
            </a:r>
            <a:r>
              <a:rPr lang="en-US" dirty="0" smtClean="0"/>
              <a:t>/cm</a:t>
            </a:r>
            <a:r>
              <a:rPr lang="en-US" baseline="30000" dirty="0" smtClean="0"/>
              <a:t>3</a:t>
            </a:r>
          </a:p>
          <a:p>
            <a:pPr marL="0" indent="0">
              <a:buNone/>
            </a:pPr>
            <a:endParaRPr lang="en-US" baseline="30000" dirty="0" smtClean="0"/>
          </a:p>
          <a:p>
            <a:r>
              <a:rPr lang="en-US" dirty="0" smtClean="0"/>
              <a:t>Nearly half decrease during 2015/2019 El Niño</a:t>
            </a:r>
          </a:p>
        </p:txBody>
      </p:sp>
      <p:sp>
        <p:nvSpPr>
          <p:cNvPr id="4" name="Title 1"/>
          <p:cNvSpPr txBox="1">
            <a:spLocks/>
          </p:cNvSpPr>
          <p:nvPr/>
        </p:nvSpPr>
        <p:spPr>
          <a:xfrm>
            <a:off x="0" y="0"/>
            <a:ext cx="12192000" cy="1014291"/>
          </a:xfrm>
          <a:prstGeom prst="rect">
            <a:avLst/>
          </a:prstGeom>
          <a:solidFill>
            <a:schemeClr val="bg1">
              <a:lumMod val="9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t>Neural networks predict drier soils in the future</a:t>
            </a:r>
            <a:endParaRPr lang="en-US" sz="4000" b="1" dirty="0"/>
          </a:p>
        </p:txBody>
      </p:sp>
      <p:sp>
        <p:nvSpPr>
          <p:cNvPr id="2" name="Slide Number Placeholder 1"/>
          <p:cNvSpPr>
            <a:spLocks noGrp="1"/>
          </p:cNvSpPr>
          <p:nvPr>
            <p:ph type="sldNum" sz="quarter" idx="12"/>
          </p:nvPr>
        </p:nvSpPr>
        <p:spPr/>
        <p:txBody>
          <a:bodyPr/>
          <a:lstStyle/>
          <a:p>
            <a:fld id="{934CF561-DD79-4C93-932E-3D8C577E1CC7}" type="slidenum">
              <a:rPr lang="en-US" smtClean="0"/>
              <a:t>22</a:t>
            </a:fld>
            <a:endParaRPr lang="en-US" dirty="0"/>
          </a:p>
        </p:txBody>
      </p:sp>
      <p:sp>
        <p:nvSpPr>
          <p:cNvPr id="14" name="Rectangle 13"/>
          <p:cNvSpPr/>
          <p:nvPr/>
        </p:nvSpPr>
        <p:spPr>
          <a:xfrm>
            <a:off x="9366204" y="5965256"/>
            <a:ext cx="6768742" cy="369332"/>
          </a:xfrm>
          <a:prstGeom prst="rect">
            <a:avLst/>
          </a:prstGeom>
        </p:spPr>
        <p:txBody>
          <a:bodyPr wrap="square">
            <a:spAutoFit/>
          </a:bodyPr>
          <a:lstStyle/>
          <a:p>
            <a:r>
              <a:rPr lang="en-US" i="1" dirty="0"/>
              <a:t>Dadap et </a:t>
            </a:r>
            <a:r>
              <a:rPr lang="en-US" i="1" dirty="0" smtClean="0"/>
              <a:t>al, in review</a:t>
            </a:r>
            <a:endParaRPr lang="en-US" i="1" dirty="0"/>
          </a:p>
        </p:txBody>
      </p:sp>
      <p:sp>
        <p:nvSpPr>
          <p:cNvPr id="15" name="Rectangle 14"/>
          <p:cNvSpPr/>
          <p:nvPr/>
        </p:nvSpPr>
        <p:spPr>
          <a:xfrm>
            <a:off x="5471036" y="1014291"/>
            <a:ext cx="353294" cy="4347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445636" y="4834451"/>
            <a:ext cx="835894" cy="4347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72258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34CF561-DD79-4C93-932E-3D8C577E1CC7}" type="slidenum">
              <a:rPr lang="en-US" smtClean="0"/>
              <a:t>23</a:t>
            </a:fld>
            <a:endParaRPr lang="en-US" dirty="0"/>
          </a:p>
        </p:txBody>
      </p:sp>
      <p:sp>
        <p:nvSpPr>
          <p:cNvPr id="14" name="Rectangle 13"/>
          <p:cNvSpPr/>
          <p:nvPr/>
        </p:nvSpPr>
        <p:spPr>
          <a:xfrm>
            <a:off x="9727449" y="5908636"/>
            <a:ext cx="6768742" cy="369332"/>
          </a:xfrm>
          <a:prstGeom prst="rect">
            <a:avLst/>
          </a:prstGeom>
        </p:spPr>
        <p:txBody>
          <a:bodyPr wrap="square">
            <a:spAutoFit/>
          </a:bodyPr>
          <a:lstStyle/>
          <a:p>
            <a:r>
              <a:rPr lang="en-US" i="1" dirty="0"/>
              <a:t>Dadap et </a:t>
            </a:r>
            <a:r>
              <a:rPr lang="en-US" i="1" dirty="0" smtClean="0"/>
              <a:t>al, in review</a:t>
            </a:r>
            <a:endParaRPr lang="en-US" i="1" dirty="0"/>
          </a:p>
        </p:txBody>
      </p:sp>
      <p:sp>
        <p:nvSpPr>
          <p:cNvPr id="9" name="Content Placeholder 2"/>
          <p:cNvSpPr txBox="1">
            <a:spLocks/>
          </p:cNvSpPr>
          <p:nvPr/>
        </p:nvSpPr>
        <p:spPr>
          <a:xfrm>
            <a:off x="525595" y="2073594"/>
            <a:ext cx="4910462" cy="34738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Non-linear response of fire:</a:t>
            </a:r>
          </a:p>
          <a:p>
            <a:r>
              <a:rPr lang="en-US" dirty="0"/>
              <a:t>3</a:t>
            </a:r>
            <a:r>
              <a:rPr lang="en-US" dirty="0" smtClean="0"/>
              <a:t>% increase in median </a:t>
            </a:r>
            <a:r>
              <a:rPr lang="en-US" dirty="0" err="1" smtClean="0"/>
              <a:t>pct</a:t>
            </a:r>
            <a:r>
              <a:rPr lang="en-US" baseline="-25000" dirty="0" err="1" smtClean="0"/>
              <a:t>low</a:t>
            </a:r>
            <a:r>
              <a:rPr lang="en-US" baseline="-25000" dirty="0" smtClean="0"/>
              <a:t> </a:t>
            </a:r>
            <a:r>
              <a:rPr lang="en-US" baseline="-25000" dirty="0" err="1" smtClean="0"/>
              <a:t>sm</a:t>
            </a:r>
            <a:endParaRPr lang="en-US" baseline="-25000" dirty="0" smtClean="0"/>
          </a:p>
          <a:p>
            <a:r>
              <a:rPr lang="en-US" dirty="0" smtClean="0"/>
              <a:t>≈10% increase in burned area</a:t>
            </a:r>
            <a:endParaRPr lang="en-US" baseline="-25000" dirty="0" smtClean="0"/>
          </a:p>
        </p:txBody>
      </p:sp>
      <p:pic>
        <p:nvPicPr>
          <p:cNvPr id="10" name="Picture 9"/>
          <p:cNvPicPr>
            <a:picLocks noChangeAspect="1"/>
          </p:cNvPicPr>
          <p:nvPr/>
        </p:nvPicPr>
        <p:blipFill>
          <a:blip r:embed="rId3"/>
          <a:stretch>
            <a:fillRect/>
          </a:stretch>
        </p:blipFill>
        <p:spPr>
          <a:xfrm>
            <a:off x="2237147" y="3962996"/>
            <a:ext cx="1369128" cy="1161074"/>
          </a:xfrm>
          <a:prstGeom prst="rect">
            <a:avLst/>
          </a:prstGeom>
          <a:ln w="28575">
            <a:solidFill>
              <a:schemeClr val="tx1"/>
            </a:solidFill>
          </a:ln>
        </p:spPr>
      </p:pic>
      <p:pic>
        <p:nvPicPr>
          <p:cNvPr id="15" name="Picture 14"/>
          <p:cNvPicPr/>
          <p:nvPr/>
        </p:nvPicPr>
        <p:blipFill rotWithShape="1">
          <a:blip r:embed="rId4"/>
          <a:srcRect l="50227" t="-118" r="286" b="52929"/>
          <a:stretch/>
        </p:blipFill>
        <p:spPr>
          <a:xfrm>
            <a:off x="6435249" y="1683577"/>
            <a:ext cx="5367934" cy="3632701"/>
          </a:xfrm>
          <a:prstGeom prst="rect">
            <a:avLst/>
          </a:prstGeom>
        </p:spPr>
      </p:pic>
      <p:sp>
        <p:nvSpPr>
          <p:cNvPr id="16" name="Title 1"/>
          <p:cNvSpPr txBox="1">
            <a:spLocks/>
          </p:cNvSpPr>
          <p:nvPr/>
        </p:nvSpPr>
        <p:spPr>
          <a:xfrm>
            <a:off x="0" y="1"/>
            <a:ext cx="12192000" cy="1268914"/>
          </a:xfrm>
          <a:prstGeom prst="rect">
            <a:avLst/>
          </a:prstGeom>
          <a:solidFill>
            <a:schemeClr val="bg1">
              <a:lumMod val="9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t>Dangerously </a:t>
            </a:r>
            <a:r>
              <a:rPr lang="en-US" b="1" dirty="0"/>
              <a:t>dry conditions </a:t>
            </a:r>
            <a:r>
              <a:rPr lang="en-US" b="1" dirty="0" smtClean="0"/>
              <a:t>associated</a:t>
            </a:r>
          </a:p>
          <a:p>
            <a:pPr algn="ctr"/>
            <a:r>
              <a:rPr lang="en-US" b="1" dirty="0" smtClean="0"/>
              <a:t>with high </a:t>
            </a:r>
            <a:r>
              <a:rPr lang="en-US" b="1" dirty="0"/>
              <a:t>fire risk also </a:t>
            </a:r>
            <a:r>
              <a:rPr lang="en-US" b="1" dirty="0" smtClean="0"/>
              <a:t>increase</a:t>
            </a:r>
            <a:endParaRPr lang="en-US" sz="4000" b="1" dirty="0"/>
          </a:p>
        </p:txBody>
      </p:sp>
      <p:sp>
        <p:nvSpPr>
          <p:cNvPr id="17" name="Rectangle 16"/>
          <p:cNvSpPr/>
          <p:nvPr/>
        </p:nvSpPr>
        <p:spPr>
          <a:xfrm>
            <a:off x="6258602" y="1569449"/>
            <a:ext cx="353294" cy="4347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870551" y="5167011"/>
            <a:ext cx="835894" cy="4347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a:stretch>
            <a:fillRect/>
          </a:stretch>
        </p:blipFill>
        <p:spPr>
          <a:xfrm>
            <a:off x="7267502" y="5384408"/>
            <a:ext cx="4266633" cy="524228"/>
          </a:xfrm>
          <a:prstGeom prst="rect">
            <a:avLst/>
          </a:prstGeom>
        </p:spPr>
      </p:pic>
    </p:spTree>
    <p:extLst>
      <p:ext uri="{BB962C8B-B14F-4D97-AF65-F5344CB8AC3E}">
        <p14:creationId xmlns:p14="http://schemas.microsoft.com/office/powerpoint/2010/main" val="25963159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1014291"/>
          </a:xfrm>
          <a:prstGeom prst="rect">
            <a:avLst/>
          </a:prstGeom>
          <a:solidFill>
            <a:schemeClr val="bg1">
              <a:lumMod val="9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t>Deforested areas more sensitive to climate change</a:t>
            </a:r>
            <a:endParaRPr lang="en-US" sz="4000" b="1" dirty="0"/>
          </a:p>
        </p:txBody>
      </p:sp>
      <p:sp>
        <p:nvSpPr>
          <p:cNvPr id="2" name="Slide Number Placeholder 1"/>
          <p:cNvSpPr>
            <a:spLocks noGrp="1"/>
          </p:cNvSpPr>
          <p:nvPr>
            <p:ph type="sldNum" sz="quarter" idx="12"/>
          </p:nvPr>
        </p:nvSpPr>
        <p:spPr/>
        <p:txBody>
          <a:bodyPr/>
          <a:lstStyle/>
          <a:p>
            <a:fld id="{934CF561-DD79-4C93-932E-3D8C577E1CC7}" type="slidenum">
              <a:rPr lang="en-US" smtClean="0"/>
              <a:t>24</a:t>
            </a:fld>
            <a:endParaRPr lang="en-US" dirty="0"/>
          </a:p>
        </p:txBody>
      </p:sp>
      <p:sp>
        <p:nvSpPr>
          <p:cNvPr id="7" name="Rectangle 6"/>
          <p:cNvSpPr/>
          <p:nvPr/>
        </p:nvSpPr>
        <p:spPr>
          <a:xfrm>
            <a:off x="601450" y="1126532"/>
            <a:ext cx="431686" cy="566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56654" y="3859572"/>
            <a:ext cx="431686" cy="566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349498" y="3818932"/>
            <a:ext cx="431686" cy="566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Promoting Peatland Management in Indonesia | Millennium Challenge  Corporati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47" t="29538" r="36630" b="7721"/>
          <a:stretch/>
        </p:blipFill>
        <p:spPr bwMode="auto">
          <a:xfrm>
            <a:off x="7971691" y="1063658"/>
            <a:ext cx="2866399" cy="14735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i2.wp.com/forestsnews.cifor.org/wp-content/uploads/2021/01/35345713963_857191452f_c.jpg?resize=800%2C415&amp;ssl=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71693" y="2978904"/>
            <a:ext cx="2866399" cy="148694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ropical peatland carbon losses from oil palm plantations may be underestimated"/>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3101" b="9906"/>
          <a:stretch/>
        </p:blipFill>
        <p:spPr bwMode="auto">
          <a:xfrm>
            <a:off x="7971692" y="4947969"/>
            <a:ext cx="2866399" cy="14703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p:nvPr/>
        </p:nvPicPr>
        <p:blipFill rotWithShape="1">
          <a:blip r:embed="rId6"/>
          <a:srcRect l="3148" t="60883" r="49620" b="19356"/>
          <a:stretch/>
        </p:blipFill>
        <p:spPr bwMode="auto">
          <a:xfrm>
            <a:off x="491490" y="1771501"/>
            <a:ext cx="5627088" cy="1508909"/>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6"/>
          <a:srcRect l="56667" t="61202"/>
          <a:stretch/>
        </p:blipFill>
        <p:spPr bwMode="auto">
          <a:xfrm>
            <a:off x="953040" y="3390883"/>
            <a:ext cx="5165537" cy="29641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8560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s://www.cifor.org/wp-content/uploads/2017/03/peatlands-cifor-photo-0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9157" r="238" b="19613"/>
          <a:stretch/>
        </p:blipFill>
        <p:spPr bwMode="auto">
          <a:xfrm>
            <a:off x="1679387" y="1451337"/>
            <a:ext cx="9011609" cy="42885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
            <a:ext cx="12192000" cy="1093314"/>
          </a:xfrm>
          <a:solidFill>
            <a:schemeClr val="bg1">
              <a:lumMod val="95000"/>
            </a:schemeClr>
          </a:solidFill>
        </p:spPr>
        <p:txBody>
          <a:bodyPr>
            <a:noAutofit/>
          </a:bodyPr>
          <a:lstStyle/>
          <a:p>
            <a:pPr algn="ctr"/>
            <a:r>
              <a:rPr lang="en-US" sz="4000" b="1" dirty="0" smtClean="0"/>
              <a:t>Naturally wet conditions suppress peatland</a:t>
            </a:r>
            <a:br>
              <a:rPr lang="en-US" sz="4000" b="1" dirty="0" smtClean="0"/>
            </a:br>
            <a:r>
              <a:rPr lang="en-US" sz="4000" b="1" dirty="0" smtClean="0"/>
              <a:t>decomposition rates and wildfire</a:t>
            </a:r>
          </a:p>
        </p:txBody>
      </p:sp>
      <p:sp>
        <p:nvSpPr>
          <p:cNvPr id="4" name="Slide Number Placeholder 3"/>
          <p:cNvSpPr>
            <a:spLocks noGrp="1"/>
          </p:cNvSpPr>
          <p:nvPr>
            <p:ph type="sldNum" sz="quarter" idx="12"/>
          </p:nvPr>
        </p:nvSpPr>
        <p:spPr/>
        <p:txBody>
          <a:bodyPr/>
          <a:lstStyle/>
          <a:p>
            <a:fld id="{5EB97BFE-F569-4251-A5F3-87B20AA75BB8}" type="slidenum">
              <a:rPr lang="en-US" smtClean="0"/>
              <a:t>3</a:t>
            </a:fld>
            <a:endParaRPr lang="en-US" dirty="0"/>
          </a:p>
        </p:txBody>
      </p:sp>
      <p:sp>
        <p:nvSpPr>
          <p:cNvPr id="5" name="Content Placeholder 2"/>
          <p:cNvSpPr>
            <a:spLocks noGrp="1"/>
          </p:cNvSpPr>
          <p:nvPr>
            <p:ph idx="1"/>
          </p:nvPr>
        </p:nvSpPr>
        <p:spPr>
          <a:xfrm>
            <a:off x="1679387" y="4682331"/>
            <a:ext cx="2346603" cy="4351338"/>
          </a:xfrm>
        </p:spPr>
        <p:txBody>
          <a:bodyPr>
            <a:normAutofit/>
          </a:bodyPr>
          <a:lstStyle/>
          <a:p>
            <a:r>
              <a:rPr lang="en-US" sz="2400" dirty="0" smtClean="0">
                <a:solidFill>
                  <a:schemeClr val="bg1"/>
                </a:solidFill>
              </a:rPr>
              <a:t>SE Asia peatlands store ~65 Gt carbon</a:t>
            </a:r>
          </a:p>
          <a:p>
            <a:pPr marL="0" indent="0">
              <a:buNone/>
            </a:pPr>
            <a:endParaRPr lang="en-US" sz="2400" dirty="0" smtClean="0">
              <a:solidFill>
                <a:schemeClr val="bg1"/>
              </a:solidFill>
            </a:endParaRPr>
          </a:p>
        </p:txBody>
      </p:sp>
      <p:sp>
        <p:nvSpPr>
          <p:cNvPr id="6" name="Rectangle 5"/>
          <p:cNvSpPr/>
          <p:nvPr/>
        </p:nvSpPr>
        <p:spPr>
          <a:xfrm>
            <a:off x="403356" y="6176963"/>
            <a:ext cx="3548279" cy="369332"/>
          </a:xfrm>
          <a:prstGeom prst="rect">
            <a:avLst/>
          </a:prstGeom>
        </p:spPr>
        <p:txBody>
          <a:bodyPr wrap="none">
            <a:spAutoFit/>
          </a:bodyPr>
          <a:lstStyle/>
          <a:p>
            <a:r>
              <a:rPr lang="en-US" dirty="0" smtClean="0"/>
              <a:t>(Page </a:t>
            </a:r>
            <a:r>
              <a:rPr lang="en-US" dirty="0"/>
              <a:t>et al </a:t>
            </a:r>
            <a:r>
              <a:rPr lang="en-US" dirty="0" smtClean="0"/>
              <a:t>2011, Warren et al 2017)</a:t>
            </a:r>
            <a:endParaRPr lang="en-US" dirty="0"/>
          </a:p>
        </p:txBody>
      </p:sp>
    </p:spTree>
    <p:extLst>
      <p:ext uri="{BB962C8B-B14F-4D97-AF65-F5344CB8AC3E}">
        <p14:creationId xmlns:p14="http://schemas.microsoft.com/office/powerpoint/2010/main" val="209678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12192000" cy="1014291"/>
          </a:xfrm>
          <a:prstGeom prst="rect">
            <a:avLst/>
          </a:prstGeom>
          <a:solidFill>
            <a:schemeClr val="bg1">
              <a:lumMod val="9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t>Widespread drying occurring in Southeast Asian peatlands</a:t>
            </a:r>
            <a:endParaRPr lang="en-US" sz="4000" b="1" dirty="0"/>
          </a:p>
        </p:txBody>
      </p:sp>
      <p:pic>
        <p:nvPicPr>
          <p:cNvPr id="7" name="Picture 2" descr="http://3.bp.blogspot.com/-YsKhdD2C5RA/VkBqB9xFKJI/AAAAAAAACOI/aoEkQzBgGzY/s1600/Drone%2Bfootage_fire%2Bin%2BSabangau%2Bsedge%2B%25282%2529_Outrop%2B2015.jpg"/>
          <p:cNvPicPr>
            <a:picLocks noChangeAspect="1" noChangeArrowheads="1"/>
          </p:cNvPicPr>
          <p:nvPr/>
        </p:nvPicPr>
        <p:blipFill rotWithShape="1">
          <a:blip r:embed="rId3">
            <a:extLst>
              <a:ext uri="{28A0092B-C50C-407E-A947-70E740481C1C}">
                <a14:useLocalDpi xmlns:a14="http://schemas.microsoft.com/office/drawing/2010/main" val="0"/>
              </a:ext>
            </a:extLst>
          </a:blip>
          <a:srcRect r="27512"/>
          <a:stretch/>
        </p:blipFill>
        <p:spPr bwMode="auto">
          <a:xfrm>
            <a:off x="6456324" y="1700680"/>
            <a:ext cx="5361302" cy="416030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934CF561-DD79-4C93-932E-3D8C577E1CC7}" type="slidenum">
              <a:rPr lang="en-US" smtClean="0"/>
              <a:t>4</a:t>
            </a:fld>
            <a:endParaRPr lang="en-US" dirty="0"/>
          </a:p>
        </p:txBody>
      </p:sp>
      <p:sp>
        <p:nvSpPr>
          <p:cNvPr id="8" name="Content Placeholder 2"/>
          <p:cNvSpPr txBox="1">
            <a:spLocks/>
          </p:cNvSpPr>
          <p:nvPr/>
        </p:nvSpPr>
        <p:spPr>
          <a:xfrm>
            <a:off x="7398026" y="1205319"/>
            <a:ext cx="395577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t>More prevalent </a:t>
            </a:r>
            <a:r>
              <a:rPr lang="en-US" sz="2400" b="1" dirty="0" smtClean="0"/>
              <a:t>severe fires</a:t>
            </a:r>
            <a:endParaRPr lang="en-US" sz="2400" dirty="0" smtClean="0"/>
          </a:p>
          <a:p>
            <a:pPr marL="0" indent="0">
              <a:buFont typeface="Arial" panose="020B0604020202020204" pitchFamily="34" charset="0"/>
              <a:buNone/>
            </a:pPr>
            <a:endParaRPr lang="en-US" sz="2400" dirty="0" smtClean="0"/>
          </a:p>
        </p:txBody>
      </p:sp>
      <p:pic>
        <p:nvPicPr>
          <p:cNvPr id="5" name="Picture 4"/>
          <p:cNvPicPr>
            <a:picLocks noChangeAspect="1"/>
          </p:cNvPicPr>
          <p:nvPr/>
        </p:nvPicPr>
        <p:blipFill>
          <a:blip r:embed="rId4"/>
          <a:stretch>
            <a:fillRect/>
          </a:stretch>
        </p:blipFill>
        <p:spPr>
          <a:xfrm>
            <a:off x="478551" y="2127388"/>
            <a:ext cx="5673192" cy="1878082"/>
          </a:xfrm>
          <a:prstGeom prst="rect">
            <a:avLst/>
          </a:prstGeom>
        </p:spPr>
      </p:pic>
      <p:sp>
        <p:nvSpPr>
          <p:cNvPr id="9" name="Content Placeholder 2"/>
          <p:cNvSpPr txBox="1">
            <a:spLocks/>
          </p:cNvSpPr>
          <p:nvPr/>
        </p:nvSpPr>
        <p:spPr>
          <a:xfrm>
            <a:off x="2484783" y="1205319"/>
            <a:ext cx="292873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smtClean="0"/>
              <a:t>Subsidence</a:t>
            </a:r>
          </a:p>
          <a:p>
            <a:pPr marL="0" indent="0">
              <a:buFont typeface="Arial" panose="020B0604020202020204" pitchFamily="34" charset="0"/>
              <a:buNone/>
            </a:pPr>
            <a:endParaRPr lang="en-US" sz="2400" dirty="0" smtClean="0"/>
          </a:p>
        </p:txBody>
      </p:sp>
    </p:spTree>
    <p:extLst>
      <p:ext uri="{BB962C8B-B14F-4D97-AF65-F5344CB8AC3E}">
        <p14:creationId xmlns:p14="http://schemas.microsoft.com/office/powerpoint/2010/main" val="2683000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240" y="1950720"/>
            <a:ext cx="3598333" cy="4101122"/>
          </a:xfrm>
        </p:spPr>
        <p:txBody>
          <a:bodyPr>
            <a:normAutofit/>
          </a:bodyPr>
          <a:lstStyle/>
          <a:p>
            <a:r>
              <a:rPr lang="en-US" sz="2400" dirty="0" smtClean="0"/>
              <a:t>~95% of SE Asia peatlands are disturbed</a:t>
            </a:r>
          </a:p>
          <a:p>
            <a:endParaRPr lang="en-US" sz="2400" dirty="0"/>
          </a:p>
          <a:p>
            <a:endParaRPr lang="en-US" sz="2400" dirty="0" smtClean="0"/>
          </a:p>
          <a:p>
            <a:endParaRPr lang="en-US" sz="2400" dirty="0" smtClean="0"/>
          </a:p>
          <a:p>
            <a:r>
              <a:rPr lang="en-US" sz="2400" dirty="0" smtClean="0"/>
              <a:t>Peat fires worse during droughts (little rain)</a:t>
            </a:r>
            <a:endParaRPr lang="en-US" sz="2400" dirty="0"/>
          </a:p>
        </p:txBody>
      </p:sp>
      <p:sp>
        <p:nvSpPr>
          <p:cNvPr id="4" name="Title 1"/>
          <p:cNvSpPr txBox="1">
            <a:spLocks/>
          </p:cNvSpPr>
          <p:nvPr/>
        </p:nvSpPr>
        <p:spPr>
          <a:xfrm>
            <a:off x="0" y="1"/>
            <a:ext cx="12192000" cy="1070736"/>
          </a:xfrm>
          <a:prstGeom prst="rect">
            <a:avLst/>
          </a:prstGeom>
          <a:solidFill>
            <a:schemeClr val="bg1">
              <a:lumMod val="9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t>Climatic drought and peatland degradation</a:t>
            </a:r>
          </a:p>
          <a:p>
            <a:pPr algn="ctr"/>
            <a:r>
              <a:rPr lang="en-US" sz="4000" b="1" dirty="0" smtClean="0"/>
              <a:t>create dry soil conditions</a:t>
            </a:r>
            <a:endParaRPr lang="en-US" sz="3600" b="1" dirty="0"/>
          </a:p>
        </p:txBody>
      </p:sp>
      <p:sp>
        <p:nvSpPr>
          <p:cNvPr id="2" name="Rectangle 1"/>
          <p:cNvSpPr/>
          <p:nvPr/>
        </p:nvSpPr>
        <p:spPr>
          <a:xfrm>
            <a:off x="403356" y="6176963"/>
            <a:ext cx="3609386" cy="369332"/>
          </a:xfrm>
          <a:prstGeom prst="rect">
            <a:avLst/>
          </a:prstGeom>
        </p:spPr>
        <p:txBody>
          <a:bodyPr wrap="none">
            <a:spAutoFit/>
          </a:bodyPr>
          <a:lstStyle/>
          <a:p>
            <a:r>
              <a:rPr lang="en-US" dirty="0"/>
              <a:t>(</a:t>
            </a:r>
            <a:r>
              <a:rPr lang="en-US" dirty="0" err="1"/>
              <a:t>Miettinen</a:t>
            </a:r>
            <a:r>
              <a:rPr lang="en-US" dirty="0"/>
              <a:t> et al </a:t>
            </a:r>
            <a:r>
              <a:rPr lang="en-US" dirty="0" smtClean="0"/>
              <a:t>2016, Yin et al 2016)</a:t>
            </a:r>
            <a:endParaRPr lang="en-US" dirty="0"/>
          </a:p>
        </p:txBody>
      </p:sp>
      <p:pic>
        <p:nvPicPr>
          <p:cNvPr id="1028" name="Picture 4" descr="September 24 image from the Moderate Resolution Imaging Spectroradiometer (MODIS) on NASA’s Terra satellite. Thick gray smoke from fires hovers over the islands of Sumatra (left) and Kalimantan (right) and has triggered air quality alerts and health warnings in Indonesia and neighboring countries. Visibility has plummeted."/>
          <p:cNvPicPr>
            <a:picLocks noChangeAspect="1" noChangeArrowheads="1"/>
          </p:cNvPicPr>
          <p:nvPr/>
        </p:nvPicPr>
        <p:blipFill rotWithShape="1">
          <a:blip r:embed="rId3">
            <a:extLst>
              <a:ext uri="{28A0092B-C50C-407E-A947-70E740481C1C}">
                <a14:useLocalDpi xmlns:a14="http://schemas.microsoft.com/office/drawing/2010/main" val="0"/>
              </a:ext>
            </a:extLst>
          </a:blip>
          <a:srcRect l="44259" b="17800"/>
          <a:stretch/>
        </p:blipFill>
        <p:spPr bwMode="auto">
          <a:xfrm>
            <a:off x="5251027" y="3757172"/>
            <a:ext cx="3629684" cy="24097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eatland forest clearance for palm oil. Excavators clear intact peatland forests and build drainage canals in an oil palm concession owned by PT Andalan Sukses Makmur, a subsidiary of Bumitama Agri Lt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1027" y="1175837"/>
            <a:ext cx="3629684" cy="241978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934CF561-DD79-4C93-932E-3D8C577E1CC7}" type="slidenum">
              <a:rPr lang="en-US" smtClean="0"/>
              <a:t>5</a:t>
            </a:fld>
            <a:endParaRPr lang="en-US" dirty="0"/>
          </a:p>
        </p:txBody>
      </p:sp>
    </p:spTree>
    <p:extLst>
      <p:ext uri="{BB962C8B-B14F-4D97-AF65-F5344CB8AC3E}">
        <p14:creationId xmlns:p14="http://schemas.microsoft.com/office/powerpoint/2010/main" val="93307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893" y="1825625"/>
            <a:ext cx="4980504" cy="4351338"/>
          </a:xfrm>
        </p:spPr>
        <p:txBody>
          <a:bodyPr>
            <a:normAutofit/>
          </a:bodyPr>
          <a:lstStyle/>
          <a:p>
            <a:r>
              <a:rPr lang="en-US" dirty="0" smtClean="0"/>
              <a:t>Flammability determined by soil moisture</a:t>
            </a:r>
          </a:p>
          <a:p>
            <a:endParaRPr lang="en-US" dirty="0" smtClean="0"/>
          </a:p>
          <a:p>
            <a:r>
              <a:rPr lang="en-US" dirty="0" smtClean="0"/>
              <a:t>Soil moisture integrates over climate and degradation factors</a:t>
            </a:r>
            <a:endParaRPr lang="en-US" dirty="0"/>
          </a:p>
        </p:txBody>
      </p:sp>
      <p:sp>
        <p:nvSpPr>
          <p:cNvPr id="4" name="Title 1"/>
          <p:cNvSpPr txBox="1">
            <a:spLocks/>
          </p:cNvSpPr>
          <p:nvPr/>
        </p:nvSpPr>
        <p:spPr>
          <a:xfrm>
            <a:off x="0" y="0"/>
            <a:ext cx="12192000" cy="1014291"/>
          </a:xfrm>
          <a:prstGeom prst="rect">
            <a:avLst/>
          </a:prstGeom>
          <a:solidFill>
            <a:schemeClr val="bg1">
              <a:lumMod val="9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t>Soil moisture predicts burned area</a:t>
            </a:r>
            <a:endParaRPr lang="en-US" sz="4000" b="1" dirty="0"/>
          </a:p>
        </p:txBody>
      </p:sp>
      <p:sp>
        <p:nvSpPr>
          <p:cNvPr id="9" name="Slide Number Placeholder 8"/>
          <p:cNvSpPr>
            <a:spLocks noGrp="1"/>
          </p:cNvSpPr>
          <p:nvPr>
            <p:ph type="sldNum" sz="quarter" idx="12"/>
          </p:nvPr>
        </p:nvSpPr>
        <p:spPr/>
        <p:txBody>
          <a:bodyPr/>
          <a:lstStyle/>
          <a:p>
            <a:fld id="{934CF561-DD79-4C93-932E-3D8C577E1CC7}" type="slidenum">
              <a:rPr lang="en-US" smtClean="0"/>
              <a:t>6</a:t>
            </a:fld>
            <a:endParaRPr lang="en-US" dirty="0"/>
          </a:p>
        </p:txBody>
      </p:sp>
      <p:sp>
        <p:nvSpPr>
          <p:cNvPr id="10" name="TextBox 9"/>
          <p:cNvSpPr txBox="1"/>
          <p:nvPr/>
        </p:nvSpPr>
        <p:spPr>
          <a:xfrm>
            <a:off x="6252960" y="6107683"/>
            <a:ext cx="3267689" cy="369332"/>
          </a:xfrm>
          <a:prstGeom prst="rect">
            <a:avLst/>
          </a:prstGeom>
          <a:noFill/>
        </p:spPr>
        <p:txBody>
          <a:bodyPr wrap="none" rtlCol="0">
            <a:spAutoFit/>
          </a:bodyPr>
          <a:lstStyle/>
          <a:p>
            <a:r>
              <a:rPr lang="en-US" dirty="0" err="1" smtClean="0"/>
              <a:t>Frandsen</a:t>
            </a:r>
            <a:r>
              <a:rPr lang="en-US" dirty="0" smtClean="0"/>
              <a:t> </a:t>
            </a:r>
            <a:r>
              <a:rPr lang="en-US" dirty="0"/>
              <a:t>1997, Dadap et al </a:t>
            </a:r>
            <a:r>
              <a:rPr lang="en-US" dirty="0" smtClean="0"/>
              <a:t>2019</a:t>
            </a:r>
            <a:endParaRPr lang="en-US" i="1" dirty="0"/>
          </a:p>
        </p:txBody>
      </p:sp>
      <p:pic>
        <p:nvPicPr>
          <p:cNvPr id="11" name="Picture 10"/>
          <p:cNvPicPr>
            <a:picLocks noChangeAspect="1"/>
          </p:cNvPicPr>
          <p:nvPr/>
        </p:nvPicPr>
        <p:blipFill rotWithShape="1">
          <a:blip r:embed="rId2"/>
          <a:srcRect l="52775"/>
          <a:stretch/>
        </p:blipFill>
        <p:spPr>
          <a:xfrm>
            <a:off x="6718692" y="1428975"/>
            <a:ext cx="4294189" cy="4035903"/>
          </a:xfrm>
          <a:prstGeom prst="rect">
            <a:avLst/>
          </a:prstGeom>
        </p:spPr>
      </p:pic>
      <p:pic>
        <p:nvPicPr>
          <p:cNvPr id="12" name="Picture 11"/>
          <p:cNvPicPr/>
          <p:nvPr/>
        </p:nvPicPr>
        <p:blipFill rotWithShape="1">
          <a:blip r:embed="rId3"/>
          <a:srcRect l="48833"/>
          <a:stretch/>
        </p:blipFill>
        <p:spPr>
          <a:xfrm>
            <a:off x="5979162" y="1359552"/>
            <a:ext cx="5089613" cy="4402870"/>
          </a:xfrm>
          <a:prstGeom prst="rect">
            <a:avLst/>
          </a:prstGeom>
        </p:spPr>
      </p:pic>
      <p:sp>
        <p:nvSpPr>
          <p:cNvPr id="14" name="TextBox 13"/>
          <p:cNvSpPr txBox="1"/>
          <p:nvPr/>
        </p:nvSpPr>
        <p:spPr>
          <a:xfrm rot="16200000">
            <a:off x="9391739" y="3130029"/>
            <a:ext cx="3060325" cy="461665"/>
          </a:xfrm>
          <a:prstGeom prst="rect">
            <a:avLst/>
          </a:prstGeom>
          <a:solidFill>
            <a:schemeClr val="bg1"/>
          </a:solidFill>
        </p:spPr>
        <p:txBody>
          <a:bodyPr wrap="none" rtlCol="0">
            <a:spAutoFit/>
          </a:bodyPr>
          <a:lstStyle/>
          <a:p>
            <a:r>
              <a:rPr lang="en-US" sz="2400" dirty="0" smtClean="0">
                <a:solidFill>
                  <a:srgbClr val="FF0000"/>
                </a:solidFill>
              </a:rPr>
              <a:t>Lab Ignition Probability</a:t>
            </a:r>
            <a:endParaRPr lang="en-US" sz="2400" dirty="0">
              <a:solidFill>
                <a:srgbClr val="FF0000"/>
              </a:solidFill>
            </a:endParaRPr>
          </a:p>
        </p:txBody>
      </p:sp>
    </p:spTree>
    <p:extLst>
      <p:ext uri="{BB962C8B-B14F-4D97-AF65-F5344CB8AC3E}">
        <p14:creationId xmlns:p14="http://schemas.microsoft.com/office/powerpoint/2010/main" val="133194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6746" y="1825625"/>
            <a:ext cx="3329778" cy="4351338"/>
          </a:xfrm>
        </p:spPr>
        <p:txBody>
          <a:bodyPr>
            <a:normAutofit/>
          </a:bodyPr>
          <a:lstStyle/>
          <a:p>
            <a:pPr marL="0" indent="0">
              <a:buNone/>
            </a:pPr>
            <a:r>
              <a:rPr lang="en-US" sz="2400" b="1" dirty="0" smtClean="0">
                <a:latin typeface="Calibri" panose="020F0502020204030204" pitchFamily="34" charset="0"/>
                <a:ea typeface="Calibri" panose="020F0502020204030204" pitchFamily="34" charset="0"/>
                <a:cs typeface="Times New Roman" panose="02020603050405020304" pitchFamily="18" charset="0"/>
              </a:rPr>
              <a:t>Regional climate model under RCP 8.5:</a:t>
            </a:r>
            <a:endParaRPr lang="en-US" sz="2400" b="1" dirty="0" smtClean="0"/>
          </a:p>
          <a:p>
            <a:r>
              <a:rPr lang="en-US" sz="2400" dirty="0" smtClean="0"/>
              <a:t>Reduced precipitation</a:t>
            </a:r>
          </a:p>
          <a:p>
            <a:r>
              <a:rPr lang="en-US" sz="2400" dirty="0"/>
              <a:t>Increased potential evapotranspiration</a:t>
            </a:r>
          </a:p>
          <a:p>
            <a:endParaRPr lang="en-US" sz="2400" dirty="0" smtClean="0"/>
          </a:p>
        </p:txBody>
      </p:sp>
      <p:sp>
        <p:nvSpPr>
          <p:cNvPr id="4" name="Title 1"/>
          <p:cNvSpPr txBox="1">
            <a:spLocks/>
          </p:cNvSpPr>
          <p:nvPr/>
        </p:nvSpPr>
        <p:spPr>
          <a:xfrm>
            <a:off x="0" y="0"/>
            <a:ext cx="12192000" cy="1014291"/>
          </a:xfrm>
          <a:prstGeom prst="rect">
            <a:avLst/>
          </a:prstGeom>
          <a:solidFill>
            <a:schemeClr val="bg1">
              <a:lumMod val="95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t>Climate change predicted to cause drier atmospheric conditions</a:t>
            </a:r>
            <a:endParaRPr lang="en-US" sz="3600" b="1" dirty="0"/>
          </a:p>
        </p:txBody>
      </p:sp>
      <p:pic>
        <p:nvPicPr>
          <p:cNvPr id="13" name="Picture 12"/>
          <p:cNvPicPr/>
          <p:nvPr/>
        </p:nvPicPr>
        <p:blipFill>
          <a:blip r:embed="rId3"/>
          <a:stretch>
            <a:fillRect/>
          </a:stretch>
        </p:blipFill>
        <p:spPr>
          <a:xfrm>
            <a:off x="3765221" y="1289488"/>
            <a:ext cx="7995888" cy="4823161"/>
          </a:xfrm>
          <a:prstGeom prst="rect">
            <a:avLst/>
          </a:prstGeom>
        </p:spPr>
      </p:pic>
      <p:sp>
        <p:nvSpPr>
          <p:cNvPr id="7" name="Rectangle 6"/>
          <p:cNvSpPr/>
          <p:nvPr/>
        </p:nvSpPr>
        <p:spPr>
          <a:xfrm>
            <a:off x="7903588" y="1033821"/>
            <a:ext cx="4189307" cy="26803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752996" y="3714197"/>
            <a:ext cx="4189307" cy="26803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395932" y="3685785"/>
            <a:ext cx="4189307" cy="26803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078907" y="6088272"/>
            <a:ext cx="6768742" cy="646331"/>
          </a:xfrm>
          <a:prstGeom prst="rect">
            <a:avLst/>
          </a:prstGeom>
        </p:spPr>
        <p:txBody>
          <a:bodyPr wrap="square">
            <a:spAutoFit/>
          </a:bodyPr>
          <a:lstStyle/>
          <a:p>
            <a:r>
              <a:rPr lang="en-US" i="1" dirty="0"/>
              <a:t>Dadap et </a:t>
            </a:r>
            <a:r>
              <a:rPr lang="en-US" i="1" dirty="0" smtClean="0"/>
              <a:t>al, in review;</a:t>
            </a:r>
          </a:p>
          <a:p>
            <a:r>
              <a:rPr lang="en-US" i="1" dirty="0" smtClean="0"/>
              <a:t>data from Giorgi et al 2021</a:t>
            </a:r>
            <a:endParaRPr lang="en-US" i="1" dirty="0"/>
          </a:p>
        </p:txBody>
      </p:sp>
      <p:sp>
        <p:nvSpPr>
          <p:cNvPr id="12" name="Slide Number Placeholder 11"/>
          <p:cNvSpPr>
            <a:spLocks noGrp="1"/>
          </p:cNvSpPr>
          <p:nvPr>
            <p:ph type="sldNum" sz="quarter" idx="12"/>
          </p:nvPr>
        </p:nvSpPr>
        <p:spPr/>
        <p:txBody>
          <a:bodyPr/>
          <a:lstStyle/>
          <a:p>
            <a:fld id="{934CF561-DD79-4C93-932E-3D8C577E1CC7}" type="slidenum">
              <a:rPr lang="en-US" smtClean="0"/>
              <a:t>7</a:t>
            </a:fld>
            <a:endParaRPr lang="en-US" dirty="0"/>
          </a:p>
        </p:txBody>
      </p:sp>
      <p:sp>
        <p:nvSpPr>
          <p:cNvPr id="6" name="Rectangle 5"/>
          <p:cNvSpPr/>
          <p:nvPr/>
        </p:nvSpPr>
        <p:spPr>
          <a:xfrm>
            <a:off x="4293630" y="988301"/>
            <a:ext cx="2758319" cy="400110"/>
          </a:xfrm>
          <a:prstGeom prst="rect">
            <a:avLst/>
          </a:prstGeom>
        </p:spPr>
        <p:txBody>
          <a:bodyPr wrap="none">
            <a:spAutoFit/>
          </a:bodyPr>
          <a:lstStyle/>
          <a:p>
            <a:r>
              <a:rPr lang="en-US" sz="2000" b="1" dirty="0" smtClean="0"/>
              <a:t>1990-2005 vs 2030-2070</a:t>
            </a:r>
            <a:endParaRPr lang="en-US" sz="2000" b="1" dirty="0"/>
          </a:p>
        </p:txBody>
      </p:sp>
    </p:spTree>
    <p:extLst>
      <p:ext uri="{BB962C8B-B14F-4D97-AF65-F5344CB8AC3E}">
        <p14:creationId xmlns:p14="http://schemas.microsoft.com/office/powerpoint/2010/main" val="392837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6746" y="1825625"/>
            <a:ext cx="3329778" cy="4351338"/>
          </a:xfrm>
        </p:spPr>
        <p:txBody>
          <a:bodyPr>
            <a:normAutofit/>
          </a:bodyPr>
          <a:lstStyle/>
          <a:p>
            <a:pPr marL="0" indent="0">
              <a:buNone/>
            </a:pPr>
            <a:r>
              <a:rPr lang="en-US" sz="2400" b="1" dirty="0" smtClean="0">
                <a:latin typeface="Calibri" panose="020F0502020204030204" pitchFamily="34" charset="0"/>
                <a:ea typeface="Calibri" panose="020F0502020204030204" pitchFamily="34" charset="0"/>
                <a:cs typeface="Times New Roman" panose="02020603050405020304" pitchFamily="18" charset="0"/>
              </a:rPr>
              <a:t>Regional climate model under RCP 8.5:</a:t>
            </a:r>
            <a:endParaRPr lang="en-US" sz="2400" b="1" dirty="0" smtClean="0"/>
          </a:p>
          <a:p>
            <a:r>
              <a:rPr lang="en-US" sz="2400" dirty="0" smtClean="0"/>
              <a:t>Reduced precipitation</a:t>
            </a:r>
          </a:p>
          <a:p>
            <a:r>
              <a:rPr lang="en-US" sz="2400" dirty="0"/>
              <a:t>Increased </a:t>
            </a:r>
            <a:r>
              <a:rPr lang="en-US" sz="2400"/>
              <a:t>potential </a:t>
            </a:r>
            <a:r>
              <a:rPr lang="en-US" sz="2400" smtClean="0"/>
              <a:t>evapotranspiration</a:t>
            </a:r>
            <a:endParaRPr lang="en-US" sz="2400" dirty="0"/>
          </a:p>
          <a:p>
            <a:endParaRPr lang="en-US" sz="2400" dirty="0" smtClean="0"/>
          </a:p>
        </p:txBody>
      </p:sp>
      <p:sp>
        <p:nvSpPr>
          <p:cNvPr id="4" name="Title 1"/>
          <p:cNvSpPr txBox="1">
            <a:spLocks/>
          </p:cNvSpPr>
          <p:nvPr/>
        </p:nvSpPr>
        <p:spPr>
          <a:xfrm>
            <a:off x="0" y="0"/>
            <a:ext cx="12192000" cy="1014291"/>
          </a:xfrm>
          <a:prstGeom prst="rect">
            <a:avLst/>
          </a:prstGeom>
          <a:solidFill>
            <a:schemeClr val="bg1">
              <a:lumMod val="95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t>Climate change predicted to cause drier atmospheric conditions</a:t>
            </a:r>
            <a:endParaRPr lang="en-US" sz="3600" b="1" dirty="0"/>
          </a:p>
        </p:txBody>
      </p:sp>
      <p:pic>
        <p:nvPicPr>
          <p:cNvPr id="13" name="Picture 12"/>
          <p:cNvPicPr/>
          <p:nvPr/>
        </p:nvPicPr>
        <p:blipFill>
          <a:blip r:embed="rId3"/>
          <a:stretch>
            <a:fillRect/>
          </a:stretch>
        </p:blipFill>
        <p:spPr>
          <a:xfrm>
            <a:off x="3765221" y="1289488"/>
            <a:ext cx="7995888" cy="4823161"/>
          </a:xfrm>
          <a:prstGeom prst="rect">
            <a:avLst/>
          </a:prstGeom>
        </p:spPr>
      </p:pic>
      <p:sp>
        <p:nvSpPr>
          <p:cNvPr id="8" name="Rectangle 7"/>
          <p:cNvSpPr/>
          <p:nvPr/>
        </p:nvSpPr>
        <p:spPr>
          <a:xfrm>
            <a:off x="7752996" y="3714197"/>
            <a:ext cx="4189307" cy="26803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078907" y="6088272"/>
            <a:ext cx="6768742" cy="646331"/>
          </a:xfrm>
          <a:prstGeom prst="rect">
            <a:avLst/>
          </a:prstGeom>
        </p:spPr>
        <p:txBody>
          <a:bodyPr wrap="square">
            <a:spAutoFit/>
          </a:bodyPr>
          <a:lstStyle/>
          <a:p>
            <a:r>
              <a:rPr lang="en-US" i="1" dirty="0"/>
              <a:t>Dadap et </a:t>
            </a:r>
            <a:r>
              <a:rPr lang="en-US" i="1" dirty="0" smtClean="0"/>
              <a:t>al, in review;</a:t>
            </a:r>
          </a:p>
          <a:p>
            <a:r>
              <a:rPr lang="en-US" i="1" dirty="0" smtClean="0"/>
              <a:t>data from Giorgi et al 2021</a:t>
            </a:r>
            <a:endParaRPr lang="en-US" i="1" dirty="0"/>
          </a:p>
        </p:txBody>
      </p:sp>
      <p:sp>
        <p:nvSpPr>
          <p:cNvPr id="12" name="Slide Number Placeholder 11"/>
          <p:cNvSpPr>
            <a:spLocks noGrp="1"/>
          </p:cNvSpPr>
          <p:nvPr>
            <p:ph type="sldNum" sz="quarter" idx="12"/>
          </p:nvPr>
        </p:nvSpPr>
        <p:spPr/>
        <p:txBody>
          <a:bodyPr/>
          <a:lstStyle/>
          <a:p>
            <a:fld id="{934CF561-DD79-4C93-932E-3D8C577E1CC7}" type="slidenum">
              <a:rPr lang="en-US" smtClean="0"/>
              <a:t>8</a:t>
            </a:fld>
            <a:endParaRPr lang="en-US" dirty="0"/>
          </a:p>
        </p:txBody>
      </p:sp>
      <p:sp>
        <p:nvSpPr>
          <p:cNvPr id="6" name="Rectangle 5"/>
          <p:cNvSpPr/>
          <p:nvPr/>
        </p:nvSpPr>
        <p:spPr>
          <a:xfrm>
            <a:off x="4293630" y="988301"/>
            <a:ext cx="2758319" cy="400110"/>
          </a:xfrm>
          <a:prstGeom prst="rect">
            <a:avLst/>
          </a:prstGeom>
        </p:spPr>
        <p:txBody>
          <a:bodyPr wrap="none">
            <a:spAutoFit/>
          </a:bodyPr>
          <a:lstStyle/>
          <a:p>
            <a:r>
              <a:rPr lang="en-US" sz="2000" b="1" dirty="0" smtClean="0"/>
              <a:t>1985-2005 vs 2040-2060</a:t>
            </a:r>
            <a:endParaRPr lang="en-US" sz="2000" b="1" dirty="0"/>
          </a:p>
        </p:txBody>
      </p:sp>
    </p:spTree>
    <p:extLst>
      <p:ext uri="{BB962C8B-B14F-4D97-AF65-F5344CB8AC3E}">
        <p14:creationId xmlns:p14="http://schemas.microsoft.com/office/powerpoint/2010/main" val="2260014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600" u="sng" dirty="0"/>
              <a:t>Research </a:t>
            </a:r>
            <a:r>
              <a:rPr lang="en-US" sz="3600" u="sng" dirty="0" smtClean="0"/>
              <a:t>question:</a:t>
            </a:r>
          </a:p>
          <a:p>
            <a:pPr marL="0" indent="0">
              <a:buNone/>
            </a:pPr>
            <a:r>
              <a:rPr lang="en-US" sz="3600" dirty="0" smtClean="0"/>
              <a:t>How will </a:t>
            </a:r>
            <a:r>
              <a:rPr lang="en-US" sz="3600" b="1" dirty="0" smtClean="0"/>
              <a:t>climate change </a:t>
            </a:r>
            <a:r>
              <a:rPr lang="en-US" sz="3600" dirty="0" smtClean="0"/>
              <a:t>impact </a:t>
            </a:r>
            <a:r>
              <a:rPr lang="en-US" sz="3600" b="1" dirty="0" smtClean="0"/>
              <a:t>future soil moisture </a:t>
            </a:r>
            <a:r>
              <a:rPr lang="en-US" sz="3600" dirty="0" smtClean="0"/>
              <a:t>regimes in Southeast Asian peatlands?</a:t>
            </a:r>
            <a:endParaRPr lang="en-US" sz="3600" dirty="0"/>
          </a:p>
        </p:txBody>
      </p:sp>
      <p:sp>
        <p:nvSpPr>
          <p:cNvPr id="4" name="Slide Number Placeholder 3"/>
          <p:cNvSpPr>
            <a:spLocks noGrp="1"/>
          </p:cNvSpPr>
          <p:nvPr>
            <p:ph type="sldNum" sz="quarter" idx="12"/>
          </p:nvPr>
        </p:nvSpPr>
        <p:spPr/>
        <p:txBody>
          <a:bodyPr/>
          <a:lstStyle/>
          <a:p>
            <a:fld id="{934CF561-DD79-4C93-932E-3D8C577E1CC7}" type="slidenum">
              <a:rPr lang="en-US" smtClean="0"/>
              <a:t>9</a:t>
            </a:fld>
            <a:endParaRPr lang="en-US" dirty="0"/>
          </a:p>
        </p:txBody>
      </p:sp>
    </p:spTree>
    <p:extLst>
      <p:ext uri="{BB962C8B-B14F-4D97-AF65-F5344CB8AC3E}">
        <p14:creationId xmlns:p14="http://schemas.microsoft.com/office/powerpoint/2010/main" val="544956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14224</TotalTime>
  <Words>1011</Words>
  <Application>Microsoft Office PowerPoint</Application>
  <PresentationFormat>Widescreen</PresentationFormat>
  <Paragraphs>354</Paragraphs>
  <Slides>24</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Theme</vt:lpstr>
      <vt:lpstr>Predicting climate change impacts to peatland soil moisture in Southeast Asia</vt:lpstr>
      <vt:lpstr>See preprint for article</vt:lpstr>
      <vt:lpstr>Naturally wet conditions suppress peatland decomposition rates and wildfire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change-induced drying of Southeast Asian peatlands</dc:title>
  <dc:creator>Nathan Dadap</dc:creator>
  <cp:lastModifiedBy>Nathan Dadap</cp:lastModifiedBy>
  <cp:revision>112</cp:revision>
  <dcterms:created xsi:type="dcterms:W3CDTF">2021-10-31T19:42:30Z</dcterms:created>
  <dcterms:modified xsi:type="dcterms:W3CDTF">2022-05-21T07:46:07Z</dcterms:modified>
</cp:coreProperties>
</file>