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package/2006/relationships/metadata/extended-properties" Target="docProps/app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6" r:id="rId1"/>
    <p:sldMasterId id="2147483794" r:id="rId2"/>
    <p:sldMasterId id="2147483796" r:id="rId3"/>
  </p:sldMasterIdLst>
  <p:notesMasterIdLst>
    <p:notesMasterId r:id="rId13"/>
  </p:notesMasterIdLst>
  <p:sldIdLst>
    <p:sldId id="324" r:id="rId4"/>
    <p:sldId id="358" r:id="rId5"/>
    <p:sldId id="357" r:id="rId6"/>
    <p:sldId id="366" r:id="rId7"/>
    <p:sldId id="368" r:id="rId8"/>
    <p:sldId id="262" r:id="rId9"/>
    <p:sldId id="364" r:id="rId10"/>
    <p:sldId id="263" r:id="rId11"/>
    <p:sldId id="35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B93E13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3447" autoAdjust="0"/>
  </p:normalViewPr>
  <p:slideViewPr>
    <p:cSldViewPr snapToGrid="0" snapToObjects="1">
      <p:cViewPr varScale="1">
        <p:scale>
          <a:sx n="60" d="100"/>
          <a:sy n="60" d="100"/>
        </p:scale>
        <p:origin x="13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10A7-7001-4CF9-9555-CC4E12C82D0D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4123-42BB-44D7-B277-353A9F2ED1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66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4123-42BB-44D7-B277-353A9F2ED16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44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4123-42BB-44D7-B277-353A9F2ED169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368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4123-42BB-44D7-B277-353A9F2ED16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966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C4123-42BB-44D7-B277-353A9F2ED16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490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9FD98-CF7C-0746-803B-4FAB7F740B82}"/>
              </a:ext>
            </a:extLst>
          </p:cNvPr>
          <p:cNvSpPr/>
          <p:nvPr userDrawn="1"/>
        </p:nvSpPr>
        <p:spPr>
          <a:xfrm>
            <a:off x="0" y="2"/>
            <a:ext cx="9144000" cy="55943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2CEB5-1B92-B748-B420-2E3C97B0F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52000"/>
            <a:ext cx="6858000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9BCC76-AE05-3E45-8E43-BB27AC606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000000"/>
            <a:ext cx="6858000" cy="8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F11704-79A4-9C4C-AAE2-5FABAA91CE0E}"/>
              </a:ext>
            </a:extLst>
          </p:cNvPr>
          <p:cNvCxnSpPr>
            <a:cxnSpLocks/>
          </p:cNvCxnSpPr>
          <p:nvPr userDrawn="1"/>
        </p:nvCxnSpPr>
        <p:spPr>
          <a:xfrm>
            <a:off x="1143000" y="4013200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E6271EA-BA43-3148-852E-A6CDB63BA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217459"/>
            <a:ext cx="3556000" cy="539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8EA5844-F2C6-0E43-BE17-3F302E3E2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880512"/>
            <a:ext cx="3556000" cy="5397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6097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76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62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42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87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37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54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478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75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87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E794B-9698-3B4F-9FE8-C264D6B1822C}"/>
              </a:ext>
            </a:extLst>
          </p:cNvPr>
          <p:cNvSpPr/>
          <p:nvPr userDrawn="1"/>
        </p:nvSpPr>
        <p:spPr>
          <a:xfrm>
            <a:off x="0" y="2"/>
            <a:ext cx="9144000" cy="55943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02149-8693-2C47-8B04-CFB7965E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52000"/>
            <a:ext cx="6858000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BA5C3B-CCE6-AF47-A95B-102AF7AB8A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000000"/>
            <a:ext cx="6858000" cy="8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2FAF42E-5F5B-F540-BDAA-9CEA3943D759}"/>
              </a:ext>
            </a:extLst>
          </p:cNvPr>
          <p:cNvCxnSpPr>
            <a:cxnSpLocks/>
          </p:cNvCxnSpPr>
          <p:nvPr userDrawn="1"/>
        </p:nvCxnSpPr>
        <p:spPr>
          <a:xfrm>
            <a:off x="1143000" y="40132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BFC5A5-C249-8547-8639-38A7BE4F9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217459"/>
            <a:ext cx="3556000" cy="539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478FFB3-AB91-094E-A8B8-25B114C1C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880512"/>
            <a:ext cx="3556000" cy="5397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3043522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35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37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23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1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92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1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56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193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109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E169AAD-ADCF-7244-B5B9-5A69DDA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840000"/>
            <a:ext cx="7333744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84438B0B-710D-AD46-AC88-B42C2D436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400" y="1425600"/>
            <a:ext cx="7333744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6D61975-162C-3449-A872-C0F1D5BA91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401" y="2457600"/>
            <a:ext cx="219233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A6F53904-FF21-DD42-B056-630BD2EF8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8801" y="2457452"/>
            <a:ext cx="219233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2B6130CA-8068-F943-A72F-AE39D1F0AC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1200" y="2457451"/>
            <a:ext cx="219233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19111F-23A7-8F44-964B-D37D4709D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401" y="2817285"/>
            <a:ext cx="2192337" cy="288330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94094D36-7818-F740-ADF3-A006C133E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8801" y="2817285"/>
            <a:ext cx="2192337" cy="288330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6BCDF6F-E1E7-6143-8FE4-D311B90FC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1200" y="2817285"/>
            <a:ext cx="2192337" cy="288330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1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DB7F8D-A911-0E43-9600-40611CD0EA4D}"/>
              </a:ext>
            </a:extLst>
          </p:cNvPr>
          <p:cNvSpPr/>
          <p:nvPr userDrawn="1"/>
        </p:nvSpPr>
        <p:spPr>
          <a:xfrm>
            <a:off x="0" y="2"/>
            <a:ext cx="9144000" cy="5594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C0562B-19CE-9745-B7E5-638A08E26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52000"/>
            <a:ext cx="6858000" cy="2387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CC8647-D3ED-054D-8EEC-78E6814516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000000"/>
            <a:ext cx="6858000" cy="8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87D1F8-5262-184C-A265-7C6E153B0CAA}"/>
              </a:ext>
            </a:extLst>
          </p:cNvPr>
          <p:cNvCxnSpPr>
            <a:cxnSpLocks/>
          </p:cNvCxnSpPr>
          <p:nvPr userDrawn="1"/>
        </p:nvCxnSpPr>
        <p:spPr>
          <a:xfrm>
            <a:off x="1143000" y="40132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CE1737E-3005-974A-8BD2-EC31EDF51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217459"/>
            <a:ext cx="3556000" cy="539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7F35EC1-C186-2447-851B-A08E1B603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880512"/>
            <a:ext cx="3556000" cy="5397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370043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9365E54B-E437-4543-8343-112C8073A8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8856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B80027-FC53-324E-8103-74AD8AA58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774400"/>
            <a:ext cx="2545978" cy="3008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ultam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ut.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0DAF43D1-B3BD-9C4C-8F31-36AC9ABD9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971041"/>
            <a:ext cx="2480678" cy="5335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D3F7662-E508-DE4B-9517-B7DA0DE5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840000"/>
            <a:ext cx="2480678" cy="1131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304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006523AA-96DD-0D49-8B2E-AC9DAF64A7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1A99CE-A449-A24F-A78E-760551016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D66ADF-9214-4F4B-9EF1-C6D1AF9E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1AA263E2-749E-2D4D-9A1B-7E10D97F4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225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2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1 colonn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77773E-0430-E345-A47A-CB82162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840000"/>
            <a:ext cx="7411048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888B08D-129D-0B4A-A518-3FE9928D5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425600"/>
            <a:ext cx="7411048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4E6D-6D4A-E440-94D2-8A03F42AF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846401"/>
            <a:ext cx="7410450" cy="290361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5923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rappel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3C386CC-AF44-0843-9E05-07616391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032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BCE4BE2-AB29-F940-A4DF-32AF1807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1646044"/>
            <a:ext cx="7411048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2C9C8CD-2CD3-D541-BD65-4B27AF5A8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2231102"/>
            <a:ext cx="7411048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72B7A39-A47D-3244-9059-49472A859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3097426"/>
            <a:ext cx="7410450" cy="265258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12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36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45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93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131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51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782BBC7-DA8C-5E48-B220-B524EF95E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58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0F2B13-8461-754B-91B3-C271263EC01A}"/>
              </a:ext>
            </a:extLst>
          </p:cNvPr>
          <p:cNvSpPr/>
          <p:nvPr userDrawn="1"/>
        </p:nvSpPr>
        <p:spPr>
          <a:xfrm>
            <a:off x="1" y="575092"/>
            <a:ext cx="4027251" cy="4474723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7E7F10-F712-6C48-BFDE-7280E461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575092"/>
            <a:ext cx="3370634" cy="191941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E97C18-5079-7444-BBE1-3A9B8F3A11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2551965"/>
            <a:ext cx="3370634" cy="944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D79E35C-F569-5246-9550-D7EEE884D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3671879"/>
            <a:ext cx="3556000" cy="539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DB1324-5F50-9C4D-9FC1-45FBF276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4334932"/>
            <a:ext cx="3556000" cy="5397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060668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186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059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021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66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751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109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981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261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81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un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E9EAC03-3B91-5747-93C0-CFDE88CB0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589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CFBA95-A812-A343-A956-1A4727CDC569}"/>
              </a:ext>
            </a:extLst>
          </p:cNvPr>
          <p:cNvSpPr/>
          <p:nvPr userDrawn="1"/>
        </p:nvSpPr>
        <p:spPr>
          <a:xfrm>
            <a:off x="1" y="575092"/>
            <a:ext cx="4027251" cy="4474723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C1EBDA-9088-FF48-BFF2-74B799903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575092"/>
            <a:ext cx="3370634" cy="191941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4AA4E4-DBB4-004B-B873-0AB37797CF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2551965"/>
            <a:ext cx="3370634" cy="944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D7BDDAC-452B-C044-9A00-CB5536266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3671879"/>
            <a:ext cx="3556000" cy="539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0359EC0-8E22-3A47-8E68-5057DA663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4334932"/>
            <a:ext cx="3556000" cy="5397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229662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8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48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840001"/>
            <a:ext cx="6858000" cy="8230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2362704"/>
            <a:ext cx="6858000" cy="16552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4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535680"/>
            <a:ext cx="3043238" cy="332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83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BBB9BF-5A45-F643-8A56-96581938007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594349"/>
            <a:ext cx="9144000" cy="12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806" r:id="rId7"/>
    <p:sldLayoutId id="2147483807" r:id="rId8"/>
    <p:sldLayoutId id="2147483808" r:id="rId9"/>
    <p:sldLayoutId id="2147483809" r:id="rId10"/>
    <p:sldLayoutId id="2147483822" r:id="rId11"/>
    <p:sldLayoutId id="2147483823" r:id="rId12"/>
    <p:sldLayoutId id="2147483824" r:id="rId13"/>
    <p:sldLayoutId id="2147483951" r:id="rId14"/>
    <p:sldLayoutId id="2147483952" r:id="rId15"/>
    <p:sldLayoutId id="2147483953" r:id="rId16"/>
    <p:sldLayoutId id="2147483966" r:id="rId17"/>
    <p:sldLayoutId id="2147483967" r:id="rId18"/>
    <p:sldLayoutId id="214748396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684F69-4C44-3C4C-B1AF-4AEE6FC3A5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53664" y="6067424"/>
            <a:ext cx="1023854" cy="5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3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874" r:id="rId2"/>
    <p:sldLayoutId id="2147483875" r:id="rId3"/>
    <p:sldLayoutId id="2147483876" r:id="rId4"/>
    <p:sldLayoutId id="2147483871" r:id="rId5"/>
    <p:sldLayoutId id="2147483893" r:id="rId6"/>
    <p:sldLayoutId id="2147483936" r:id="rId7"/>
    <p:sldLayoutId id="2147483937" r:id="rId8"/>
    <p:sldLayoutId id="214748393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5BDC02-56D1-464C-91DF-C4AD1532463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853664" y="6067424"/>
            <a:ext cx="1023854" cy="5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6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40" r:id="rId7"/>
    <p:sldLayoutId id="2147483841" r:id="rId8"/>
    <p:sldLayoutId id="2147483838" r:id="rId9"/>
    <p:sldLayoutId id="2147483839" r:id="rId10"/>
    <p:sldLayoutId id="2147483889" r:id="rId11"/>
    <p:sldLayoutId id="2147483890" r:id="rId12"/>
    <p:sldLayoutId id="2147483891" r:id="rId13"/>
    <p:sldLayoutId id="2147483907" r:id="rId14"/>
    <p:sldLayoutId id="2147483908" r:id="rId15"/>
    <p:sldLayoutId id="2147483981" r:id="rId16"/>
    <p:sldLayoutId id="2147483982" r:id="rId17"/>
    <p:sldLayoutId id="2147483983" r:id="rId18"/>
    <p:sldLayoutId id="2147483997" r:id="rId19"/>
    <p:sldLayoutId id="214748401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tiff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eau, extérieur, ciel, bateau&#10;&#10;Description générée automatiquement">
            <a:extLst>
              <a:ext uri="{FF2B5EF4-FFF2-40B4-BE49-F238E27FC236}">
                <a16:creationId xmlns:a16="http://schemas.microsoft.com/office/drawing/2014/main" id="{87D20501-C0C1-4AEE-9C47-8F6C360A74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67" b="4167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CBE6F-C843-1942-9A9C-07D70A4A2ED3}"/>
              </a:ext>
            </a:extLst>
          </p:cNvPr>
          <p:cNvSpPr/>
          <p:nvPr/>
        </p:nvSpPr>
        <p:spPr>
          <a:xfrm>
            <a:off x="1680" y="1687780"/>
            <a:ext cx="6076338" cy="3912071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89AC7-1205-F140-8B56-06207790FA99}"/>
              </a:ext>
            </a:extLst>
          </p:cNvPr>
          <p:cNvSpPr txBox="1">
            <a:spLocks/>
          </p:cNvSpPr>
          <p:nvPr/>
        </p:nvSpPr>
        <p:spPr>
          <a:xfrm>
            <a:off x="1680" y="1917082"/>
            <a:ext cx="5830088" cy="169859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 cap="none" dirty="0">
                <a:latin typeface="Overpass" panose="020B0604020202020204" charset="0"/>
                <a:cs typeface="Arial" panose="020B0604020202020204" pitchFamily="34" charset="0"/>
              </a:rPr>
              <a:t>Validation of a 1-D lake model for modeling evaporation from an elongated and deep boreal reservoir</a:t>
            </a:r>
            <a:endParaRPr lang="en-US" sz="2800" cap="none" dirty="0">
              <a:latin typeface="Overpass" panose="020B060402020202020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987BDA-2E5B-4030-94E3-01191446F460}"/>
              </a:ext>
            </a:extLst>
          </p:cNvPr>
          <p:cNvSpPr txBox="1">
            <a:spLocks/>
          </p:cNvSpPr>
          <p:nvPr/>
        </p:nvSpPr>
        <p:spPr>
          <a:xfrm>
            <a:off x="97700" y="3552942"/>
            <a:ext cx="5865364" cy="707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Habiba Kallel </a:t>
            </a:r>
            <a:r>
              <a:rPr lang="en-US" sz="1400" b="1" baseline="40000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(1,2)</a:t>
            </a:r>
            <a:r>
              <a:rPr lang="en-US" sz="14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, François </a:t>
            </a:r>
            <a:r>
              <a:rPr lang="en-US" sz="1400" b="1" dirty="0" err="1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Anctil</a:t>
            </a:r>
            <a:r>
              <a:rPr lang="en-US" sz="1400" b="1" baseline="40000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(1,2)</a:t>
            </a:r>
            <a:r>
              <a:rPr lang="en-US" sz="14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 , Daniel </a:t>
            </a:r>
            <a:r>
              <a:rPr lang="en-US" sz="1400" b="1" dirty="0" err="1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F.Nadeau</a:t>
            </a:r>
            <a:r>
              <a:rPr lang="en-US" sz="14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400" b="1" baseline="40000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(1,2)</a:t>
            </a:r>
            <a:r>
              <a:rPr lang="en-US" sz="14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, Antoine </a:t>
            </a:r>
            <a:r>
              <a:rPr lang="en-US" sz="1400" b="1" dirty="0" err="1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Thiboult</a:t>
            </a:r>
            <a:r>
              <a:rPr lang="en-US" sz="14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400" b="1" baseline="40000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(1,2)</a:t>
            </a:r>
            <a:r>
              <a:rPr lang="en-US" sz="14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, and Murray </a:t>
            </a:r>
            <a:r>
              <a:rPr lang="en-US" sz="1400" b="1" dirty="0" err="1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D.Mackay</a:t>
            </a:r>
            <a:r>
              <a:rPr lang="en-US" sz="1400" b="1" baseline="40000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 (3)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49E13C-76D2-445D-BE62-19702227BD2A}"/>
              </a:ext>
            </a:extLst>
          </p:cNvPr>
          <p:cNvSpPr txBox="1"/>
          <p:nvPr/>
        </p:nvSpPr>
        <p:spPr>
          <a:xfrm>
            <a:off x="-33019" y="4392892"/>
            <a:ext cx="61268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baseline="30000" dirty="0">
                <a:solidFill>
                  <a:schemeClr val="bg1"/>
                </a:solidFill>
                <a:latin typeface="Overpass" panose="020B0604020202020204" charset="0"/>
              </a:rPr>
              <a:t>(1) </a:t>
            </a:r>
            <a:r>
              <a:rPr lang="en-US" sz="1000" b="1" dirty="0">
                <a:solidFill>
                  <a:schemeClr val="bg1"/>
                </a:solidFill>
                <a:latin typeface="Overpass" panose="020B0604020202020204" charset="0"/>
              </a:rPr>
              <a:t>Department of Civil and Water Engineering, Université Laval, Quebec, Canada.</a:t>
            </a:r>
          </a:p>
          <a:p>
            <a:r>
              <a:rPr lang="en-US" sz="1000" b="1" baseline="30000" dirty="0">
                <a:solidFill>
                  <a:schemeClr val="bg1"/>
                </a:solidFill>
                <a:latin typeface="Overpass" panose="020B0604020202020204" charset="0"/>
              </a:rPr>
              <a:t>(2)</a:t>
            </a:r>
            <a:r>
              <a:rPr lang="en-US" sz="1000" b="1" dirty="0">
                <a:solidFill>
                  <a:schemeClr val="bg1"/>
                </a:solidFill>
                <a:latin typeface="Overpass" panose="020B0604020202020204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Overpass" panose="020B0604020202020204" charset="0"/>
              </a:rPr>
              <a:t>CentrEau</a:t>
            </a:r>
            <a:r>
              <a:rPr lang="en-US" sz="1000" b="1" dirty="0">
                <a:solidFill>
                  <a:schemeClr val="bg1"/>
                </a:solidFill>
                <a:latin typeface="Overpass" panose="020B0604020202020204" charset="0"/>
              </a:rPr>
              <a:t>, Water research center, Quebec QC, Canada</a:t>
            </a:r>
          </a:p>
          <a:p>
            <a:r>
              <a:rPr lang="fr-CA" sz="1000" b="1" baseline="30000" dirty="0">
                <a:solidFill>
                  <a:schemeClr val="bg1"/>
                </a:solidFill>
                <a:latin typeface="Overpass" panose="020B0604020202020204" charset="0"/>
              </a:rPr>
              <a:t>(3) </a:t>
            </a:r>
            <a:r>
              <a:rPr lang="fr-CA" sz="1000" b="1" dirty="0" err="1">
                <a:solidFill>
                  <a:schemeClr val="bg1"/>
                </a:solidFill>
                <a:latin typeface="Overpass" panose="020B0604020202020204" charset="0"/>
              </a:rPr>
              <a:t>Meteorological</a:t>
            </a:r>
            <a:r>
              <a:rPr lang="fr-CA" sz="1000" b="1" dirty="0">
                <a:solidFill>
                  <a:schemeClr val="bg1"/>
                </a:solidFill>
                <a:latin typeface="Overpass" panose="020B0604020202020204" charset="0"/>
              </a:rPr>
              <a:t> </a:t>
            </a:r>
            <a:r>
              <a:rPr lang="fr-CA" sz="1000" b="1" dirty="0" err="1">
                <a:solidFill>
                  <a:schemeClr val="bg1"/>
                </a:solidFill>
                <a:latin typeface="Overpass" panose="020B0604020202020204" charset="0"/>
              </a:rPr>
              <a:t>Research</a:t>
            </a:r>
            <a:r>
              <a:rPr lang="fr-CA" sz="1000" b="1" dirty="0">
                <a:solidFill>
                  <a:schemeClr val="bg1"/>
                </a:solidFill>
                <a:latin typeface="Overpass" panose="020B0604020202020204" charset="0"/>
              </a:rPr>
              <a:t> Division, </a:t>
            </a:r>
            <a:r>
              <a:rPr lang="fr-CA" sz="1000" b="1" dirty="0" err="1">
                <a:solidFill>
                  <a:schemeClr val="bg1"/>
                </a:solidFill>
                <a:latin typeface="Overpass" panose="020B0604020202020204" charset="0"/>
              </a:rPr>
              <a:t>Environment</a:t>
            </a:r>
            <a:r>
              <a:rPr lang="fr-CA" sz="1000" b="1" dirty="0">
                <a:solidFill>
                  <a:schemeClr val="bg1"/>
                </a:solidFill>
                <a:latin typeface="Overpass" panose="020B0604020202020204" charset="0"/>
              </a:rPr>
              <a:t> and </a:t>
            </a:r>
            <a:r>
              <a:rPr lang="fr-CA" sz="1000" b="1" dirty="0" err="1">
                <a:solidFill>
                  <a:schemeClr val="bg1"/>
                </a:solidFill>
                <a:latin typeface="Overpass" panose="020B0604020202020204" charset="0"/>
              </a:rPr>
              <a:t>Climate</a:t>
            </a:r>
            <a:r>
              <a:rPr lang="fr-CA" sz="1000" b="1" dirty="0">
                <a:solidFill>
                  <a:schemeClr val="bg1"/>
                </a:solidFill>
                <a:latin typeface="Overpass" panose="020B0604020202020204" charset="0"/>
              </a:rPr>
              <a:t> Change Canada, Toronto, </a:t>
            </a:r>
            <a:r>
              <a:rPr lang="fr-CA" sz="1000" b="1" dirty="0" err="1">
                <a:solidFill>
                  <a:schemeClr val="bg1"/>
                </a:solidFill>
                <a:latin typeface="Overpass" panose="020B0604020202020204" charset="0"/>
              </a:rPr>
              <a:t>Ontario,Canada</a:t>
            </a:r>
            <a:endParaRPr lang="fr-CA" sz="1000" b="1" dirty="0">
              <a:solidFill>
                <a:schemeClr val="bg1"/>
              </a:solidFill>
              <a:latin typeface="Overpass" panose="020B0604020202020204" charset="0"/>
            </a:endParaRPr>
          </a:p>
        </p:txBody>
      </p:sp>
      <p:pic>
        <p:nvPicPr>
          <p:cNvPr id="17" name="Picture 2" descr="EGU22: New Dates, Format and Submission Deadline Announced | EPOS">
            <a:extLst>
              <a:ext uri="{FF2B5EF4-FFF2-40B4-BE49-F238E27FC236}">
                <a16:creationId xmlns:a16="http://schemas.microsoft.com/office/drawing/2014/main" id="{34446ED2-C747-468F-9DC3-C174FE74A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59" b="22146"/>
          <a:stretch/>
        </p:blipFill>
        <p:spPr bwMode="auto">
          <a:xfrm>
            <a:off x="-1487" y="684563"/>
            <a:ext cx="2350550" cy="10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3ADF8D98-010C-7D44-EAD3-9172FE54456D}"/>
              </a:ext>
            </a:extLst>
          </p:cNvPr>
          <p:cNvGrpSpPr/>
          <p:nvPr/>
        </p:nvGrpSpPr>
        <p:grpSpPr>
          <a:xfrm>
            <a:off x="103124" y="5858563"/>
            <a:ext cx="7614745" cy="828000"/>
            <a:chOff x="103124" y="5858563"/>
            <a:chExt cx="7614745" cy="828000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8E11D4C1-837D-4109-87C1-9FA386B62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9633" y="5985119"/>
              <a:ext cx="1648236" cy="5748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1026" name="Picture 2" descr="Accueil | Englobe">
              <a:extLst>
                <a:ext uri="{FF2B5EF4-FFF2-40B4-BE49-F238E27FC236}">
                  <a16:creationId xmlns:a16="http://schemas.microsoft.com/office/drawing/2014/main" id="{005DFC9D-E0B9-4426-A6EC-523AAF2F7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80" y="5858563"/>
              <a:ext cx="1584487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nteractive Environmental Indicators - Land Use Planning Hub">
              <a:extLst>
                <a:ext uri="{FF2B5EF4-FFF2-40B4-BE49-F238E27FC236}">
                  <a16:creationId xmlns:a16="http://schemas.microsoft.com/office/drawing/2014/main" id="{DC9B0B34-DC65-4E6C-A2F9-23B34F200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5" t="14608" r="11046" b="28222"/>
            <a:stretch/>
          </p:blipFill>
          <p:spPr bwMode="auto">
            <a:xfrm>
              <a:off x="3851807" y="5987261"/>
              <a:ext cx="2074986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ydro-Québec | Accueil">
              <a:extLst>
                <a:ext uri="{FF2B5EF4-FFF2-40B4-BE49-F238E27FC236}">
                  <a16:creationId xmlns:a16="http://schemas.microsoft.com/office/drawing/2014/main" id="{1C5BA58D-B8CA-4198-8677-145CBC36E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" t="20845" r="7904" b="18381"/>
            <a:stretch/>
          </p:blipFill>
          <p:spPr bwMode="auto">
            <a:xfrm>
              <a:off x="103124" y="5912563"/>
              <a:ext cx="191809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507FD76E-C389-546D-D026-F5A4EB1C0E12}"/>
              </a:ext>
            </a:extLst>
          </p:cNvPr>
          <p:cNvSpPr txBox="1"/>
          <p:nvPr/>
        </p:nvSpPr>
        <p:spPr>
          <a:xfrm>
            <a:off x="1438286" y="5197336"/>
            <a:ext cx="4639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Overpass" panose="020B0604020202020204" charset="0"/>
                <a:cs typeface="Times New Roman" panose="02020603050405020304" pitchFamily="18" charset="0"/>
              </a:rPr>
              <a:t>Habiba.kallel.1@ulaval.ca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58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1"/>
    </mc:Choice>
    <mc:Fallback xmlns="">
      <p:transition spd="slow" advTm="29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71399F-B699-4E20-B0C5-070BF8D5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8864C5FC-FBC8-4FE4-8D63-9E985AC12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86767"/>
              </p:ext>
            </p:extLst>
          </p:nvPr>
        </p:nvGraphicFramePr>
        <p:xfrm>
          <a:off x="5722374" y="1050977"/>
          <a:ext cx="3310049" cy="172821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33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Lake size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Number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Total area of Canada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0.001- 1 km</a:t>
                      </a:r>
                      <a:r>
                        <a:rPr kumimoji="1" lang="en-CA" altLang="en-US" sz="14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2</a:t>
                      </a:r>
                      <a:endParaRPr kumimoji="1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19.5 x10</a:t>
                      </a:r>
                      <a:r>
                        <a:rPr kumimoji="1" lang="en-CA" altLang="en-US" sz="14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6</a:t>
                      </a:r>
                      <a:endParaRPr kumimoji="1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161000 (24 %)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1-10 km</a:t>
                      </a:r>
                      <a:r>
                        <a:rPr kumimoji="1" lang="en-US" altLang="en-US" sz="14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2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27800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73000 (11%)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10-100 km</a:t>
                      </a:r>
                      <a:r>
                        <a:rPr kumimoji="1" lang="en-US" altLang="en-US" sz="14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2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3300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86000 (13%)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100- 100000 km</a:t>
                      </a:r>
                      <a:r>
                        <a:rPr kumimoji="1" lang="en-US" altLang="en-US" sz="14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2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400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6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verpass" panose="020B0604020202020204"/>
                        </a:rPr>
                        <a:t>356000 (52%)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verpass" panose="020B0604020202020204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DC4CEDA5-1D95-4B82-B549-627F2BD80616}"/>
              </a:ext>
            </a:extLst>
          </p:cNvPr>
          <p:cNvGrpSpPr/>
          <p:nvPr/>
        </p:nvGrpSpPr>
        <p:grpSpPr>
          <a:xfrm>
            <a:off x="61277" y="2964139"/>
            <a:ext cx="9021446" cy="3804970"/>
            <a:chOff x="61277" y="2964139"/>
            <a:chExt cx="9021446" cy="3804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C916DF-7673-4CA4-9184-0A65CF83FB0E}"/>
                </a:ext>
              </a:extLst>
            </p:cNvPr>
            <p:cNvSpPr/>
            <p:nvPr/>
          </p:nvSpPr>
          <p:spPr>
            <a:xfrm>
              <a:off x="61277" y="2964139"/>
              <a:ext cx="9021446" cy="380497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6C9AA25-CA9D-413D-8C7F-82BBE813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126" y="3105806"/>
              <a:ext cx="6406636" cy="34783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FBDDB82-D39A-4CD2-B082-CA8A503F66D3}"/>
                </a:ext>
              </a:extLst>
            </p:cNvPr>
            <p:cNvSpPr txBox="1"/>
            <p:nvPr/>
          </p:nvSpPr>
          <p:spPr>
            <a:xfrm>
              <a:off x="6773031" y="3013501"/>
              <a:ext cx="2241990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latin typeface="Overpass" panose="020B0604020202020204" charset="0"/>
                  <a:cs typeface="Times New Roman" panose="02020603050405020304" pitchFamily="18" charset="0"/>
                </a:rPr>
                <a:t>La Romaine 2 </a:t>
              </a:r>
              <a:r>
                <a:rPr lang="en-US" sz="1600" b="1" dirty="0">
                  <a:latin typeface="Overpass" panose="020B0604020202020204" charset="0"/>
                  <a:cs typeface="Times New Roman" panose="02020603050405020304" pitchFamily="18" charset="0"/>
                </a:rPr>
                <a:t>hydroelectric</a:t>
              </a:r>
              <a:r>
                <a:rPr lang="fr-FR" sz="1600" b="1" dirty="0">
                  <a:latin typeface="Overpass" panose="020B060402020202020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Overpass" panose="020B0604020202020204" charset="0"/>
                  <a:cs typeface="Times New Roman" panose="02020603050405020304" pitchFamily="18" charset="0"/>
                </a:rPr>
                <a:t>reservoir</a:t>
              </a:r>
              <a:r>
                <a:rPr lang="fr-FR" sz="1600" b="1" dirty="0">
                  <a:latin typeface="Overpass" panose="020B0604020202020204" charset="0"/>
                  <a:cs typeface="Times New Roman" panose="02020603050405020304" pitchFamily="18" charset="0"/>
                </a:rPr>
                <a:t> (50.7°N, 63.2°W)</a:t>
              </a:r>
              <a:endParaRPr lang="fr-CA" sz="1600" b="1" dirty="0">
                <a:latin typeface="Overpass" panose="020B060402020202020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52ACAE7-231E-458A-A021-6C090059A4DC}"/>
              </a:ext>
            </a:extLst>
          </p:cNvPr>
          <p:cNvSpPr/>
          <p:nvPr/>
        </p:nvSpPr>
        <p:spPr>
          <a:xfrm>
            <a:off x="6773031" y="3936803"/>
            <a:ext cx="2287125" cy="26473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44000" marR="0" lvl="0" indent="0" algn="ctr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Observations </a:t>
            </a:r>
            <a:endParaRPr kumimoji="0" lang="en-US" sz="140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verpass" panose="020B0604020202020204"/>
              <a:cs typeface="Arial" panose="020B0604020202020204" pitchFamily="34" charset="0"/>
            </a:endParaRPr>
          </a:p>
          <a:p>
            <a:pPr marL="201150" marR="0" lvl="0" indent="-228600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Twos fluxes towers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using an eddy-covariance system with a sampling rate of 10 Hz.</a:t>
            </a:r>
          </a:p>
          <a:p>
            <a:pPr marR="0" lvl="0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noProof="0" dirty="0">
                <a:solidFill>
                  <a:prstClr val="black"/>
                </a:solidFill>
                <a:latin typeface="Overpass" panose="020B0604020202020204"/>
                <a:cs typeface="Arial" panose="020B0604020202020204" pitchFamily="34" charset="0"/>
              </a:rPr>
              <a:t>A1.  </a:t>
            </a:r>
            <a:r>
              <a:rPr lang="en-US" sz="1400" kern="0" dirty="0">
                <a:solidFill>
                  <a:prstClr val="black"/>
                </a:solidFill>
                <a:latin typeface="Overpass" panose="020B0604020202020204"/>
                <a:cs typeface="Arial" panose="020B0604020202020204" pitchFamily="34" charset="0"/>
              </a:rPr>
              <a:t>Year –round on shore</a:t>
            </a:r>
          </a:p>
          <a:p>
            <a:pPr marR="0" lvl="0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A2.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  </a:t>
            </a:r>
            <a:r>
              <a:rPr lang="en-US" sz="1400" kern="0" noProof="0" dirty="0">
                <a:solidFill>
                  <a:prstClr val="black"/>
                </a:solidFill>
                <a:latin typeface="Overpass" panose="020B0604020202020204"/>
                <a:cs typeface="Arial" panose="020B0604020202020204" pitchFamily="34" charset="0"/>
              </a:rPr>
              <a:t>I</a:t>
            </a:r>
            <a:r>
              <a:rPr lang="en-US" sz="1400" kern="0" dirty="0" err="1">
                <a:solidFill>
                  <a:prstClr val="black"/>
                </a:solidFill>
                <a:latin typeface="Overpass" panose="020B0604020202020204"/>
                <a:cs typeface="Arial" panose="020B0604020202020204" pitchFamily="34" charset="0"/>
              </a:rPr>
              <a:t>ce</a:t>
            </a:r>
            <a:r>
              <a:rPr lang="en-US" sz="1400" kern="0" dirty="0">
                <a:solidFill>
                  <a:prstClr val="black"/>
                </a:solidFill>
                <a:latin typeface="Overpass" panose="020B0604020202020204"/>
                <a:cs typeface="Arial" panose="020B0604020202020204" pitchFamily="34" charset="0"/>
              </a:rPr>
              <a:t>-free on a raft</a:t>
            </a:r>
          </a:p>
          <a:p>
            <a:pPr marR="0" lvl="0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B.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  <a:cs typeface="Arial" panose="020B0604020202020204" pitchFamily="34" charset="0"/>
              </a:rPr>
              <a:t>Water temperature measurements available from the surface to 70 m deep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verpass" panose="020B0604020202020204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verpass" panose="020B0604020202020204"/>
              <a:cs typeface="Arial" panose="020B0604020202020204" pitchFamily="34" charset="0"/>
            </a:endParaRPr>
          </a:p>
        </p:txBody>
      </p:sp>
      <p:sp>
        <p:nvSpPr>
          <p:cNvPr id="9" name="Titre 25">
            <a:extLst>
              <a:ext uri="{FF2B5EF4-FFF2-40B4-BE49-F238E27FC236}">
                <a16:creationId xmlns:a16="http://schemas.microsoft.com/office/drawing/2014/main" id="{9D251B18-0C3C-4A26-A1C0-18B79DF4CFD0}"/>
              </a:ext>
            </a:extLst>
          </p:cNvPr>
          <p:cNvSpPr txBox="1">
            <a:spLocks/>
          </p:cNvSpPr>
          <p:nvPr/>
        </p:nvSpPr>
        <p:spPr>
          <a:xfrm>
            <a:off x="624758" y="224761"/>
            <a:ext cx="7531100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200" dirty="0">
                <a:latin typeface="Overpass" panose="020B0604020202020204"/>
              </a:rPr>
              <a:t>Introduction And </a:t>
            </a:r>
            <a:r>
              <a:rPr lang="fr-CA" sz="3200" dirty="0" err="1">
                <a:latin typeface="Overpass" panose="020B0604020202020204"/>
              </a:rPr>
              <a:t>Study</a:t>
            </a:r>
            <a:r>
              <a:rPr lang="fr-CA" sz="3200" dirty="0">
                <a:latin typeface="Overpass" panose="020B0604020202020204"/>
              </a:rPr>
              <a:t> Site</a:t>
            </a:r>
            <a:endParaRPr lang="en-US" sz="3200" dirty="0">
              <a:latin typeface="Overpass" panose="020B060402020202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1323AF-7DAD-4A5B-9EAA-5ECC2F6B34D7}"/>
              </a:ext>
            </a:extLst>
          </p:cNvPr>
          <p:cNvSpPr txBox="1"/>
          <p:nvPr/>
        </p:nvSpPr>
        <p:spPr>
          <a:xfrm>
            <a:off x="61277" y="1050977"/>
            <a:ext cx="32136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verpass" panose="020B0604020202020204"/>
              </a:rPr>
              <a:t>Lake-atmosphere interactions are crucial for climate and weather assessment.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866A0E-14FD-4B55-87A2-359B94FD4F92}"/>
              </a:ext>
            </a:extLst>
          </p:cNvPr>
          <p:cNvSpPr txBox="1"/>
          <p:nvPr/>
        </p:nvSpPr>
        <p:spPr>
          <a:xfrm>
            <a:off x="61277" y="2016143"/>
            <a:ext cx="321367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verpass" panose="020B0604020202020204"/>
              </a:rPr>
              <a:t>Inland and water bodies are diverse in size and shape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E473178-F9FC-425F-924A-747CBA0099B7}"/>
              </a:ext>
            </a:extLst>
          </p:cNvPr>
          <p:cNvGrpSpPr/>
          <p:nvPr/>
        </p:nvGrpSpPr>
        <p:grpSpPr>
          <a:xfrm>
            <a:off x="3540328" y="729390"/>
            <a:ext cx="2066018" cy="2126995"/>
            <a:chOff x="3628750" y="794704"/>
            <a:chExt cx="2066018" cy="212699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8A02492-0E3C-473F-9132-B9FB77167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8750" y="1071735"/>
              <a:ext cx="2066018" cy="1849964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7E3E901-F205-4A17-8E70-B36D770882BF}"/>
                </a:ext>
              </a:extLst>
            </p:cNvPr>
            <p:cNvSpPr txBox="1"/>
            <p:nvPr/>
          </p:nvSpPr>
          <p:spPr>
            <a:xfrm>
              <a:off x="4291687" y="794704"/>
              <a:ext cx="10030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Overpass" panose="020B0604020202020204"/>
                </a:rPr>
                <a:t>Canada</a:t>
              </a:r>
              <a:endParaRPr lang="fr-CA" sz="16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21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"/>
    </mc:Choice>
    <mc:Fallback xmlns="">
      <p:transition spd="slow" advTm="3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C736DC-4D60-4653-8AB8-DC599331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CB058D8-18BD-4C1E-A353-497A9F76528A}"/>
              </a:ext>
            </a:extLst>
          </p:cNvPr>
          <p:cNvGrpSpPr/>
          <p:nvPr/>
        </p:nvGrpSpPr>
        <p:grpSpPr>
          <a:xfrm>
            <a:off x="1774572" y="4098478"/>
            <a:ext cx="5376016" cy="2352295"/>
            <a:chOff x="1913194" y="4098478"/>
            <a:chExt cx="5376016" cy="23522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3E7C44-3856-4E89-AA0E-EEB7487BDD6C}"/>
                </a:ext>
              </a:extLst>
            </p:cNvPr>
            <p:cNvSpPr/>
            <p:nvPr/>
          </p:nvSpPr>
          <p:spPr>
            <a:xfrm>
              <a:off x="1913194" y="4128336"/>
              <a:ext cx="5376016" cy="23224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76E637E-09D6-46F2-AEF7-D2DC3250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3194" y="4098478"/>
              <a:ext cx="5376016" cy="23224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aphicFrame>
        <p:nvGraphicFramePr>
          <p:cNvPr id="4" name="Tableau 23">
            <a:extLst>
              <a:ext uri="{FF2B5EF4-FFF2-40B4-BE49-F238E27FC236}">
                <a16:creationId xmlns:a16="http://schemas.microsoft.com/office/drawing/2014/main" id="{D06E8AAE-D441-4432-8CFD-CDD270EA4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46480"/>
              </p:ext>
            </p:extLst>
          </p:nvPr>
        </p:nvGraphicFramePr>
        <p:xfrm>
          <a:off x="5746120" y="1114815"/>
          <a:ext cx="3201841" cy="287891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74300">
                  <a:extLst>
                    <a:ext uri="{9D8B030D-6E8A-4147-A177-3AD203B41FA5}">
                      <a16:colId xmlns:a16="http://schemas.microsoft.com/office/drawing/2014/main" val="1657143516"/>
                    </a:ext>
                  </a:extLst>
                </a:gridCol>
                <a:gridCol w="1527541">
                  <a:extLst>
                    <a:ext uri="{9D8B030D-6E8A-4147-A177-3AD203B41FA5}">
                      <a16:colId xmlns:a16="http://schemas.microsoft.com/office/drawing/2014/main" val="2036924637"/>
                    </a:ext>
                  </a:extLst>
                </a:gridCol>
              </a:tblGrid>
              <a:tr h="244790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Parameter</a:t>
                      </a:r>
                      <a:endParaRPr lang="en-US" sz="1400" b="0" noProof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Value</a:t>
                      </a:r>
                      <a:endParaRPr lang="en-US" sz="1400" b="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37659"/>
                  </a:ext>
                </a:extLst>
              </a:tr>
              <a:tr h="24479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Mean Depth (m)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60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0225"/>
                  </a:ext>
                </a:extLst>
              </a:tr>
              <a:tr h="34070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Vertical resolution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0.5 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819199"/>
                  </a:ext>
                </a:extLst>
              </a:tr>
              <a:tr h="24479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Time step</a:t>
                      </a:r>
                      <a:endParaRPr lang="en-US" sz="1400" noProof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30 min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48139"/>
                  </a:ext>
                </a:extLst>
              </a:tr>
              <a:tr h="24479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Fetch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9200 m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07999"/>
                  </a:ext>
                </a:extLst>
              </a:tr>
              <a:tr h="587496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Simulation period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2018-06-25 to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  2021-06-08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(3 years)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06201"/>
                  </a:ext>
                </a:extLst>
              </a:tr>
              <a:tr h="587496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Initial temperature profile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Overpass" panose="020B0604020202020204" charset="0"/>
                        </a:rPr>
                        <a:t>Observations on 2018-06-25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Overpass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01193"/>
                  </a:ext>
                </a:extLst>
              </a:tr>
            </a:tbl>
          </a:graphicData>
        </a:graphic>
      </p:graphicFrame>
      <p:sp>
        <p:nvSpPr>
          <p:cNvPr id="5" name="Flèche : bas 4">
            <a:extLst>
              <a:ext uri="{FF2B5EF4-FFF2-40B4-BE49-F238E27FC236}">
                <a16:creationId xmlns:a16="http://schemas.microsoft.com/office/drawing/2014/main" id="{DFDE5D4D-99F3-4A31-AFEE-FE559DEEB333}"/>
              </a:ext>
            </a:extLst>
          </p:cNvPr>
          <p:cNvSpPr/>
          <p:nvPr/>
        </p:nvSpPr>
        <p:spPr>
          <a:xfrm>
            <a:off x="4601202" y="3362900"/>
            <a:ext cx="437678" cy="68187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0E9BA065-7B91-4FFC-BEDF-906966DE1B3B}"/>
              </a:ext>
            </a:extLst>
          </p:cNvPr>
          <p:cNvSpPr/>
          <p:nvPr/>
        </p:nvSpPr>
        <p:spPr>
          <a:xfrm>
            <a:off x="3180578" y="3348338"/>
            <a:ext cx="437679" cy="73785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1EFCBD8-2DF5-4B8B-938D-490D44DF9949}"/>
              </a:ext>
            </a:extLst>
          </p:cNvPr>
          <p:cNvSpPr/>
          <p:nvPr/>
        </p:nvSpPr>
        <p:spPr>
          <a:xfrm>
            <a:off x="462040" y="2554274"/>
            <a:ext cx="437679" cy="204660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25558F-9008-48D0-B093-8D4FC3FA7E3B}"/>
              </a:ext>
            </a:extLst>
          </p:cNvPr>
          <p:cNvSpPr txBox="1"/>
          <p:nvPr/>
        </p:nvSpPr>
        <p:spPr>
          <a:xfrm>
            <a:off x="-114024" y="1637123"/>
            <a:ext cx="150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Overpass" panose="020B0604020202020204" charset="0"/>
                <a:cs typeface="Times New Roman" panose="02020603050405020304" pitchFamily="18" charset="0"/>
              </a:rPr>
              <a:t>Climate observations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D68235-307F-420E-9623-CA6593A37AF7}"/>
              </a:ext>
            </a:extLst>
          </p:cNvPr>
          <p:cNvSpPr txBox="1"/>
          <p:nvPr/>
        </p:nvSpPr>
        <p:spPr>
          <a:xfrm>
            <a:off x="-98834" y="4871699"/>
            <a:ext cx="1743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dirty="0">
                <a:latin typeface="Overpass" panose="020B0604020202020204" charset="0"/>
                <a:cs typeface="Times New Roman" panose="02020603050405020304" pitchFamily="18" charset="0"/>
              </a:rPr>
              <a:t>Canadian Small Lake Model</a:t>
            </a:r>
          </a:p>
        </p:txBody>
      </p:sp>
      <p:sp>
        <p:nvSpPr>
          <p:cNvPr id="10" name="Titre 25">
            <a:extLst>
              <a:ext uri="{FF2B5EF4-FFF2-40B4-BE49-F238E27FC236}">
                <a16:creationId xmlns:a16="http://schemas.microsoft.com/office/drawing/2014/main" id="{05746507-5045-412A-8507-D4F217C99A33}"/>
              </a:ext>
            </a:extLst>
          </p:cNvPr>
          <p:cNvSpPr txBox="1">
            <a:spLocks/>
          </p:cNvSpPr>
          <p:nvPr/>
        </p:nvSpPr>
        <p:spPr>
          <a:xfrm>
            <a:off x="177879" y="42776"/>
            <a:ext cx="8723155" cy="7953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200" dirty="0">
                <a:latin typeface="Overpass" panose="020B0604020202020204"/>
              </a:rPr>
              <a:t>Model </a:t>
            </a:r>
            <a:r>
              <a:rPr lang="en-US" sz="3200" dirty="0">
                <a:latin typeface="Overpass" panose="020B0604020202020204"/>
              </a:rPr>
              <a:t>Assessment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703D546-FF7C-4120-9A8C-44C58BFEF525}"/>
              </a:ext>
            </a:extLst>
          </p:cNvPr>
          <p:cNvGrpSpPr/>
          <p:nvPr/>
        </p:nvGrpSpPr>
        <p:grpSpPr>
          <a:xfrm>
            <a:off x="1041753" y="963248"/>
            <a:ext cx="5153008" cy="2631133"/>
            <a:chOff x="1825642" y="842130"/>
            <a:chExt cx="4815348" cy="236456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9FDB561-FA96-40D3-9319-40B5B863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2184" y="1126479"/>
              <a:ext cx="3995290" cy="2080214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7E461AE-E939-4600-B175-FE601B799BD5}"/>
                </a:ext>
              </a:extLst>
            </p:cNvPr>
            <p:cNvSpPr txBox="1"/>
            <p:nvPr/>
          </p:nvSpPr>
          <p:spPr>
            <a:xfrm>
              <a:off x="1825642" y="842130"/>
              <a:ext cx="4815348" cy="304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0" dirty="0">
                  <a:effectLst/>
                  <a:latin typeface="Overpass" panose="020B0604020202020204"/>
                </a:rPr>
                <a:t>Meteorological forcing</a:t>
              </a:r>
              <a:endParaRPr lang="fr-CA" sz="1600" b="1" dirty="0">
                <a:latin typeface="Overpass" panose="020B0604020202020204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A17FA36-039E-4965-8227-C81BA3BACFC5}"/>
              </a:ext>
            </a:extLst>
          </p:cNvPr>
          <p:cNvSpPr txBox="1"/>
          <p:nvPr/>
        </p:nvSpPr>
        <p:spPr>
          <a:xfrm>
            <a:off x="4672191" y="787841"/>
            <a:ext cx="515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effectLst/>
                <a:latin typeface="Overpass" panose="020B0604020202020204"/>
              </a:rPr>
              <a:t>Model setup</a:t>
            </a:r>
            <a:endParaRPr lang="fr-CA" sz="1600" b="1" dirty="0">
              <a:latin typeface="Overpas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7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"/>
    </mc:Choice>
    <mc:Fallback xmlns="">
      <p:transition spd="slow" advTm="2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0ADA583-52D0-470C-B15F-3E461B1FD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12" y="818718"/>
            <a:ext cx="3960000" cy="39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F52B1D4-496D-4D8D-AB32-6BD4672A3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64" y="818718"/>
            <a:ext cx="3960000" cy="39600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520E25B-91E3-4420-A580-2839790B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</a:t>
            </a:fld>
            <a:endParaRPr lang="en-US"/>
          </a:p>
        </p:txBody>
      </p:sp>
      <p:sp>
        <p:nvSpPr>
          <p:cNvPr id="9" name="Titre 25">
            <a:extLst>
              <a:ext uri="{FF2B5EF4-FFF2-40B4-BE49-F238E27FC236}">
                <a16:creationId xmlns:a16="http://schemas.microsoft.com/office/drawing/2014/main" id="{5E2958F2-DD87-4BCA-8880-3B08BC2CFF1E}"/>
              </a:ext>
            </a:extLst>
          </p:cNvPr>
          <p:cNvSpPr txBox="1">
            <a:spLocks/>
          </p:cNvSpPr>
          <p:nvPr/>
        </p:nvSpPr>
        <p:spPr>
          <a:xfrm>
            <a:off x="1071929" y="126391"/>
            <a:ext cx="7531100" cy="79458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latin typeface="Overpass" panose="020B0604020202020204"/>
              </a:rPr>
              <a:t>Model Performance: Turbulent </a:t>
            </a:r>
            <a:r>
              <a:rPr lang="fr-CA" dirty="0" err="1">
                <a:latin typeface="Overpass" panose="020B0604020202020204"/>
              </a:rPr>
              <a:t>Heat</a:t>
            </a:r>
            <a:r>
              <a:rPr lang="fr-CA" dirty="0">
                <a:latin typeface="Overpass" panose="020B0604020202020204"/>
              </a:rPr>
              <a:t> Fluxes</a:t>
            </a:r>
            <a:endParaRPr lang="en-US" dirty="0">
              <a:latin typeface="Overpas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97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7661504F-7399-4E6F-89FE-9A752040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65" y="818718"/>
            <a:ext cx="3960000" cy="39600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520E25B-91E3-4420-A580-2839790B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F74B6-5F26-477B-96F8-DE6BF483DDEC}"/>
              </a:ext>
            </a:extLst>
          </p:cNvPr>
          <p:cNvSpPr/>
          <p:nvPr/>
        </p:nvSpPr>
        <p:spPr>
          <a:xfrm>
            <a:off x="1269565" y="1282725"/>
            <a:ext cx="176982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AB853-D2C6-40DB-BAC7-B3A0DBC24F5A}"/>
              </a:ext>
            </a:extLst>
          </p:cNvPr>
          <p:cNvSpPr/>
          <p:nvPr/>
        </p:nvSpPr>
        <p:spPr>
          <a:xfrm>
            <a:off x="2479666" y="1282725"/>
            <a:ext cx="176982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C0BC3-CF28-4B91-9B0F-A343F2CDB6BE}"/>
              </a:ext>
            </a:extLst>
          </p:cNvPr>
          <p:cNvSpPr/>
          <p:nvPr/>
        </p:nvSpPr>
        <p:spPr>
          <a:xfrm>
            <a:off x="3003606" y="1267977"/>
            <a:ext cx="209174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C9C6D-8F38-44C1-B70C-04EBF5922FCA}"/>
              </a:ext>
            </a:extLst>
          </p:cNvPr>
          <p:cNvSpPr/>
          <p:nvPr/>
        </p:nvSpPr>
        <p:spPr>
          <a:xfrm>
            <a:off x="1950307" y="1282725"/>
            <a:ext cx="176982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4759F-81E1-45CA-8B83-B91EDDDE3DDB}"/>
              </a:ext>
            </a:extLst>
          </p:cNvPr>
          <p:cNvSpPr/>
          <p:nvPr/>
        </p:nvSpPr>
        <p:spPr>
          <a:xfrm>
            <a:off x="3749127" y="1265783"/>
            <a:ext cx="144000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Titre 25">
            <a:extLst>
              <a:ext uri="{FF2B5EF4-FFF2-40B4-BE49-F238E27FC236}">
                <a16:creationId xmlns:a16="http://schemas.microsoft.com/office/drawing/2014/main" id="{5E2958F2-DD87-4BCA-8880-3B08BC2CFF1E}"/>
              </a:ext>
            </a:extLst>
          </p:cNvPr>
          <p:cNvSpPr txBox="1">
            <a:spLocks/>
          </p:cNvSpPr>
          <p:nvPr/>
        </p:nvSpPr>
        <p:spPr>
          <a:xfrm>
            <a:off x="1071929" y="126391"/>
            <a:ext cx="7531100" cy="79458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latin typeface="Overpass" panose="020B0604020202020204"/>
              </a:rPr>
              <a:t>Model Performance: Turbulent </a:t>
            </a:r>
            <a:r>
              <a:rPr lang="fr-CA" dirty="0" err="1">
                <a:latin typeface="Overpass" panose="020B0604020202020204"/>
              </a:rPr>
              <a:t>Heat</a:t>
            </a:r>
            <a:r>
              <a:rPr lang="fr-CA" dirty="0">
                <a:latin typeface="Overpass" panose="020B0604020202020204"/>
              </a:rPr>
              <a:t> Fluxes</a:t>
            </a:r>
            <a:endParaRPr lang="en-US" dirty="0">
              <a:latin typeface="Overpass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D322F-FCC1-4ACF-84C9-87C9C568783B}"/>
              </a:ext>
            </a:extLst>
          </p:cNvPr>
          <p:cNvSpPr/>
          <p:nvPr/>
        </p:nvSpPr>
        <p:spPr>
          <a:xfrm>
            <a:off x="6895191" y="1284019"/>
            <a:ext cx="756414" cy="27104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3E630-7EEA-4E48-8218-9B55657E81B6}"/>
              </a:ext>
            </a:extLst>
          </p:cNvPr>
          <p:cNvSpPr/>
          <p:nvPr/>
        </p:nvSpPr>
        <p:spPr>
          <a:xfrm>
            <a:off x="7948421" y="1298767"/>
            <a:ext cx="447636" cy="27104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7C11F-ABE8-450F-87E1-FD705A6784E4}"/>
              </a:ext>
            </a:extLst>
          </p:cNvPr>
          <p:cNvSpPr/>
          <p:nvPr/>
        </p:nvSpPr>
        <p:spPr>
          <a:xfrm>
            <a:off x="6153663" y="1282724"/>
            <a:ext cx="308944" cy="2736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65DFC9-9ABA-4B61-8F1E-B4851A1BC29C}"/>
              </a:ext>
            </a:extLst>
          </p:cNvPr>
          <p:cNvSpPr txBox="1"/>
          <p:nvPr/>
        </p:nvSpPr>
        <p:spPr>
          <a:xfrm>
            <a:off x="168664" y="4867017"/>
            <a:ext cx="3902400" cy="1900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Overpass" panose="020B0604020202020204"/>
              </a:rPr>
              <a:t>Comparison shows a </a:t>
            </a:r>
            <a:r>
              <a:rPr lang="en-US" sz="1600" b="1" dirty="0">
                <a:solidFill>
                  <a:prstClr val="black"/>
                </a:solidFill>
                <a:latin typeface="Overpass" panose="020B0604020202020204"/>
              </a:rPr>
              <a:t>good agreement </a:t>
            </a:r>
            <a:r>
              <a:rPr lang="en-US" sz="1600" dirty="0">
                <a:solidFill>
                  <a:prstClr val="black"/>
                </a:solidFill>
                <a:latin typeface="Overpass" panose="020B0604020202020204"/>
              </a:rPr>
              <a:t>for H.</a:t>
            </a:r>
          </a:p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Overpass" panose="020B0604020202020204"/>
              </a:rPr>
              <a:t>Deviations mostly occur </a:t>
            </a:r>
            <a:r>
              <a:rPr lang="en-US" sz="1600" b="1" dirty="0">
                <a:solidFill>
                  <a:prstClr val="black"/>
                </a:solidFill>
                <a:latin typeface="Overpass" panose="020B0604020202020204"/>
              </a:rPr>
              <a:t>before freeze-up </a:t>
            </a:r>
            <a:r>
              <a:rPr lang="en-US" sz="1600" dirty="0">
                <a:solidFill>
                  <a:prstClr val="black"/>
                </a:solidFill>
                <a:latin typeface="Overpass" panose="020B0604020202020204"/>
              </a:rPr>
              <a:t>(October-December) and </a:t>
            </a:r>
            <a:r>
              <a:rPr lang="en-US" sz="1600" b="1" dirty="0">
                <a:solidFill>
                  <a:prstClr val="black"/>
                </a:solidFill>
                <a:latin typeface="Overpass" panose="020B0604020202020204"/>
              </a:rPr>
              <a:t>around ice-off </a:t>
            </a:r>
            <a:r>
              <a:rPr lang="en-US" sz="1600" dirty="0">
                <a:solidFill>
                  <a:prstClr val="black"/>
                </a:solidFill>
                <a:latin typeface="Overpass" panose="020B0604020202020204"/>
              </a:rPr>
              <a:t>(April-May).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5790D3E-E043-42AE-B038-9FE49C5E460F}"/>
              </a:ext>
            </a:extLst>
          </p:cNvPr>
          <p:cNvSpPr txBox="1"/>
          <p:nvPr/>
        </p:nvSpPr>
        <p:spPr>
          <a:xfrm>
            <a:off x="4645212" y="4873261"/>
            <a:ext cx="391722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verpass" panose="020B0604020202020204"/>
              </a:rPr>
              <a:t>Tendency of </a:t>
            </a:r>
            <a:r>
              <a:rPr lang="en-US" sz="1600" b="1" dirty="0">
                <a:solidFill>
                  <a:schemeClr val="bg1"/>
                </a:solidFill>
                <a:latin typeface="Overpass" panose="020B0604020202020204"/>
              </a:rPr>
              <a:t>overestimating LE when its observed magnitude is small </a:t>
            </a:r>
            <a:r>
              <a:rPr lang="en-US" sz="1600" dirty="0">
                <a:solidFill>
                  <a:schemeClr val="bg1"/>
                </a:solidFill>
                <a:latin typeface="Overpass" panose="020B0604020202020204"/>
              </a:rPr>
              <a:t>(ice cover period).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33F275A-0997-489F-8611-3E3EFD2C9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212" y="818718"/>
            <a:ext cx="3960000" cy="396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D386F0-0C22-4901-8F15-FE0B5E086F5B}"/>
              </a:ext>
            </a:extLst>
          </p:cNvPr>
          <p:cNvSpPr/>
          <p:nvPr/>
        </p:nvSpPr>
        <p:spPr>
          <a:xfrm>
            <a:off x="6882710" y="1267977"/>
            <a:ext cx="610680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75D48-4EEE-4C73-8C6E-210ED6E2C459}"/>
              </a:ext>
            </a:extLst>
          </p:cNvPr>
          <p:cNvSpPr/>
          <p:nvPr/>
        </p:nvSpPr>
        <p:spPr>
          <a:xfrm>
            <a:off x="6064458" y="1298767"/>
            <a:ext cx="308944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AA608D-FE1A-4131-9ABA-A981678A547E}"/>
              </a:ext>
            </a:extLst>
          </p:cNvPr>
          <p:cNvSpPr/>
          <p:nvPr/>
        </p:nvSpPr>
        <p:spPr>
          <a:xfrm>
            <a:off x="7948421" y="1267977"/>
            <a:ext cx="447636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"/>
    </mc:Choice>
    <mc:Fallback xmlns="">
      <p:transition spd="slow" advTm="2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9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22140DF-AF11-463B-AA30-DBD09ABECD04}"/>
              </a:ext>
            </a:extLst>
          </p:cNvPr>
          <p:cNvSpPr/>
          <p:nvPr/>
        </p:nvSpPr>
        <p:spPr>
          <a:xfrm>
            <a:off x="-369" y="542438"/>
            <a:ext cx="9144369" cy="486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1" name="Image 30" descr="Une image contenant texte, moniteur&#10;&#10;Description générée automatiquement">
            <a:extLst>
              <a:ext uri="{FF2B5EF4-FFF2-40B4-BE49-F238E27FC236}">
                <a16:creationId xmlns:a16="http://schemas.microsoft.com/office/drawing/2014/main" id="{78511502-29B7-4FF1-8693-E5BB62267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4" y="621878"/>
            <a:ext cx="8699094" cy="4248000"/>
          </a:xfrm>
          <a:prstGeom prst="rect">
            <a:avLst/>
          </a:prstGeom>
        </p:spPr>
      </p:pic>
      <p:sp>
        <p:nvSpPr>
          <p:cNvPr id="5" name="Titre 25">
            <a:extLst>
              <a:ext uri="{FF2B5EF4-FFF2-40B4-BE49-F238E27FC236}">
                <a16:creationId xmlns:a16="http://schemas.microsoft.com/office/drawing/2014/main" id="{ECEE1395-29C6-44D3-80C1-0E608451E419}"/>
              </a:ext>
            </a:extLst>
          </p:cNvPr>
          <p:cNvSpPr txBox="1">
            <a:spLocks/>
          </p:cNvSpPr>
          <p:nvPr/>
        </p:nvSpPr>
        <p:spPr>
          <a:xfrm>
            <a:off x="1083511" y="38621"/>
            <a:ext cx="7531100" cy="7945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100" dirty="0">
                <a:latin typeface="Overpass" panose="020B0604020202020204"/>
              </a:rPr>
              <a:t>Thermal </a:t>
            </a:r>
            <a:r>
              <a:rPr lang="fr-CA" sz="3100" dirty="0" err="1">
                <a:latin typeface="Overpass" panose="020B0604020202020204"/>
              </a:rPr>
              <a:t>Regime</a:t>
            </a:r>
            <a:endParaRPr lang="en-US" sz="3100" dirty="0">
              <a:latin typeface="Overpass" panose="020B0604020202020204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B841A95D-1A23-4A97-BBF0-EDBE1550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8795F0-A2F9-48BA-A051-17965378583F}"/>
              </a:ext>
            </a:extLst>
          </p:cNvPr>
          <p:cNvSpPr txBox="1"/>
          <p:nvPr/>
        </p:nvSpPr>
        <p:spPr>
          <a:xfrm>
            <a:off x="-29861" y="5188880"/>
            <a:ext cx="3234152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Overpass" panose="020B0604020202020204"/>
                <a:cs typeface="Arial" panose="020B0604020202020204" pitchFamily="34" charset="0"/>
              </a:rPr>
              <a:t>Near-surface</a:t>
            </a:r>
            <a:r>
              <a:rPr lang="en-US" sz="1600" dirty="0">
                <a:solidFill>
                  <a:schemeClr val="bg1"/>
                </a:solidFill>
                <a:latin typeface="Overpass" panose="020B0604020202020204"/>
                <a:cs typeface="Arial" panose="020B0604020202020204" pitchFamily="34" charset="0"/>
              </a:rPr>
              <a:t> water temperature confirming the ability of the CSLM to simulate the near-surface seasonal cycle.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1D0455-1392-4473-863E-421F8E4C7D00}"/>
              </a:ext>
            </a:extLst>
          </p:cNvPr>
          <p:cNvSpPr/>
          <p:nvPr/>
        </p:nvSpPr>
        <p:spPr>
          <a:xfrm>
            <a:off x="6259819" y="641777"/>
            <a:ext cx="792000" cy="367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1FCC5B-920C-4FEC-91A8-E1F36CD1AD9D}"/>
              </a:ext>
            </a:extLst>
          </p:cNvPr>
          <p:cNvSpPr txBox="1"/>
          <p:nvPr/>
        </p:nvSpPr>
        <p:spPr>
          <a:xfrm>
            <a:off x="5892702" y="5218491"/>
            <a:ext cx="3280794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verpass" panose="020B0604020202020204"/>
              </a:rPr>
              <a:t> Early depletion of the energy storage leading to an  </a:t>
            </a:r>
            <a:r>
              <a:rPr lang="en-US" sz="1600" b="1" dirty="0">
                <a:solidFill>
                  <a:schemeClr val="bg1"/>
                </a:solidFill>
                <a:latin typeface="Overpass" panose="020B0604020202020204"/>
              </a:rPr>
              <a:t>early modeled freeze-up</a:t>
            </a:r>
            <a:r>
              <a:rPr lang="en-US" sz="1600" dirty="0">
                <a:solidFill>
                  <a:schemeClr val="bg1"/>
                </a:solidFill>
                <a:latin typeface="Overpass" panose="020B0604020202020204"/>
              </a:rPr>
              <a:t>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9309337-F16D-47CC-BA9B-11F618EBEAB2}"/>
              </a:ext>
            </a:extLst>
          </p:cNvPr>
          <p:cNvSpPr txBox="1"/>
          <p:nvPr/>
        </p:nvSpPr>
        <p:spPr>
          <a:xfrm>
            <a:off x="3156089" y="5158904"/>
            <a:ext cx="2834710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verpass" panose="020B0604020202020204"/>
                <a:cs typeface="Arial" panose="020B0604020202020204" pitchFamily="34" charset="0"/>
              </a:rPr>
              <a:t>During fall: </a:t>
            </a:r>
            <a:r>
              <a:rPr lang="en-US" sz="1600" b="1" dirty="0">
                <a:solidFill>
                  <a:schemeClr val="bg1"/>
                </a:solidFill>
                <a:latin typeface="Overpass" panose="020B0604020202020204"/>
                <a:cs typeface="Arial" panose="020B0604020202020204" pitchFamily="34" charset="0"/>
              </a:rPr>
              <a:t>overestimation of the water temperature </a:t>
            </a:r>
            <a:r>
              <a:rPr lang="en-US" sz="1600" dirty="0">
                <a:solidFill>
                  <a:schemeClr val="bg1"/>
                </a:solidFill>
                <a:latin typeface="Overpass" panose="020B0604020202020204"/>
                <a:cs typeface="Arial" panose="020B0604020202020204" pitchFamily="34" charset="0"/>
              </a:rPr>
              <a:t>induces an overestimation of the heat fluxes.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73294C-225E-4F97-BCC2-72A852023925}"/>
              </a:ext>
            </a:extLst>
          </p:cNvPr>
          <p:cNvSpPr/>
          <p:nvPr/>
        </p:nvSpPr>
        <p:spPr>
          <a:xfrm>
            <a:off x="2057981" y="638743"/>
            <a:ext cx="694303" cy="367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081919-1CEE-4DF2-9843-B60315E534C3}"/>
              </a:ext>
            </a:extLst>
          </p:cNvPr>
          <p:cNvSpPr/>
          <p:nvPr/>
        </p:nvSpPr>
        <p:spPr>
          <a:xfrm rot="5400000">
            <a:off x="1560748" y="-216510"/>
            <a:ext cx="191425" cy="1908000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42315B-2B42-4AFD-AD55-3EC22AE6DC91}"/>
              </a:ext>
            </a:extLst>
          </p:cNvPr>
          <p:cNvSpPr/>
          <p:nvPr/>
        </p:nvSpPr>
        <p:spPr>
          <a:xfrm rot="5400000">
            <a:off x="1565570" y="1872794"/>
            <a:ext cx="191425" cy="1908000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44E1CE-DF6F-4EBD-B7EC-838139E06E3F}"/>
              </a:ext>
            </a:extLst>
          </p:cNvPr>
          <p:cNvSpPr/>
          <p:nvPr/>
        </p:nvSpPr>
        <p:spPr>
          <a:xfrm rot="5400000">
            <a:off x="5464825" y="-130016"/>
            <a:ext cx="129688" cy="1712772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D8CE43-49C8-43E4-9D54-AA470F07D300}"/>
              </a:ext>
            </a:extLst>
          </p:cNvPr>
          <p:cNvSpPr/>
          <p:nvPr/>
        </p:nvSpPr>
        <p:spPr>
          <a:xfrm rot="5400000">
            <a:off x="5451630" y="1939539"/>
            <a:ext cx="129688" cy="1712772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008B4FD-9499-43E2-9A27-CF7AA4FD3BC5}"/>
              </a:ext>
            </a:extLst>
          </p:cNvPr>
          <p:cNvSpPr txBox="1"/>
          <p:nvPr/>
        </p:nvSpPr>
        <p:spPr>
          <a:xfrm>
            <a:off x="2781776" y="1956468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4020913-D7F7-49C7-AE6E-2EF79E3D1FFB}"/>
              </a:ext>
            </a:extLst>
          </p:cNvPr>
          <p:cNvSpPr txBox="1"/>
          <p:nvPr/>
        </p:nvSpPr>
        <p:spPr>
          <a:xfrm>
            <a:off x="6871206" y="1956317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9E00A4A-8A6F-4FE0-92E6-DD8024522ED0}"/>
              </a:ext>
            </a:extLst>
          </p:cNvPr>
          <p:cNvSpPr txBox="1"/>
          <p:nvPr/>
        </p:nvSpPr>
        <p:spPr>
          <a:xfrm>
            <a:off x="2781776" y="4084800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13F70AA-1E90-46C6-AEB2-C4AE7CAEA454}"/>
              </a:ext>
            </a:extLst>
          </p:cNvPr>
          <p:cNvSpPr txBox="1"/>
          <p:nvPr/>
        </p:nvSpPr>
        <p:spPr>
          <a:xfrm>
            <a:off x="6871206" y="4084649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0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4"/>
    </mc:Choice>
    <mc:Fallback xmlns="">
      <p:transition spd="slow" advTm="3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26" grpId="0" animBg="1"/>
      <p:bldP spid="27" grpId="0" animBg="1"/>
      <p:bldP spid="28" grpId="0" animBg="1"/>
      <p:bldP spid="29" grpId="0" animBg="1"/>
      <p:bldP spid="34" grpId="1" animBg="1"/>
      <p:bldP spid="35" grpId="0" animBg="1"/>
      <p:bldP spid="36" grpId="1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22140DF-AF11-463B-AA30-DBD09ABECD04}"/>
              </a:ext>
            </a:extLst>
          </p:cNvPr>
          <p:cNvSpPr/>
          <p:nvPr/>
        </p:nvSpPr>
        <p:spPr>
          <a:xfrm>
            <a:off x="-369" y="542438"/>
            <a:ext cx="9144369" cy="486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1" name="Image 30" descr="Une image contenant texte, moniteur&#10;&#10;Description générée automatiquement">
            <a:extLst>
              <a:ext uri="{FF2B5EF4-FFF2-40B4-BE49-F238E27FC236}">
                <a16:creationId xmlns:a16="http://schemas.microsoft.com/office/drawing/2014/main" id="{78511502-29B7-4FF1-8693-E5BB6226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4" y="621878"/>
            <a:ext cx="8699094" cy="4248000"/>
          </a:xfrm>
          <a:prstGeom prst="rect">
            <a:avLst/>
          </a:prstGeom>
        </p:spPr>
      </p:pic>
      <p:sp>
        <p:nvSpPr>
          <p:cNvPr id="5" name="Titre 25">
            <a:extLst>
              <a:ext uri="{FF2B5EF4-FFF2-40B4-BE49-F238E27FC236}">
                <a16:creationId xmlns:a16="http://schemas.microsoft.com/office/drawing/2014/main" id="{ECEE1395-29C6-44D3-80C1-0E608451E419}"/>
              </a:ext>
            </a:extLst>
          </p:cNvPr>
          <p:cNvSpPr txBox="1">
            <a:spLocks/>
          </p:cNvSpPr>
          <p:nvPr/>
        </p:nvSpPr>
        <p:spPr>
          <a:xfrm>
            <a:off x="1083511" y="38621"/>
            <a:ext cx="7531100" cy="7945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100" dirty="0">
                <a:latin typeface="Overpass" panose="020B0604020202020204"/>
              </a:rPr>
              <a:t>Thermal </a:t>
            </a:r>
            <a:r>
              <a:rPr lang="fr-CA" sz="3100" dirty="0" err="1">
                <a:latin typeface="Overpass" panose="020B0604020202020204"/>
              </a:rPr>
              <a:t>Regime</a:t>
            </a:r>
            <a:endParaRPr lang="en-US" sz="3100" dirty="0">
              <a:latin typeface="Overpass" panose="020B0604020202020204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B841A95D-1A23-4A97-BBF0-EDBE1550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</a:t>
            </a:fld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008B4FD-9499-43E2-9A27-CF7AA4FD3BC5}"/>
              </a:ext>
            </a:extLst>
          </p:cNvPr>
          <p:cNvSpPr txBox="1"/>
          <p:nvPr/>
        </p:nvSpPr>
        <p:spPr>
          <a:xfrm>
            <a:off x="2781776" y="1956468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4020913-D7F7-49C7-AE6E-2EF79E3D1FFB}"/>
              </a:ext>
            </a:extLst>
          </p:cNvPr>
          <p:cNvSpPr txBox="1"/>
          <p:nvPr/>
        </p:nvSpPr>
        <p:spPr>
          <a:xfrm>
            <a:off x="6871206" y="1956317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9E00A4A-8A6F-4FE0-92E6-DD8024522ED0}"/>
              </a:ext>
            </a:extLst>
          </p:cNvPr>
          <p:cNvSpPr txBox="1"/>
          <p:nvPr/>
        </p:nvSpPr>
        <p:spPr>
          <a:xfrm>
            <a:off x="2781776" y="4084800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13F70AA-1E90-46C6-AEB2-C4AE7CAEA454}"/>
              </a:ext>
            </a:extLst>
          </p:cNvPr>
          <p:cNvSpPr txBox="1"/>
          <p:nvPr/>
        </p:nvSpPr>
        <p:spPr>
          <a:xfrm>
            <a:off x="6871206" y="4084649"/>
            <a:ext cx="79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Simulated</a:t>
            </a:r>
            <a:endParaRPr lang="fr-CA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05B527-B4C6-480A-85FA-BED9FF6B4A7F}"/>
              </a:ext>
            </a:extLst>
          </p:cNvPr>
          <p:cNvSpPr txBox="1"/>
          <p:nvPr/>
        </p:nvSpPr>
        <p:spPr>
          <a:xfrm>
            <a:off x="5815213" y="5242317"/>
            <a:ext cx="2096227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Overpass" panose="020B0604020202020204"/>
              </a:rPr>
              <a:t>CSLM overestimates number of freezing days</a:t>
            </a:r>
            <a:endParaRPr lang="fr-CA" sz="1600" dirty="0"/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D3041EF4-3634-4CAF-9F37-7BA505E42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77087"/>
              </p:ext>
            </p:extLst>
          </p:nvPr>
        </p:nvGraphicFramePr>
        <p:xfrm>
          <a:off x="436364" y="5242317"/>
          <a:ext cx="5091103" cy="139624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972635">
                  <a:extLst>
                    <a:ext uri="{9D8B030D-6E8A-4147-A177-3AD203B41FA5}">
                      <a16:colId xmlns:a16="http://schemas.microsoft.com/office/drawing/2014/main" val="1713543699"/>
                    </a:ext>
                  </a:extLst>
                </a:gridCol>
                <a:gridCol w="1559827">
                  <a:extLst>
                    <a:ext uri="{9D8B030D-6E8A-4147-A177-3AD203B41FA5}">
                      <a16:colId xmlns:a16="http://schemas.microsoft.com/office/drawing/2014/main" val="294326278"/>
                    </a:ext>
                  </a:extLst>
                </a:gridCol>
                <a:gridCol w="1343182">
                  <a:extLst>
                    <a:ext uri="{9D8B030D-6E8A-4147-A177-3AD203B41FA5}">
                      <a16:colId xmlns:a16="http://schemas.microsoft.com/office/drawing/2014/main" val="1936621143"/>
                    </a:ext>
                  </a:extLst>
                </a:gridCol>
                <a:gridCol w="1215459">
                  <a:extLst>
                    <a:ext uri="{9D8B030D-6E8A-4147-A177-3AD203B41FA5}">
                      <a16:colId xmlns:a16="http://schemas.microsoft.com/office/drawing/2014/main" val="1354016827"/>
                    </a:ext>
                  </a:extLst>
                </a:gridCol>
              </a:tblGrid>
              <a:tr h="55422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Observed (day)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Simulated (day)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Error (day)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1893626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Year 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148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8592001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Year 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133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148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9734749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Year 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Overpass" panose="020B0604020202020204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688368"/>
                  </a:ext>
                </a:extLst>
              </a:tr>
            </a:tbl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A9957803-507C-419F-8B6E-C6676A7F0819}"/>
              </a:ext>
            </a:extLst>
          </p:cNvPr>
          <p:cNvSpPr/>
          <p:nvPr/>
        </p:nvSpPr>
        <p:spPr>
          <a:xfrm>
            <a:off x="4418464" y="5278449"/>
            <a:ext cx="1529484" cy="136010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91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08BEEE2-BFE1-4CAB-BB47-3D307E94A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4675" y="3314700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CA" sz="135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05F605-F82B-40F1-9404-B89659538E37}"/>
              </a:ext>
            </a:extLst>
          </p:cNvPr>
          <p:cNvSpPr txBox="1">
            <a:spLocks/>
          </p:cNvSpPr>
          <p:nvPr/>
        </p:nvSpPr>
        <p:spPr>
          <a:xfrm>
            <a:off x="566927" y="-45696"/>
            <a:ext cx="7980565" cy="775845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latin typeface="Overpass" panose="020B0604020202020204"/>
              </a:rPr>
              <a:t>Take home message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13EEAF-6E48-49D0-BDE1-A2A1367F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</a:t>
            </a:fld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74A20F-0BEA-486D-BF11-0ADAC07F2BB0}"/>
              </a:ext>
            </a:extLst>
          </p:cNvPr>
          <p:cNvSpPr txBox="1"/>
          <p:nvPr/>
        </p:nvSpPr>
        <p:spPr>
          <a:xfrm>
            <a:off x="0" y="932196"/>
            <a:ext cx="4086728" cy="17113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b="1" u="sng" dirty="0">
                <a:solidFill>
                  <a:prstClr val="black"/>
                </a:solidFill>
                <a:latin typeface="Overpass" panose="020B0604020202020204"/>
              </a:rPr>
              <a:t>Objective</a:t>
            </a:r>
          </a:p>
          <a:p>
            <a:pPr defTabSz="91440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Overpass" panose="020B0604020202020204"/>
              </a:rPr>
              <a:t>Accurate modeling water-atmosphere interactions to better understand the role of lakes on weather and climate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C702A1-6DBC-4E14-87A1-ACE347E08DBF}"/>
              </a:ext>
            </a:extLst>
          </p:cNvPr>
          <p:cNvSpPr txBox="1"/>
          <p:nvPr/>
        </p:nvSpPr>
        <p:spPr>
          <a:xfrm>
            <a:off x="4166938" y="930091"/>
            <a:ext cx="4968000" cy="29578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b="1" u="sng" dirty="0">
                <a:solidFill>
                  <a:schemeClr val="bg1"/>
                </a:solidFill>
                <a:latin typeface="Overpass" panose="020B0604020202020204"/>
              </a:rPr>
              <a:t>Strengths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Overpass" panose="020B0604020202020204"/>
              </a:rPr>
              <a:t>Turbulent fluxes were successfully predicted during the open-water period.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Overpass" panose="020B0604020202020204"/>
              </a:rPr>
              <a:t>Thermal mixing and mixed layer deepening well estimated.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Overpass" panose="020B0604020202020204"/>
              </a:rPr>
              <a:t>Difference between number of simulated and observed freezing days always below 25 days.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DEF34D-21C2-406D-80B7-8EBFE0578B58}"/>
              </a:ext>
            </a:extLst>
          </p:cNvPr>
          <p:cNvSpPr txBox="1"/>
          <p:nvPr/>
        </p:nvSpPr>
        <p:spPr>
          <a:xfrm>
            <a:off x="1367838" y="4314091"/>
            <a:ext cx="6378741" cy="2126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b="1" u="sng" dirty="0">
                <a:latin typeface="Overpass" panose="020B0604020202020204"/>
              </a:rPr>
              <a:t>Limitations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Overpass" panose="020B0604020202020204"/>
              </a:rPr>
              <a:t>Overreaction to high wind speed episode.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Overpass" panose="020B0604020202020204"/>
              </a:rPr>
              <a:t>Underestimation of water temperature in the late fall causing an early lake freeze-up.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Overpass" panose="020B0604020202020204"/>
              </a:rPr>
              <a:t>Lower performance following the seasonal overturns.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FEF485-5833-438A-AB96-B57C1D4EB77A}"/>
              </a:ext>
            </a:extLst>
          </p:cNvPr>
          <p:cNvSpPr txBox="1"/>
          <p:nvPr/>
        </p:nvSpPr>
        <p:spPr>
          <a:xfrm>
            <a:off x="0" y="2618857"/>
            <a:ext cx="4086728" cy="1711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b="1" u="sng" dirty="0">
                <a:solidFill>
                  <a:schemeClr val="bg1"/>
                </a:solidFill>
                <a:latin typeface="Overpass" panose="020B0604020202020204"/>
              </a:rPr>
              <a:t>Challenge</a:t>
            </a:r>
          </a:p>
          <a:p>
            <a:pPr defTabSz="914400">
              <a:lnSpc>
                <a:spcPct val="150000"/>
              </a:lnSpc>
            </a:pPr>
            <a:r>
              <a:rPr lang="fr-CA" dirty="0"/>
              <a:t>Surface </a:t>
            </a:r>
            <a:r>
              <a:rPr lang="fr-CA" dirty="0" err="1"/>
              <a:t>heat</a:t>
            </a:r>
            <a:r>
              <a:rPr lang="fr-CA" dirty="0"/>
              <a:t> fluxes are </a:t>
            </a:r>
            <a:r>
              <a:rPr lang="en-US" dirty="0"/>
              <a:t>particularly challenging to model because of the scarcity of direct observations</a:t>
            </a:r>
            <a:endParaRPr lang="en-US" dirty="0">
              <a:solidFill>
                <a:prstClr val="black"/>
              </a:solidFill>
              <a:latin typeface="Overpas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34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BABA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BABA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BABA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BABA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BABA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uiExpand="1" build="allAtOnce" animBg="1"/>
      <p:bldP spid="12" grpId="1" uiExpand="1" build="allAtOnce" animBg="1"/>
      <p:bldP spid="16" grpId="0" build="p" animBg="1"/>
      <p:bldP spid="1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eau, extérieur, ciel, bateau&#10;&#10;Description générée automatiquement">
            <a:extLst>
              <a:ext uri="{FF2B5EF4-FFF2-40B4-BE49-F238E27FC236}">
                <a16:creationId xmlns:a16="http://schemas.microsoft.com/office/drawing/2014/main" id="{87D20501-C0C1-4AEE-9C47-8F6C360A74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167" b="4167"/>
          <a:stretch>
            <a:fillRect/>
          </a:stretch>
        </p:blipFill>
        <p:spPr>
          <a:xfrm>
            <a:off x="0" y="-44245"/>
            <a:ext cx="9144000" cy="558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E89AC7-1205-F140-8B56-06207790FA99}"/>
              </a:ext>
            </a:extLst>
          </p:cNvPr>
          <p:cNvSpPr txBox="1">
            <a:spLocks/>
          </p:cNvSpPr>
          <p:nvPr/>
        </p:nvSpPr>
        <p:spPr>
          <a:xfrm>
            <a:off x="1675370" y="4122549"/>
            <a:ext cx="5830088" cy="140035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 cap="none" dirty="0">
                <a:solidFill>
                  <a:schemeClr val="tx1"/>
                </a:solidFill>
                <a:latin typeface="Overpass" panose="020B0604020202020204" charset="0"/>
                <a:cs typeface="Arial" panose="020B0604020202020204" pitchFamily="34" charset="0"/>
              </a:rPr>
              <a:t>Thank you for attention</a:t>
            </a:r>
          </a:p>
          <a:p>
            <a:pPr algn="ctr"/>
            <a:endParaRPr lang="en-US" sz="2800" cap="none" dirty="0">
              <a:solidFill>
                <a:schemeClr val="tx1"/>
              </a:solidFill>
              <a:latin typeface="Overpass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en-US" sz="2400" i="1" u="sng" cap="none" dirty="0">
                <a:solidFill>
                  <a:schemeClr val="tx1"/>
                </a:solidFill>
                <a:latin typeface="Overpass" panose="020B0604020202020204" charset="0"/>
                <a:cs typeface="Arial" panose="020B0604020202020204" pitchFamily="34" charset="0"/>
              </a:rPr>
              <a:t>Habiba.kallel.1@ulaval.ca</a:t>
            </a:r>
            <a:endParaRPr lang="en-US" sz="2400" i="1" u="sng" cap="none" dirty="0">
              <a:solidFill>
                <a:schemeClr val="tx1"/>
              </a:solidFill>
              <a:latin typeface="Overpass" panose="020B060402020202020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E0BB85-5C92-83C6-8843-602FAB771057}"/>
              </a:ext>
            </a:extLst>
          </p:cNvPr>
          <p:cNvGrpSpPr/>
          <p:nvPr/>
        </p:nvGrpSpPr>
        <p:grpSpPr>
          <a:xfrm>
            <a:off x="103124" y="5858563"/>
            <a:ext cx="7614745" cy="828000"/>
            <a:chOff x="103124" y="5858563"/>
            <a:chExt cx="7614745" cy="828000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39F5D112-7C84-521A-B826-5D48D11A4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633" y="5985119"/>
              <a:ext cx="1648236" cy="5748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16" name="Picture 2" descr="Accueil | Englobe">
              <a:extLst>
                <a:ext uri="{FF2B5EF4-FFF2-40B4-BE49-F238E27FC236}">
                  <a16:creationId xmlns:a16="http://schemas.microsoft.com/office/drawing/2014/main" id="{CB0D8319-014C-1244-9456-835289132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80" y="5858563"/>
              <a:ext cx="1584487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Interactive Environmental Indicators - Land Use Planning Hub">
              <a:extLst>
                <a:ext uri="{FF2B5EF4-FFF2-40B4-BE49-F238E27FC236}">
                  <a16:creationId xmlns:a16="http://schemas.microsoft.com/office/drawing/2014/main" id="{47106E3D-788B-AB58-56B7-7C24EEE9F9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5" t="14608" r="11046" b="28222"/>
            <a:stretch/>
          </p:blipFill>
          <p:spPr bwMode="auto">
            <a:xfrm>
              <a:off x="3851807" y="5987261"/>
              <a:ext cx="2074986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ydro-Québec | Accueil">
              <a:extLst>
                <a:ext uri="{FF2B5EF4-FFF2-40B4-BE49-F238E27FC236}">
                  <a16:creationId xmlns:a16="http://schemas.microsoft.com/office/drawing/2014/main" id="{C9F27049-DB80-999E-F4EC-ECBDA88130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" t="20845" r="7904" b="18381"/>
            <a:stretch/>
          </p:blipFill>
          <p:spPr bwMode="auto">
            <a:xfrm>
              <a:off x="103124" y="5912563"/>
              <a:ext cx="191809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04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6"/>
</p:tagLst>
</file>

<file path=ppt/theme/theme1.xml><?xml version="1.0" encoding="utf-8"?>
<a:theme xmlns:a="http://schemas.openxmlformats.org/drawingml/2006/main" name="Ouver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ersonnalisé 4">
      <a:majorFont>
        <a:latin typeface="Overpass"/>
        <a:ea typeface=""/>
        <a:cs typeface=""/>
      </a:majorFont>
      <a:minorFont>
        <a:latin typeface="Calibr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des matiè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 - fond blanc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700" dirty="0" err="1" smtClean="0">
            <a:solidFill>
              <a:schemeClr val="accent6"/>
            </a:solidFill>
            <a:latin typeface="Overpass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ED2202B-EE8B-4FA1-9F98-3942392D2520}">
  <we:reference id="bfc52345-98f9-4096-99c4-2263a14c97f5" version="2.0.0.0" store="EXCatalog" storeType="EXCatalog"/>
  <we:alternateReferences>
    <we:reference id="WA104379997" version="2.0.0.0" store="fr-C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1804</TotalTime>
  <Words>532</Words>
  <Application>Microsoft Office PowerPoint</Application>
  <PresentationFormat>Affichage à l'écran (4:3)</PresentationFormat>
  <Paragraphs>114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Overpass</vt:lpstr>
      <vt:lpstr>Overpass Light</vt:lpstr>
      <vt:lpstr>Ouverture</vt:lpstr>
      <vt:lpstr>Table des matières</vt:lpstr>
      <vt:lpstr>Contenu - fond blanc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a 1-D lake model for modeling evaporation from an elongated and deep boreal reservoir</dc:title>
  <dc:creator>Habiba Kallel, Murray D.Mackay, Antoine Thiboult, Daniel F.Nadeau, and François Anctil</dc:creator>
  <cp:keywords/>
  <cp:lastModifiedBy>Habiba Kallel</cp:lastModifiedBy>
  <cp:revision>15</cp:revision>
  <dcterms:created xsi:type="dcterms:W3CDTF">2022-04-26T11:30:59Z</dcterms:created>
  <dcterms:modified xsi:type="dcterms:W3CDTF">2022-05-25T09:07:32Z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24/04/2022</vt:lpwstr>
  </property>
  <property fmtid="{D5CDD505-2E9C-101B-9397-08002B2CF9AE}" pid="3" name="output">
    <vt:lpwstr>powerpoint_presentation</vt:lpwstr>
  </property>
</Properties>
</file>