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8" r:id="rId3"/>
    <p:sldId id="309" r:id="rId4"/>
    <p:sldId id="307" r:id="rId5"/>
    <p:sldId id="310" r:id="rId6"/>
    <p:sldId id="266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A035-974F-A942-B181-F331A25FDE9A}" type="datetimeFigureOut">
              <a:rPr lang="en-US" smtClean="0"/>
              <a:t>5/22/22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0AB7-10ED-0643-AD62-DFA2045C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BC1F268A-4AC4-D2DB-311D-BC7BFF91F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2FEAD-1D01-3036-C5F5-F76FCC426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8CC9F-C14A-1B1F-8A9C-4CB5DBB7A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5DB8-FFD7-8F01-16CC-9991E272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9DC8-BED5-4F14-0475-443F64DE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275-8F2A-6BA9-D0EA-24E7A9C5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F509-5135-A304-20BB-7172570F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2DC0C-A8CF-5043-F922-2AC2C46CA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C6CE-6732-9E28-4F54-D5F64151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61EA4-210A-09C5-A159-7F81E8D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36F5-441E-FC6B-82EE-3CD876A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68255-2557-B497-702B-2CE1B830F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30E3-6D8B-82FA-83C9-244240F3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7C31-807D-C712-4418-3EB8AFD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93FD-4DB4-0B2C-28F3-0FABE3DE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F3DE7-EBF8-ED7C-02F0-BD2D202A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A213-81A5-B1C5-8596-340E0C1D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837C-EB38-347A-791D-3A15C917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6450" indent="-349250">
              <a:buFont typeface="Wingdings" pitchFamily="2" charset="2"/>
              <a:buChar char="Ø"/>
              <a:defRPr/>
            </a:lvl2pPr>
            <a:lvl3pPr marL="1209675" indent="-295275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0569-58AB-2A11-9D71-4E815A5D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6F90C-BD7C-3D12-1A96-C3A4ADFF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DF3E-9FCB-8DAA-ED68-4B5EFA72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21C7-7AE2-E40F-A90F-40D59A8D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5B681-6515-5F36-A2F6-A6BDDECC4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A1E4-AE89-7383-F277-BE4BD590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DE35-4B72-686C-AF76-698E2FB7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A9F53-783C-0883-F714-84EEE606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8B0F-863D-2CD4-1C00-44B11E6D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4D9CF-8A29-3211-E569-2CC3E2651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7EA2-2A62-B56A-072C-8282FE47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EF16B-0500-2EB7-F7C9-C8EC0EB3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43075-BB24-D2E2-3108-9B6B0723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B2F3A-A404-C407-42E5-8755069A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CE2B-FCA1-2C58-8248-82A5CF38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1E090-AAC2-F67A-626E-42D1275E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3C512-F29C-1F31-DF34-8EA4BDAD5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3224-3D7F-5B96-E9BC-802E30719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E9F1C-27CC-080E-B451-4D949BC66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36225-517E-40E5-5FEF-59727E46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56CE0-0FE8-6923-D122-982134B3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D1CFA-90B3-31AC-2731-AB878292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9F4B-9041-8CD7-6060-0151145E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73609-E28A-18BB-906F-D03BF105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C89BD-4028-3563-42F8-AD1C458C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F8D37-3487-4AC0-0E09-B652677A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1369F-7620-6884-E7ED-12A69DA3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0A2C8-D6FF-0CB6-28BE-AE5E7418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2626D-A1E2-580B-F0B0-ADA3F29B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D634-99F8-5CAD-98E2-FD844DEA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E971-093B-DC1E-A78F-F243C50E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5618E-A062-063E-8AB4-3D863D03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5B44-7227-D88B-11EC-D8A730C7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A436B-12B2-9120-D64E-78DA1CCE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00437-EF5F-C205-4E29-DF0331B5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7A8D-86AB-7616-DAE2-DE63D97C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F50C-FA96-25D6-8D59-11E783724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384FA-C2BE-B7DF-CE0E-5519BEA2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F6672-63F2-EE50-DE14-AE45FD07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ADEBC-F1FF-3DFE-6BD7-E5D27318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A79F6-8514-1C56-7E9E-2DB8F62A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315ECA92-4BD5-7C68-F027-9E6C5BEF8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CDAC1-BEB3-21E4-8960-0C373C55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01C63-BE54-D0C8-8218-F9AA1263C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E068-85F5-9A50-95C2-E82901FD6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35678" y="6352179"/>
            <a:ext cx="2261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740-CC6E-2F63-11CB-CE7A5DB3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8245" y="6352179"/>
            <a:ext cx="33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EGU General Assembly (Vienna, Austria)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7FDF-4BF6-1A8F-86B0-A57624A59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1808" y="6352179"/>
            <a:ext cx="2261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663C-DB50-2E46-A465-3C613E719E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699AE8-2692-840F-CD51-50BDC996AA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7012" y="6186487"/>
            <a:ext cx="1905000" cy="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687388" indent="-687388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 cap="small" baseline="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v"/>
        <a:tabLst/>
        <a:defRPr sz="2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1pPr>
      <a:lvl2pPr marL="806450" indent="-34925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q"/>
        <a:tabLst/>
        <a:defRPr sz="24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2pPr>
      <a:lvl3pPr marL="1209675" indent="-295275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Ø"/>
        <a:tabLst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F56D8DEF-BAC8-CB6D-C973-9AFD336BB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ABD95-0026-ABFE-D50F-9E6CFA688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Design Considerations for the 3</a:t>
            </a:r>
            <a:r>
              <a:rPr lang="en-US" sz="4800" baseline="30000" dirty="0">
                <a:solidFill>
                  <a:srgbClr val="FFFFFF"/>
                </a:solidFill>
              </a:rPr>
              <a:t>rd</a:t>
            </a:r>
            <a:r>
              <a:rPr lang="en-US" sz="4800" dirty="0">
                <a:solidFill>
                  <a:srgbClr val="FFFFFF"/>
                </a:solidFill>
              </a:rPr>
              <a:t> Spatial Dimension of STARE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B9BD9-C150-ADA8-D90F-D9C513931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Mike L Rilee and Kwo-Sen Kuo</a:t>
            </a:r>
          </a:p>
          <a:p>
            <a:r>
              <a:rPr lang="en-US" i="1">
                <a:solidFill>
                  <a:srgbClr val="FFFFFF"/>
                </a:solidFill>
              </a:rPr>
              <a:t>Bayesics, LLC, Bowie, Maryland, USA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7DB2-A5E0-2EE2-3CDF-0F8ED537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09C12-3E86-C891-E9A1-CD3D4253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B857C-B519-F874-FCBA-ED1C7971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9D13-6579-3D7D-5F1B-DF47C7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7D54-F0EC-31C5-1077-C4226EC7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the radial distance index turns out to be much more complicated than we expected.</a:t>
            </a:r>
          </a:p>
          <a:p>
            <a:r>
              <a:rPr lang="en-US" dirty="0"/>
              <a:t>Life is messy!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443EB-2843-EFD4-EAAC-931EAA14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D8FF2-C844-2248-D7DE-F687EB66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D130-DBB2-B4E8-F42B-7BC07C8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A208-E7E1-F90D-9FC9-E425EFFE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ACCB-AB9C-7AF2-7AB5-557D783F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STARE?</a:t>
            </a:r>
          </a:p>
          <a:p>
            <a:r>
              <a:rPr lang="en-US" dirty="0"/>
              <a:t>Which reference frame?</a:t>
            </a:r>
          </a:p>
          <a:p>
            <a:r>
              <a:rPr lang="en-US" dirty="0"/>
              <a:t>Where is Earth’s surface?</a:t>
            </a:r>
          </a:p>
          <a:p>
            <a:r>
              <a:rPr lang="en-US" dirty="0"/>
              <a:t>How to accommodate pressure coordinates?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0D53-657A-0B30-58B3-BA7D0B05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6037-6394-A6A3-476F-8392E06A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8E8C-0448-F258-64C8-17FD80CD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5107-3D68-F2BB-AC61-97EE9530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925A-1A55-3A9A-9CD9-0A3963E0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STARE stands for </a:t>
            </a:r>
            <a:r>
              <a:rPr lang="en-US" i="1" u="sng" dirty="0" err="1"/>
              <a:t>S</a:t>
            </a:r>
            <a:r>
              <a:rPr lang="en-US" i="1" dirty="0" err="1"/>
              <a:t>patio</a:t>
            </a:r>
            <a:r>
              <a:rPr lang="en-US" i="1" u="sng" dirty="0" err="1"/>
              <a:t>T</a:t>
            </a:r>
            <a:r>
              <a:rPr lang="en-US" i="1" dirty="0" err="1"/>
              <a:t>emporal</a:t>
            </a:r>
            <a:r>
              <a:rPr lang="en-US" i="1" dirty="0"/>
              <a:t> </a:t>
            </a:r>
            <a:r>
              <a:rPr lang="en-US" i="1" u="sng" dirty="0"/>
              <a:t>A</a:t>
            </a:r>
            <a:r>
              <a:rPr lang="en-US" i="1" dirty="0"/>
              <a:t>daptive </a:t>
            </a:r>
            <a:r>
              <a:rPr lang="en-US" i="1" u="sng" dirty="0"/>
              <a:t>R</a:t>
            </a:r>
            <a:r>
              <a:rPr lang="en-US" i="1" dirty="0"/>
              <a:t>esolution </a:t>
            </a:r>
            <a:r>
              <a:rPr lang="en-US" i="1" u="sng" dirty="0"/>
              <a:t>E</a:t>
            </a:r>
            <a:r>
              <a:rPr lang="en-US" i="1" dirty="0"/>
              <a:t>ncoding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Uniqueness: encodes [coordinate location + neighborhood] in 1 64-bit integer “index”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Focus on the </a:t>
            </a:r>
            <a:r>
              <a:rPr lang="en-US" u="sng" dirty="0"/>
              <a:t>geospatial</a:t>
            </a:r>
            <a:r>
              <a:rPr lang="en-US" dirty="0"/>
              <a:t> encoding in the following</a:t>
            </a:r>
          </a:p>
          <a:p>
            <a:pPr>
              <a:lnSpc>
                <a:spcPct val="120000"/>
              </a:lnSpc>
            </a:pPr>
            <a:r>
              <a:rPr lang="en-US" dirty="0"/>
              <a:t>STARE geospatial index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Geolocation (i.e., geospatial coordinate location) encoding is a variant of the Hierarchical Triangular Mesh, HTM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 iterative quadfurcation (branching into 4) of an </a:t>
            </a:r>
            <a:r>
              <a:rPr lang="en-US" dirty="0" err="1"/>
              <a:t>octohedron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 binary encoding of 8 quad trees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one-dimensional index of solid angles instead of 2D like </a:t>
            </a:r>
            <a:r>
              <a:rPr lang="en-US" dirty="0" err="1"/>
              <a:t>longitude+latitude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Floating-point longitude (32-bit) and latitude (32-bit) use 64 bits but encode only geolocation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6DAF-62F1-7869-7548-33F1FC77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8F6B1-C9E2-0468-1DE3-0C0CF3C5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A2CC-F529-4F83-50AF-B037B566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FD50D66-B8EF-FE4B-A190-B42CDDBC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Iterative Quadfurcation of an </a:t>
            </a:r>
            <a:r>
              <a:rPr lang="en-US" u="sng" dirty="0"/>
              <a:t>Octahedron</a:t>
            </a:r>
            <a:br>
              <a:rPr lang="en-US" dirty="0"/>
            </a:br>
            <a:r>
              <a:rPr lang="en-US" sz="3200" dirty="0"/>
              <a:t>- Increasingly finer </a:t>
            </a:r>
            <a:r>
              <a:rPr lang="en-US" sz="3200" i="1" dirty="0"/>
              <a:t>trixels</a:t>
            </a:r>
            <a:r>
              <a:rPr lang="en-US" sz="3200" dirty="0"/>
              <a:t> (spherical triangles)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561F047-ECB3-BA45-AED9-191D2A33941C}"/>
              </a:ext>
            </a:extLst>
          </p:cNvPr>
          <p:cNvSpPr txBox="1"/>
          <p:nvPr/>
        </p:nvSpPr>
        <p:spPr>
          <a:xfrm>
            <a:off x="6057900" y="5279810"/>
            <a:ext cx="498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Binary numbering of the spherical triangles</a:t>
            </a:r>
          </a:p>
        </p:txBody>
      </p:sp>
      <p:pic>
        <p:nvPicPr>
          <p:cNvPr id="181" name="Graphic 1">
            <a:extLst>
              <a:ext uri="{FF2B5EF4-FFF2-40B4-BE49-F238E27FC236}">
                <a16:creationId xmlns:a16="http://schemas.microsoft.com/office/drawing/2014/main" id="{E4A0103C-FB6E-C54A-855C-EF0D0E30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826546"/>
            <a:ext cx="10515600" cy="358515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BEA80-86AF-0C4C-9E1E-100A5447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B1E30-7DE9-4C4D-A1C0-7B6C67C0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F0E0-729D-7149-88CB-DDA58C0B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F6A-4E18-5E4A-9343-74624E66B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B6B2-52AE-DA4D-5855-1CBCE39C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Encoding Geolocation </a:t>
            </a:r>
            <a:r>
              <a:rPr lang="en-US" sz="4000" u="sng" dirty="0"/>
              <a:t>and</a:t>
            </a:r>
            <a:r>
              <a:rPr lang="en-US" sz="4000" dirty="0"/>
              <a:t> Neighborhood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DE20F-1048-E4DD-7B84-880FB03B4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Geolocation is indexed by the number of the 27</a:t>
                </a:r>
                <a:r>
                  <a:rPr lang="en-US" baseline="30000" dirty="0"/>
                  <a:t>th</a:t>
                </a:r>
                <a:r>
                  <a:rPr lang="en-US" dirty="0"/>
                  <a:t> quadfurcation level, i.e., QL27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dirty="0"/>
                  <a:t>10 cm precision, significantly more uniform than floating-point </a:t>
                </a:r>
                <a:r>
                  <a:rPr lang="en-US" dirty="0" err="1"/>
                  <a:t>lon-lat</a:t>
                </a:r>
                <a:endParaRPr lang="en-US" dirty="0"/>
              </a:p>
              <a:p>
                <a:r>
                  <a:rPr lang="en-US" dirty="0"/>
                  <a:t>The neighborhood bits of the index point to the quadfurcation level whose mesh size is roughly the same as the data element’s resolution—</a:t>
                </a:r>
                <a:r>
                  <a:rPr lang="en-US" i="1" dirty="0"/>
                  <a:t>adaptive resolution</a:t>
                </a:r>
              </a:p>
              <a:p>
                <a:r>
                  <a:rPr lang="en-US" dirty="0"/>
                  <a:t>The geolocation portion of the index is like the postal street address whereas the neighborhood portion like the zip code</a:t>
                </a:r>
              </a:p>
              <a:p>
                <a:pPr lvl="1"/>
                <a:r>
                  <a:rPr lang="en-US" dirty="0"/>
                  <a:t>There are many street addresses in a zip code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DE20F-1048-E4DD-7B84-880FB03B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90CCE-C80C-5B21-E734-5E0A329F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5724-20C6-7DFE-0C17-BE4B4EF4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70CF-5422-8C4D-254E-781ED21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4BDD4D-6968-C94F-81E3-EB382B59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Geolocation </a:t>
            </a:r>
            <a:r>
              <a:rPr lang="en-US" u="sng" dirty="0"/>
              <a:t>and</a:t>
            </a:r>
            <a:r>
              <a:rPr lang="en-US" dirty="0"/>
              <a:t> Neighborhood</a:t>
            </a:r>
            <a:br>
              <a:rPr lang="en-US" dirty="0"/>
            </a:br>
            <a:r>
              <a:rPr lang="en-US" sz="3600" dirty="0"/>
              <a:t>- Akin to </a:t>
            </a:r>
            <a:r>
              <a:rPr lang="en-US" sz="3600" i="1" dirty="0"/>
              <a:t>postal address</a:t>
            </a:r>
            <a:r>
              <a:rPr lang="en-US" sz="3600" dirty="0"/>
              <a:t> and </a:t>
            </a:r>
            <a:r>
              <a:rPr lang="en-US" sz="3600" i="1" dirty="0"/>
              <a:t>zip code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69D1-95DF-AE49-B678-469E0BAA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B8E0-C97C-9042-A9C6-AE543DD9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A12F-AFA6-A54B-8CFF-E4C7F5F0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F6A-4E18-5E4A-9343-74624E66B0C5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44147-F111-9882-5D60-2BE205B4C33D}"/>
              </a:ext>
            </a:extLst>
          </p:cNvPr>
          <p:cNvGrpSpPr/>
          <p:nvPr/>
        </p:nvGrpSpPr>
        <p:grpSpPr>
          <a:xfrm>
            <a:off x="551646" y="1674062"/>
            <a:ext cx="10802154" cy="4513728"/>
            <a:chOff x="551646" y="1674062"/>
            <a:chExt cx="10802154" cy="4513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394867-BA86-2268-BEC3-DC82807D8597}"/>
                </a:ext>
              </a:extLst>
            </p:cNvPr>
            <p:cNvGrpSpPr/>
            <p:nvPr/>
          </p:nvGrpSpPr>
          <p:grpSpPr>
            <a:xfrm>
              <a:off x="603744" y="1674062"/>
              <a:ext cx="10750056" cy="4513728"/>
              <a:chOff x="603744" y="1674062"/>
              <a:chExt cx="10750056" cy="451372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5783C-63E6-BE45-B7C8-6802F4E7B82E}"/>
                  </a:ext>
                </a:extLst>
              </p:cNvPr>
              <p:cNvSpPr txBox="1"/>
              <p:nvPr/>
            </p:nvSpPr>
            <p:spPr>
              <a:xfrm>
                <a:off x="2542118" y="3262527"/>
                <a:ext cx="2216880" cy="64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…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44FDA0C3-D024-394F-8F26-523FF859A9A9}"/>
                  </a:ext>
                </a:extLst>
              </p:cNvPr>
              <p:cNvSpPr txBox="1"/>
              <p:nvPr/>
            </p:nvSpPr>
            <p:spPr>
              <a:xfrm>
                <a:off x="7242807" y="3262527"/>
                <a:ext cx="2216880" cy="64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…</a:t>
                </a: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DD051AE9-89CA-6F48-BD90-E2B3857A6667}"/>
                  </a:ext>
                </a:extLst>
              </p:cNvPr>
              <p:cNvGrpSpPr/>
              <p:nvPr/>
            </p:nvGrpSpPr>
            <p:grpSpPr>
              <a:xfrm>
                <a:off x="1135707" y="3174492"/>
                <a:ext cx="10218093" cy="3013298"/>
                <a:chOff x="580788" y="2026039"/>
                <a:chExt cx="11200635" cy="3303048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DAD10D08-7EC4-104C-85F5-F0FC8FFDBD26}"/>
                    </a:ext>
                  </a:extLst>
                </p:cNvPr>
                <p:cNvGrpSpPr/>
                <p:nvPr/>
              </p:nvGrpSpPr>
              <p:grpSpPr>
                <a:xfrm>
                  <a:off x="580788" y="2026039"/>
                  <a:ext cx="10878966" cy="3303048"/>
                  <a:chOff x="580788" y="2026039"/>
                  <a:chExt cx="10878966" cy="3303048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EA9B2D82-4946-1B4F-8705-8AFADD1D9F3F}"/>
                      </a:ext>
                    </a:extLst>
                  </p:cNvPr>
                  <p:cNvSpPr/>
                  <p:nvPr/>
                </p:nvSpPr>
                <p:spPr>
                  <a:xfrm>
                    <a:off x="11195624" y="2026039"/>
                    <a:ext cx="264130" cy="128619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89B9C52-9F8E-854B-BBB7-3020DC58CD6B}"/>
                      </a:ext>
                    </a:extLst>
                  </p:cNvPr>
                  <p:cNvSpPr txBox="1"/>
                  <p:nvPr/>
                </p:nvSpPr>
                <p:spPr>
                  <a:xfrm>
                    <a:off x="580788" y="4502406"/>
                    <a:ext cx="6078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457200"/>
                    <a:r>
                      <a:rPr lang="en-US" i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Bit #</a:t>
                    </a:r>
                    <a:endParaRPr lang="en-US" b="1" i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76D4683-7D04-A246-99F9-DC64BFADDFC1}"/>
                      </a:ext>
                    </a:extLst>
                  </p:cNvPr>
                  <p:cNvSpPr txBox="1"/>
                  <p:nvPr/>
                </p:nvSpPr>
                <p:spPr>
                  <a:xfrm>
                    <a:off x="1865514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CF83C2D-67C2-634D-94DB-EF183D5FFABD}"/>
                      </a:ext>
                    </a:extLst>
                  </p:cNvPr>
                  <p:cNvSpPr txBox="1"/>
                  <p:nvPr/>
                </p:nvSpPr>
                <p:spPr>
                  <a:xfrm>
                    <a:off x="2154480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ECA42DC-85CD-554D-A293-E13393E37F92}"/>
                      </a:ext>
                    </a:extLst>
                  </p:cNvPr>
                  <p:cNvSpPr txBox="1"/>
                  <p:nvPr/>
                </p:nvSpPr>
                <p:spPr>
                  <a:xfrm>
                    <a:off x="2443447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DB69BAF-9D95-EB4F-9FE4-6516F6B3475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413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C81796B-D6C3-3F4A-BF21-BFEC79A13F56}"/>
                      </a:ext>
                    </a:extLst>
                  </p:cNvPr>
                  <p:cNvSpPr txBox="1"/>
                  <p:nvPr/>
                </p:nvSpPr>
                <p:spPr>
                  <a:xfrm>
                    <a:off x="3021379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DC2CDDC-BB75-484E-BC2E-1BC4188B4566}"/>
                      </a:ext>
                    </a:extLst>
                  </p:cNvPr>
                  <p:cNvSpPr txBox="1"/>
                  <p:nvPr/>
                </p:nvSpPr>
                <p:spPr>
                  <a:xfrm>
                    <a:off x="3310345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C9F94C5-0217-8045-9FF4-D5364D19E11D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312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72F9B88-3C55-CD48-83E0-92628CC424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88278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89F3300-0DC5-3E48-8248-81C5641D13AF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244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A3B7D05-D466-E844-B379-E8F47FCA3FC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6210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8143A0E-04AB-6043-9A9D-D8493945220F}"/>
                      </a:ext>
                    </a:extLst>
                  </p:cNvPr>
                  <p:cNvSpPr txBox="1"/>
                  <p:nvPr/>
                </p:nvSpPr>
                <p:spPr>
                  <a:xfrm>
                    <a:off x="4755177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9103578-F96C-0E48-9310-DA8B2D145A5F}"/>
                      </a:ext>
                    </a:extLst>
                  </p:cNvPr>
                  <p:cNvSpPr txBox="1"/>
                  <p:nvPr/>
                </p:nvSpPr>
                <p:spPr>
                  <a:xfrm>
                    <a:off x="5044143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F7F250A-2637-9B49-B3B8-28906AE6409C}"/>
                      </a:ext>
                    </a:extLst>
                  </p:cNvPr>
                  <p:cNvSpPr txBox="1"/>
                  <p:nvPr/>
                </p:nvSpPr>
                <p:spPr>
                  <a:xfrm>
                    <a:off x="5920608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47F26F9E-5B18-5349-8682-FBBC8256F3DC}"/>
                      </a:ext>
                    </a:extLst>
                  </p:cNvPr>
                  <p:cNvSpPr txBox="1"/>
                  <p:nvPr/>
                </p:nvSpPr>
                <p:spPr>
                  <a:xfrm>
                    <a:off x="6209574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FA06E7C3-D1FB-F74D-B2D7-A92C5BDBF9BE}"/>
                      </a:ext>
                    </a:extLst>
                  </p:cNvPr>
                  <p:cNvSpPr txBox="1"/>
                  <p:nvPr/>
                </p:nvSpPr>
                <p:spPr>
                  <a:xfrm>
                    <a:off x="6498541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8E572947-1EEB-304D-8466-28945FBF3749}"/>
                      </a:ext>
                    </a:extLst>
                  </p:cNvPr>
                  <p:cNvSpPr txBox="1"/>
                  <p:nvPr/>
                </p:nvSpPr>
                <p:spPr>
                  <a:xfrm>
                    <a:off x="6787507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8A7A2CF-8558-1940-BD81-BED788009060}"/>
                      </a:ext>
                    </a:extLst>
                  </p:cNvPr>
                  <p:cNvSpPr txBox="1"/>
                  <p:nvPr/>
                </p:nvSpPr>
                <p:spPr>
                  <a:xfrm>
                    <a:off x="5342676" y="4135412"/>
                    <a:ext cx="288941" cy="4097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…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F7EFABD-F095-B746-8D41-320BF8907FA6}"/>
                      </a:ext>
                    </a:extLst>
                  </p:cNvPr>
                  <p:cNvSpPr txBox="1"/>
                  <p:nvPr/>
                </p:nvSpPr>
                <p:spPr>
                  <a:xfrm>
                    <a:off x="7076473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8791BB2-6348-6A4A-B4AA-F1075E9EA90B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439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494A9AD-0C93-5C46-985B-F8B3F8B174CD}"/>
                      </a:ext>
                    </a:extLst>
                  </p:cNvPr>
                  <p:cNvSpPr txBox="1"/>
                  <p:nvPr/>
                </p:nvSpPr>
                <p:spPr>
                  <a:xfrm>
                    <a:off x="7654406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AA884A8-E7F5-134B-81DA-E212B3F98F87}"/>
                      </a:ext>
                    </a:extLst>
                  </p:cNvPr>
                  <p:cNvSpPr txBox="1"/>
                  <p:nvPr/>
                </p:nvSpPr>
                <p:spPr>
                  <a:xfrm>
                    <a:off x="7943372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44F9D1D4-91DC-844F-BD0C-BFFE42633D49}"/>
                      </a:ext>
                    </a:extLst>
                  </p:cNvPr>
                  <p:cNvSpPr txBox="1"/>
                  <p:nvPr/>
                </p:nvSpPr>
                <p:spPr>
                  <a:xfrm>
                    <a:off x="9099237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D25A1604-0E25-3F4C-B3C5-77BA4FCDABB9}"/>
                      </a:ext>
                    </a:extLst>
                  </p:cNvPr>
                  <p:cNvSpPr txBox="1"/>
                  <p:nvPr/>
                </p:nvSpPr>
                <p:spPr>
                  <a:xfrm>
                    <a:off x="9388203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1FBFF8E8-08C8-D845-A076-4FE42649D207}"/>
                      </a:ext>
                    </a:extLst>
                  </p:cNvPr>
                  <p:cNvSpPr txBox="1"/>
                  <p:nvPr/>
                </p:nvSpPr>
                <p:spPr>
                  <a:xfrm>
                    <a:off x="9677170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861313B2-85D7-C44F-85D2-731852BF0EDE}"/>
                      </a:ext>
                    </a:extLst>
                  </p:cNvPr>
                  <p:cNvSpPr txBox="1"/>
                  <p:nvPr/>
                </p:nvSpPr>
                <p:spPr>
                  <a:xfrm>
                    <a:off x="9966136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F4EC453-0149-8849-B375-B60E889F958A}"/>
                      </a:ext>
                    </a:extLst>
                  </p:cNvPr>
                  <p:cNvSpPr txBox="1"/>
                  <p:nvPr/>
                </p:nvSpPr>
                <p:spPr>
                  <a:xfrm>
                    <a:off x="8521304" y="4135412"/>
                    <a:ext cx="288941" cy="4097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…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B3D8CC5-699F-974E-9673-438DA2A62194}"/>
                      </a:ext>
                    </a:extLst>
                  </p:cNvPr>
                  <p:cNvSpPr txBox="1"/>
                  <p:nvPr/>
                </p:nvSpPr>
                <p:spPr>
                  <a:xfrm>
                    <a:off x="8810271" y="4135412"/>
                    <a:ext cx="288941" cy="4097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…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860EDEF-5F53-8A48-934D-3437A033421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5102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56B63072-5B4C-F349-A88B-14D9B2647B4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44068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1F67B3F-53DF-E04E-B708-85341B0BF71D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3035" y="4135412"/>
                    <a:ext cx="310837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F1024A1-EC41-8E41-AD8B-AC53B314E4D5}"/>
                      </a:ext>
                    </a:extLst>
                  </p:cNvPr>
                  <p:cNvSpPr txBox="1"/>
                  <p:nvPr/>
                </p:nvSpPr>
                <p:spPr>
                  <a:xfrm>
                    <a:off x="5631642" y="4135412"/>
                    <a:ext cx="288941" cy="4097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…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7DE352C-1623-9248-8BE9-6BAC03BFA195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338" y="4135412"/>
                    <a:ext cx="288941" cy="4097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…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638C47F2-56F0-C64F-9697-4C13B4518196}"/>
                      </a:ext>
                    </a:extLst>
                  </p:cNvPr>
                  <p:cNvSpPr txBox="1"/>
                  <p:nvPr/>
                </p:nvSpPr>
                <p:spPr>
                  <a:xfrm>
                    <a:off x="2153057" y="3891953"/>
                    <a:ext cx="868297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6F79A38E-D7F0-C047-A046-24D6BF09C850}"/>
                      </a:ext>
                    </a:extLst>
                  </p:cNvPr>
                  <p:cNvSpPr txBox="1"/>
                  <p:nvPr/>
                </p:nvSpPr>
                <p:spPr>
                  <a:xfrm>
                    <a:off x="3024702" y="3891953"/>
                    <a:ext cx="574960" cy="243459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4988895B-D945-B344-A17A-6AD367F04259}"/>
                      </a:ext>
                    </a:extLst>
                  </p:cNvPr>
                  <p:cNvSpPr txBox="1"/>
                  <p:nvPr/>
                </p:nvSpPr>
                <p:spPr>
                  <a:xfrm>
                    <a:off x="3603010" y="3891953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2EEE000F-71B6-5A4E-9B74-3FE362CB2962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318" y="3891953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3E3E8D3-B93F-9F43-AE69-F213C0697F74}"/>
                      </a:ext>
                    </a:extLst>
                  </p:cNvPr>
                  <p:cNvSpPr txBox="1"/>
                  <p:nvPr/>
                </p:nvSpPr>
                <p:spPr>
                  <a:xfrm>
                    <a:off x="4759623" y="3891953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FC7689B5-4E8B-4142-8645-008C4661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3024326" y="3891953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0D82480-5E4B-8F49-8481-A426B48B135E}"/>
                      </a:ext>
                    </a:extLst>
                  </p:cNvPr>
                  <p:cNvSpPr txBox="1"/>
                  <p:nvPr/>
                </p:nvSpPr>
                <p:spPr>
                  <a:xfrm>
                    <a:off x="5920583" y="3892821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11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C0173D29-6AD7-BD4E-BC56-E457444038FA}"/>
                      </a:ext>
                    </a:extLst>
                  </p:cNvPr>
                  <p:cNvSpPr txBox="1"/>
                  <p:nvPr/>
                </p:nvSpPr>
                <p:spPr>
                  <a:xfrm>
                    <a:off x="6499685" y="3892821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AE01A8FB-54B1-584A-A7BB-19C68873BCDB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788" y="3892821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13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94B57ED-0439-284D-B458-F2F2516BEB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57890" y="3892821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14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C1BF348C-0B70-0B4B-BC54-C505556B1B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99212" y="3894828"/>
                    <a:ext cx="574960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27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D2EE1C13-0F15-6C42-9002-EADA9612038C}"/>
                      </a:ext>
                    </a:extLst>
                  </p:cNvPr>
                  <p:cNvSpPr txBox="1"/>
                  <p:nvPr/>
                </p:nvSpPr>
                <p:spPr>
                  <a:xfrm>
                    <a:off x="9674174" y="3894828"/>
                    <a:ext cx="1469696" cy="24345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accent2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neighborhood</a:t>
                    </a:r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A4D2D3A7-5033-0042-9860-81DBEE2C120A}"/>
                      </a:ext>
                    </a:extLst>
                  </p:cNvPr>
                  <p:cNvGrpSpPr/>
                  <p:nvPr/>
                </p:nvGrpSpPr>
                <p:grpSpPr>
                  <a:xfrm>
                    <a:off x="1586114" y="4545136"/>
                    <a:ext cx="9558108" cy="277006"/>
                    <a:chOff x="3336053" y="3161505"/>
                    <a:chExt cx="7179804" cy="208080"/>
                  </a:xfrm>
                </p:grpSpPr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65B7926B-7BA5-BA4A-8904-D18E70072D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3605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98DB853-6035-B940-9881-DB9B17CD98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3117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3DB466D9-F16E-3146-8A91-0F2F0E8BD7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0181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A6E9D185-E09E-E849-B3EA-A2CCAAD525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8724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BBA3084-5D69-394E-BEAA-D1E143CA5E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04309" y="3161505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12D3991A-7AFD-2A4D-97CB-2CC1DF00C5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137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15934B60-0B09-914F-A3D2-5142149F92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38437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F3CB4487-6989-3B42-8A35-EFA61E9163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5501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7C1DFBD-A3DC-E14D-9006-4A8678695D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256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B36FAEB-828A-4449-9218-FD62449329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89629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C8654435-CB76-8441-8658-90F2BBD521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0669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68B1D4DF-A34C-9547-9572-D5CB97BA15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3757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7AB4DB6-9FDD-2B4B-BFF4-7FE822C092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201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06DDB9A0-7720-C842-9AB7-25CCAD22C9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16261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897FDBAF-D682-3E4E-B8CC-4634F05DC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332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1090C6CB-8CED-A346-BC49-9FD1C6711C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788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8407383D-42D5-7048-9F16-FFC265AE60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389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534AA4E6-79FC-454B-AC54-CADE3C5C6B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45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p:txBody>
                </p: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4454C93-11EA-6B46-8D2F-C0BCD9FAEE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84517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p:txBody>
                </p:sp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9ED951C8-5966-864C-800F-0173CEE4F5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01581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32</a:t>
                      </a:r>
                    </a:p>
                  </p:txBody>
                </p:sp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B75CA266-1744-6A4E-972A-A3C0296B7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9644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p:txBody>
                </p: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14B28988-D833-834E-A5E1-AA7B853D65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350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63DC8F8C-0E74-8C47-BE97-33D5159D59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30568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FAA0C7C-0447-584E-BAA5-D05CAD6813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45589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D4772025-D593-5C43-BBFE-A907E9A29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2653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p:txBody>
                </p: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CD17AA26-AD45-A547-978E-87CACF3AAC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47636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20BC1494-5AF9-904F-BFE5-18B963A055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64699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32C46A1D-45FB-5443-ACED-0B45FDAD2C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81761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C4F22F9-2039-B04F-A68B-CCABC95F58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98812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12C288D2-7AF6-624F-8A90-2C22487BCF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4949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p:txBody>
                </p: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9FE86C18-94BA-184D-86F4-1491BF8ED7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28525" y="3161510"/>
                      <a:ext cx="217045" cy="2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p:txBody>
                </p:sp>
              </p:grp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17B14C-4D2F-324E-A6D6-DCC62DBA373F}"/>
                      </a:ext>
                    </a:extLst>
                  </p:cNvPr>
                  <p:cNvSpPr txBox="1"/>
                  <p:nvPr/>
                </p:nvSpPr>
                <p:spPr>
                  <a:xfrm>
                    <a:off x="713674" y="3817850"/>
                    <a:ext cx="900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457200"/>
                    <a:r>
                      <a:rPr lang="en-US" b="1" i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Q-Level</a:t>
                    </a:r>
                  </a:p>
                </p:txBody>
              </p: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2E443CE9-7713-9B42-A63A-0B4ABF953943}"/>
                      </a:ext>
                    </a:extLst>
                  </p:cNvPr>
                  <p:cNvCxnSpPr>
                    <a:stCxn id="21" idx="3"/>
                    <a:endCxn id="94" idx="1"/>
                  </p:cNvCxnSpPr>
                  <p:nvPr/>
                </p:nvCxnSpPr>
                <p:spPr>
                  <a:xfrm>
                    <a:off x="1614563" y="4002516"/>
                    <a:ext cx="538494" cy="1116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2B6D9859-C2CE-8A42-B0FF-C2D75C0056AB}"/>
                      </a:ext>
                    </a:extLst>
                  </p:cNvPr>
                  <p:cNvCxnSpPr>
                    <a:cxnSpLocks/>
                    <a:stCxn id="19" idx="3"/>
                    <a:endCxn id="26" idx="1"/>
                  </p:cNvCxnSpPr>
                  <p:nvPr/>
                </p:nvCxnSpPr>
                <p:spPr>
                  <a:xfrm flipV="1">
                    <a:off x="1188648" y="4683637"/>
                    <a:ext cx="397466" cy="3435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ight Brace 13">
                    <a:extLst>
                      <a:ext uri="{FF2B5EF4-FFF2-40B4-BE49-F238E27FC236}">
                        <a16:creationId xmlns:a16="http://schemas.microsoft.com/office/drawing/2014/main" id="{32790AE6-F642-F54E-9EE1-B16722C0CB6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320180" y="4166677"/>
                    <a:ext cx="158782" cy="1469699"/>
                  </a:xfrm>
                  <a:prstGeom prst="rightBrace">
                    <a:avLst>
                      <a:gd name="adj1" fmla="val 8333"/>
                      <a:gd name="adj2" fmla="val 49440"/>
                    </a:avLst>
                  </a:prstGeom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28CA3BD5-1CA1-FE46-8F64-D13675BBF0B2}"/>
                      </a:ext>
                    </a:extLst>
                  </p:cNvPr>
                  <p:cNvSpPr/>
                  <p:nvPr/>
                </p:nvSpPr>
                <p:spPr>
                  <a:xfrm>
                    <a:off x="9621203" y="4990533"/>
                    <a:ext cx="1575638" cy="338554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37=59 - 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11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×2</a:t>
                    </a:r>
                  </a:p>
                </p:txBody>
              </p:sp>
              <p:cxnSp>
                <p:nvCxnSpPr>
                  <p:cNvPr id="16" name="Elbow Connector 15">
                    <a:extLst>
                      <a:ext uri="{FF2B5EF4-FFF2-40B4-BE49-F238E27FC236}">
                        <a16:creationId xmlns:a16="http://schemas.microsoft.com/office/drawing/2014/main" id="{47248F2C-0F3F-9A4B-8F20-A677AF73AAFB}"/>
                      </a:ext>
                    </a:extLst>
                  </p:cNvPr>
                  <p:cNvCxnSpPr>
                    <a:cxnSpLocks/>
                    <a:stCxn id="15" idx="2"/>
                    <a:endCxn id="281" idx="4"/>
                  </p:cNvCxnSpPr>
                  <p:nvPr/>
                </p:nvCxnSpPr>
                <p:spPr>
                  <a:xfrm rot="10800000">
                    <a:off x="6354045" y="4797674"/>
                    <a:ext cx="3267159" cy="362136"/>
                  </a:xfrm>
                  <a:prstGeom prst="bentConnector2">
                    <a:avLst/>
                  </a:prstGeom>
                  <a:ln w="19050">
                    <a:solidFill>
                      <a:schemeClr val="accent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ight Brace 16">
                    <a:extLst>
                      <a:ext uri="{FF2B5EF4-FFF2-40B4-BE49-F238E27FC236}">
                        <a16:creationId xmlns:a16="http://schemas.microsoft.com/office/drawing/2014/main" id="{CF0C5E70-93BB-9E4D-9D65-380537AB8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73553" y="2799624"/>
                    <a:ext cx="182880" cy="2023870"/>
                  </a:xfrm>
                  <a:prstGeom prst="rightBrace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Elbow Connector 17">
                    <a:extLst>
                      <a:ext uri="{FF2B5EF4-FFF2-40B4-BE49-F238E27FC236}">
                        <a16:creationId xmlns:a16="http://schemas.microsoft.com/office/drawing/2014/main" id="{5F06797D-D736-4F4C-8101-830A06258230}"/>
                      </a:ext>
                    </a:extLst>
                  </p:cNvPr>
                  <p:cNvCxnSpPr>
                    <a:cxnSpLocks/>
                    <a:stCxn id="7" idx="4"/>
                    <a:endCxn id="17" idx="1"/>
                  </p:cNvCxnSpPr>
                  <p:nvPr/>
                </p:nvCxnSpPr>
                <p:spPr>
                  <a:xfrm rot="5400000">
                    <a:off x="7042400" y="-565170"/>
                    <a:ext cx="407882" cy="8162696"/>
                  </a:xfrm>
                  <a:prstGeom prst="bentConnector3">
                    <a:avLst>
                      <a:gd name="adj1" fmla="val 45756"/>
                    </a:avLst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F88CDD90-F345-2F41-8B4B-55D205C275F3}"/>
                      </a:ext>
                    </a:extLst>
                  </p:cNvPr>
                  <p:cNvSpPr/>
                  <p:nvPr/>
                </p:nvSpPr>
                <p:spPr>
                  <a:xfrm>
                    <a:off x="2750047" y="4553115"/>
                    <a:ext cx="243459" cy="243459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>
                        <a:alpha val="8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85E76E9-2D17-E04B-B6B3-3C10D9353514}"/>
                      </a:ext>
                    </a:extLst>
                  </p:cNvPr>
                  <p:cNvSpPr/>
                  <p:nvPr/>
                </p:nvSpPr>
                <p:spPr>
                  <a:xfrm>
                    <a:off x="6083991" y="3881733"/>
                    <a:ext cx="243459" cy="243459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>
                        <a:alpha val="8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TextBox 271">
                    <a:extLst>
                      <a:ext uri="{FF2B5EF4-FFF2-40B4-BE49-F238E27FC236}">
                        <a16:creationId xmlns:a16="http://schemas.microsoft.com/office/drawing/2014/main" id="{60868029-2739-BA4F-9644-04ED34C301D0}"/>
                      </a:ext>
                    </a:extLst>
                  </p:cNvPr>
                  <p:cNvSpPr txBox="1"/>
                  <p:nvPr/>
                </p:nvSpPr>
                <p:spPr>
                  <a:xfrm>
                    <a:off x="1573414" y="4135412"/>
                    <a:ext cx="288941" cy="338554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0</a:t>
                    </a:r>
                  </a:p>
                </p:txBody>
              </p:sp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525CECF6-7C6D-FC47-816B-42E2D434E0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56069" y="4545140"/>
                    <a:ext cx="288941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31</a:t>
                    </a:r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A72505BA-1B07-0449-8279-7714B1BCABAC}"/>
                      </a:ext>
                    </a:extLst>
                  </p:cNvPr>
                  <p:cNvSpPr/>
                  <p:nvPr/>
                </p:nvSpPr>
                <p:spPr>
                  <a:xfrm>
                    <a:off x="6232314" y="4554215"/>
                    <a:ext cx="243459" cy="243459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>
                        <a:alpha val="8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DBEC86F6-FADA-F54A-86DE-48C1E7AED5B2}"/>
                    </a:ext>
                  </a:extLst>
                </p:cNvPr>
                <p:cNvGrpSpPr/>
                <p:nvPr/>
              </p:nvGrpSpPr>
              <p:grpSpPr>
                <a:xfrm>
                  <a:off x="6000931" y="2043896"/>
                  <a:ext cx="1216183" cy="1168737"/>
                  <a:chOff x="4730006" y="1608097"/>
                  <a:chExt cx="913565" cy="877925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90C3F835-7982-704B-BF88-80B88B8A1E6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406640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b01111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11…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95A4835D-9D12-5E4B-B986-AEF280BC60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634097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b01111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10…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964A9E35-199B-154F-AC2E-70E81668968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861554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b01111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01…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E2672AC0-521C-5E47-9A19-56EDA6B1976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089011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b01111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00…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56EB2E2-F295-A04A-8937-DA158D039AFC}"/>
                    </a:ext>
                  </a:extLst>
                </p:cNvPr>
                <p:cNvGrpSpPr/>
                <p:nvPr/>
              </p:nvGrpSpPr>
              <p:grpSpPr>
                <a:xfrm>
                  <a:off x="10565240" y="2043896"/>
                  <a:ext cx="1216183" cy="1168737"/>
                  <a:chOff x="4730006" y="1608097"/>
                  <a:chExt cx="913565" cy="877925"/>
                </a:xfrm>
              </p:grpSpPr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423DD51D-B36D-4A43-B29B-4AFFAC91C3B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406640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b00000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11…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9397C234-2425-674F-8EC7-78C16DC1114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634097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b00000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10…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EB03BEDC-C41D-6F49-BE4C-79733FBEE22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861554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b00000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01…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A7C3EBCA-FE9B-5142-AFBC-DD617167DEE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089011" y="1931463"/>
                    <a:ext cx="877925" cy="231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/>
                      </a:rPr>
                      <a:t>b00000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00…</a:t>
                    </a:r>
                    <a:endParaRPr lang="en-US" sz="1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FECB175-C775-EA75-09DE-0F2E50B16B6F}"/>
                  </a:ext>
                </a:extLst>
              </p:cNvPr>
              <p:cNvGrpSpPr/>
              <p:nvPr/>
            </p:nvGrpSpPr>
            <p:grpSpPr>
              <a:xfrm>
                <a:off x="603744" y="1674062"/>
                <a:ext cx="10719330" cy="2881737"/>
                <a:chOff x="603744" y="1674062"/>
                <a:chExt cx="10719330" cy="2881737"/>
              </a:xfrm>
            </p:grpSpPr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B30A8993-3998-434F-B30F-696A1AB301ED}"/>
                    </a:ext>
                  </a:extLst>
                </p:cNvPr>
                <p:cNvSpPr txBox="1"/>
                <p:nvPr/>
              </p:nvSpPr>
              <p:spPr>
                <a:xfrm rot="5400000">
                  <a:off x="3456363" y="3908453"/>
                  <a:ext cx="648903" cy="645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…</a:t>
                  </a:r>
                </a:p>
              </p:txBody>
            </p: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E69750-1D5B-EA4D-88C0-C6D0504BE7EE}"/>
                    </a:ext>
                  </a:extLst>
                </p:cNvPr>
                <p:cNvGrpSpPr/>
                <p:nvPr/>
              </p:nvGrpSpPr>
              <p:grpSpPr>
                <a:xfrm>
                  <a:off x="603744" y="1674062"/>
                  <a:ext cx="10719330" cy="2486106"/>
                  <a:chOff x="-2322" y="381332"/>
                  <a:chExt cx="11750064" cy="2725162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A3B72A38-56EB-AA49-A1E5-CDE7D2761DFF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123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b100…</a:t>
                    </a:r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FCB6D572-BECE-8946-B4CA-79C27932343F}"/>
                      </a:ext>
                    </a:extLst>
                  </p:cNvPr>
                  <p:cNvGrpSpPr/>
                  <p:nvPr/>
                </p:nvGrpSpPr>
                <p:grpSpPr>
                  <a:xfrm>
                    <a:off x="1508801" y="1146979"/>
                    <a:ext cx="9883824" cy="913371"/>
                    <a:chOff x="1355633" y="867682"/>
                    <a:chExt cx="7424474" cy="686101"/>
                  </a:xfrm>
                </p:grpSpPr>
                <p:sp>
                  <p:nvSpPr>
                    <p:cNvPr id="240" name="TextBox 239">
                      <a:extLst>
                        <a:ext uri="{FF2B5EF4-FFF2-40B4-BE49-F238E27FC236}">
                          <a16:creationId xmlns:a16="http://schemas.microsoft.com/office/drawing/2014/main" id="{D4D8B81B-5E24-0F49-91FC-B882E0BDC33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32145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41" name="TextBox 240">
                      <a:extLst>
                        <a:ext uri="{FF2B5EF4-FFF2-40B4-BE49-F238E27FC236}">
                          <a16:creationId xmlns:a16="http://schemas.microsoft.com/office/drawing/2014/main" id="{4686F130-8290-954A-81BB-3C4BDCE44C23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62041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42" name="TextBox 241">
                      <a:extLst>
                        <a:ext uri="{FF2B5EF4-FFF2-40B4-BE49-F238E27FC236}">
                          <a16:creationId xmlns:a16="http://schemas.microsoft.com/office/drawing/2014/main" id="{E18B9DF7-AEB4-874C-B704-12F9D409D5C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85409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43" name="TextBox 242">
                      <a:extLst>
                        <a:ext uri="{FF2B5EF4-FFF2-40B4-BE49-F238E27FC236}">
                          <a16:creationId xmlns:a16="http://schemas.microsoft.com/office/drawing/2014/main" id="{0C50D25E-E3E7-744A-854C-4A209CF5140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08777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44" name="TextBox 243">
                      <a:extLst>
                        <a:ext uri="{FF2B5EF4-FFF2-40B4-BE49-F238E27FC236}">
                          <a16:creationId xmlns:a16="http://schemas.microsoft.com/office/drawing/2014/main" id="{52C94335-FF6F-C544-B0C2-841DF929571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393997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45" name="TextBox 244">
                      <a:extLst>
                        <a:ext uri="{FF2B5EF4-FFF2-40B4-BE49-F238E27FC236}">
                          <a16:creationId xmlns:a16="http://schemas.microsoft.com/office/drawing/2014/main" id="{23743047-C653-D14F-8992-0857F7741B8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692957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46" name="TextBox 245">
                      <a:extLst>
                        <a:ext uri="{FF2B5EF4-FFF2-40B4-BE49-F238E27FC236}">
                          <a16:creationId xmlns:a16="http://schemas.microsoft.com/office/drawing/2014/main" id="{0BCFCD50-6D30-AE4E-AB36-C927DCA68C4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926637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47" name="TextBox 246">
                      <a:extLst>
                        <a:ext uri="{FF2B5EF4-FFF2-40B4-BE49-F238E27FC236}">
                          <a16:creationId xmlns:a16="http://schemas.microsoft.com/office/drawing/2014/main" id="{682958C7-12D8-7C44-B987-5B4FB187432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160317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48" name="TextBox 247">
                      <a:extLst>
                        <a:ext uri="{FF2B5EF4-FFF2-40B4-BE49-F238E27FC236}">
                          <a16:creationId xmlns:a16="http://schemas.microsoft.com/office/drawing/2014/main" id="{0BFAE37E-4A03-B742-9522-7D3D729B1683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466534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49" name="TextBox 248">
                      <a:extLst>
                        <a:ext uri="{FF2B5EF4-FFF2-40B4-BE49-F238E27FC236}">
                          <a16:creationId xmlns:a16="http://schemas.microsoft.com/office/drawing/2014/main" id="{7D106515-8283-244E-A6D0-5EC96745EFB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765494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50" name="TextBox 249">
                      <a:extLst>
                        <a:ext uri="{FF2B5EF4-FFF2-40B4-BE49-F238E27FC236}">
                          <a16:creationId xmlns:a16="http://schemas.microsoft.com/office/drawing/2014/main" id="{402860A8-F3F1-9340-BA2B-EEA59210E4CE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999174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51" name="TextBox 250">
                      <a:extLst>
                        <a:ext uri="{FF2B5EF4-FFF2-40B4-BE49-F238E27FC236}">
                          <a16:creationId xmlns:a16="http://schemas.microsoft.com/office/drawing/2014/main" id="{9B16D714-34F4-DA46-8508-5A81A91DF26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232854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52" name="TextBox 251">
                      <a:extLst>
                        <a:ext uri="{FF2B5EF4-FFF2-40B4-BE49-F238E27FC236}">
                          <a16:creationId xmlns:a16="http://schemas.microsoft.com/office/drawing/2014/main" id="{9F62D676-E68F-C34F-9978-5FF13AA4A58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539071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53" name="TextBox 252">
                      <a:extLst>
                        <a:ext uri="{FF2B5EF4-FFF2-40B4-BE49-F238E27FC236}">
                          <a16:creationId xmlns:a16="http://schemas.microsoft.com/office/drawing/2014/main" id="{21F29F4E-B4C3-E04D-A3E8-441CADFA5466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838031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54" name="TextBox 253">
                      <a:extLst>
                        <a:ext uri="{FF2B5EF4-FFF2-40B4-BE49-F238E27FC236}">
                          <a16:creationId xmlns:a16="http://schemas.microsoft.com/office/drawing/2014/main" id="{6079BED9-EF6F-9741-92B5-68379E7202C3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071711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55" name="TextBox 254">
                      <a:extLst>
                        <a:ext uri="{FF2B5EF4-FFF2-40B4-BE49-F238E27FC236}">
                          <a16:creationId xmlns:a16="http://schemas.microsoft.com/office/drawing/2014/main" id="{5C14ED2C-FED5-C342-931F-458AB5D7181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305391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b011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56" name="TextBox 255">
                      <a:extLst>
                        <a:ext uri="{FF2B5EF4-FFF2-40B4-BE49-F238E27FC236}">
                          <a16:creationId xmlns:a16="http://schemas.microsoft.com/office/drawing/2014/main" id="{5B901DAC-D2BC-9841-A61D-7880A44082D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611608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57" name="TextBox 256">
                      <a:extLst>
                        <a:ext uri="{FF2B5EF4-FFF2-40B4-BE49-F238E27FC236}">
                          <a16:creationId xmlns:a16="http://schemas.microsoft.com/office/drawing/2014/main" id="{EBEF4B77-A453-CD4E-A878-2D41C392752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910568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58" name="TextBox 257">
                      <a:extLst>
                        <a:ext uri="{FF2B5EF4-FFF2-40B4-BE49-F238E27FC236}">
                          <a16:creationId xmlns:a16="http://schemas.microsoft.com/office/drawing/2014/main" id="{0413DAB2-CF25-4C44-9EC0-A8D11A10B20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144248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59" name="TextBox 258">
                      <a:extLst>
                        <a:ext uri="{FF2B5EF4-FFF2-40B4-BE49-F238E27FC236}">
                          <a16:creationId xmlns:a16="http://schemas.microsoft.com/office/drawing/2014/main" id="{C89740CD-35E2-9248-8289-F3EB4B4E83E4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377928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60" name="TextBox 259">
                      <a:extLst>
                        <a:ext uri="{FF2B5EF4-FFF2-40B4-BE49-F238E27FC236}">
                          <a16:creationId xmlns:a16="http://schemas.microsoft.com/office/drawing/2014/main" id="{C47B6F93-AA1C-BC42-8EDB-15A5318756F6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684145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61" name="TextBox 260">
                      <a:extLst>
                        <a:ext uri="{FF2B5EF4-FFF2-40B4-BE49-F238E27FC236}">
                          <a16:creationId xmlns:a16="http://schemas.microsoft.com/office/drawing/2014/main" id="{A73A32F1-0B3B-3044-B778-1D9EC23B393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983105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347163AC-BC9C-6A42-833C-D7E7B9CE9D9A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216785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63" name="TextBox 262">
                      <a:extLst>
                        <a:ext uri="{FF2B5EF4-FFF2-40B4-BE49-F238E27FC236}">
                          <a16:creationId xmlns:a16="http://schemas.microsoft.com/office/drawing/2014/main" id="{CFA42749-2583-DF4B-A332-4F0E75F0EE4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450465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b101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B4A79FED-405A-AA48-A3C4-173EF2C74B9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756682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C7B9A942-B3D9-2D4F-894F-09B1A3D5E28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055642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66" name="TextBox 265">
                      <a:extLst>
                        <a:ext uri="{FF2B5EF4-FFF2-40B4-BE49-F238E27FC236}">
                          <a16:creationId xmlns:a16="http://schemas.microsoft.com/office/drawing/2014/main" id="{6192C546-73E2-2D41-8B6D-673506772CF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289322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FA136326-EDB1-FD4B-A12A-338C599592BA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523002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b110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B6D5EECA-ADE1-CB43-ABB7-4B56128D41E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82921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00…</a:t>
                      </a:r>
                    </a:p>
                  </p:txBody>
                </p:sp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67723A9D-6E1B-9747-822D-97D64486AD33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12817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11…</a:t>
                      </a:r>
                    </a:p>
                  </p:txBody>
                </p:sp>
                <p:sp>
                  <p:nvSpPr>
                    <p:cNvPr id="270" name="TextBox 269">
                      <a:extLst>
                        <a:ext uri="{FF2B5EF4-FFF2-40B4-BE49-F238E27FC236}">
                          <a16:creationId xmlns:a16="http://schemas.microsoft.com/office/drawing/2014/main" id="{0275F255-6F2C-E545-A103-195593A5A76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36185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10…</a:t>
                      </a:r>
                    </a:p>
                  </p:txBody>
                </p:sp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94875FC9-3A32-C544-8503-BFCA5DBD5CC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595539" y="1095136"/>
                      <a:ext cx="686101" cy="2311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457200"/>
                      <a:r>
                        <a:rPr lang="en-US" sz="14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b111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01…</a:t>
                      </a: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157897B4-20F7-1B4C-95DA-834CC588C6EE}"/>
                      </a:ext>
                    </a:extLst>
                  </p:cNvPr>
                  <p:cNvGrpSpPr/>
                  <p:nvPr/>
                </p:nvGrpSpPr>
                <p:grpSpPr>
                  <a:xfrm>
                    <a:off x="1786998" y="1146979"/>
                    <a:ext cx="306340" cy="790536"/>
                    <a:chOff x="1564607" y="867682"/>
                    <a:chExt cx="230115" cy="593830"/>
                  </a:xfrm>
                </p:grpSpPr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5B849113-2185-FA4A-A04B-7BD2A48819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6460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>
                      <a:extLst>
                        <a:ext uri="{FF2B5EF4-FFF2-40B4-BE49-F238E27FC236}">
                          <a16:creationId xmlns:a16="http://schemas.microsoft.com/office/drawing/2014/main" id="{7E9CDBCD-9461-6043-B765-523F7E53A6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2676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8B570555-0A8B-D748-BA6E-A29A7BEE2E60}"/>
                      </a:ext>
                    </a:extLst>
                  </p:cNvPr>
                  <p:cNvGrpSpPr/>
                  <p:nvPr/>
                </p:nvGrpSpPr>
                <p:grpSpPr>
                  <a:xfrm>
                    <a:off x="2091321" y="1146979"/>
                    <a:ext cx="306340" cy="790536"/>
                    <a:chOff x="1793207" y="867682"/>
                    <a:chExt cx="230115" cy="593830"/>
                  </a:xfrm>
                </p:grpSpPr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5FBF20BC-01EE-3247-A783-482DDD3B29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9320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>
                      <a:extLst>
                        <a:ext uri="{FF2B5EF4-FFF2-40B4-BE49-F238E27FC236}">
                          <a16:creationId xmlns:a16="http://schemas.microsoft.com/office/drawing/2014/main" id="{F54FDEDE-0C02-724D-89DA-D937BA18E2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4962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A4F4EC4C-8D49-994F-9BCE-2500AD8241CD}"/>
                      </a:ext>
                    </a:extLst>
                  </p:cNvPr>
                  <p:cNvGrpSpPr/>
                  <p:nvPr/>
                </p:nvGrpSpPr>
                <p:grpSpPr>
                  <a:xfrm>
                    <a:off x="2395645" y="1146979"/>
                    <a:ext cx="306340" cy="790536"/>
                    <a:chOff x="2021807" y="867682"/>
                    <a:chExt cx="230115" cy="593830"/>
                  </a:xfrm>
                </p:grpSpPr>
                <p:cxnSp>
                  <p:nvCxnSpPr>
                    <p:cNvPr id="233" name="Straight Connector 232">
                      <a:extLst>
                        <a:ext uri="{FF2B5EF4-FFF2-40B4-BE49-F238E27FC236}">
                          <a16:creationId xmlns:a16="http://schemas.microsoft.com/office/drawing/2014/main" id="{A22F7C11-D9E3-AC47-8338-5400AE6BB4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180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A83C1E09-BB7E-564E-882E-85CBAC637F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7248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F77C5E55-1943-E647-AAE4-57635BC8EB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94744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3860D044-950D-3846-886C-EA11B78EED16}"/>
                      </a:ext>
                    </a:extLst>
                  </p:cNvPr>
                  <p:cNvCxnSpPr/>
                  <p:nvPr/>
                </p:nvCxnSpPr>
                <p:spPr>
                  <a:xfrm>
                    <a:off x="5955580" y="850391"/>
                    <a:ext cx="122888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8A6E2FE2-3D17-BF45-8C8B-5608F579DF6B}"/>
                      </a:ext>
                    </a:extLst>
                  </p:cNvPr>
                  <p:cNvGrpSpPr/>
                  <p:nvPr/>
                </p:nvGrpSpPr>
                <p:grpSpPr>
                  <a:xfrm>
                    <a:off x="3018784" y="1146979"/>
                    <a:ext cx="306340" cy="790536"/>
                    <a:chOff x="2489893" y="867682"/>
                    <a:chExt cx="230115" cy="593830"/>
                  </a:xfrm>
                </p:grpSpPr>
                <p:cxnSp>
                  <p:nvCxnSpPr>
                    <p:cNvPr id="216" name="Straight Connector 215">
                      <a:extLst>
                        <a:ext uri="{FF2B5EF4-FFF2-40B4-BE49-F238E27FC236}">
                          <a16:creationId xmlns:a16="http://schemas.microsoft.com/office/drawing/2014/main" id="{7AB42AF5-77D0-EF43-9854-B0FCE5F0BF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989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>
                      <a:extLst>
                        <a:ext uri="{FF2B5EF4-FFF2-40B4-BE49-F238E27FC236}">
                          <a16:creationId xmlns:a16="http://schemas.microsoft.com/office/drawing/2014/main" id="{EE5C19C1-556A-764A-B6F2-692AF18E8D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19297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C6D9BA20-E154-4A46-BB17-00C8E28719F5}"/>
                      </a:ext>
                    </a:extLst>
                  </p:cNvPr>
                  <p:cNvGrpSpPr/>
                  <p:nvPr/>
                </p:nvGrpSpPr>
                <p:grpSpPr>
                  <a:xfrm>
                    <a:off x="3323107" y="1146979"/>
                    <a:ext cx="306340" cy="790536"/>
                    <a:chOff x="2718493" y="867682"/>
                    <a:chExt cx="230115" cy="593830"/>
                  </a:xfrm>
                </p:grpSpPr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9786DBAE-CABA-3E47-A849-9068A6B7C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1849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>
                      <a:extLst>
                        <a:ext uri="{FF2B5EF4-FFF2-40B4-BE49-F238E27FC236}">
                          <a16:creationId xmlns:a16="http://schemas.microsoft.com/office/drawing/2014/main" id="{F3F55E34-827E-E542-89FC-1A71558AAA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42157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D3AE6684-1C2F-0044-8687-8E9F0B40E708}"/>
                      </a:ext>
                    </a:extLst>
                  </p:cNvPr>
                  <p:cNvGrpSpPr/>
                  <p:nvPr/>
                </p:nvGrpSpPr>
                <p:grpSpPr>
                  <a:xfrm>
                    <a:off x="3627431" y="1146979"/>
                    <a:ext cx="306340" cy="790536"/>
                    <a:chOff x="2947093" y="867682"/>
                    <a:chExt cx="230115" cy="593830"/>
                  </a:xfrm>
                </p:grpSpPr>
                <p:cxnSp>
                  <p:nvCxnSpPr>
                    <p:cNvPr id="211" name="Straight Connector 210">
                      <a:extLst>
                        <a:ext uri="{FF2B5EF4-FFF2-40B4-BE49-F238E27FC236}">
                          <a16:creationId xmlns:a16="http://schemas.microsoft.com/office/drawing/2014/main" id="{CA8C7604-83BC-A44F-9C04-5A6BC48D27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4709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>
                      <a:extLst>
                        <a:ext uri="{FF2B5EF4-FFF2-40B4-BE49-F238E27FC236}">
                          <a16:creationId xmlns:a16="http://schemas.microsoft.com/office/drawing/2014/main" id="{6693A0BF-31CF-7149-BAE0-CD86D7DF8C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65017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>
                      <a:extLst>
                        <a:ext uri="{FF2B5EF4-FFF2-40B4-BE49-F238E27FC236}">
                          <a16:creationId xmlns:a16="http://schemas.microsoft.com/office/drawing/2014/main" id="{0A596B01-B9F5-EE45-A9A3-1B5C93801A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872734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53CEA77C-0D93-F640-9307-2490E8171614}"/>
                      </a:ext>
                    </a:extLst>
                  </p:cNvPr>
                  <p:cNvGrpSpPr/>
                  <p:nvPr/>
                </p:nvGrpSpPr>
                <p:grpSpPr>
                  <a:xfrm>
                    <a:off x="4250570" y="1146979"/>
                    <a:ext cx="306340" cy="790536"/>
                    <a:chOff x="3415179" y="867682"/>
                    <a:chExt cx="230115" cy="593830"/>
                  </a:xfrm>
                </p:grpSpPr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D1E722A7-EBFC-444D-9055-4407ECBA1D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415180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1A24E57E-D73F-9F4F-98F7-39B5DFF04C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118264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8561CF2A-0598-ED40-9B95-86D7B2EEEC30}"/>
                      </a:ext>
                    </a:extLst>
                  </p:cNvPr>
                  <p:cNvGrpSpPr/>
                  <p:nvPr/>
                </p:nvGrpSpPr>
                <p:grpSpPr>
                  <a:xfrm>
                    <a:off x="4554893" y="1146979"/>
                    <a:ext cx="306340" cy="790536"/>
                    <a:chOff x="3643779" y="867682"/>
                    <a:chExt cx="230115" cy="593830"/>
                  </a:xfrm>
                </p:grpSpPr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C78C02D7-73A0-8C48-BECC-5BC1646A0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43780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530EAB09-9A5D-3849-AB84-62B8F7641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346864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84DDEB4F-D9E8-B546-BC32-AF1615D2B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59217" y="1146979"/>
                    <a:ext cx="306340" cy="790536"/>
                    <a:chOff x="3872379" y="867682"/>
                    <a:chExt cx="230115" cy="593830"/>
                  </a:xfrm>
                </p:grpSpPr>
                <p:cxnSp>
                  <p:nvCxnSpPr>
                    <p:cNvPr id="204" name="Straight Connector 203">
                      <a:extLst>
                        <a:ext uri="{FF2B5EF4-FFF2-40B4-BE49-F238E27FC236}">
                          <a16:creationId xmlns:a16="http://schemas.microsoft.com/office/drawing/2014/main" id="{FF307022-B1AD-9647-B5C8-670D8DD196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872380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>
                      <a:extLst>
                        <a:ext uri="{FF2B5EF4-FFF2-40B4-BE49-F238E27FC236}">
                          <a16:creationId xmlns:a16="http://schemas.microsoft.com/office/drawing/2014/main" id="{895A0B6D-2B50-9341-A3D7-BEE195FB05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575464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96B19EC-9228-9C46-8289-1A9FD181BD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798020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69A29041-35B1-A049-9879-FAE1A51709EA}"/>
                      </a:ext>
                    </a:extLst>
                  </p:cNvPr>
                  <p:cNvGrpSpPr/>
                  <p:nvPr/>
                </p:nvGrpSpPr>
                <p:grpSpPr>
                  <a:xfrm>
                    <a:off x="5482356" y="1146979"/>
                    <a:ext cx="306340" cy="790536"/>
                    <a:chOff x="4340465" y="867682"/>
                    <a:chExt cx="230115" cy="593830"/>
                  </a:xfrm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0EE8641E-FD76-CA41-8B5C-901FB285F7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40466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>
                      <a:extLst>
                        <a:ext uri="{FF2B5EF4-FFF2-40B4-BE49-F238E27FC236}">
                          <a16:creationId xmlns:a16="http://schemas.microsoft.com/office/drawing/2014/main" id="{6A4F2F19-9740-A142-9E01-71E61C8022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043550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677B8CC2-21EF-7A43-8087-621661F272AC}"/>
                      </a:ext>
                    </a:extLst>
                  </p:cNvPr>
                  <p:cNvGrpSpPr/>
                  <p:nvPr/>
                </p:nvGrpSpPr>
                <p:grpSpPr>
                  <a:xfrm>
                    <a:off x="5786679" y="1146979"/>
                    <a:ext cx="306340" cy="790536"/>
                    <a:chOff x="4569065" y="867682"/>
                    <a:chExt cx="230115" cy="593830"/>
                  </a:xfrm>
                </p:grpSpPr>
                <p:cxnSp>
                  <p:nvCxnSpPr>
                    <p:cNvPr id="200" name="Straight Connector 199">
                      <a:extLst>
                        <a:ext uri="{FF2B5EF4-FFF2-40B4-BE49-F238E27FC236}">
                          <a16:creationId xmlns:a16="http://schemas.microsoft.com/office/drawing/2014/main" id="{014D9810-3480-6840-8FF8-2E9C681B0F9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69066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>
                      <a:extLst>
                        <a:ext uri="{FF2B5EF4-FFF2-40B4-BE49-F238E27FC236}">
                          <a16:creationId xmlns:a16="http://schemas.microsoft.com/office/drawing/2014/main" id="{1336F1FD-DCE7-864A-8A37-C1F9FC2299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272150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22768DB8-14EC-E043-A137-121911CFC703}"/>
                      </a:ext>
                    </a:extLst>
                  </p:cNvPr>
                  <p:cNvGrpSpPr/>
                  <p:nvPr/>
                </p:nvGrpSpPr>
                <p:grpSpPr>
                  <a:xfrm>
                    <a:off x="6091003" y="1146979"/>
                    <a:ext cx="306340" cy="790536"/>
                    <a:chOff x="4797665" y="867682"/>
                    <a:chExt cx="230115" cy="593830"/>
                  </a:xfrm>
                </p:grpSpPr>
                <p:cxnSp>
                  <p:nvCxnSpPr>
                    <p:cNvPr id="197" name="Straight Connector 196">
                      <a:extLst>
                        <a:ext uri="{FF2B5EF4-FFF2-40B4-BE49-F238E27FC236}">
                          <a16:creationId xmlns:a16="http://schemas.microsoft.com/office/drawing/2014/main" id="{2B8BD2C8-10EA-9048-9CCD-AFC60D4F00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97666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>
                      <a:extLst>
                        <a:ext uri="{FF2B5EF4-FFF2-40B4-BE49-F238E27FC236}">
                          <a16:creationId xmlns:a16="http://schemas.microsoft.com/office/drawing/2014/main" id="{8918F0C2-34C5-9E4D-94F3-9D0D69F960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500750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>
                      <a:extLst>
                        <a:ext uri="{FF2B5EF4-FFF2-40B4-BE49-F238E27FC236}">
                          <a16:creationId xmlns:a16="http://schemas.microsoft.com/office/drawing/2014/main" id="{88826E8F-D648-9841-A849-FF4F5386E4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723306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A7350968-9B87-904A-BF41-B9265AB5343E}"/>
                      </a:ext>
                    </a:extLst>
                  </p:cNvPr>
                  <p:cNvGrpSpPr/>
                  <p:nvPr/>
                </p:nvGrpSpPr>
                <p:grpSpPr>
                  <a:xfrm>
                    <a:off x="6714142" y="1146981"/>
                    <a:ext cx="306339" cy="988145"/>
                    <a:chOff x="5265752" y="867682"/>
                    <a:chExt cx="230114" cy="742269"/>
                  </a:xfrm>
                </p:grpSpPr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8F6ABB6C-1E40-EF47-8C40-3EAF822F44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5752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>
                      <a:extLst>
                        <a:ext uri="{FF2B5EF4-FFF2-40B4-BE49-F238E27FC236}">
                          <a16:creationId xmlns:a16="http://schemas.microsoft.com/office/drawing/2014/main" id="{4D8E60EA-8EE0-2147-A21B-C2961C343D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894617" y="1238817"/>
                      <a:ext cx="742269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55286F4-1873-214B-8A4A-EDD197029D95}"/>
                      </a:ext>
                    </a:extLst>
                  </p:cNvPr>
                  <p:cNvGrpSpPr/>
                  <p:nvPr/>
                </p:nvGrpSpPr>
                <p:grpSpPr>
                  <a:xfrm>
                    <a:off x="7018466" y="1146979"/>
                    <a:ext cx="306340" cy="790536"/>
                    <a:chOff x="5494351" y="867682"/>
                    <a:chExt cx="230115" cy="593830"/>
                  </a:xfrm>
                </p:grpSpPr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56A5A7A6-38F2-6846-BD22-31CD7D9A6F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494352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AF3E7BA1-73D9-1F45-ACFD-07BB9BEC17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197436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1D84C6AE-FAE2-4D40-8FC9-23B17423DD1E}"/>
                      </a:ext>
                    </a:extLst>
                  </p:cNvPr>
                  <p:cNvGrpSpPr/>
                  <p:nvPr/>
                </p:nvGrpSpPr>
                <p:grpSpPr>
                  <a:xfrm>
                    <a:off x="7322789" y="1146979"/>
                    <a:ext cx="306340" cy="790536"/>
                    <a:chOff x="5722951" y="867682"/>
                    <a:chExt cx="230115" cy="593830"/>
                  </a:xfrm>
                </p:grpSpPr>
                <p:cxnSp>
                  <p:nvCxnSpPr>
                    <p:cNvPr id="190" name="Straight Connector 189">
                      <a:extLst>
                        <a:ext uri="{FF2B5EF4-FFF2-40B4-BE49-F238E27FC236}">
                          <a16:creationId xmlns:a16="http://schemas.microsoft.com/office/drawing/2014/main" id="{570D0371-B9F2-774D-8D5A-7FB7B6B2DB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22952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B7C45D28-9271-614F-B039-5D1365E9F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426036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>
                      <a:extLst>
                        <a:ext uri="{FF2B5EF4-FFF2-40B4-BE49-F238E27FC236}">
                          <a16:creationId xmlns:a16="http://schemas.microsoft.com/office/drawing/2014/main" id="{867B9653-B4A0-B748-A0C8-B9D2DF82A6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6485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A3B7C8B-4ADE-E04B-B6DC-BE9E742D7D6D}"/>
                      </a:ext>
                    </a:extLst>
                  </p:cNvPr>
                  <p:cNvGrpSpPr/>
                  <p:nvPr/>
                </p:nvGrpSpPr>
                <p:grpSpPr>
                  <a:xfrm>
                    <a:off x="7945928" y="1146979"/>
                    <a:ext cx="306340" cy="790536"/>
                    <a:chOff x="6191037" y="867682"/>
                    <a:chExt cx="230115" cy="593830"/>
                  </a:xfrm>
                </p:grpSpPr>
                <p:cxnSp>
                  <p:nvCxnSpPr>
                    <p:cNvPr id="188" name="Straight Connector 187">
                      <a:extLst>
                        <a:ext uri="{FF2B5EF4-FFF2-40B4-BE49-F238E27FC236}">
                          <a16:creationId xmlns:a16="http://schemas.microsoft.com/office/drawing/2014/main" id="{4B906448-B93A-C94D-8450-9989DC42F7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19103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>
                      <a:extLst>
                        <a:ext uri="{FF2B5EF4-FFF2-40B4-BE49-F238E27FC236}">
                          <a16:creationId xmlns:a16="http://schemas.microsoft.com/office/drawing/2014/main" id="{81239409-AC24-CA4C-A215-C7619A9C33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89412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CD77FDCB-B8EE-EF49-AD79-19A333D0962C}"/>
                      </a:ext>
                    </a:extLst>
                  </p:cNvPr>
                  <p:cNvGrpSpPr/>
                  <p:nvPr/>
                </p:nvGrpSpPr>
                <p:grpSpPr>
                  <a:xfrm>
                    <a:off x="8250252" y="1146979"/>
                    <a:ext cx="306340" cy="790536"/>
                    <a:chOff x="6419637" y="867682"/>
                    <a:chExt cx="230115" cy="593830"/>
                  </a:xfrm>
                </p:grpSpPr>
                <p:cxnSp>
                  <p:nvCxnSpPr>
                    <p:cNvPr id="186" name="Straight Connector 185">
                      <a:extLst>
                        <a:ext uri="{FF2B5EF4-FFF2-40B4-BE49-F238E27FC236}">
                          <a16:creationId xmlns:a16="http://schemas.microsoft.com/office/drawing/2014/main" id="{4C480C0E-47D0-874C-BEFE-2318B3CD23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1963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>
                      <a:extLst>
                        <a:ext uri="{FF2B5EF4-FFF2-40B4-BE49-F238E27FC236}">
                          <a16:creationId xmlns:a16="http://schemas.microsoft.com/office/drawing/2014/main" id="{0AFE6BF4-65E4-204A-88EB-22EFA409AC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12272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1EFC887-5F9C-D649-84D8-2AA39B182920}"/>
                      </a:ext>
                    </a:extLst>
                  </p:cNvPr>
                  <p:cNvGrpSpPr/>
                  <p:nvPr/>
                </p:nvGrpSpPr>
                <p:grpSpPr>
                  <a:xfrm>
                    <a:off x="8554575" y="1146979"/>
                    <a:ext cx="306340" cy="790536"/>
                    <a:chOff x="6648237" y="867682"/>
                    <a:chExt cx="230115" cy="593830"/>
                  </a:xfrm>
                </p:grpSpPr>
                <p:cxnSp>
                  <p:nvCxnSpPr>
                    <p:cNvPr id="183" name="Straight Connector 182">
                      <a:extLst>
                        <a:ext uri="{FF2B5EF4-FFF2-40B4-BE49-F238E27FC236}">
                          <a16:creationId xmlns:a16="http://schemas.microsoft.com/office/drawing/2014/main" id="{04CDE2E3-91EF-2B42-9AA3-9AD4229466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4823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>
                      <a:extLst>
                        <a:ext uri="{FF2B5EF4-FFF2-40B4-BE49-F238E27FC236}">
                          <a16:creationId xmlns:a16="http://schemas.microsoft.com/office/drawing/2014/main" id="{FBAA90A2-AEDC-194B-BC23-AC581C4AB5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35132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>
                      <a:extLst>
                        <a:ext uri="{FF2B5EF4-FFF2-40B4-BE49-F238E27FC236}">
                          <a16:creationId xmlns:a16="http://schemas.microsoft.com/office/drawing/2014/main" id="{3FA29368-CFEA-7548-AF60-F266365B3F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57387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B5BD7DB7-FD33-8247-863E-F4EC54FEA3B7}"/>
                      </a:ext>
                    </a:extLst>
                  </p:cNvPr>
                  <p:cNvGrpSpPr/>
                  <p:nvPr/>
                </p:nvGrpSpPr>
                <p:grpSpPr>
                  <a:xfrm>
                    <a:off x="9177714" y="1146979"/>
                    <a:ext cx="306340" cy="790536"/>
                    <a:chOff x="7116323" y="867682"/>
                    <a:chExt cx="230115" cy="593830"/>
                  </a:xfrm>
                </p:grpSpPr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806A527C-EC9D-A343-91AB-DBE59D8C5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11632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F3D28BA8-FE81-E347-9CF4-9AF74C631E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81940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2F0FEDDF-81AB-B949-BA51-00F0C51B94BC}"/>
                      </a:ext>
                    </a:extLst>
                  </p:cNvPr>
                  <p:cNvGrpSpPr/>
                  <p:nvPr/>
                </p:nvGrpSpPr>
                <p:grpSpPr>
                  <a:xfrm>
                    <a:off x="9482038" y="1146979"/>
                    <a:ext cx="306340" cy="790536"/>
                    <a:chOff x="7344923" y="867682"/>
                    <a:chExt cx="230115" cy="593830"/>
                  </a:xfrm>
                </p:grpSpPr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0C185EAA-7DFA-A341-988F-79B0CA6C28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492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3C5E4904-76E1-4743-B115-1A605F3F22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04800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F1D5A5CF-A23F-7A49-868D-5A6BB9BC87CD}"/>
                      </a:ext>
                    </a:extLst>
                  </p:cNvPr>
                  <p:cNvGrpSpPr/>
                  <p:nvPr/>
                </p:nvGrpSpPr>
                <p:grpSpPr>
                  <a:xfrm>
                    <a:off x="9786361" y="1146979"/>
                    <a:ext cx="306340" cy="790536"/>
                    <a:chOff x="7573523" y="867682"/>
                    <a:chExt cx="230115" cy="593830"/>
                  </a:xfrm>
                </p:grpSpPr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A92E5EA4-65BC-6345-A276-CE08E9B06B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73524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53E963FF-62E5-504F-A03C-15E315C6EC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276608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>
                      <a:extLst>
                        <a:ext uri="{FF2B5EF4-FFF2-40B4-BE49-F238E27FC236}">
                          <a16:creationId xmlns:a16="http://schemas.microsoft.com/office/drawing/2014/main" id="{56714810-C3F1-DA44-A3F7-65AE19D69B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499164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793B3CFB-12A7-9D4F-81BD-9509153F7D7F}"/>
                      </a:ext>
                    </a:extLst>
                  </p:cNvPr>
                  <p:cNvGrpSpPr/>
                  <p:nvPr/>
                </p:nvGrpSpPr>
                <p:grpSpPr>
                  <a:xfrm>
                    <a:off x="10409498" y="1146979"/>
                    <a:ext cx="306340" cy="790536"/>
                    <a:chOff x="8041607" y="867682"/>
                    <a:chExt cx="230115" cy="593830"/>
                  </a:xfrm>
                </p:grpSpPr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997E430E-A790-404D-8A90-CD8E8A9ED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04160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3B9CC24D-6603-6749-8147-0EBFBDCCE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7446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CFBAB79F-23FF-6C45-8A57-CEA63678EF71}"/>
                      </a:ext>
                    </a:extLst>
                  </p:cNvPr>
                  <p:cNvGrpSpPr/>
                  <p:nvPr/>
                </p:nvGrpSpPr>
                <p:grpSpPr>
                  <a:xfrm>
                    <a:off x="10713821" y="1146979"/>
                    <a:ext cx="306340" cy="790536"/>
                    <a:chOff x="8270207" y="867682"/>
                    <a:chExt cx="230115" cy="593830"/>
                  </a:xfrm>
                </p:grpSpPr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398EEE7E-62B5-1A4B-AC61-1F6A9081C8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70208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67E6C8C1-0EEB-8F49-98E8-41882163F7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973292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FA357428-919B-2249-9526-E0BC238C942B}"/>
                      </a:ext>
                    </a:extLst>
                  </p:cNvPr>
                  <p:cNvGrpSpPr/>
                  <p:nvPr/>
                </p:nvGrpSpPr>
                <p:grpSpPr>
                  <a:xfrm>
                    <a:off x="11018145" y="1146979"/>
                    <a:ext cx="306340" cy="973835"/>
                    <a:chOff x="10022808" y="867682"/>
                    <a:chExt cx="230115" cy="731520"/>
                  </a:xfrm>
                </p:grpSpPr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C417E4C9-67E9-7042-91E7-FB0E891750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22809" y="867682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F20EB9D9-00B7-4D48-B821-FE2FFC52E6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9725893" y="1164597"/>
                      <a:ext cx="5938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F0319E45-75CB-F748-8CA4-1C877E7C0A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9879604" y="1233442"/>
                      <a:ext cx="73152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56EB8E2A-E105-9C49-99FD-22AC76C33BF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6607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b000…</a:t>
                    </a: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8054D0E-8FBB-6646-8A7E-6E256A907973}"/>
                      </a:ext>
                    </a:extLst>
                  </p:cNvPr>
                  <p:cNvSpPr txBox="1"/>
                  <p:nvPr/>
                </p:nvSpPr>
                <p:spPr>
                  <a:xfrm>
                    <a:off x="9005239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b001…</a:t>
                    </a: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A04A3A88-D544-034F-8751-DB17EC7F40DF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867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b010…</a:t>
                    </a: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F0AE5BA5-1BD4-FA43-91BA-60DEB29F6905}"/>
                      </a:ext>
                    </a:extLst>
                  </p:cNvPr>
                  <p:cNvSpPr txBox="1"/>
                  <p:nvPr/>
                </p:nvSpPr>
                <p:spPr>
                  <a:xfrm>
                    <a:off x="6542495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b011…</a:t>
                    </a: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B0381BA1-2715-CF4D-B964-3861E3006C0D}"/>
                      </a:ext>
                    </a:extLst>
                  </p:cNvPr>
                  <p:cNvSpPr txBox="1"/>
                  <p:nvPr/>
                </p:nvSpPr>
                <p:spPr>
                  <a:xfrm>
                    <a:off x="4079751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b101…</a:t>
                    </a: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F93088F1-C96B-2549-83D9-9C9CCEC8D09E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379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b110…</a:t>
                    </a:r>
                  </a:p>
                </p:txBody>
              </p: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71EAFA73-D762-1449-B346-F58FE1A32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617007" y="842026"/>
                    <a:ext cx="7883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b111…</a:t>
                    </a:r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4477ECF2-52F3-EF47-9CB4-86AA1B025235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" y="647551"/>
                    <a:ext cx="5116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457200"/>
                    <a:r>
                      <a:rPr lang="en-US" sz="1600" b="1" i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QL0</a:t>
                    </a:r>
                    <a:endParaRPr lang="en-US" sz="16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096D6767-F4D4-274C-8913-3D369189148B}"/>
                      </a:ext>
                    </a:extLst>
                  </p:cNvPr>
                  <p:cNvGrpSpPr/>
                  <p:nvPr/>
                </p:nvGrpSpPr>
                <p:grpSpPr>
                  <a:xfrm>
                    <a:off x="6263878" y="2132659"/>
                    <a:ext cx="919555" cy="973835"/>
                    <a:chOff x="4927525" y="1608099"/>
                    <a:chExt cx="690746" cy="731520"/>
                  </a:xfrm>
                </p:grpSpPr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29929C96-1AAC-4E44-BBA7-661FF6C784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27525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66B89BAB-9DFD-1D4F-A6B8-ADE750477F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27525" y="1608099"/>
                      <a:ext cx="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F3D3EC0B-3FF2-4D49-B813-2851814E93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24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7C5CC793-CB9B-494B-A932-6492197941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24" y="1608099"/>
                      <a:ext cx="137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830924D4-3E88-8D4E-8CC6-D40AB694B8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88157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>
                      <a:extLst>
                        <a:ext uri="{FF2B5EF4-FFF2-40B4-BE49-F238E27FC236}">
                          <a16:creationId xmlns:a16="http://schemas.microsoft.com/office/drawing/2014/main" id="{615470C9-1EE9-9A4A-8543-E52A48AEAE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84725" y="1608099"/>
                      <a:ext cx="3432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35DB2602-932B-FB42-8BEC-F844EC403E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07280" y="1608099"/>
                      <a:ext cx="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370097CB-E202-4944-B7B6-0FABB1FEC7CC}"/>
                      </a:ext>
                    </a:extLst>
                  </p:cNvPr>
                  <p:cNvGrpSpPr/>
                  <p:nvPr/>
                </p:nvGrpSpPr>
                <p:grpSpPr>
                  <a:xfrm>
                    <a:off x="10828187" y="2132659"/>
                    <a:ext cx="919555" cy="973835"/>
                    <a:chOff x="4927525" y="1608099"/>
                    <a:chExt cx="690746" cy="731520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028F215A-8972-B742-85AF-C34C6D3700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27525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60CF31DC-61CB-674B-A4AD-5CA0DFAE6B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27525" y="1608099"/>
                      <a:ext cx="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B01252BB-962B-AD4B-A55B-44701C798D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24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D2371A3F-09AB-2E4E-B0FF-4EACEA68EC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24" y="1608099"/>
                      <a:ext cx="137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C021E9BC-6F48-5647-ADDB-6FC4F3D0D9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88157" y="1608099"/>
                      <a:ext cx="23011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B3BCCEA4-C9FC-3B42-8777-1DE1599117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84725" y="1608099"/>
                      <a:ext cx="3432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0AD0C4C5-47C7-6C44-A19D-6ED820DBCA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07280" y="1608099"/>
                      <a:ext cx="0" cy="73152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C6F7DB89-8F4C-784C-ABFC-65818C8A378A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" y="1551164"/>
                    <a:ext cx="5116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ctr" defTabSz="457200">
                      <a:defRPr sz="1600" i="1">
                        <a:solidFill>
                          <a:prstClr val="black"/>
                        </a:solidFill>
                        <a:latin typeface="Calibri" panose="020F0502020204030204"/>
                      </a:defRPr>
                    </a:lvl1pPr>
                  </a:lstStyle>
                  <a:p>
                    <a:r>
                      <a:rPr lang="en-US" b="1" dirty="0"/>
                      <a:t>QL1</a:t>
                    </a: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9D8671D9-C4A6-7D49-9878-98DAF2AC4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2322" y="2457760"/>
                    <a:ext cx="564395" cy="371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ctr" defTabSz="457200">
                      <a:defRPr sz="1600" i="1">
                        <a:solidFill>
                          <a:prstClr val="black"/>
                        </a:solidFill>
                        <a:latin typeface="Calibri" panose="020F0502020204030204"/>
                      </a:defRPr>
                    </a:lvl1pPr>
                  </a:lstStyle>
                  <a:p>
                    <a:r>
                      <a:rPr lang="en-US" b="1" dirty="0"/>
                      <a:t>QL2</a:t>
                    </a:r>
                  </a:p>
                </p:txBody>
              </p: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932B1C48-BEC0-7448-AD57-130466202DCD}"/>
                      </a:ext>
                    </a:extLst>
                  </p:cNvPr>
                  <p:cNvGrpSpPr/>
                  <p:nvPr/>
                </p:nvGrpSpPr>
                <p:grpSpPr>
                  <a:xfrm>
                    <a:off x="2232897" y="454254"/>
                    <a:ext cx="8630410" cy="700462"/>
                    <a:chOff x="1932273" y="454254"/>
                    <a:chExt cx="8630410" cy="700462"/>
                  </a:xfrm>
                </p:grpSpPr>
                <p:cxnSp>
                  <p:nvCxnSpPr>
                    <p:cNvPr id="218" name="Straight Connector 217">
                      <a:extLst>
                        <a:ext uri="{FF2B5EF4-FFF2-40B4-BE49-F238E27FC236}">
                          <a16:creationId xmlns:a16="http://schemas.microsoft.com/office/drawing/2014/main" id="{803597CA-D171-E143-B58B-0296D9304D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32273" y="850391"/>
                      <a:ext cx="122888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>
                      <a:extLst>
                        <a:ext uri="{FF2B5EF4-FFF2-40B4-BE49-F238E27FC236}">
                          <a16:creationId xmlns:a16="http://schemas.microsoft.com/office/drawing/2014/main" id="{DA1FE304-230A-F941-A047-535F47C889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793155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>
                      <a:extLst>
                        <a:ext uri="{FF2B5EF4-FFF2-40B4-BE49-F238E27FC236}">
                          <a16:creationId xmlns:a16="http://schemas.microsoft.com/office/drawing/2014/main" id="{41968DC2-09FB-B844-ACC2-DC4740924B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0125" y="850391"/>
                      <a:ext cx="126801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1F6D06B6-E43A-F640-A996-7BFD1675BD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021007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CE8EE9FF-4F04-C847-A780-855253898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27104" y="850391"/>
                      <a:ext cx="122888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802BDEFE-9B86-B940-8C5F-C91B3EA988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287986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55883F5D-D516-394E-9427-96EEA99477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515838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CFBF6BCE-8682-564E-99D3-443DDC9498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882809" y="850391"/>
                      <a:ext cx="122888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>
                      <a:extLst>
                        <a:ext uri="{FF2B5EF4-FFF2-40B4-BE49-F238E27FC236}">
                          <a16:creationId xmlns:a16="http://schemas.microsoft.com/office/drawing/2014/main" id="{EFC3D876-93B4-1742-B287-C515928549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743690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>
                      <a:extLst>
                        <a:ext uri="{FF2B5EF4-FFF2-40B4-BE49-F238E27FC236}">
                          <a16:creationId xmlns:a16="http://schemas.microsoft.com/office/drawing/2014/main" id="{B42DB778-7D42-2D4F-99F2-424E4F0581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10661" y="850391"/>
                      <a:ext cx="122888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>
                      <a:extLst>
                        <a:ext uri="{FF2B5EF4-FFF2-40B4-BE49-F238E27FC236}">
                          <a16:creationId xmlns:a16="http://schemas.microsoft.com/office/drawing/2014/main" id="{49412B46-FFA6-5641-9A81-C6F7C3DC89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7971542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>
                      <a:extLst>
                        <a:ext uri="{FF2B5EF4-FFF2-40B4-BE49-F238E27FC236}">
                          <a16:creationId xmlns:a16="http://schemas.microsoft.com/office/drawing/2014/main" id="{C45570B4-C354-3443-B5EA-471C4DA951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3795" y="850391"/>
                      <a:ext cx="122888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>
                      <a:extLst>
                        <a:ext uri="{FF2B5EF4-FFF2-40B4-BE49-F238E27FC236}">
                          <a16:creationId xmlns:a16="http://schemas.microsoft.com/office/drawing/2014/main" id="{BA823755-219E-064B-B5E9-92B9BE93E8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9194677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>
                      <a:extLst>
                        <a:ext uri="{FF2B5EF4-FFF2-40B4-BE49-F238E27FC236}">
                          <a16:creationId xmlns:a16="http://schemas.microsoft.com/office/drawing/2014/main" id="{AFF12F57-ECE4-F14F-946B-D175B088A8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0408037" y="1001105"/>
                      <a:ext cx="30722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5" name="TextBox 284">
                      <a:extLst>
                        <a:ext uri="{FF2B5EF4-FFF2-40B4-BE49-F238E27FC236}">
                          <a16:creationId xmlns:a16="http://schemas.microsoft.com/office/drawing/2014/main" id="{51DD2D43-6D27-1741-B938-9BB4C3F044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4737" y="454254"/>
                      <a:ext cx="1974267" cy="276999"/>
                    </a:xfrm>
                    <a:prstGeom prst="rect">
                      <a:avLst/>
                    </a:prstGeom>
                    <a:noFill/>
                    <a:ln w="15875">
                      <a:solidFill>
                        <a:schemeClr val="accent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Root Octahedron</a:t>
                      </a:r>
                    </a:p>
                  </p:txBody>
                </p:sp>
                <p:cxnSp>
                  <p:nvCxnSpPr>
                    <p:cNvPr id="286" name="Straight Connector 285">
                      <a:extLst>
                        <a:ext uri="{FF2B5EF4-FFF2-40B4-BE49-F238E27FC236}">
                          <a16:creationId xmlns:a16="http://schemas.microsoft.com/office/drawing/2014/main" id="{EBCD3291-6D5A-AA49-A6DC-864CA09CB7C7}"/>
                        </a:ext>
                      </a:extLst>
                    </p:cNvPr>
                    <p:cNvCxnSpPr>
                      <a:cxnSpLocks/>
                      <a:stCxn id="285" idx="2"/>
                    </p:cNvCxnSpPr>
                    <p:nvPr/>
                  </p:nvCxnSpPr>
                  <p:spPr>
                    <a:xfrm>
                      <a:off x="6241871" y="731253"/>
                      <a:ext cx="0" cy="11913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953A68F0-7153-4F43-966B-1F869125CD2A}"/>
                      </a:ext>
                    </a:extLst>
                  </p:cNvPr>
                  <p:cNvGrpSpPr/>
                  <p:nvPr/>
                </p:nvGrpSpPr>
                <p:grpSpPr>
                  <a:xfrm>
                    <a:off x="626662" y="381332"/>
                    <a:ext cx="830949" cy="2610996"/>
                    <a:chOff x="626662" y="381332"/>
                    <a:chExt cx="830949" cy="2610996"/>
                  </a:xfrm>
                </p:grpSpPr>
                <p:pic>
                  <p:nvPicPr>
                    <p:cNvPr id="301" name="Picture 300" descr="octahedron.png">
                      <a:extLst>
                        <a:ext uri="{FF2B5EF4-FFF2-40B4-BE49-F238E27FC236}">
                          <a16:creationId xmlns:a16="http://schemas.microsoft.com/office/drawing/2014/main" id="{17019221-2AC8-1F48-BF7B-DAAEC98228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10000" b="90000" l="21109" r="77472">
                                  <a14:foregroundMark x1="42969" y1="41667" x2="30664" y2="50781"/>
                                  <a14:foregroundMark x1="46875" y1="27604" x2="50195" y2="55208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063" r="15482"/>
                    <a:stretch>
                      <a:fillRect/>
                    </a:stretch>
                  </p:blipFill>
                  <p:spPr bwMode="auto">
                    <a:xfrm>
                      <a:off x="664846" y="381332"/>
                      <a:ext cx="754581" cy="8032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2" name="Picture 16" descr="L1.png">
                      <a:extLst>
                        <a:ext uri="{FF2B5EF4-FFF2-40B4-BE49-F238E27FC236}">
                          <a16:creationId xmlns:a16="http://schemas.microsoft.com/office/drawing/2014/main" id="{524DFF88-D3AF-6944-8F25-4D3F545725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21390" r="80004">
                                  <a14:foregroundMark x1="39453" y1="22135" x2="50977" y2="22135"/>
                                  <a14:foregroundMark x1="34766" y1="41406" x2="49219" y2="39844"/>
                                  <a14:foregroundMark x1="47461" y1="58333" x2="51563" y2="42188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063" r="12669"/>
                    <a:stretch>
                      <a:fillRect/>
                    </a:stretch>
                  </p:blipFill>
                  <p:spPr bwMode="auto">
                    <a:xfrm>
                      <a:off x="662239" y="1301638"/>
                      <a:ext cx="759795" cy="7778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3" name="Picture 17" descr="L2.png">
                      <a:extLst>
                        <a:ext uri="{FF2B5EF4-FFF2-40B4-BE49-F238E27FC236}">
                          <a16:creationId xmlns:a16="http://schemas.microsoft.com/office/drawing/2014/main" id="{D0DBDBCD-F3CC-5B4E-B32B-B1D58755591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7732" r="80842">
                                  <a14:foregroundMark x1="41797" y1="21094" x2="43555" y2="24219"/>
                                  <a14:foregroundMark x1="50781" y1="26302" x2="49219" y2="28646"/>
                                  <a14:foregroundMark x1="57617" y1="26302" x2="56641" y2="28646"/>
                                  <a14:foregroundMark x1="57617" y1="41667" x2="60547" y2="44531"/>
                                  <a14:foregroundMark x1="52539" y1="42448" x2="50391" y2="45313"/>
                                  <a14:foregroundMark x1="48047" y1="52865" x2="47461" y2="55990"/>
                                  <a14:foregroundMark x1="54297" y1="59896" x2="52539" y2="61979"/>
                                  <a14:foregroundMark x1="41797" y1="57552" x2="41211" y2="60677"/>
                                  <a14:foregroundMark x1="34961" y1="50781" x2="35547" y2="54427"/>
                                  <a14:foregroundMark x1="38867" y1="34115" x2="38867" y2="44531"/>
                                  <a14:foregroundMark x1="45117" y1="34635" x2="48047" y2="41667"/>
                                  <a14:foregroundMark x1="33203" y1="31771" x2="33203" y2="35417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843" r="11269"/>
                    <a:stretch>
                      <a:fillRect/>
                    </a:stretch>
                  </p:blipFill>
                  <p:spPr bwMode="auto">
                    <a:xfrm>
                      <a:off x="626662" y="2201992"/>
                      <a:ext cx="830949" cy="790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B10D92BF-289E-3048-8852-2C3DD69E30D7}"/>
                    </a:ext>
                  </a:extLst>
                </p:cNvPr>
                <p:cNvSpPr txBox="1"/>
                <p:nvPr/>
              </p:nvSpPr>
              <p:spPr>
                <a:xfrm rot="5400000">
                  <a:off x="8164121" y="3908453"/>
                  <a:ext cx="648903" cy="645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…</a:t>
                  </a:r>
                </a:p>
              </p:txBody>
            </p:sp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9CDDBF48-5311-6A43-878D-FBC94F203C53}"/>
                    </a:ext>
                  </a:extLst>
                </p:cNvPr>
                <p:cNvSpPr txBox="1"/>
                <p:nvPr/>
              </p:nvSpPr>
              <p:spPr>
                <a:xfrm rot="5400000">
                  <a:off x="1020520" y="3908453"/>
                  <a:ext cx="648903" cy="645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…</a:t>
                  </a:r>
                </a:p>
              </p:txBody>
            </p:sp>
          </p:grp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31B2EAA6-CB54-D161-A0FF-78C9DF66A91D}"/>
                </a:ext>
              </a:extLst>
            </p:cNvPr>
            <p:cNvSpPr txBox="1"/>
            <p:nvPr/>
          </p:nvSpPr>
          <p:spPr>
            <a:xfrm>
              <a:off x="551646" y="510759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defTabSz="457200">
                <a:defRPr sz="1600" i="1">
                  <a:solidFill>
                    <a:prstClr val="black"/>
                  </a:solidFill>
                  <a:latin typeface="Calibri" panose="020F0502020204030204"/>
                </a:defRPr>
              </a:lvl1pPr>
            </a:lstStyle>
            <a:p>
              <a:r>
                <a:rPr lang="en-US" b="1" dirty="0"/>
                <a:t>QL27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22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279B-0615-EF77-C3EA-05CC86C1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Reference Frame?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B442-D41C-8F35-B476-076C0A63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STARE geolocation (i.e., </a:t>
            </a:r>
            <a:r>
              <a:rPr lang="en-US" dirty="0" err="1"/>
              <a:t>lon-lat</a:t>
            </a:r>
            <a:r>
              <a:rPr lang="en-US" dirty="0"/>
              <a:t>) encoding is obviously based on the spherical coordinate system</a:t>
            </a:r>
          </a:p>
          <a:p>
            <a:r>
              <a:rPr lang="en-US" dirty="0"/>
              <a:t>Earth’s center is thus the natural reference point for the radial dimension</a:t>
            </a:r>
          </a:p>
          <a:p>
            <a:pPr lvl="1"/>
            <a:r>
              <a:rPr lang="en-US" dirty="0"/>
              <a:t>Radial distance from the center of the earth</a:t>
            </a:r>
          </a:p>
          <a:p>
            <a:r>
              <a:rPr lang="en-US" dirty="0"/>
              <a:t>We will keep the radial distance encoding hierarchical also</a:t>
            </a:r>
          </a:p>
          <a:p>
            <a:pPr lvl="1"/>
            <a:r>
              <a:rPr lang="en-US" dirty="0"/>
              <a:t>(Details yet to be determined)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830F2-DA5D-B17B-F000-33BEAF01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9EAA-41D8-0505-69D9-BA1EA720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6F8FA-F83C-8EC5-328E-05F6246D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BAD5-C735-77EC-593A-090CD5AB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Earth’s Surface?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BDB9-7E90-4A39-02DC-885F9A5B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practice, we are accustomed to using </a:t>
            </a:r>
            <a:r>
              <a:rPr lang="en-US" i="1" dirty="0"/>
              <a:t>height</a:t>
            </a:r>
            <a:r>
              <a:rPr lang="en-US" dirty="0"/>
              <a:t> (elevation) and </a:t>
            </a:r>
            <a:r>
              <a:rPr lang="en-US" i="1" dirty="0"/>
              <a:t>depth</a:t>
            </a:r>
            <a:r>
              <a:rPr lang="en-US" dirty="0"/>
              <a:t> for references</a:t>
            </a:r>
            <a:endParaRPr lang="en-US" i="1" dirty="0"/>
          </a:p>
          <a:p>
            <a:pPr lvl="1"/>
            <a:r>
              <a:rPr lang="en-US" dirty="0"/>
              <a:t>(A consequence of our being a surface creature.)</a:t>
            </a:r>
          </a:p>
          <a:p>
            <a:r>
              <a:rPr lang="en-US" dirty="0"/>
              <a:t>Height and depth are relative to the mean sea level (MSL)</a:t>
            </a:r>
          </a:p>
          <a:p>
            <a:r>
              <a:rPr lang="en-US" dirty="0"/>
              <a:t>We need to know the radial distance of the sea level from Earth’s center, in order to convert between height/depth and radial distance.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The radial distance of MSL is not constant; it changes when the distribution of Earth’s mass changes</a:t>
            </a:r>
          </a:p>
          <a:p>
            <a:pPr lvl="1"/>
            <a:r>
              <a:rPr lang="en-US" dirty="0"/>
              <a:t>Resolution of accepted standard(s), e.g., World Geodetic System, evolves too.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8243-45DF-9006-7A9E-9749617A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53C49-EAFF-09F0-5BD8-8AA10D73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D70D-717D-B512-60E9-3253937A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4F59-A19C-9B41-80B6-F53D0F3B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Accommodate Pressure Coordinates?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781CF-9240-0346-01A7-C52B87FB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Geophysical simulation models like to use pressure (or isentropic) coordinate systems</a:t>
            </a:r>
          </a:p>
          <a:p>
            <a:pPr lvl="1"/>
            <a:r>
              <a:rPr lang="en-US" dirty="0"/>
              <a:t>There are various pressure coordinates</a:t>
            </a:r>
          </a:p>
          <a:p>
            <a:r>
              <a:rPr lang="en-US" dirty="0"/>
              <a:t>We plan to use metric radial distance as the primary index and</a:t>
            </a:r>
          </a:p>
          <a:p>
            <a:pPr lvl="1"/>
            <a:r>
              <a:rPr lang="en-US" dirty="0"/>
              <a:t>Either have the corresponding pressure levels as a secondary index</a:t>
            </a:r>
          </a:p>
          <a:p>
            <a:pPr lvl="1"/>
            <a:r>
              <a:rPr lang="en-US" dirty="0"/>
              <a:t>Or implement the conversion as a STARE API option </a:t>
            </a:r>
          </a:p>
          <a:p>
            <a:pPr lvl="1"/>
            <a:r>
              <a:rPr lang="en-US" dirty="0"/>
              <a:t>(The conversion formula must be provided by the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C3C5-2217-215E-E0F6-197100E3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C10F-F256-0444-2BE6-3A5118B0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EGU General Assembly (Vienna, Austria)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A4A0-6614-F9CE-96AC-DE81CDE1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663C-DB50-2E46-A465-3C613E719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822</Words>
  <Application>Microsoft Macintosh PowerPoint</Application>
  <PresentationFormat>Widescreen</PresentationFormat>
  <Paragraphs>220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Rockwell</vt:lpstr>
      <vt:lpstr>Wingdings</vt:lpstr>
      <vt:lpstr>Office Theme</vt:lpstr>
      <vt:lpstr>Design Considerations for the 3rd Spatial Dimension of STARE</vt:lpstr>
      <vt:lpstr>Outline</vt:lpstr>
      <vt:lpstr>STARE</vt:lpstr>
      <vt:lpstr>Iterative Quadfurcation of an Octahedron - Increasingly finer trixels (spherical triangles)</vt:lpstr>
      <vt:lpstr>Encoding Geolocation and Neighborhood</vt:lpstr>
      <vt:lpstr>Encoding Geolocation and Neighborhood - Akin to postal address and zip code</vt:lpstr>
      <vt:lpstr>Which Reference Frame?</vt:lpstr>
      <vt:lpstr>Where is Earth’s Surface?</vt:lpstr>
      <vt:lpstr>How to Accommodate Pressure Coordinates?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Considerations for the 3rd Spatial Dimension of STARE</dc:title>
  <dc:creator>Kwo-Sen Kuo</dc:creator>
  <cp:lastModifiedBy>michael rilee</cp:lastModifiedBy>
  <cp:revision>4</cp:revision>
  <dcterms:created xsi:type="dcterms:W3CDTF">2022-05-22T15:39:24Z</dcterms:created>
  <dcterms:modified xsi:type="dcterms:W3CDTF">2022-05-22T17:56:08Z</dcterms:modified>
</cp:coreProperties>
</file>