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66" r:id="rId3"/>
    <p:sldId id="261" r:id="rId4"/>
    <p:sldId id="258" r:id="rId5"/>
    <p:sldId id="271" r:id="rId6"/>
    <p:sldId id="265" r:id="rId7"/>
    <p:sldId id="263" r:id="rId8"/>
    <p:sldId id="272" r:id="rId9"/>
    <p:sldId id="267" r:id="rId10"/>
    <p:sldId id="269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CEFE"/>
    <a:srgbClr val="E8FF8E"/>
    <a:srgbClr val="E8BEFE"/>
    <a:srgbClr val="E8887E"/>
    <a:srgbClr val="B4D79D"/>
    <a:srgbClr val="A3FF74"/>
    <a:srgbClr val="A3FF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53E48-BDCA-441A-97BF-2788C8E82025}" type="datetimeFigureOut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85362-E38C-4C29-BA24-3E5ED66582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0695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85362-E38C-4C29-BA24-3E5ED66582A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7044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814BC-A6AD-4596-9242-A5B0FC7C4E94}" type="datetime1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A550-A44C-4117-AF6A-986880BAFEB9}" type="slidenum">
              <a:rPr lang="zh-CN" altLang="en-US" smtClean="0"/>
              <a:pPr/>
              <a:t>‹#›</a:t>
            </a:fld>
            <a:r>
              <a:rPr lang="en-US" altLang="zh-CN" dirty="0" smtClean="0"/>
              <a:t>/11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09668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5AFE0-2F4C-446F-8100-3221DB58454D}" type="datetime1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A550-A44C-4117-AF6A-986880BAFEB9}" type="slidenum">
              <a:rPr lang="zh-CN" altLang="en-US" smtClean="0"/>
              <a:pPr/>
              <a:t>‹#›</a:t>
            </a:fld>
            <a:r>
              <a:rPr lang="en-US" altLang="zh-CN" dirty="0" smtClean="0"/>
              <a:t>/11</a:t>
            </a:r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81827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44BF6-9582-428A-87D2-5C97E695C869}" type="datetime1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A550-A44C-4117-AF6A-986880BAFE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3483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A15EB-1B35-4DB1-9902-FBA16F080EE0}" type="datetime1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9B5EA550-A44C-4117-AF6A-986880BAFEB9}" type="slidenum">
              <a:rPr lang="zh-CN" altLang="en-US" smtClean="0"/>
              <a:pPr/>
              <a:t>‹#›</a:t>
            </a:fld>
            <a:r>
              <a:rPr lang="en-US" altLang="zh-CN" dirty="0" smtClean="0"/>
              <a:t>/11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66706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7A05-3EA7-4669-B23A-34333D54981E}" type="datetime1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A550-A44C-4117-AF6A-986880BAFEB9}" type="slidenum">
              <a:rPr lang="zh-CN" altLang="en-US" smtClean="0"/>
              <a:pPr/>
              <a:t>‹#›</a:t>
            </a:fld>
            <a:r>
              <a:rPr lang="en-US" altLang="zh-CN" dirty="0" smtClean="0"/>
              <a:t>/11</a:t>
            </a:r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026000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8F58C-8167-498F-9284-685D71E47F0A}" type="datetime1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A550-A44C-4117-AF6A-986880BAFEB9}" type="slidenum">
              <a:rPr lang="zh-CN" altLang="en-US" smtClean="0"/>
              <a:pPr/>
              <a:t>‹#›</a:t>
            </a:fld>
            <a:r>
              <a:rPr lang="en-US" altLang="zh-CN" dirty="0" smtClean="0"/>
              <a:t>/11</a:t>
            </a:r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08324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9B186-AD7B-495B-9A6F-75079F700DFC}" type="datetime1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A550-A44C-4117-AF6A-986880BAFEB9}" type="slidenum">
              <a:rPr lang="zh-CN" altLang="en-US" smtClean="0"/>
              <a:pPr/>
              <a:t>‹#›</a:t>
            </a:fld>
            <a:r>
              <a:rPr lang="en-US" altLang="zh-CN" dirty="0" smtClean="0"/>
              <a:t>/11</a:t>
            </a:r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71851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DAF1-0128-4FDC-8511-02C1CA1E7395}" type="datetime1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A550-A44C-4117-AF6A-986880BAFEB9}" type="slidenum">
              <a:rPr lang="zh-CN" altLang="en-US" smtClean="0"/>
              <a:pPr/>
              <a:t>‹#›</a:t>
            </a:fld>
            <a:r>
              <a:rPr lang="en-US" altLang="zh-CN" dirty="0" smtClean="0"/>
              <a:t>/11</a:t>
            </a:r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85519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FD6DF-D619-4856-8959-7130018C4911}" type="datetime1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A550-A44C-4117-AF6A-986880BAFEB9}" type="slidenum">
              <a:rPr lang="zh-CN" altLang="en-US" smtClean="0"/>
              <a:pPr/>
              <a:t>‹#›</a:t>
            </a:fld>
            <a:r>
              <a:rPr lang="en-US" altLang="zh-CN" dirty="0" smtClean="0"/>
              <a:t>/11</a:t>
            </a:r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332264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9743-A2A0-4CB2-AAF9-5E2DAB1831CF}" type="datetime1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A550-A44C-4117-AF6A-986880BAFEB9}" type="slidenum">
              <a:rPr lang="zh-CN" altLang="en-US" smtClean="0"/>
              <a:pPr/>
              <a:t>‹#›</a:t>
            </a:fld>
            <a:r>
              <a:rPr lang="en-US" altLang="zh-CN" dirty="0" smtClean="0"/>
              <a:t>/11</a:t>
            </a:r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99377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200A1-79AB-4BCD-A107-1A860453288D}" type="datetime1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A550-A44C-4117-AF6A-986880BAFEB9}" type="slidenum">
              <a:rPr lang="zh-CN" altLang="en-US" smtClean="0"/>
              <a:pPr/>
              <a:t>‹#›</a:t>
            </a:fld>
            <a:r>
              <a:rPr lang="en-US" altLang="zh-CN" dirty="0" smtClean="0"/>
              <a:t>/11</a:t>
            </a:r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33928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5376D-8739-4D9A-AA78-15268490EAF2}" type="datetime1">
              <a:rPr lang="zh-CN" altLang="en-US" smtClean="0"/>
              <a:t>2022/5/26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EA550-A44C-4117-AF6A-986880BAFEB9}" type="slidenum">
              <a:rPr lang="zh-CN" altLang="en-US" smtClean="0"/>
              <a:pPr/>
              <a:t>‹#›</a:t>
            </a:fld>
            <a:r>
              <a:rPr lang="en-US" altLang="zh-CN" dirty="0" smtClean="0"/>
              <a:t>/10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85274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0" y="0"/>
            <a:ext cx="12192000" cy="365730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546112" y="1156850"/>
            <a:ext cx="10880437" cy="199085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altLang="zh-CN" sz="44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Assessing the long-term evolution of abandoned salinized farmland via temporal remote sensing data</a:t>
            </a:r>
            <a:endParaRPr lang="zh-CN" altLang="en-US" sz="4400" b="1" dirty="0"/>
          </a:p>
        </p:txBody>
      </p:sp>
      <p:sp>
        <p:nvSpPr>
          <p:cNvPr id="5" name="文本框 4"/>
          <p:cNvSpPr txBox="1"/>
          <p:nvPr/>
        </p:nvSpPr>
        <p:spPr>
          <a:xfrm>
            <a:off x="3535324" y="3882857"/>
            <a:ext cx="5291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Liya Zhao, May 27th</a:t>
            </a:r>
          </a:p>
          <a:p>
            <a:pPr algn="ctr"/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Wuhan University, China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48" y="5296899"/>
            <a:ext cx="2755635" cy="78920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933" y="5296899"/>
            <a:ext cx="1030615" cy="1014758"/>
          </a:xfrm>
          <a:prstGeom prst="rect">
            <a:avLst/>
          </a:prstGeom>
          <a:gradFill>
            <a:gsLst>
              <a:gs pos="17425">
                <a:srgbClr val="E7F1F9"/>
              </a:gs>
              <a:gs pos="55960">
                <a:srgbClr val="C5DCF0"/>
              </a:gs>
              <a:gs pos="45856">
                <a:srgbClr val="CEE1F3"/>
              </a:gs>
              <a:gs pos="31228">
                <a:srgbClr val="DBE9F6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168888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2690720" y="1375464"/>
            <a:ext cx="6719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Thinks for your attention!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069116" y="2703122"/>
            <a:ext cx="3962400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Email: zhaoliya921@whu.edu.cn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911928" y="3656318"/>
            <a:ext cx="8710885" cy="2090263"/>
            <a:chOff x="1588655" y="3656318"/>
            <a:chExt cx="8710885" cy="2090263"/>
          </a:xfrm>
        </p:grpSpPr>
        <p:grpSp>
          <p:nvGrpSpPr>
            <p:cNvPr id="13" name="组合 12"/>
            <p:cNvGrpSpPr/>
            <p:nvPr/>
          </p:nvGrpSpPr>
          <p:grpSpPr>
            <a:xfrm>
              <a:off x="1588655" y="3656318"/>
              <a:ext cx="8710885" cy="2090263"/>
              <a:chOff x="1376876" y="3432939"/>
              <a:chExt cx="9495319" cy="2433714"/>
            </a:xfrm>
          </p:grpSpPr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76876" y="3434433"/>
                <a:ext cx="3242960" cy="2432220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9236" y="3432939"/>
                <a:ext cx="3242959" cy="2433714"/>
              </a:xfrm>
              <a:prstGeom prst="rect">
                <a:avLst/>
              </a:prstGeom>
            </p:spPr>
          </p:pic>
        </p:grp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3705" y="3656318"/>
              <a:ext cx="2787017" cy="20902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282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圆角矩形 28"/>
          <p:cNvSpPr/>
          <p:nvPr/>
        </p:nvSpPr>
        <p:spPr>
          <a:xfrm>
            <a:off x="1196109" y="1224210"/>
            <a:ext cx="3888509" cy="7627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1.Background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A550-A44C-4117-AF6A-986880BAFEB9}" type="slidenum">
              <a:rPr lang="zh-CN" altLang="en-US" smtClean="0"/>
              <a:pPr/>
              <a:t>2</a:t>
            </a:fld>
            <a:r>
              <a:rPr lang="en-US" altLang="zh-CN" dirty="0" smtClean="0"/>
              <a:t>/10</a:t>
            </a:r>
            <a:endParaRPr lang="zh-CN" altLang="en-US" dirty="0" smtClean="0"/>
          </a:p>
        </p:txBody>
      </p:sp>
      <p:sp>
        <p:nvSpPr>
          <p:cNvPr id="26" name="文本框 25"/>
          <p:cNvSpPr txBox="1"/>
          <p:nvPr/>
        </p:nvSpPr>
        <p:spPr>
          <a:xfrm>
            <a:off x="73891" y="93730"/>
            <a:ext cx="2244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OUTLINES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圆角矩形 32"/>
          <p:cNvSpPr/>
          <p:nvPr/>
        </p:nvSpPr>
        <p:spPr>
          <a:xfrm>
            <a:off x="4107874" y="4303263"/>
            <a:ext cx="3888509" cy="76274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4.Discussion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597237" y="5227041"/>
            <a:ext cx="3519054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4.Conclusion</a:t>
            </a:r>
          </a:p>
        </p:txBody>
      </p:sp>
      <p:sp>
        <p:nvSpPr>
          <p:cNvPr id="37" name="圆角矩形 36"/>
          <p:cNvSpPr/>
          <p:nvPr/>
        </p:nvSpPr>
        <p:spPr>
          <a:xfrm>
            <a:off x="2004292" y="2250561"/>
            <a:ext cx="3888509" cy="76274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2.Method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五边形 38"/>
          <p:cNvSpPr/>
          <p:nvPr/>
        </p:nvSpPr>
        <p:spPr>
          <a:xfrm>
            <a:off x="0" y="0"/>
            <a:ext cx="2604655" cy="46800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OUTLINES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3140363" y="3276912"/>
            <a:ext cx="3888509" cy="762740"/>
          </a:xfrm>
          <a:prstGeom prst="roundRect">
            <a:avLst/>
          </a:prstGeom>
          <a:solidFill>
            <a:srgbClr val="EEC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3.Results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5017654" y="5329614"/>
            <a:ext cx="3888509" cy="762740"/>
          </a:xfrm>
          <a:prstGeom prst="roundRect">
            <a:avLst/>
          </a:prstGeom>
          <a:solidFill>
            <a:srgbClr val="E888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5.Conclusion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78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圆角矩形 18"/>
          <p:cNvSpPr/>
          <p:nvPr/>
        </p:nvSpPr>
        <p:spPr>
          <a:xfrm>
            <a:off x="413238" y="751793"/>
            <a:ext cx="5363308" cy="485832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2" t="10119" r="26610" b="40329"/>
          <a:stretch/>
        </p:blipFill>
        <p:spPr>
          <a:xfrm>
            <a:off x="6179128" y="468000"/>
            <a:ext cx="4962637" cy="237046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"/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  <a14:imgEffect>
                      <a14:artisticCutout/>
                    </a14:imgEffect>
                    <a14:imgEffect>
                      <a14:sharpenSoften amount="-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985" y="1214165"/>
            <a:ext cx="3075389" cy="1234219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  <a:reflection stA="99000" endPos="1000" dist="50800" dir="5400000" sy="-100000" algn="bl" rotWithShape="0"/>
          </a:effectLst>
        </p:spPr>
      </p:pic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A550-A44C-4117-AF6A-986880BAFEB9}" type="slidenum">
              <a:rPr lang="zh-CN" altLang="en-US" smtClean="0"/>
              <a:pPr/>
              <a:t>3</a:t>
            </a:fld>
            <a:r>
              <a:rPr lang="en-US" altLang="zh-CN" dirty="0" smtClean="0"/>
              <a:t>/10</a:t>
            </a:r>
            <a:endParaRPr lang="zh-CN" altLang="en-US" dirty="0" smtClean="0"/>
          </a:p>
        </p:txBody>
      </p:sp>
      <p:sp>
        <p:nvSpPr>
          <p:cNvPr id="16" name="五边形 15"/>
          <p:cNvSpPr/>
          <p:nvPr/>
        </p:nvSpPr>
        <p:spPr>
          <a:xfrm>
            <a:off x="0" y="0"/>
            <a:ext cx="2604655" cy="468000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1.BACKGROUND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75721" y="963438"/>
            <a:ext cx="5200825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lnSpc>
                <a:spcPct val="20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Arial" panose="020B0604020202020204" pitchFamily="34" charset="0"/>
                <a:cs typeface="Arial" panose="020B0604020202020204" pitchFamily="34" charset="0"/>
              </a:rPr>
              <a:t>Hetao irrigation district</a:t>
            </a:r>
          </a:p>
          <a:p>
            <a:pPr indent="266700" algn="just">
              <a:spcAft>
                <a:spcPts val="0"/>
              </a:spcAft>
            </a:pPr>
            <a:r>
              <a:rPr lang="en-US" altLang="zh-CN" sz="1400" kern="100" dirty="0" smtClean="0">
                <a:latin typeface="Arial" panose="020B0604020202020204" pitchFamily="34" charset="0"/>
                <a:cs typeface="Arial" panose="020B0604020202020204" pitchFamily="34" charset="0"/>
              </a:rPr>
              <a:t>(On September 4, 2019, Hetao irrigation distric was </a:t>
            </a:r>
          </a:p>
          <a:p>
            <a:pPr indent="266700" algn="just">
              <a:spcAft>
                <a:spcPts val="0"/>
              </a:spcAft>
            </a:pPr>
            <a:r>
              <a:rPr lang="en-US" altLang="zh-CN" sz="1400" kern="100" dirty="0" smtClean="0">
                <a:latin typeface="Arial" panose="020B0604020202020204" pitchFamily="34" charset="0"/>
                <a:cs typeface="Arial" panose="020B0604020202020204" pitchFamily="34" charset="0"/>
              </a:rPr>
              <a:t>included in the World Heritage List of Irrigation Works)</a:t>
            </a:r>
          </a:p>
          <a:p>
            <a:pPr indent="266700" algn="just">
              <a:spcAft>
                <a:spcPts val="0"/>
              </a:spcAft>
            </a:pPr>
            <a:endParaRPr lang="en-US" altLang="zh-CN" kern="1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266700" algn="just">
              <a:lnSpc>
                <a:spcPct val="200000"/>
              </a:lnSpc>
              <a:spcAft>
                <a:spcPts val="0"/>
              </a:spcAft>
            </a:pPr>
            <a:r>
              <a:rPr lang="en-US" altLang="zh-CN" b="1" kern="1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Area:</a:t>
            </a:r>
            <a:r>
              <a:rPr lang="en-US" altLang="zh-CN" kern="1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 1.12 M ha</a:t>
            </a:r>
            <a:endParaRPr lang="en-US" altLang="zh-CN" b="1" kern="1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indent="266700" algn="just">
              <a:lnSpc>
                <a:spcPct val="200000"/>
              </a:lnSpc>
            </a:pPr>
            <a:r>
              <a:rPr lang="en-US" altLang="zh-CN" b="1" kern="1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Climate:</a:t>
            </a:r>
            <a:r>
              <a:rPr lang="en-US" altLang="zh-CN" kern="1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arid and semi-arid area</a:t>
            </a:r>
          </a:p>
          <a:p>
            <a:pPr indent="266700" algn="just">
              <a:lnSpc>
                <a:spcPct val="200000"/>
              </a:lnSpc>
              <a:spcAft>
                <a:spcPts val="0"/>
              </a:spcAft>
            </a:pPr>
            <a:r>
              <a:rPr lang="en-US" altLang="zh-CN" b="1" kern="1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Annual precipitation: </a:t>
            </a:r>
            <a:r>
              <a:rPr lang="en-US" altLang="zh-CN" kern="1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60-280 mm</a:t>
            </a:r>
          </a:p>
          <a:p>
            <a:pPr indent="266700" algn="just">
              <a:lnSpc>
                <a:spcPct val="200000"/>
              </a:lnSpc>
            </a:pPr>
            <a:r>
              <a:rPr lang="en-US" altLang="zh-CN" b="1" kern="1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Annual Evaporation: </a:t>
            </a:r>
            <a:r>
              <a:rPr lang="en-US" altLang="zh-CN" kern="1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2000-2400 </a:t>
            </a:r>
            <a:r>
              <a:rPr lang="en-US" altLang="zh-CN" kern="100" dirty="0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mm</a:t>
            </a:r>
          </a:p>
          <a:p>
            <a:pPr indent="266700" algn="just">
              <a:lnSpc>
                <a:spcPct val="200000"/>
              </a:lnSpc>
            </a:pPr>
            <a:r>
              <a:rPr lang="en-US" altLang="zh-CN" b="1" kern="100" dirty="0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Average groundwater table depth</a:t>
            </a:r>
            <a:r>
              <a:rPr lang="en-US" altLang="zh-CN" kern="100" dirty="0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: 1.76 m</a:t>
            </a:r>
            <a:endParaRPr lang="en-US" altLang="zh-CN" kern="1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3257154" y="3730785"/>
            <a:ext cx="1634836" cy="48029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3220476" y="4308618"/>
            <a:ext cx="1634837" cy="48029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9127" y="3059992"/>
            <a:ext cx="5100255" cy="255012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94523" y="5958209"/>
            <a:ext cx="5605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Potential ET 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  <a:r>
              <a:rPr lang="en-US" altLang="zh-CN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precipitation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Shallow 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groundwater table</a:t>
            </a:r>
            <a:endParaRPr lang="zh-CN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4683818" y="4867915"/>
            <a:ext cx="745387" cy="42323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右箭头 6"/>
          <p:cNvSpPr/>
          <p:nvPr/>
        </p:nvSpPr>
        <p:spPr>
          <a:xfrm>
            <a:off x="6062869" y="6242970"/>
            <a:ext cx="685800" cy="226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995062" y="6127486"/>
            <a:ext cx="37048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 salinization !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38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A550-A44C-4117-AF6A-986880BAFEB9}" type="slidenum">
              <a:rPr lang="zh-CN" altLang="en-US" smtClean="0"/>
              <a:pPr/>
              <a:t>4</a:t>
            </a:fld>
            <a:r>
              <a:rPr lang="en-US" altLang="zh-CN" dirty="0" smtClean="0"/>
              <a:t>/10</a:t>
            </a:r>
            <a:endParaRPr lang="zh-CN" altLang="en-US" dirty="0" smtClean="0"/>
          </a:p>
        </p:txBody>
      </p:sp>
      <p:sp>
        <p:nvSpPr>
          <p:cNvPr id="15" name="五边形 14"/>
          <p:cNvSpPr/>
          <p:nvPr/>
        </p:nvSpPr>
        <p:spPr>
          <a:xfrm>
            <a:off x="0" y="0"/>
            <a:ext cx="2604655" cy="468000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1.BACKGROUND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64" y="684139"/>
            <a:ext cx="3824241" cy="5473996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3" name="组合 22"/>
          <p:cNvGrpSpPr/>
          <p:nvPr/>
        </p:nvGrpSpPr>
        <p:grpSpPr>
          <a:xfrm>
            <a:off x="5326694" y="1616854"/>
            <a:ext cx="5844669" cy="3683676"/>
            <a:chOff x="6197600" y="2354962"/>
            <a:chExt cx="4216267" cy="2991172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7600" y="2354962"/>
              <a:ext cx="1975892" cy="132021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7600" y="4010839"/>
              <a:ext cx="1976704" cy="133529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7975" y="2370423"/>
              <a:ext cx="1975892" cy="130474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1" b="-1"/>
            <a:stretch/>
          </p:blipFill>
          <p:spPr>
            <a:xfrm>
              <a:off x="8437975" y="4010839"/>
              <a:ext cx="1975892" cy="132922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30" name="椭圆 29"/>
          <p:cNvSpPr/>
          <p:nvPr/>
        </p:nvSpPr>
        <p:spPr>
          <a:xfrm>
            <a:off x="1778321" y="2258720"/>
            <a:ext cx="389856" cy="30259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31" name="椭圆 30"/>
          <p:cNvSpPr/>
          <p:nvPr/>
        </p:nvSpPr>
        <p:spPr>
          <a:xfrm>
            <a:off x="2275433" y="2712112"/>
            <a:ext cx="345887" cy="2328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32" name="椭圆 31"/>
          <p:cNvSpPr/>
          <p:nvPr/>
        </p:nvSpPr>
        <p:spPr>
          <a:xfrm>
            <a:off x="1973249" y="4099973"/>
            <a:ext cx="330979" cy="1960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33" name="椭圆 32"/>
          <p:cNvSpPr/>
          <p:nvPr/>
        </p:nvSpPr>
        <p:spPr>
          <a:xfrm>
            <a:off x="2560544" y="3833797"/>
            <a:ext cx="218379" cy="2708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cxnSp>
        <p:nvCxnSpPr>
          <p:cNvPr id="34" name="直接箭头连接符 33"/>
          <p:cNvCxnSpPr/>
          <p:nvPr/>
        </p:nvCxnSpPr>
        <p:spPr>
          <a:xfrm>
            <a:off x="4411719" y="4608945"/>
            <a:ext cx="865147" cy="618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 flipV="1">
            <a:off x="4411719" y="1616854"/>
            <a:ext cx="865147" cy="6275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5326694" y="5743336"/>
            <a:ext cx="38042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Soil salinization in Hetao</a:t>
            </a:r>
            <a:endParaRPr lang="zh-CN" altLang="en-US" sz="2400" dirty="0"/>
          </a:p>
        </p:txBody>
      </p:sp>
      <p:sp>
        <p:nvSpPr>
          <p:cNvPr id="17" name="矩形 16"/>
          <p:cNvSpPr/>
          <p:nvPr/>
        </p:nvSpPr>
        <p:spPr>
          <a:xfrm>
            <a:off x="5276866" y="952826"/>
            <a:ext cx="43877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abandoned salinized farmland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39766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灯片编号占位符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A550-A44C-4117-AF6A-986880BAFEB9}" type="slidenum">
              <a:rPr lang="zh-CN" altLang="en-US" smtClean="0"/>
              <a:pPr/>
              <a:t>5</a:t>
            </a:fld>
            <a:r>
              <a:rPr lang="en-US" altLang="zh-CN" dirty="0" smtClean="0"/>
              <a:t>/10</a:t>
            </a:r>
            <a:endParaRPr lang="zh-CN" altLang="en-US" dirty="0" smtClean="0"/>
          </a:p>
        </p:txBody>
      </p:sp>
      <p:sp>
        <p:nvSpPr>
          <p:cNvPr id="27" name="五边形 26"/>
          <p:cNvSpPr/>
          <p:nvPr/>
        </p:nvSpPr>
        <p:spPr>
          <a:xfrm>
            <a:off x="0" y="0"/>
            <a:ext cx="2604655" cy="468000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2.METHOD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图片 2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327" y="942552"/>
            <a:ext cx="4834540" cy="38996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grpSp>
        <p:nvGrpSpPr>
          <p:cNvPr id="2" name="组合 1"/>
          <p:cNvGrpSpPr/>
          <p:nvPr/>
        </p:nvGrpSpPr>
        <p:grpSpPr>
          <a:xfrm>
            <a:off x="6621806" y="316770"/>
            <a:ext cx="3977587" cy="5226218"/>
            <a:chOff x="6910755" y="111690"/>
            <a:chExt cx="4850174" cy="6132123"/>
          </a:xfrm>
        </p:grpSpPr>
        <p:pic>
          <p:nvPicPr>
            <p:cNvPr id="29" name="图片 28" descr="Chart&#10;&#10;Description automatically generated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7469" y="111690"/>
              <a:ext cx="3778767" cy="19526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图片 29" descr="Chart, histogram&#10;&#10;Description automatically generated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7469" y="2176898"/>
              <a:ext cx="4477279" cy="21142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图片 6" descr="A picture containing application&#10;&#10;Description automatically generated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0755" y="4291142"/>
              <a:ext cx="2749840" cy="19526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图片 7" descr="A picture containing text, outdoor, sign&#10;&#10;Description automatically generated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83281" y="4291142"/>
              <a:ext cx="2177648" cy="112527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矩形 8"/>
          <p:cNvSpPr/>
          <p:nvPr/>
        </p:nvSpPr>
        <p:spPr>
          <a:xfrm>
            <a:off x="1807524" y="5651183"/>
            <a:ext cx="8658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Time-series optical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reflectance 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 surface temperature was used to monitor the annual dynamic of abandoned salinized farmland in Hetao 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39582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Chart, line chart&#10;&#10;Description automatically generated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319" y="605057"/>
            <a:ext cx="4781447" cy="2471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 descr="Chart, line chart&#10;&#10;Description automatically generate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691" y="3243848"/>
            <a:ext cx="4791075" cy="2524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A550-A44C-4117-AF6A-986880BAFEB9}" type="slidenum">
              <a:rPr lang="zh-CN" altLang="en-US" smtClean="0"/>
              <a:pPr/>
              <a:t>6</a:t>
            </a:fld>
            <a:r>
              <a:rPr lang="en-US" altLang="zh-CN" dirty="0" smtClean="0"/>
              <a:t>/10</a:t>
            </a:r>
            <a:endParaRPr lang="zh-CN" altLang="en-US" dirty="0" smtClean="0"/>
          </a:p>
        </p:txBody>
      </p:sp>
      <p:sp>
        <p:nvSpPr>
          <p:cNvPr id="12" name="五边形 11"/>
          <p:cNvSpPr/>
          <p:nvPr/>
        </p:nvSpPr>
        <p:spPr>
          <a:xfrm>
            <a:off x="0" y="0"/>
            <a:ext cx="2604655" cy="468000"/>
          </a:xfrm>
          <a:prstGeom prst="homePlate">
            <a:avLst/>
          </a:prstGeom>
          <a:solidFill>
            <a:srgbClr val="EEC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3.RESULTS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700417" y="649971"/>
            <a:ext cx="5295900" cy="2489846"/>
          </a:xfrm>
          <a:prstGeom prst="roundRect">
            <a:avLst/>
          </a:prstGeom>
          <a:solidFill>
            <a:srgbClr val="B4D7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862507" y="1176494"/>
            <a:ext cx="3914056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26365" algn="just">
              <a:lnSpc>
                <a:spcPct val="150000"/>
              </a:lnSpc>
            </a:pPr>
            <a:r>
              <a:rPr lang="en-US" altLang="zh-CN" sz="20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Cropland </a:t>
            </a:r>
            <a:r>
              <a:rPr lang="en-US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area (</a:t>
            </a:r>
            <a:r>
              <a:rPr lang="en-US" altLang="zh-CN" sz="2000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expanded 51%</a:t>
            </a:r>
            <a:r>
              <a:rPr lang="en-US" altLang="zh-CN" sz="20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078715" y="1783201"/>
            <a:ext cx="3225430" cy="41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Wheat (</a:t>
            </a:r>
            <a:r>
              <a:rPr lang="en-US" altLang="zh-CN" sz="1600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decreased 60%</a:t>
            </a:r>
            <a:r>
              <a:rPr lang="en-US" altLang="zh-CN" sz="1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 sz="16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078714" y="2224105"/>
            <a:ext cx="3890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Maize and sunflower (</a:t>
            </a:r>
            <a:r>
              <a:rPr lang="en-US" altLang="zh-CN" sz="1600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expanded 403%</a:t>
            </a:r>
            <a:r>
              <a:rPr lang="en-US" altLang="zh-CN" sz="16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en-US" altLang="zh-CN" sz="1600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5" name="上箭头 24"/>
          <p:cNvSpPr/>
          <p:nvPr/>
        </p:nvSpPr>
        <p:spPr>
          <a:xfrm>
            <a:off x="4899724" y="2302157"/>
            <a:ext cx="129191" cy="4396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下箭头 27"/>
          <p:cNvSpPr/>
          <p:nvPr/>
        </p:nvSpPr>
        <p:spPr>
          <a:xfrm>
            <a:off x="3575461" y="1748912"/>
            <a:ext cx="137557" cy="4438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700417" y="3461111"/>
            <a:ext cx="5295900" cy="1820844"/>
            <a:chOff x="733979" y="3786413"/>
            <a:chExt cx="5295900" cy="1820844"/>
          </a:xfrm>
        </p:grpSpPr>
        <p:sp>
          <p:nvSpPr>
            <p:cNvPr id="16" name="圆角矩形 15"/>
            <p:cNvSpPr/>
            <p:nvPr/>
          </p:nvSpPr>
          <p:spPr>
            <a:xfrm>
              <a:off x="733979" y="3786413"/>
              <a:ext cx="5295900" cy="1820844"/>
            </a:xfrm>
            <a:prstGeom prst="roundRect">
              <a:avLst/>
            </a:prstGeom>
            <a:solidFill>
              <a:srgbClr val="EECE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95457" y="4148190"/>
              <a:ext cx="4579336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kern="1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A</a:t>
              </a:r>
              <a:r>
                <a:rPr lang="en-US" altLang="zh-CN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bandoned salinized </a:t>
              </a:r>
              <a:r>
                <a:rPr lang="en-US" altLang="zh-CN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farmland (</a:t>
              </a:r>
              <a:r>
                <a:rPr lang="en-US" altLang="zh-CN" kern="10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decreased </a:t>
              </a:r>
              <a:r>
                <a:rPr lang="en-US" altLang="zh-CN" kern="1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58%</a:t>
              </a:r>
              <a:r>
                <a:rPr lang="en-US" altLang="zh-CN" kern="100" dirty="0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)</a:t>
              </a:r>
            </a:p>
            <a:p>
              <a:endParaRPr lang="zh-CN" altLang="en-US" dirty="0"/>
            </a:p>
          </p:txBody>
        </p:sp>
        <p:sp>
          <p:nvSpPr>
            <p:cNvPr id="34" name="下箭头 33"/>
            <p:cNvSpPr/>
            <p:nvPr/>
          </p:nvSpPr>
          <p:spPr>
            <a:xfrm>
              <a:off x="5474794" y="4237878"/>
              <a:ext cx="161478" cy="43247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6" name="矩形 25"/>
          <p:cNvSpPr/>
          <p:nvPr/>
        </p:nvSpPr>
        <p:spPr>
          <a:xfrm>
            <a:off x="1200912" y="5679963"/>
            <a:ext cx="95908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altLang="zh-CN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 of planting structure 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was observed in Hetao during the last 30 years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significant </a:t>
            </a:r>
            <a:r>
              <a:rPr lang="en-US" altLang="zh-CN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desalinization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happened in Hetao</a:t>
            </a:r>
            <a:endParaRPr lang="zh-CN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上箭头 22"/>
          <p:cNvSpPr/>
          <p:nvPr/>
        </p:nvSpPr>
        <p:spPr>
          <a:xfrm>
            <a:off x="4647372" y="1235505"/>
            <a:ext cx="252352" cy="4396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856115" y="4426787"/>
            <a:ext cx="457933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Sand dunes (</a:t>
            </a:r>
            <a:r>
              <a:rPr lang="en-US" altLang="zh-CN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decreased </a:t>
            </a:r>
            <a:r>
              <a:rPr lang="en-US" altLang="zh-CN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64</a:t>
            </a:r>
            <a:r>
              <a:rPr lang="en-US" altLang="zh-CN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%</a:t>
            </a:r>
            <a:r>
              <a:rPr lang="en-US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altLang="zh-CN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19" name="下箭头 18"/>
          <p:cNvSpPr/>
          <p:nvPr/>
        </p:nvSpPr>
        <p:spPr>
          <a:xfrm>
            <a:off x="3714432" y="4496541"/>
            <a:ext cx="161478" cy="4324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16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2764179" y="435451"/>
            <a:ext cx="8204200" cy="33855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内容占位符 6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88" y="926925"/>
            <a:ext cx="3229200" cy="194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矩形 12"/>
          <p:cNvSpPr/>
          <p:nvPr/>
        </p:nvSpPr>
        <p:spPr>
          <a:xfrm>
            <a:off x="2764179" y="435451"/>
            <a:ext cx="8204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1600" kern="1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zh-CN" sz="1600" kern="100" dirty="0">
                <a:latin typeface="Arial" panose="020B0604020202020204" pitchFamily="34" charset="0"/>
                <a:cs typeface="Arial" panose="020B0604020202020204" pitchFamily="34" charset="0"/>
              </a:rPr>
              <a:t>spatial distribution of the detected abandoned salinized farmland from 1988 to </a:t>
            </a:r>
            <a:r>
              <a:rPr lang="en-US" altLang="zh-CN" sz="1600" kern="100" dirty="0" smtClean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zh-CN" altLang="zh-CN" sz="1600" kern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A550-A44C-4117-AF6A-986880BAFEB9}" type="slidenum">
              <a:rPr lang="zh-CN" altLang="en-US" smtClean="0"/>
              <a:pPr/>
              <a:t>7</a:t>
            </a:fld>
            <a:r>
              <a:rPr lang="en-US" altLang="zh-CN" dirty="0" smtClean="0"/>
              <a:t>/10</a:t>
            </a:r>
            <a:endParaRPr lang="zh-CN" altLang="en-US" dirty="0" smtClean="0"/>
          </a:p>
        </p:txBody>
      </p:sp>
      <p:sp>
        <p:nvSpPr>
          <p:cNvPr id="20" name="五边形 19"/>
          <p:cNvSpPr/>
          <p:nvPr/>
        </p:nvSpPr>
        <p:spPr>
          <a:xfrm>
            <a:off x="0" y="0"/>
            <a:ext cx="2604655" cy="468000"/>
          </a:xfrm>
          <a:prstGeom prst="homePlate">
            <a:avLst/>
          </a:prstGeom>
          <a:solidFill>
            <a:srgbClr val="EEC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3.RESULTS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578271" y="2937724"/>
            <a:ext cx="3229200" cy="1940400"/>
            <a:chOff x="987383" y="2571299"/>
            <a:chExt cx="3229200" cy="1940400"/>
          </a:xfrm>
        </p:grpSpPr>
        <p:pic>
          <p:nvPicPr>
            <p:cNvPr id="9" name="图片 8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383" y="2571299"/>
              <a:ext cx="3229200" cy="1940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矩形 5"/>
            <p:cNvSpPr/>
            <p:nvPr/>
          </p:nvSpPr>
          <p:spPr>
            <a:xfrm>
              <a:off x="1302327" y="2571299"/>
              <a:ext cx="6976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kern="100" dirty="0">
                  <a:latin typeface="Arial" panose="020B0604020202020204" pitchFamily="34" charset="0"/>
                  <a:cs typeface="Arial" panose="020B0604020202020204" pitchFamily="34" charset="0"/>
                </a:rPr>
                <a:t>2003</a:t>
              </a:r>
              <a:endParaRPr lang="zh-CN" altLang="en-US" dirty="0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35063" y="4878124"/>
            <a:ext cx="3229200" cy="1940400"/>
            <a:chOff x="987383" y="4509853"/>
            <a:chExt cx="3229200" cy="1940400"/>
          </a:xfrm>
        </p:grpSpPr>
        <p:pic>
          <p:nvPicPr>
            <p:cNvPr id="12" name="图片 11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383" y="4509853"/>
              <a:ext cx="3229200" cy="1940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矩形 15"/>
            <p:cNvSpPr/>
            <p:nvPr/>
          </p:nvSpPr>
          <p:spPr>
            <a:xfrm>
              <a:off x="1302327" y="4538290"/>
              <a:ext cx="6976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kern="100" dirty="0">
                  <a:latin typeface="Arial" panose="020B0604020202020204" pitchFamily="34" charset="0"/>
                  <a:cs typeface="Arial" panose="020B0604020202020204" pitchFamily="34" charset="0"/>
                </a:rPr>
                <a:t>2018</a:t>
              </a:r>
              <a:endParaRPr lang="zh-CN" altLang="en-US" dirty="0"/>
            </a:p>
          </p:txBody>
        </p:sp>
      </p:grpSp>
      <p:sp>
        <p:nvSpPr>
          <p:cNvPr id="17" name="矩形 16"/>
          <p:cNvSpPr/>
          <p:nvPr/>
        </p:nvSpPr>
        <p:spPr>
          <a:xfrm>
            <a:off x="4149085" y="4921950"/>
            <a:ext cx="668769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The 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abandoned salinized farmland vanished in both eastern and western </a:t>
            </a:r>
            <a:r>
              <a:rPr lang="en-US" altLang="zh-CN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Hetao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group of abandoned salinized farmland that has been in existence for 30 years in central </a:t>
            </a:r>
            <a:r>
              <a:rPr lang="en-US" altLang="zh-CN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Hetao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85345" y="926925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kern="100" dirty="0">
                <a:latin typeface="Arial" panose="020B0604020202020204" pitchFamily="34" charset="0"/>
                <a:cs typeface="Arial" panose="020B0604020202020204" pitchFamily="34" charset="0"/>
              </a:rPr>
              <a:t>1988</a:t>
            </a:r>
            <a:endParaRPr lang="zh-CN" altLang="en-US" dirty="0"/>
          </a:p>
        </p:txBody>
      </p:sp>
      <p:grpSp>
        <p:nvGrpSpPr>
          <p:cNvPr id="32" name="组合 31"/>
          <p:cNvGrpSpPr/>
          <p:nvPr/>
        </p:nvGrpSpPr>
        <p:grpSpPr>
          <a:xfrm>
            <a:off x="4263732" y="2796927"/>
            <a:ext cx="3229200" cy="1940400"/>
            <a:chOff x="4330821" y="2569453"/>
            <a:chExt cx="3229200" cy="1940400"/>
          </a:xfrm>
        </p:grpSpPr>
        <p:pic>
          <p:nvPicPr>
            <p:cNvPr id="33" name="图片 32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0821" y="2569453"/>
              <a:ext cx="3229200" cy="1940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" name="矩形 33"/>
            <p:cNvSpPr/>
            <p:nvPr/>
          </p:nvSpPr>
          <p:spPr>
            <a:xfrm>
              <a:off x="4627270" y="2569453"/>
              <a:ext cx="6976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kern="100" dirty="0">
                  <a:latin typeface="Arial" panose="020B0604020202020204" pitchFamily="34" charset="0"/>
                  <a:cs typeface="Arial" panose="020B0604020202020204" pitchFamily="34" charset="0"/>
                </a:rPr>
                <a:t>2008</a:t>
              </a:r>
              <a:endParaRPr lang="zh-CN" altLang="en-US" dirty="0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7739179" y="2796927"/>
            <a:ext cx="3229200" cy="1940400"/>
            <a:chOff x="7823201" y="2569453"/>
            <a:chExt cx="3229200" cy="1940400"/>
          </a:xfrm>
        </p:grpSpPr>
        <p:pic>
          <p:nvPicPr>
            <p:cNvPr id="36" name="图片 35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3201" y="2569453"/>
              <a:ext cx="3229200" cy="1940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矩形 36"/>
            <p:cNvSpPr/>
            <p:nvPr/>
          </p:nvSpPr>
          <p:spPr>
            <a:xfrm>
              <a:off x="8072943" y="2569453"/>
              <a:ext cx="6976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kern="100" dirty="0">
                  <a:latin typeface="Arial" panose="020B0604020202020204" pitchFamily="34" charset="0"/>
                  <a:cs typeface="Arial" panose="020B0604020202020204" pitchFamily="34" charset="0"/>
                </a:rPr>
                <a:t>2013</a:t>
              </a:r>
              <a:endParaRPr lang="zh-CN" altLang="en-US" dirty="0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183799" y="905162"/>
            <a:ext cx="3229200" cy="1940400"/>
            <a:chOff x="4330821" y="545996"/>
            <a:chExt cx="3229200" cy="1940400"/>
          </a:xfrm>
        </p:grpSpPr>
        <p:pic>
          <p:nvPicPr>
            <p:cNvPr id="39" name="图片 38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0821" y="545996"/>
              <a:ext cx="3229200" cy="1940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" name="矩形 39"/>
            <p:cNvSpPr/>
            <p:nvPr/>
          </p:nvSpPr>
          <p:spPr>
            <a:xfrm>
              <a:off x="4627270" y="552903"/>
              <a:ext cx="6976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kern="100" dirty="0">
                  <a:latin typeface="Arial" panose="020B0604020202020204" pitchFamily="34" charset="0"/>
                  <a:cs typeface="Arial" panose="020B0604020202020204" pitchFamily="34" charset="0"/>
                </a:rPr>
                <a:t>1993</a:t>
              </a:r>
              <a:endParaRPr lang="zh-CN" altLang="en-US" dirty="0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7819112" y="856527"/>
            <a:ext cx="3229200" cy="1940400"/>
            <a:chOff x="7823201" y="542305"/>
            <a:chExt cx="3229200" cy="1940400"/>
          </a:xfrm>
        </p:grpSpPr>
        <p:pic>
          <p:nvPicPr>
            <p:cNvPr id="42" name="图片 41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3201" y="542305"/>
              <a:ext cx="3229200" cy="1940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" name="矩形 42"/>
            <p:cNvSpPr/>
            <p:nvPr/>
          </p:nvSpPr>
          <p:spPr>
            <a:xfrm>
              <a:off x="8072943" y="552903"/>
              <a:ext cx="6976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kern="100" dirty="0">
                  <a:latin typeface="Arial" panose="020B0604020202020204" pitchFamily="34" charset="0"/>
                  <a:cs typeface="Arial" panose="020B0604020202020204" pitchFamily="34" charset="0"/>
                </a:rPr>
                <a:t>1998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5328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A550-A44C-4117-AF6A-986880BAFEB9}" type="slidenum">
              <a:rPr lang="zh-CN" altLang="en-US" smtClean="0"/>
              <a:pPr/>
              <a:t>8</a:t>
            </a:fld>
            <a:r>
              <a:rPr lang="en-US" altLang="zh-CN" dirty="0" smtClean="0"/>
              <a:t>/10</a:t>
            </a:r>
            <a:endParaRPr lang="zh-CN" altLang="en-US" dirty="0" smtClean="0"/>
          </a:p>
        </p:txBody>
      </p:sp>
      <p:sp>
        <p:nvSpPr>
          <p:cNvPr id="5" name="五边形 4"/>
          <p:cNvSpPr/>
          <p:nvPr/>
        </p:nvSpPr>
        <p:spPr>
          <a:xfrm>
            <a:off x="0" y="-1"/>
            <a:ext cx="2604655" cy="46800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4.DISCUSSION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内容占位符 2"/>
          <p:cNvSpPr>
            <a:spLocks noGrp="1"/>
          </p:cNvSpPr>
          <p:nvPr/>
        </p:nvSpPr>
        <p:spPr>
          <a:xfrm>
            <a:off x="693737" y="4639712"/>
            <a:ext cx="10515600" cy="1834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58982" y="690503"/>
            <a:ext cx="494077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reasons of </a:t>
            </a:r>
            <a:r>
              <a:rPr lang="en-US" altLang="zh-CN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desalinization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 Hetao:</a:t>
            </a:r>
            <a:endParaRPr lang="zh-CN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55965" y="1962680"/>
            <a:ext cx="6072908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Drainage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facilities and water-saving irrigation techniques reduced the groundwater 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table</a:t>
            </a:r>
          </a:p>
          <a:p>
            <a:pPr marL="285750" indent="-285750">
              <a:lnSpc>
                <a:spcPct val="150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A shift of irrigation source (water from Yellow river to groundwater)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Changed cropping structure reduced required irrigation amount and the inlet salt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7291101" y="1925893"/>
            <a:ext cx="4378839" cy="3274450"/>
            <a:chOff x="7213385" y="2492963"/>
            <a:chExt cx="4378839" cy="32744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51" r="24585"/>
            <a:stretch/>
          </p:blipFill>
          <p:spPr>
            <a:xfrm rot="5400000">
              <a:off x="7491126" y="2215224"/>
              <a:ext cx="1644623" cy="2200106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8" b="43403"/>
            <a:stretch/>
          </p:blipFill>
          <p:spPr>
            <a:xfrm>
              <a:off x="9413489" y="2492963"/>
              <a:ext cx="2178735" cy="164040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3385" y="4133363"/>
              <a:ext cx="2200106" cy="163405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413490" y="4133362"/>
              <a:ext cx="2178734" cy="16340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933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A550-A44C-4117-AF6A-986880BAFEB9}" type="slidenum">
              <a:rPr lang="zh-CN" altLang="en-US" smtClean="0"/>
              <a:pPr/>
              <a:t>9</a:t>
            </a:fld>
            <a:r>
              <a:rPr lang="en-US" altLang="zh-CN" dirty="0" smtClean="0"/>
              <a:t>/10</a:t>
            </a:r>
            <a:endParaRPr lang="zh-CN" altLang="en-US" dirty="0" smtClean="0"/>
          </a:p>
        </p:txBody>
      </p:sp>
      <p:sp>
        <p:nvSpPr>
          <p:cNvPr id="5" name="五边形 4"/>
          <p:cNvSpPr/>
          <p:nvPr/>
        </p:nvSpPr>
        <p:spPr>
          <a:xfrm>
            <a:off x="0" y="-1"/>
            <a:ext cx="2604655" cy="468000"/>
          </a:xfrm>
          <a:prstGeom prst="homePlate">
            <a:avLst/>
          </a:prstGeom>
          <a:solidFill>
            <a:srgbClr val="E888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5.CONCLUSION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内容占位符 2"/>
          <p:cNvSpPr>
            <a:spLocks noGrp="1"/>
          </p:cNvSpPr>
          <p:nvPr/>
        </p:nvSpPr>
        <p:spPr>
          <a:xfrm>
            <a:off x="693737" y="4639712"/>
            <a:ext cx="10515600" cy="1834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93737" y="1463916"/>
            <a:ext cx="1039783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Combining thermal information VI, and SI successfully distinguish the abandoned salinized farmland from other non-vegetative lands</a:t>
            </a: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cropland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 in Hetao has continuously </a:t>
            </a: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expanded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 during the last thirty 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The saline situation has been </a:t>
            </a: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mitigated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 during recent decades</a:t>
            </a: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promising possibility of </a:t>
            </a: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reutilizing abandoned salinized farmland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via a leaching campaign </a:t>
            </a: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the groundwater table is sufficiently deep</a:t>
            </a:r>
          </a:p>
        </p:txBody>
      </p:sp>
    </p:spTree>
    <p:extLst>
      <p:ext uri="{BB962C8B-B14F-4D97-AF65-F5344CB8AC3E}">
        <p14:creationId xmlns:p14="http://schemas.microsoft.com/office/powerpoint/2010/main" val="428075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8353</TotalTime>
  <Words>343</Words>
  <Application>Microsoft Office PowerPoint</Application>
  <PresentationFormat>宽屏</PresentationFormat>
  <Paragraphs>69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6" baseType="lpstr">
      <vt:lpstr>等线</vt:lpstr>
      <vt:lpstr>等线 Light</vt:lpstr>
      <vt:lpstr>宋体</vt:lpstr>
      <vt:lpstr>Arial</vt:lpstr>
      <vt:lpstr>Times New Roman</vt:lpstr>
      <vt:lpstr>Office 主题​​</vt:lpstr>
      <vt:lpstr>Assessing the long-term evolution of abandoned salinized farmland via temporal remote sensing data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Assessing the long-term evolution of abandoned salinized farmland via temporal remote sensing data</dc:title>
  <dc:creator>Liya</dc:creator>
  <cp:lastModifiedBy>Liya</cp:lastModifiedBy>
  <cp:revision>103</cp:revision>
  <dcterms:created xsi:type="dcterms:W3CDTF">2022-05-20T03:50:02Z</dcterms:created>
  <dcterms:modified xsi:type="dcterms:W3CDTF">2022-05-26T14:49:38Z</dcterms:modified>
</cp:coreProperties>
</file>