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4" r:id="rId4"/>
  </p:sldMasterIdLst>
  <p:notesMasterIdLst>
    <p:notesMasterId r:id="rId21"/>
  </p:notesMasterIdLst>
  <p:sldIdLst>
    <p:sldId id="256" r:id="rId5"/>
    <p:sldId id="257" r:id="rId6"/>
    <p:sldId id="259" r:id="rId7"/>
    <p:sldId id="265" r:id="rId8"/>
    <p:sldId id="261" r:id="rId9"/>
    <p:sldId id="264" r:id="rId10"/>
    <p:sldId id="275" r:id="rId11"/>
    <p:sldId id="269" r:id="rId12"/>
    <p:sldId id="260" r:id="rId13"/>
    <p:sldId id="274" r:id="rId14"/>
    <p:sldId id="262" r:id="rId15"/>
    <p:sldId id="272" r:id="rId16"/>
    <p:sldId id="266" r:id="rId17"/>
    <p:sldId id="267" r:id="rId18"/>
    <p:sldId id="271" r:id="rId19"/>
    <p:sldId id="276" r:id="rId20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E0CF"/>
    <a:srgbClr val="FDF0E9"/>
    <a:srgbClr val="8BE1FF"/>
    <a:srgbClr val="00B0F0"/>
    <a:srgbClr val="FFFFFF"/>
    <a:srgbClr val="F8B195"/>
    <a:srgbClr val="C0609E"/>
    <a:srgbClr val="AF4B68"/>
    <a:srgbClr val="C06C84"/>
    <a:srgbClr val="355C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밝은 스타일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2D5ABB26-0587-4C30-8999-92F81FD0307C}" styleName="스타일 없음, 눈금 없음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8EC20E35-A176-4012-BC5E-935CFFF8708E}" styleName="보통 스타일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186" autoAdjust="0"/>
    <p:restoredTop sz="93641" autoAdjust="0"/>
  </p:normalViewPr>
  <p:slideViewPr>
    <p:cSldViewPr snapToGrid="0">
      <p:cViewPr varScale="1">
        <p:scale>
          <a:sx n="80" d="100"/>
          <a:sy n="80" d="100"/>
        </p:scale>
        <p:origin x="1637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76FCC9-07D1-44B1-A18A-61475A797E98}" type="datetimeFigureOut">
              <a:rPr lang="ko-KR" altLang="en-US" smtClean="0"/>
              <a:t>2022-05-24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F8E9D8-4B6B-4D77-AB48-BEB4E118AD5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877480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By analyzing the geophysical results from contaminated area </a:t>
            </a:r>
          </a:p>
          <a:p>
            <a:r>
              <a:rPr lang="en-US" altLang="ko-KR" dirty="0"/>
              <a:t>Construct numerical model</a:t>
            </a:r>
          </a:p>
          <a:p>
            <a:r>
              <a:rPr lang="en-US" altLang="ko-KR" dirty="0"/>
              <a:t>And assume several cases like to happen diffusion of contaminant</a:t>
            </a:r>
          </a:p>
          <a:p>
            <a:endParaRPr lang="en-US" altLang="ko-KR" dirty="0"/>
          </a:p>
          <a:p>
            <a:r>
              <a:rPr lang="en-US" altLang="ko-KR" dirty="0"/>
              <a:t>And then conduct numerical simulation of TDIP in linear and time </a:t>
            </a:r>
            <a:r>
              <a:rPr lang="en-US" altLang="ko-KR" dirty="0" err="1"/>
              <a:t>channal</a:t>
            </a:r>
            <a:r>
              <a:rPr lang="en-US" altLang="ko-KR" dirty="0"/>
              <a:t>/Complex resistivity/ SIP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F8E9D8-4B6B-4D77-AB48-BEB4E118AD56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828332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Jordan et al.</a:t>
            </a:r>
            <a:r>
              <a:rPr lang="ko-KR" altLang="en-US" dirty="0"/>
              <a:t>이 수행한 수치 실험을 기반으로 </a:t>
            </a:r>
            <a:r>
              <a:rPr lang="en-US" altLang="ko-KR" dirty="0"/>
              <a:t>CR,</a:t>
            </a:r>
            <a:r>
              <a:rPr lang="ko-KR" altLang="en-US" dirty="0"/>
              <a:t> </a:t>
            </a:r>
            <a:r>
              <a:rPr lang="en-US" altLang="ko-KR" dirty="0"/>
              <a:t>SIP, TDIP</a:t>
            </a:r>
            <a:r>
              <a:rPr lang="ko-KR" altLang="en-US" dirty="0"/>
              <a:t>에 대한 모델을 구성하였다</a:t>
            </a:r>
            <a:r>
              <a:rPr lang="en-US" altLang="ko-KR" dirty="0"/>
              <a:t>. </a:t>
            </a:r>
          </a:p>
          <a:p>
            <a:r>
              <a:rPr lang="en-US" altLang="ko-KR" dirty="0"/>
              <a:t>Clay </a:t>
            </a:r>
            <a:r>
              <a:rPr lang="en-US" altLang="ko-KR" dirty="0" err="1"/>
              <a:t>lense</a:t>
            </a:r>
            <a:r>
              <a:rPr lang="ko-KR" altLang="en-US" dirty="0"/>
              <a:t>가 존재하는 경우 </a:t>
            </a:r>
            <a:endParaRPr lang="en-US" altLang="ko-KR" dirty="0"/>
          </a:p>
          <a:p>
            <a:endParaRPr lang="en-US" altLang="ko-KR" dirty="0"/>
          </a:p>
          <a:p>
            <a:r>
              <a:rPr lang="ko-KR" altLang="en-US" dirty="0"/>
              <a:t>기존 모델과 달리</a:t>
            </a:r>
            <a:r>
              <a:rPr lang="en-US" altLang="ko-KR" dirty="0"/>
              <a:t>, </a:t>
            </a:r>
            <a:r>
              <a:rPr lang="en-US" altLang="ko-KR" dirty="0" err="1"/>
              <a:t>lense</a:t>
            </a:r>
            <a:r>
              <a:rPr lang="ko-KR" altLang="en-US" dirty="0"/>
              <a:t>가 채워진 매질의 종류를 </a:t>
            </a:r>
            <a:r>
              <a:rPr lang="en-US" altLang="ko-KR" dirty="0"/>
              <a:t>sand</a:t>
            </a:r>
            <a:r>
              <a:rPr lang="ko-KR" altLang="en-US" dirty="0"/>
              <a:t>와 </a:t>
            </a:r>
            <a:r>
              <a:rPr lang="en-US" altLang="ko-KR" dirty="0"/>
              <a:t>clay</a:t>
            </a:r>
            <a:r>
              <a:rPr lang="ko-KR" altLang="en-US" dirty="0"/>
              <a:t>를 가정한 모델과 함께</a:t>
            </a:r>
            <a:r>
              <a:rPr lang="en-US" altLang="ko-KR" dirty="0"/>
              <a:t>, NAPL</a:t>
            </a:r>
            <a:r>
              <a:rPr lang="ko-KR" altLang="en-US" dirty="0"/>
              <a:t> 오염원이 가해졌을 때의 모델을 구성하였으며</a:t>
            </a:r>
            <a:endParaRPr lang="en-US" altLang="ko-KR" dirty="0"/>
          </a:p>
          <a:p>
            <a:r>
              <a:rPr lang="ko-KR" altLang="en-US" dirty="0"/>
              <a:t>이 모델들이 지하수위가 상승하거나 하강했을 때 지지하수이와 잔류하는 </a:t>
            </a:r>
            <a:r>
              <a:rPr lang="en-US" altLang="ko-KR" dirty="0"/>
              <a:t>NAPL </a:t>
            </a:r>
            <a:r>
              <a:rPr lang="ko-KR" altLang="en-US" dirty="0"/>
              <a:t>의 영향을 분석하고자 하였다</a:t>
            </a:r>
            <a:r>
              <a:rPr lang="en-US" altLang="ko-KR" dirty="0"/>
              <a:t>.</a:t>
            </a:r>
          </a:p>
          <a:p>
            <a:endParaRPr lang="en-US" altLang="ko-KR" dirty="0"/>
          </a:p>
          <a:p>
            <a:r>
              <a:rPr lang="ko-KR" altLang="en-US" dirty="0"/>
              <a:t>물성은 각 매질의 실험값과 </a:t>
            </a:r>
            <a:r>
              <a:rPr lang="en-US" altLang="ko-KR" dirty="0" err="1"/>
              <a:t>colecole</a:t>
            </a:r>
            <a:r>
              <a:rPr lang="en-US" altLang="ko-KR" dirty="0"/>
              <a:t> model </a:t>
            </a:r>
            <a:r>
              <a:rPr lang="en-US" altLang="ko-KR" dirty="0" err="1"/>
              <a:t>fittin</a:t>
            </a:r>
            <a:r>
              <a:rPr lang="ko-KR" altLang="en-US" dirty="0"/>
              <a:t>을 이용하여 설정하였다</a:t>
            </a:r>
            <a:r>
              <a:rPr lang="en-US" altLang="ko-KR" dirty="0"/>
              <a:t>.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F8E9D8-4B6B-4D77-AB48-BEB4E118AD56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542901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정유 후 발생한 폐기물</a:t>
            </a:r>
            <a:r>
              <a:rPr lang="en-US" altLang="ko-KR" dirty="0"/>
              <a:t>(waste from refining oil) </a:t>
            </a:r>
            <a:r>
              <a:rPr lang="ko-KR" altLang="en-US" dirty="0"/>
              <a:t>을 버렸던 </a:t>
            </a:r>
            <a:r>
              <a:rPr lang="en-US" altLang="ko-KR" dirty="0"/>
              <a:t>dug</a:t>
            </a:r>
            <a:r>
              <a:rPr lang="ko-KR" altLang="en-US" dirty="0"/>
              <a:t>임</a:t>
            </a:r>
            <a:r>
              <a:rPr lang="en-US" altLang="ko-KR" dirty="0"/>
              <a:t>.</a:t>
            </a:r>
          </a:p>
          <a:p>
            <a:r>
              <a:rPr lang="ko-KR" altLang="en-US" dirty="0"/>
              <a:t>환경 복원의 일환으로 정화 작업을 하기 전 오염 정도 파악을 위해 물리탐사를 수행함</a:t>
            </a:r>
            <a:r>
              <a:rPr lang="en-US" altLang="ko-KR" dirty="0"/>
              <a:t>.</a:t>
            </a:r>
          </a:p>
          <a:p>
            <a:r>
              <a:rPr lang="ko-KR" altLang="en-US" dirty="0"/>
              <a:t>오염 예상 지역 보다 더 넓고 깊은 지역에서 </a:t>
            </a:r>
            <a:r>
              <a:rPr lang="ko-KR" altLang="en-US" dirty="0" err="1"/>
              <a:t>전기비저항이</a:t>
            </a:r>
            <a:r>
              <a:rPr lang="ko-KR" altLang="en-US" dirty="0"/>
              <a:t> 낮게 나타남</a:t>
            </a:r>
            <a:r>
              <a:rPr lang="en-US" altLang="ko-KR" dirty="0"/>
              <a:t>. </a:t>
            </a:r>
            <a:r>
              <a:rPr lang="ko-KR" altLang="en-US" dirty="0"/>
              <a:t>유체상체의 </a:t>
            </a:r>
            <a:r>
              <a:rPr lang="en-US" altLang="ko-KR" dirty="0"/>
              <a:t>NAPL </a:t>
            </a:r>
            <a:r>
              <a:rPr lang="ko-KR" altLang="en-US" dirty="0"/>
              <a:t>이 스며든 것으로 보임</a:t>
            </a:r>
            <a:r>
              <a:rPr lang="en-US" altLang="ko-KR" dirty="0"/>
              <a:t>. </a:t>
            </a:r>
          </a:p>
          <a:p>
            <a:r>
              <a:rPr lang="ko-KR" altLang="en-US" dirty="0"/>
              <a:t>폐기물 중 </a:t>
            </a:r>
            <a:r>
              <a:rPr lang="en-US" altLang="ko-KR" dirty="0"/>
              <a:t>heavy metal </a:t>
            </a:r>
            <a:r>
              <a:rPr lang="ko-KR" altLang="en-US" dirty="0"/>
              <a:t>이 섞여 있어 일부 부분에서 </a:t>
            </a:r>
            <a:r>
              <a:rPr lang="en-US" altLang="ko-KR" dirty="0"/>
              <a:t>IP </a:t>
            </a:r>
            <a:r>
              <a:rPr lang="ko-KR" altLang="en-US" dirty="0"/>
              <a:t>반응이 나타나기도 함</a:t>
            </a:r>
            <a:r>
              <a:rPr lang="en-US" altLang="ko-KR" dirty="0"/>
              <a:t>.</a:t>
            </a:r>
          </a:p>
          <a:p>
            <a:r>
              <a:rPr lang="ko-KR" altLang="en-US" dirty="0"/>
              <a:t>이 모델을 기반으로</a:t>
            </a:r>
            <a:r>
              <a:rPr lang="en-US" altLang="ko-KR" dirty="0"/>
              <a:t>, NAPL </a:t>
            </a:r>
            <a:r>
              <a:rPr lang="ko-KR" altLang="en-US" dirty="0"/>
              <a:t>이 </a:t>
            </a:r>
            <a:r>
              <a:rPr lang="en-US" altLang="ko-KR" dirty="0"/>
              <a:t>IP </a:t>
            </a:r>
            <a:r>
              <a:rPr lang="ko-KR" altLang="en-US" dirty="0"/>
              <a:t>반응 이상체가 존재하지 않을 때의 </a:t>
            </a:r>
            <a:r>
              <a:rPr lang="en-US" altLang="ko-KR" dirty="0"/>
              <a:t>leakage </a:t>
            </a:r>
            <a:r>
              <a:rPr lang="ko-KR" altLang="en-US" dirty="0"/>
              <a:t>되지 않은 모델</a:t>
            </a:r>
            <a:r>
              <a:rPr lang="en-US" altLang="ko-KR" dirty="0"/>
              <a:t>, IP </a:t>
            </a:r>
            <a:r>
              <a:rPr lang="ko-KR" altLang="en-US" dirty="0"/>
              <a:t>반응 이상체가 있는 모델</a:t>
            </a:r>
            <a:r>
              <a:rPr lang="en-US" altLang="ko-KR" dirty="0"/>
              <a:t>, NAPL </a:t>
            </a:r>
            <a:r>
              <a:rPr lang="ko-KR" altLang="en-US" dirty="0"/>
              <a:t>이 누출 된 모델</a:t>
            </a:r>
            <a:r>
              <a:rPr lang="en-US" altLang="ko-KR" dirty="0"/>
              <a:t>, </a:t>
            </a:r>
            <a:r>
              <a:rPr lang="ko-KR" altLang="en-US" dirty="0"/>
              <a:t>그리고 그 </a:t>
            </a:r>
            <a:r>
              <a:rPr lang="en-US" altLang="ko-KR" dirty="0"/>
              <a:t>NAPL </a:t>
            </a:r>
            <a:r>
              <a:rPr lang="ko-KR" altLang="en-US" dirty="0"/>
              <a:t>이 </a:t>
            </a:r>
            <a:r>
              <a:rPr lang="ko-KR" altLang="en-US" dirty="0" err="1"/>
              <a:t>생분해</a:t>
            </a:r>
            <a:r>
              <a:rPr lang="ko-KR" altLang="en-US" dirty="0"/>
              <a:t> 됐을 때를 가정한 모델을 구성하였다</a:t>
            </a:r>
            <a:r>
              <a:rPr lang="en-US" altLang="ko-KR" dirty="0"/>
              <a:t>.</a:t>
            </a:r>
          </a:p>
          <a:p>
            <a:r>
              <a:rPr lang="ko-KR" altLang="en-US" dirty="0"/>
              <a:t>물성은 앞선 방법을 이용하여 실험값을 기반으로 </a:t>
            </a:r>
            <a:r>
              <a:rPr lang="en-US" altLang="ko-KR" dirty="0" err="1"/>
              <a:t>cole-cole</a:t>
            </a:r>
            <a:r>
              <a:rPr lang="en-US" altLang="ko-KR" dirty="0"/>
              <a:t> equation fitting</a:t>
            </a:r>
            <a:r>
              <a:rPr lang="ko-KR" altLang="en-US" dirty="0"/>
              <a:t>으로 구한 값을 각각 적용하였다</a:t>
            </a:r>
            <a:r>
              <a:rPr lang="en-US" altLang="ko-KR" dirty="0"/>
              <a:t>.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F8E9D8-4B6B-4D77-AB48-BEB4E118AD56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954762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내부 심겨진 </a:t>
            </a:r>
            <a:r>
              <a:rPr lang="en-US" altLang="ko-KR" dirty="0"/>
              <a:t>tank</a:t>
            </a:r>
            <a:r>
              <a:rPr lang="ko-KR" altLang="en-US" dirty="0"/>
              <a:t>에서 </a:t>
            </a:r>
            <a:r>
              <a:rPr lang="en-US" altLang="ko-KR" dirty="0"/>
              <a:t>NAPL</a:t>
            </a:r>
            <a:r>
              <a:rPr lang="ko-KR" altLang="en-US" dirty="0"/>
              <a:t>이 누출된 현장 탐사 결과를 기반으로 모델을 구성함</a:t>
            </a:r>
            <a:r>
              <a:rPr lang="en-US" altLang="ko-KR" dirty="0"/>
              <a:t>.</a:t>
            </a:r>
          </a:p>
          <a:p>
            <a:r>
              <a:rPr lang="ko-KR" altLang="en-US" dirty="0"/>
              <a:t>이 모델은 지하수위가 상당히 깊어 상당히 고비저항의 층서 구조를 가진다</a:t>
            </a:r>
            <a:r>
              <a:rPr lang="en-US" altLang="ko-KR" dirty="0"/>
              <a:t>.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F8E9D8-4B6B-4D77-AB48-BEB4E118AD56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057813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모델</a:t>
            </a:r>
            <a:r>
              <a:rPr lang="en-US" altLang="ko-KR" dirty="0"/>
              <a:t> </a:t>
            </a:r>
            <a:r>
              <a:rPr lang="ko-KR" altLang="en-US" dirty="0"/>
              <a:t>변화에 따른 </a:t>
            </a:r>
            <a:r>
              <a:rPr lang="en-US" altLang="ko-KR" dirty="0"/>
              <a:t>complex resistivity</a:t>
            </a:r>
            <a:r>
              <a:rPr lang="ko-KR" altLang="en-US" dirty="0"/>
              <a:t>에서 진폭은 이상체의 반응이 크지 않은 반면</a:t>
            </a:r>
            <a:r>
              <a:rPr lang="en-US" altLang="ko-KR" dirty="0"/>
              <a:t>, </a:t>
            </a:r>
            <a:r>
              <a:rPr lang="ko-KR" altLang="en-US" dirty="0"/>
              <a:t>위상은 이상체가 존재하는 영역에서 위상 이상이 나타났다</a:t>
            </a:r>
            <a:r>
              <a:rPr lang="en-US" altLang="ko-KR" dirty="0"/>
              <a:t>.</a:t>
            </a:r>
          </a:p>
          <a:p>
            <a:r>
              <a:rPr lang="ko-KR" altLang="en-US" dirty="0"/>
              <a:t>하지만 오염원의 크기가 다르더라도 그 차이는 크지 않은 것으로 평가된다</a:t>
            </a:r>
            <a:r>
              <a:rPr lang="en-US" altLang="ko-KR" dirty="0"/>
              <a:t>.</a:t>
            </a:r>
          </a:p>
          <a:p>
            <a:r>
              <a:rPr lang="ko-KR" altLang="en-US" dirty="0"/>
              <a:t>선형 </a:t>
            </a:r>
            <a:r>
              <a:rPr lang="en-US" altLang="ko-KR" dirty="0"/>
              <a:t>TDIP</a:t>
            </a:r>
            <a:r>
              <a:rPr lang="ko-KR" altLang="en-US" dirty="0"/>
              <a:t>는</a:t>
            </a:r>
            <a:r>
              <a:rPr lang="en-US" altLang="ko-KR" dirty="0"/>
              <a:t> pseudo section</a:t>
            </a:r>
            <a:r>
              <a:rPr lang="ko-KR" altLang="en-US" dirty="0"/>
              <a:t>에서 오염원에 대한 반응이 크게 나타나지 않았지만</a:t>
            </a:r>
            <a:r>
              <a:rPr lang="en-US" altLang="ko-KR" dirty="0"/>
              <a:t>, </a:t>
            </a:r>
            <a:r>
              <a:rPr lang="ko-KR" altLang="en-US" dirty="0"/>
              <a:t>역산 결과에서 모델링보다 그 변화가 더 적게 나타났다</a:t>
            </a:r>
            <a:r>
              <a:rPr lang="en-US" altLang="ko-KR" dirty="0"/>
              <a:t>.</a:t>
            </a:r>
          </a:p>
          <a:p>
            <a:r>
              <a:rPr lang="ko-KR" altLang="en-US" dirty="0"/>
              <a:t>따라서 물성이 오염원보다 더 큰 지질구조를 가진 경우 오염원을 탐사하는 데 한계가 있음을 짐작할 수 있다</a:t>
            </a:r>
            <a:r>
              <a:rPr lang="en-US" altLang="ko-KR" dirty="0"/>
              <a:t>.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F8E9D8-4B6B-4D77-AB48-BEB4E118AD56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108537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F8E9D8-4B6B-4D77-AB48-BEB4E118AD56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011618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제목 및 내용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46471" y="1068704"/>
            <a:ext cx="8051062" cy="4929411"/>
          </a:xfrm>
        </p:spPr>
        <p:txBody>
          <a:bodyPr/>
          <a:lstStyle>
            <a:lvl1pPr marL="192881" indent="-192881">
              <a:buClr>
                <a:schemeClr val="accent4">
                  <a:lumMod val="75000"/>
                </a:schemeClr>
              </a:buClr>
              <a:buSzPct val="110000"/>
              <a:buFontTx/>
              <a:buBlip>
                <a:blip r:embed="rId2"/>
              </a:buBlip>
              <a:defRPr sz="1575"/>
            </a:lvl1pPr>
            <a:lvl2pPr marL="417910" indent="-160735">
              <a:buFont typeface="Wingdings" panose="05000000000000000000" pitchFamily="2" charset="2"/>
              <a:buChar char="§"/>
              <a:defRPr/>
            </a:lvl2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ko-KR" altLang="en-US" dirty="0"/>
          </a:p>
        </p:txBody>
      </p:sp>
      <p:sp>
        <p:nvSpPr>
          <p:cNvPr id="28" name="제목 1">
            <a:extLst>
              <a:ext uri="{FF2B5EF4-FFF2-40B4-BE49-F238E27FC236}">
                <a16:creationId xmlns:a16="http://schemas.microsoft.com/office/drawing/2014/main" id="{A8951F3E-8138-4153-ACF8-039D539331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719" y="117310"/>
            <a:ext cx="8278738" cy="620806"/>
          </a:xfrm>
        </p:spPr>
        <p:txBody>
          <a:bodyPr>
            <a:noAutofit/>
          </a:bodyPr>
          <a:lstStyle>
            <a:lvl1pPr algn="l">
              <a:defRPr sz="1350" b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ko-KR" altLang="en-US"/>
              <a:t>마스터 제목 스타일 편집</a:t>
            </a:r>
            <a:endParaRPr lang="ko-KR" altLang="en-US" dirty="0"/>
          </a:p>
        </p:txBody>
      </p: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117C9F10-D3B0-4FBF-B7AB-2FE5977EB79C}"/>
              </a:ext>
            </a:extLst>
          </p:cNvPr>
          <p:cNvGrpSpPr/>
          <p:nvPr/>
        </p:nvGrpSpPr>
        <p:grpSpPr>
          <a:xfrm>
            <a:off x="-9887" y="714043"/>
            <a:ext cx="9170700" cy="234350"/>
            <a:chOff x="-9887" y="4006361"/>
            <a:chExt cx="9170700" cy="668299"/>
          </a:xfrm>
        </p:grpSpPr>
        <p:sp>
          <p:nvSpPr>
            <p:cNvPr id="9" name="자유형: 도형 8">
              <a:extLst>
                <a:ext uri="{FF2B5EF4-FFF2-40B4-BE49-F238E27FC236}">
                  <a16:creationId xmlns:a16="http://schemas.microsoft.com/office/drawing/2014/main" id="{135F6942-1B00-4F1D-9FB5-6CD8E0200F6B}"/>
                </a:ext>
              </a:extLst>
            </p:cNvPr>
            <p:cNvSpPr/>
            <p:nvPr/>
          </p:nvSpPr>
          <p:spPr>
            <a:xfrm>
              <a:off x="-9887" y="4148452"/>
              <a:ext cx="9167326" cy="375283"/>
            </a:xfrm>
            <a:custGeom>
              <a:avLst/>
              <a:gdLst>
                <a:gd name="connsiteX0" fmla="*/ 0 w 4328160"/>
                <a:gd name="connsiteY0" fmla="*/ 711218 h 1442742"/>
                <a:gd name="connsiteX1" fmla="*/ 721360 w 4328160"/>
                <a:gd name="connsiteY1" fmla="*/ 1432578 h 1442742"/>
                <a:gd name="connsiteX2" fmla="*/ 1452880 w 4328160"/>
                <a:gd name="connsiteY2" fmla="*/ 731538 h 1442742"/>
                <a:gd name="connsiteX3" fmla="*/ 2153920 w 4328160"/>
                <a:gd name="connsiteY3" fmla="*/ 18 h 1442742"/>
                <a:gd name="connsiteX4" fmla="*/ 2875280 w 4328160"/>
                <a:gd name="connsiteY4" fmla="*/ 711218 h 1442742"/>
                <a:gd name="connsiteX5" fmla="*/ 3596640 w 4328160"/>
                <a:gd name="connsiteY5" fmla="*/ 1442738 h 1442742"/>
                <a:gd name="connsiteX6" fmla="*/ 4328160 w 4328160"/>
                <a:gd name="connsiteY6" fmla="*/ 721378 h 1442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28160" h="1442742">
                  <a:moveTo>
                    <a:pt x="0" y="711218"/>
                  </a:moveTo>
                  <a:cubicBezTo>
                    <a:pt x="239606" y="1070204"/>
                    <a:pt x="479213" y="1429191"/>
                    <a:pt x="721360" y="1432578"/>
                  </a:cubicBezTo>
                  <a:cubicBezTo>
                    <a:pt x="963507" y="1435965"/>
                    <a:pt x="1214120" y="970298"/>
                    <a:pt x="1452880" y="731538"/>
                  </a:cubicBezTo>
                  <a:cubicBezTo>
                    <a:pt x="1691640" y="492778"/>
                    <a:pt x="1916853" y="3405"/>
                    <a:pt x="2153920" y="18"/>
                  </a:cubicBezTo>
                  <a:cubicBezTo>
                    <a:pt x="2390987" y="-3369"/>
                    <a:pt x="2634827" y="470765"/>
                    <a:pt x="2875280" y="711218"/>
                  </a:cubicBezTo>
                  <a:cubicBezTo>
                    <a:pt x="3115733" y="951671"/>
                    <a:pt x="3354493" y="1441045"/>
                    <a:pt x="3596640" y="1442738"/>
                  </a:cubicBezTo>
                  <a:cubicBezTo>
                    <a:pt x="3838787" y="1444431"/>
                    <a:pt x="4157133" y="924578"/>
                    <a:pt x="4328160" y="721378"/>
                  </a:cubicBezTo>
                </a:path>
              </a:pathLst>
            </a:custGeom>
            <a:noFill/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13"/>
            </a:p>
          </p:txBody>
        </p:sp>
        <p:sp>
          <p:nvSpPr>
            <p:cNvPr id="21" name="자유형: 도형 20">
              <a:extLst>
                <a:ext uri="{FF2B5EF4-FFF2-40B4-BE49-F238E27FC236}">
                  <a16:creationId xmlns:a16="http://schemas.microsoft.com/office/drawing/2014/main" id="{EB2EF4BA-145A-4035-B3EC-AF16FEC3A336}"/>
                </a:ext>
              </a:extLst>
            </p:cNvPr>
            <p:cNvSpPr/>
            <p:nvPr/>
          </p:nvSpPr>
          <p:spPr>
            <a:xfrm flipV="1">
              <a:off x="-6513" y="4006361"/>
              <a:ext cx="9167326" cy="668299"/>
            </a:xfrm>
            <a:custGeom>
              <a:avLst/>
              <a:gdLst>
                <a:gd name="connsiteX0" fmla="*/ 0 w 6695440"/>
                <a:gd name="connsiteY0" fmla="*/ 701040 h 1432560"/>
                <a:gd name="connsiteX1" fmla="*/ 1432560 w 6695440"/>
                <a:gd name="connsiteY1" fmla="*/ 1432560 h 1432560"/>
                <a:gd name="connsiteX2" fmla="*/ 2895600 w 6695440"/>
                <a:gd name="connsiteY2" fmla="*/ 701040 h 1432560"/>
                <a:gd name="connsiteX3" fmla="*/ 4318000 w 6695440"/>
                <a:gd name="connsiteY3" fmla="*/ 0 h 1432560"/>
                <a:gd name="connsiteX4" fmla="*/ 5760720 w 6695440"/>
                <a:gd name="connsiteY4" fmla="*/ 701040 h 1432560"/>
                <a:gd name="connsiteX5" fmla="*/ 6695440 w 6695440"/>
                <a:gd name="connsiteY5" fmla="*/ 904240 h 1432560"/>
                <a:gd name="connsiteX0" fmla="*/ 0 w 6695440"/>
                <a:gd name="connsiteY0" fmla="*/ 701040 h 1432560"/>
                <a:gd name="connsiteX1" fmla="*/ 1432560 w 6695440"/>
                <a:gd name="connsiteY1" fmla="*/ 1432560 h 1432560"/>
                <a:gd name="connsiteX2" fmla="*/ 2895600 w 6695440"/>
                <a:gd name="connsiteY2" fmla="*/ 701040 h 1432560"/>
                <a:gd name="connsiteX3" fmla="*/ 4318000 w 6695440"/>
                <a:gd name="connsiteY3" fmla="*/ 0 h 1432560"/>
                <a:gd name="connsiteX4" fmla="*/ 5760720 w 6695440"/>
                <a:gd name="connsiteY4" fmla="*/ 701040 h 1432560"/>
                <a:gd name="connsiteX5" fmla="*/ 6695440 w 6695440"/>
                <a:gd name="connsiteY5" fmla="*/ 726050 h 1432560"/>
                <a:gd name="connsiteX0" fmla="*/ 0 w 6695440"/>
                <a:gd name="connsiteY0" fmla="*/ 701040 h 1432560"/>
                <a:gd name="connsiteX1" fmla="*/ 1432560 w 6695440"/>
                <a:gd name="connsiteY1" fmla="*/ 1432560 h 1432560"/>
                <a:gd name="connsiteX2" fmla="*/ 2895600 w 6695440"/>
                <a:gd name="connsiteY2" fmla="*/ 701040 h 1432560"/>
                <a:gd name="connsiteX3" fmla="*/ 4318000 w 6695440"/>
                <a:gd name="connsiteY3" fmla="*/ 0 h 1432560"/>
                <a:gd name="connsiteX4" fmla="*/ 5760720 w 6695440"/>
                <a:gd name="connsiteY4" fmla="*/ 701040 h 1432560"/>
                <a:gd name="connsiteX5" fmla="*/ 6695440 w 6695440"/>
                <a:gd name="connsiteY5" fmla="*/ 726050 h 1432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95440" h="1432560">
                  <a:moveTo>
                    <a:pt x="0" y="701040"/>
                  </a:moveTo>
                  <a:cubicBezTo>
                    <a:pt x="474980" y="1066800"/>
                    <a:pt x="949960" y="1432560"/>
                    <a:pt x="1432560" y="1432560"/>
                  </a:cubicBezTo>
                  <a:cubicBezTo>
                    <a:pt x="1915160" y="1432560"/>
                    <a:pt x="2895600" y="701040"/>
                    <a:pt x="2895600" y="701040"/>
                  </a:cubicBezTo>
                  <a:cubicBezTo>
                    <a:pt x="3376507" y="462280"/>
                    <a:pt x="3840480" y="0"/>
                    <a:pt x="4318000" y="0"/>
                  </a:cubicBezTo>
                  <a:cubicBezTo>
                    <a:pt x="4795520" y="0"/>
                    <a:pt x="5364480" y="550333"/>
                    <a:pt x="5760720" y="701040"/>
                  </a:cubicBezTo>
                  <a:cubicBezTo>
                    <a:pt x="6156960" y="851747"/>
                    <a:pt x="6426200" y="833444"/>
                    <a:pt x="6695440" y="726050"/>
                  </a:cubicBezTo>
                </a:path>
              </a:pathLst>
            </a:custGeom>
            <a:noFill/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13"/>
            </a:p>
          </p:txBody>
        </p:sp>
      </p:grpSp>
      <p:sp>
        <p:nvSpPr>
          <p:cNvPr id="31" name="타원 30">
            <a:extLst>
              <a:ext uri="{FF2B5EF4-FFF2-40B4-BE49-F238E27FC236}">
                <a16:creationId xmlns:a16="http://schemas.microsoft.com/office/drawing/2014/main" id="{16338416-B14E-4A4A-AFB0-1D02155F9BE1}"/>
              </a:ext>
            </a:extLst>
          </p:cNvPr>
          <p:cNvSpPr/>
          <p:nvPr/>
        </p:nvSpPr>
        <p:spPr>
          <a:xfrm>
            <a:off x="8459158" y="636050"/>
            <a:ext cx="248857" cy="248967"/>
          </a:xfrm>
          <a:prstGeom prst="ellipse">
            <a:avLst/>
          </a:prstGeom>
          <a:solidFill>
            <a:srgbClr val="B3A2C7">
              <a:alpha val="30196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13"/>
          </a:p>
        </p:txBody>
      </p:sp>
      <p:sp>
        <p:nvSpPr>
          <p:cNvPr id="38" name="타원 37">
            <a:extLst>
              <a:ext uri="{FF2B5EF4-FFF2-40B4-BE49-F238E27FC236}">
                <a16:creationId xmlns:a16="http://schemas.microsoft.com/office/drawing/2014/main" id="{A0268566-A232-45D6-8968-2FD764039131}"/>
              </a:ext>
            </a:extLst>
          </p:cNvPr>
          <p:cNvSpPr/>
          <p:nvPr/>
        </p:nvSpPr>
        <p:spPr>
          <a:xfrm>
            <a:off x="6762044" y="774039"/>
            <a:ext cx="154521" cy="154589"/>
          </a:xfrm>
          <a:prstGeom prst="ellipse">
            <a:avLst/>
          </a:prstGeom>
          <a:solidFill>
            <a:srgbClr val="B3A2C7">
              <a:alpha val="30196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13"/>
          </a:p>
        </p:txBody>
      </p:sp>
      <p:sp>
        <p:nvSpPr>
          <p:cNvPr id="39" name="타원 38">
            <a:extLst>
              <a:ext uri="{FF2B5EF4-FFF2-40B4-BE49-F238E27FC236}">
                <a16:creationId xmlns:a16="http://schemas.microsoft.com/office/drawing/2014/main" id="{3DE2945D-66CE-4BFE-AAE2-44D7E224EB81}"/>
              </a:ext>
            </a:extLst>
          </p:cNvPr>
          <p:cNvSpPr/>
          <p:nvPr/>
        </p:nvSpPr>
        <p:spPr>
          <a:xfrm>
            <a:off x="8200988" y="721996"/>
            <a:ext cx="154521" cy="154589"/>
          </a:xfrm>
          <a:prstGeom prst="ellipse">
            <a:avLst/>
          </a:prstGeom>
          <a:solidFill>
            <a:srgbClr val="523F69">
              <a:alpha val="30196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13"/>
          </a:p>
        </p:txBody>
      </p:sp>
      <p:sp>
        <p:nvSpPr>
          <p:cNvPr id="27" name="직사각형 26">
            <a:extLst>
              <a:ext uri="{FF2B5EF4-FFF2-40B4-BE49-F238E27FC236}">
                <a16:creationId xmlns:a16="http://schemas.microsoft.com/office/drawing/2014/main" id="{78621A7A-B8BA-4EDF-A381-4ED83EEF021F}"/>
              </a:ext>
            </a:extLst>
          </p:cNvPr>
          <p:cNvSpPr/>
          <p:nvPr/>
        </p:nvSpPr>
        <p:spPr>
          <a:xfrm>
            <a:off x="8355508" y="186083"/>
            <a:ext cx="596638" cy="365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591" b="1" dirty="0">
                <a:solidFill>
                  <a:srgbClr val="C00000"/>
                </a:solidFill>
                <a:latin typeface="Bahnschrif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G</a:t>
            </a:r>
            <a:r>
              <a:rPr lang="en-US" altLang="ko-KR" sz="591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eophysical</a:t>
            </a:r>
          </a:p>
          <a:p>
            <a:r>
              <a:rPr lang="en-US" altLang="ko-KR" sz="591" b="1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 </a:t>
            </a:r>
            <a:r>
              <a:rPr lang="en-US" altLang="ko-KR" sz="591" b="1" dirty="0">
                <a:solidFill>
                  <a:srgbClr val="C00000"/>
                </a:solidFill>
                <a:latin typeface="Bahnschrif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</a:t>
            </a:r>
            <a:r>
              <a:rPr lang="en-US" altLang="ko-KR" sz="591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onitoring</a:t>
            </a:r>
          </a:p>
          <a:p>
            <a:r>
              <a:rPr lang="en-US" altLang="ko-KR" sz="591" b="1" dirty="0">
                <a:solidFill>
                  <a:srgbClr val="C00000"/>
                </a:solidFill>
                <a:latin typeface="Bahnschrif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</a:t>
            </a:r>
            <a:r>
              <a:rPr lang="en-US" altLang="ko-KR" sz="591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aboratory</a:t>
            </a:r>
            <a:endParaRPr lang="ko-KR" altLang="en-US" sz="591" dirty="0">
              <a:solidFill>
                <a:schemeClr val="tx1">
                  <a:lumMod val="75000"/>
                  <a:lumOff val="25000"/>
                </a:schemeClr>
              </a:solidFill>
              <a:latin typeface="Bahnschrift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9" name="Picture 5">
            <a:extLst>
              <a:ext uri="{FF2B5EF4-FFF2-40B4-BE49-F238E27FC236}">
                <a16:creationId xmlns:a16="http://schemas.microsoft.com/office/drawing/2014/main" id="{F5DF8CDE-8FE3-4265-991B-FFFECC823B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0175" y="117070"/>
            <a:ext cx="662589" cy="606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EGU General Assembly 2022">
            <a:extLst>
              <a:ext uri="{FF2B5EF4-FFF2-40B4-BE49-F238E27FC236}">
                <a16:creationId xmlns:a16="http://schemas.microsoft.com/office/drawing/2014/main" id="{2B469624-A1AD-7837-AD92-DC721468949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8842" y="153450"/>
            <a:ext cx="1998136" cy="515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7861CD3B-C6E1-0EF8-5748-C49588ECB65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87" y="6270570"/>
            <a:ext cx="419768" cy="587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38EABF3A-649D-2848-CE67-49FBA8FD7FD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97" y="6270570"/>
            <a:ext cx="417548" cy="587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41453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직사각형 18">
            <a:extLst>
              <a:ext uri="{FF2B5EF4-FFF2-40B4-BE49-F238E27FC236}">
                <a16:creationId xmlns:a16="http://schemas.microsoft.com/office/drawing/2014/main" id="{483D751D-FEF1-4C20-97DA-79A2D157A7DC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100000">
                <a:schemeClr val="bg1"/>
              </a:gs>
              <a:gs pos="0">
                <a:schemeClr val="bg1">
                  <a:lumMod val="75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13"/>
          </a:p>
        </p:txBody>
      </p:sp>
      <p:sp>
        <p:nvSpPr>
          <p:cNvPr id="7" name="텍스트 개체 틀 6"/>
          <p:cNvSpPr>
            <a:spLocks noGrp="1"/>
          </p:cNvSpPr>
          <p:nvPr>
            <p:ph type="body" sz="quarter" idx="13"/>
          </p:nvPr>
        </p:nvSpPr>
        <p:spPr>
          <a:xfrm>
            <a:off x="1619672" y="1219761"/>
            <a:ext cx="7344816" cy="4873065"/>
          </a:xfrm>
        </p:spPr>
        <p:txBody>
          <a:bodyPr/>
          <a:lstStyle>
            <a:lvl1pPr marL="321469" indent="-321469">
              <a:buFont typeface="+mj-lt"/>
              <a:buAutoNum type="romanUcPeriod"/>
              <a:defRPr sz="1350" b="1"/>
            </a:lvl1pPr>
            <a:lvl2pPr marL="417910" indent="-160735">
              <a:buFont typeface="Times New Roman" panose="02020603050405020304" pitchFamily="18" charset="0"/>
              <a:buChar char="–"/>
              <a:defRPr sz="1125"/>
            </a:lvl2pPr>
            <a:lvl3pPr marL="642938" indent="-128588">
              <a:buFont typeface="맑은 고딕" panose="020B0503020000020004" pitchFamily="50" charset="-127"/>
              <a:buChar char="–"/>
              <a:defRPr/>
            </a:lvl3pPr>
            <a:lvl4pPr marL="900113" indent="-128588">
              <a:buFont typeface="Arial" panose="020B0604020202020204" pitchFamily="34" charset="0"/>
              <a:buChar char="√"/>
              <a:defRPr/>
            </a:lvl4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ko-KR" altLang="en-US" dirty="0"/>
          </a:p>
        </p:txBody>
      </p:sp>
      <p:grpSp>
        <p:nvGrpSpPr>
          <p:cNvPr id="8" name="그룹 7">
            <a:extLst>
              <a:ext uri="{FF2B5EF4-FFF2-40B4-BE49-F238E27FC236}">
                <a16:creationId xmlns:a16="http://schemas.microsoft.com/office/drawing/2014/main" id="{EBC9FA20-3B2F-4CC3-9ADB-E9355AC5A25C}"/>
              </a:ext>
            </a:extLst>
          </p:cNvPr>
          <p:cNvGrpSpPr/>
          <p:nvPr/>
        </p:nvGrpSpPr>
        <p:grpSpPr>
          <a:xfrm>
            <a:off x="107506" y="-9119"/>
            <a:ext cx="799175" cy="6876000"/>
            <a:chOff x="107504" y="-43358"/>
            <a:chExt cx="799175" cy="6916487"/>
          </a:xfrm>
        </p:grpSpPr>
        <p:sp>
          <p:nvSpPr>
            <p:cNvPr id="13" name="자유형: 도형 12">
              <a:extLst>
                <a:ext uri="{FF2B5EF4-FFF2-40B4-BE49-F238E27FC236}">
                  <a16:creationId xmlns:a16="http://schemas.microsoft.com/office/drawing/2014/main" id="{20EAACBA-54EB-4D6F-82B8-455E288C6969}"/>
                </a:ext>
              </a:extLst>
            </p:cNvPr>
            <p:cNvSpPr/>
            <p:nvPr/>
          </p:nvSpPr>
          <p:spPr>
            <a:xfrm rot="5400000">
              <a:off x="-2723672" y="3242778"/>
              <a:ext cx="6916487" cy="344215"/>
            </a:xfrm>
            <a:custGeom>
              <a:avLst/>
              <a:gdLst>
                <a:gd name="connsiteX0" fmla="*/ 0 w 4328160"/>
                <a:gd name="connsiteY0" fmla="*/ 711218 h 1442742"/>
                <a:gd name="connsiteX1" fmla="*/ 721360 w 4328160"/>
                <a:gd name="connsiteY1" fmla="*/ 1432578 h 1442742"/>
                <a:gd name="connsiteX2" fmla="*/ 1452880 w 4328160"/>
                <a:gd name="connsiteY2" fmla="*/ 731538 h 1442742"/>
                <a:gd name="connsiteX3" fmla="*/ 2153920 w 4328160"/>
                <a:gd name="connsiteY3" fmla="*/ 18 h 1442742"/>
                <a:gd name="connsiteX4" fmla="*/ 2875280 w 4328160"/>
                <a:gd name="connsiteY4" fmla="*/ 711218 h 1442742"/>
                <a:gd name="connsiteX5" fmla="*/ 3596640 w 4328160"/>
                <a:gd name="connsiteY5" fmla="*/ 1442738 h 1442742"/>
                <a:gd name="connsiteX6" fmla="*/ 4328160 w 4328160"/>
                <a:gd name="connsiteY6" fmla="*/ 721378 h 1442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28160" h="1442742">
                  <a:moveTo>
                    <a:pt x="0" y="711218"/>
                  </a:moveTo>
                  <a:cubicBezTo>
                    <a:pt x="239606" y="1070204"/>
                    <a:pt x="479213" y="1429191"/>
                    <a:pt x="721360" y="1432578"/>
                  </a:cubicBezTo>
                  <a:cubicBezTo>
                    <a:pt x="963507" y="1435965"/>
                    <a:pt x="1214120" y="970298"/>
                    <a:pt x="1452880" y="731538"/>
                  </a:cubicBezTo>
                  <a:cubicBezTo>
                    <a:pt x="1691640" y="492778"/>
                    <a:pt x="1916853" y="3405"/>
                    <a:pt x="2153920" y="18"/>
                  </a:cubicBezTo>
                  <a:cubicBezTo>
                    <a:pt x="2390987" y="-3369"/>
                    <a:pt x="2634827" y="470765"/>
                    <a:pt x="2875280" y="711218"/>
                  </a:cubicBezTo>
                  <a:cubicBezTo>
                    <a:pt x="3115733" y="951671"/>
                    <a:pt x="3354493" y="1441045"/>
                    <a:pt x="3596640" y="1442738"/>
                  </a:cubicBezTo>
                  <a:cubicBezTo>
                    <a:pt x="3838787" y="1444431"/>
                    <a:pt x="4157133" y="924578"/>
                    <a:pt x="4328160" y="721378"/>
                  </a:cubicBezTo>
                </a:path>
              </a:pathLst>
            </a:custGeom>
            <a:noFill/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13"/>
            </a:p>
          </p:txBody>
        </p:sp>
        <p:sp>
          <p:nvSpPr>
            <p:cNvPr id="14" name="자유형: 도형 13">
              <a:extLst>
                <a:ext uri="{FF2B5EF4-FFF2-40B4-BE49-F238E27FC236}">
                  <a16:creationId xmlns:a16="http://schemas.microsoft.com/office/drawing/2014/main" id="{662AFDB6-6BD6-47F9-AC16-965CD8C93AD5}"/>
                </a:ext>
              </a:extLst>
            </p:cNvPr>
            <p:cNvSpPr/>
            <p:nvPr/>
          </p:nvSpPr>
          <p:spPr>
            <a:xfrm rot="5400000">
              <a:off x="-3044253" y="3108399"/>
              <a:ext cx="6916487" cy="612973"/>
            </a:xfrm>
            <a:custGeom>
              <a:avLst/>
              <a:gdLst>
                <a:gd name="connsiteX0" fmla="*/ 0 w 6695440"/>
                <a:gd name="connsiteY0" fmla="*/ 701040 h 1432560"/>
                <a:gd name="connsiteX1" fmla="*/ 1432560 w 6695440"/>
                <a:gd name="connsiteY1" fmla="*/ 1432560 h 1432560"/>
                <a:gd name="connsiteX2" fmla="*/ 2895600 w 6695440"/>
                <a:gd name="connsiteY2" fmla="*/ 701040 h 1432560"/>
                <a:gd name="connsiteX3" fmla="*/ 4318000 w 6695440"/>
                <a:gd name="connsiteY3" fmla="*/ 0 h 1432560"/>
                <a:gd name="connsiteX4" fmla="*/ 5760720 w 6695440"/>
                <a:gd name="connsiteY4" fmla="*/ 701040 h 1432560"/>
                <a:gd name="connsiteX5" fmla="*/ 6695440 w 6695440"/>
                <a:gd name="connsiteY5" fmla="*/ 904240 h 1432560"/>
                <a:gd name="connsiteX0" fmla="*/ 0 w 6695440"/>
                <a:gd name="connsiteY0" fmla="*/ 701040 h 1432560"/>
                <a:gd name="connsiteX1" fmla="*/ 1432560 w 6695440"/>
                <a:gd name="connsiteY1" fmla="*/ 1432560 h 1432560"/>
                <a:gd name="connsiteX2" fmla="*/ 2895600 w 6695440"/>
                <a:gd name="connsiteY2" fmla="*/ 701040 h 1432560"/>
                <a:gd name="connsiteX3" fmla="*/ 4318000 w 6695440"/>
                <a:gd name="connsiteY3" fmla="*/ 0 h 1432560"/>
                <a:gd name="connsiteX4" fmla="*/ 5760720 w 6695440"/>
                <a:gd name="connsiteY4" fmla="*/ 701040 h 1432560"/>
                <a:gd name="connsiteX5" fmla="*/ 6695440 w 6695440"/>
                <a:gd name="connsiteY5" fmla="*/ 726050 h 1432560"/>
                <a:gd name="connsiteX0" fmla="*/ 0 w 6695440"/>
                <a:gd name="connsiteY0" fmla="*/ 701040 h 1432560"/>
                <a:gd name="connsiteX1" fmla="*/ 1432560 w 6695440"/>
                <a:gd name="connsiteY1" fmla="*/ 1432560 h 1432560"/>
                <a:gd name="connsiteX2" fmla="*/ 2895600 w 6695440"/>
                <a:gd name="connsiteY2" fmla="*/ 701040 h 1432560"/>
                <a:gd name="connsiteX3" fmla="*/ 4318000 w 6695440"/>
                <a:gd name="connsiteY3" fmla="*/ 0 h 1432560"/>
                <a:gd name="connsiteX4" fmla="*/ 5760720 w 6695440"/>
                <a:gd name="connsiteY4" fmla="*/ 701040 h 1432560"/>
                <a:gd name="connsiteX5" fmla="*/ 6695440 w 6695440"/>
                <a:gd name="connsiteY5" fmla="*/ 726050 h 1432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95440" h="1432560">
                  <a:moveTo>
                    <a:pt x="0" y="701040"/>
                  </a:moveTo>
                  <a:cubicBezTo>
                    <a:pt x="474980" y="1066800"/>
                    <a:pt x="949960" y="1432560"/>
                    <a:pt x="1432560" y="1432560"/>
                  </a:cubicBezTo>
                  <a:cubicBezTo>
                    <a:pt x="1915160" y="1432560"/>
                    <a:pt x="2895600" y="701040"/>
                    <a:pt x="2895600" y="701040"/>
                  </a:cubicBezTo>
                  <a:cubicBezTo>
                    <a:pt x="3376507" y="462280"/>
                    <a:pt x="3840480" y="0"/>
                    <a:pt x="4318000" y="0"/>
                  </a:cubicBezTo>
                  <a:cubicBezTo>
                    <a:pt x="4795520" y="0"/>
                    <a:pt x="5364480" y="550333"/>
                    <a:pt x="5760720" y="701040"/>
                  </a:cubicBezTo>
                  <a:cubicBezTo>
                    <a:pt x="6156960" y="851747"/>
                    <a:pt x="6426200" y="833444"/>
                    <a:pt x="6695440" y="726050"/>
                  </a:cubicBezTo>
                </a:path>
              </a:pathLst>
            </a:custGeom>
            <a:noFill/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13"/>
            </a:p>
          </p:txBody>
        </p:sp>
        <p:sp>
          <p:nvSpPr>
            <p:cNvPr id="15" name="자유형: 도형 14">
              <a:extLst>
                <a:ext uri="{FF2B5EF4-FFF2-40B4-BE49-F238E27FC236}">
                  <a16:creationId xmlns:a16="http://schemas.microsoft.com/office/drawing/2014/main" id="{714FC2D8-1451-4BD6-BE0F-CB8B1E3B3893}"/>
                </a:ext>
              </a:extLst>
            </p:cNvPr>
            <p:cNvSpPr/>
            <p:nvPr/>
          </p:nvSpPr>
          <p:spPr>
            <a:xfrm rot="5400000" flipV="1">
              <a:off x="-2972244" y="3108399"/>
              <a:ext cx="6916487" cy="612974"/>
            </a:xfrm>
            <a:custGeom>
              <a:avLst/>
              <a:gdLst>
                <a:gd name="connsiteX0" fmla="*/ 0 w 6695440"/>
                <a:gd name="connsiteY0" fmla="*/ 701040 h 1432560"/>
                <a:gd name="connsiteX1" fmla="*/ 1432560 w 6695440"/>
                <a:gd name="connsiteY1" fmla="*/ 1432560 h 1432560"/>
                <a:gd name="connsiteX2" fmla="*/ 2895600 w 6695440"/>
                <a:gd name="connsiteY2" fmla="*/ 701040 h 1432560"/>
                <a:gd name="connsiteX3" fmla="*/ 4318000 w 6695440"/>
                <a:gd name="connsiteY3" fmla="*/ 0 h 1432560"/>
                <a:gd name="connsiteX4" fmla="*/ 5760720 w 6695440"/>
                <a:gd name="connsiteY4" fmla="*/ 701040 h 1432560"/>
                <a:gd name="connsiteX5" fmla="*/ 6695440 w 6695440"/>
                <a:gd name="connsiteY5" fmla="*/ 904240 h 1432560"/>
                <a:gd name="connsiteX0" fmla="*/ 0 w 6695440"/>
                <a:gd name="connsiteY0" fmla="*/ 701040 h 1432560"/>
                <a:gd name="connsiteX1" fmla="*/ 1432560 w 6695440"/>
                <a:gd name="connsiteY1" fmla="*/ 1432560 h 1432560"/>
                <a:gd name="connsiteX2" fmla="*/ 2895600 w 6695440"/>
                <a:gd name="connsiteY2" fmla="*/ 701040 h 1432560"/>
                <a:gd name="connsiteX3" fmla="*/ 4318000 w 6695440"/>
                <a:gd name="connsiteY3" fmla="*/ 0 h 1432560"/>
                <a:gd name="connsiteX4" fmla="*/ 5760720 w 6695440"/>
                <a:gd name="connsiteY4" fmla="*/ 701040 h 1432560"/>
                <a:gd name="connsiteX5" fmla="*/ 6695440 w 6695440"/>
                <a:gd name="connsiteY5" fmla="*/ 726050 h 1432560"/>
                <a:gd name="connsiteX0" fmla="*/ 0 w 6695440"/>
                <a:gd name="connsiteY0" fmla="*/ 701040 h 1432560"/>
                <a:gd name="connsiteX1" fmla="*/ 1432560 w 6695440"/>
                <a:gd name="connsiteY1" fmla="*/ 1432560 h 1432560"/>
                <a:gd name="connsiteX2" fmla="*/ 2895600 w 6695440"/>
                <a:gd name="connsiteY2" fmla="*/ 701040 h 1432560"/>
                <a:gd name="connsiteX3" fmla="*/ 4318000 w 6695440"/>
                <a:gd name="connsiteY3" fmla="*/ 0 h 1432560"/>
                <a:gd name="connsiteX4" fmla="*/ 5760720 w 6695440"/>
                <a:gd name="connsiteY4" fmla="*/ 701040 h 1432560"/>
                <a:gd name="connsiteX5" fmla="*/ 6695440 w 6695440"/>
                <a:gd name="connsiteY5" fmla="*/ 726050 h 1432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95440" h="1432560">
                  <a:moveTo>
                    <a:pt x="0" y="701040"/>
                  </a:moveTo>
                  <a:cubicBezTo>
                    <a:pt x="474980" y="1066800"/>
                    <a:pt x="949960" y="1432560"/>
                    <a:pt x="1432560" y="1432560"/>
                  </a:cubicBezTo>
                  <a:cubicBezTo>
                    <a:pt x="1915160" y="1432560"/>
                    <a:pt x="2895600" y="701040"/>
                    <a:pt x="2895600" y="701040"/>
                  </a:cubicBezTo>
                  <a:cubicBezTo>
                    <a:pt x="3376507" y="462280"/>
                    <a:pt x="3840480" y="0"/>
                    <a:pt x="4318000" y="0"/>
                  </a:cubicBezTo>
                  <a:cubicBezTo>
                    <a:pt x="4795520" y="0"/>
                    <a:pt x="5364480" y="550333"/>
                    <a:pt x="5760720" y="701040"/>
                  </a:cubicBezTo>
                  <a:cubicBezTo>
                    <a:pt x="6156960" y="851747"/>
                    <a:pt x="6426200" y="833444"/>
                    <a:pt x="6695440" y="726050"/>
                  </a:cubicBezTo>
                </a:path>
              </a:pathLst>
            </a:custGeom>
            <a:noFill/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13"/>
            </a:p>
          </p:txBody>
        </p:sp>
      </p:grp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F95F90E-C998-4D98-AA0C-F2C9F4C4E825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9" name="직사각형 8"/>
          <p:cNvSpPr/>
          <p:nvPr/>
        </p:nvSpPr>
        <p:spPr>
          <a:xfrm>
            <a:off x="28668" y="6335782"/>
            <a:ext cx="1141659" cy="2741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591" b="1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GML</a:t>
            </a:r>
          </a:p>
          <a:p>
            <a:r>
              <a:rPr lang="en-US" altLang="ko-KR" sz="591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Geophysical Monitoring Lab.</a:t>
            </a:r>
            <a:endParaRPr lang="ko-KR" altLang="en-US" sz="591" dirty="0">
              <a:solidFill>
                <a:schemeClr val="tx1">
                  <a:lumMod val="75000"/>
                  <a:lumOff val="25000"/>
                </a:schemeClr>
              </a:solidFill>
              <a:latin typeface="Bahnschrift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2" name="직사각형 21">
            <a:extLst>
              <a:ext uri="{FF2B5EF4-FFF2-40B4-BE49-F238E27FC236}">
                <a16:creationId xmlns:a16="http://schemas.microsoft.com/office/drawing/2014/main" id="{EE47C742-A16F-45FE-B751-02E121333216}"/>
              </a:ext>
            </a:extLst>
          </p:cNvPr>
          <p:cNvSpPr/>
          <p:nvPr/>
        </p:nvSpPr>
        <p:spPr>
          <a:xfrm>
            <a:off x="6887483" y="6335782"/>
            <a:ext cx="2149948" cy="2741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altLang="ko-KR" sz="591" dirty="0">
                <a:solidFill>
                  <a:schemeClr val="tx1">
                    <a:lumMod val="65000"/>
                    <a:lumOff val="35000"/>
                  </a:schemeClr>
                </a:solidFill>
                <a:latin typeface="Bahnschrif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Department of Energy and Mineral Resources Engineering</a:t>
            </a:r>
          </a:p>
          <a:p>
            <a:pPr algn="r"/>
            <a:r>
              <a:rPr lang="en-US" altLang="ko-KR" sz="591" b="1" dirty="0">
                <a:solidFill>
                  <a:schemeClr val="tx1">
                    <a:lumMod val="65000"/>
                    <a:lumOff val="35000"/>
                  </a:schemeClr>
                </a:solidFill>
                <a:latin typeface="Bahnschrif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SEJONG UNIVERSITY, SEOUL, KOREA</a:t>
            </a:r>
            <a:endParaRPr lang="ko-KR" altLang="en-US" sz="591" b="1" dirty="0">
              <a:solidFill>
                <a:schemeClr val="tx1">
                  <a:lumMod val="65000"/>
                  <a:lumOff val="35000"/>
                </a:schemeClr>
              </a:solidFill>
              <a:latin typeface="Bahnschrift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3" name="Picture 5">
            <a:extLst>
              <a:ext uri="{FF2B5EF4-FFF2-40B4-BE49-F238E27FC236}">
                <a16:creationId xmlns:a16="http://schemas.microsoft.com/office/drawing/2014/main" id="{5EFF26B2-0616-4CC0-8D0E-701BF51E2C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1855" y="6237312"/>
            <a:ext cx="700295" cy="612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제목 1"/>
          <p:cNvSpPr>
            <a:spLocks noGrp="1"/>
          </p:cNvSpPr>
          <p:nvPr>
            <p:ph type="title" hasCustomPrompt="1"/>
          </p:nvPr>
        </p:nvSpPr>
        <p:spPr>
          <a:xfrm>
            <a:off x="755577" y="111770"/>
            <a:ext cx="2520280" cy="940966"/>
          </a:xfrm>
        </p:spPr>
        <p:txBody>
          <a:bodyPr>
            <a:normAutofit/>
          </a:bodyPr>
          <a:lstStyle>
            <a:lvl1pPr>
              <a:defRPr sz="1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altLang="ko-KR" dirty="0"/>
              <a:t>CONTENTS</a:t>
            </a:r>
            <a:endParaRPr lang="ko-KR" altLang="en-US" dirty="0"/>
          </a:p>
        </p:txBody>
      </p:sp>
      <p:sp>
        <p:nvSpPr>
          <p:cNvPr id="6" name="타원 5">
            <a:extLst>
              <a:ext uri="{FF2B5EF4-FFF2-40B4-BE49-F238E27FC236}">
                <a16:creationId xmlns:a16="http://schemas.microsoft.com/office/drawing/2014/main" id="{CC7AE0DA-6B61-44FB-B195-406D88A93E0B}"/>
              </a:ext>
            </a:extLst>
          </p:cNvPr>
          <p:cNvSpPr/>
          <p:nvPr/>
        </p:nvSpPr>
        <p:spPr>
          <a:xfrm>
            <a:off x="712529" y="1305939"/>
            <a:ext cx="484953" cy="485165"/>
          </a:xfrm>
          <a:prstGeom prst="ellipse">
            <a:avLst/>
          </a:prstGeom>
          <a:solidFill>
            <a:srgbClr val="B3A2C7">
              <a:alpha val="30196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13"/>
          </a:p>
        </p:txBody>
      </p:sp>
      <p:sp>
        <p:nvSpPr>
          <p:cNvPr id="20" name="타원 19">
            <a:extLst>
              <a:ext uri="{FF2B5EF4-FFF2-40B4-BE49-F238E27FC236}">
                <a16:creationId xmlns:a16="http://schemas.microsoft.com/office/drawing/2014/main" id="{D01C76DB-2FCE-461C-B73D-C2C209958ADB}"/>
              </a:ext>
            </a:extLst>
          </p:cNvPr>
          <p:cNvSpPr/>
          <p:nvPr/>
        </p:nvSpPr>
        <p:spPr>
          <a:xfrm>
            <a:off x="64309" y="82894"/>
            <a:ext cx="331229" cy="331373"/>
          </a:xfrm>
          <a:prstGeom prst="ellipse">
            <a:avLst/>
          </a:prstGeom>
          <a:solidFill>
            <a:srgbClr val="B3A2C7">
              <a:alpha val="30196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13"/>
          </a:p>
        </p:txBody>
      </p:sp>
      <p:sp>
        <p:nvSpPr>
          <p:cNvPr id="21" name="타원 20">
            <a:extLst>
              <a:ext uri="{FF2B5EF4-FFF2-40B4-BE49-F238E27FC236}">
                <a16:creationId xmlns:a16="http://schemas.microsoft.com/office/drawing/2014/main" id="{61869073-106C-44DC-95E7-2CF7034E1C98}"/>
              </a:ext>
            </a:extLst>
          </p:cNvPr>
          <p:cNvSpPr/>
          <p:nvPr/>
        </p:nvSpPr>
        <p:spPr>
          <a:xfrm>
            <a:off x="155264" y="2426914"/>
            <a:ext cx="533448" cy="539021"/>
          </a:xfrm>
          <a:prstGeom prst="ellipse">
            <a:avLst/>
          </a:prstGeom>
          <a:solidFill>
            <a:srgbClr val="B3A2C7">
              <a:alpha val="30196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13"/>
          </a:p>
        </p:txBody>
      </p:sp>
      <p:sp>
        <p:nvSpPr>
          <p:cNvPr id="24" name="타원 23">
            <a:extLst>
              <a:ext uri="{FF2B5EF4-FFF2-40B4-BE49-F238E27FC236}">
                <a16:creationId xmlns:a16="http://schemas.microsoft.com/office/drawing/2014/main" id="{FFE39D30-F762-472E-91E9-42D7F48D4059}"/>
              </a:ext>
            </a:extLst>
          </p:cNvPr>
          <p:cNvSpPr/>
          <p:nvPr/>
        </p:nvSpPr>
        <p:spPr>
          <a:xfrm>
            <a:off x="518356" y="4599962"/>
            <a:ext cx="331229" cy="331373"/>
          </a:xfrm>
          <a:prstGeom prst="ellipse">
            <a:avLst/>
          </a:prstGeom>
          <a:solidFill>
            <a:srgbClr val="B3A2C7">
              <a:alpha val="30196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13"/>
          </a:p>
        </p:txBody>
      </p:sp>
      <p:sp>
        <p:nvSpPr>
          <p:cNvPr id="25" name="타원 24">
            <a:extLst>
              <a:ext uri="{FF2B5EF4-FFF2-40B4-BE49-F238E27FC236}">
                <a16:creationId xmlns:a16="http://schemas.microsoft.com/office/drawing/2014/main" id="{EA183674-CC4A-4356-9828-F58CEC8EAEDB}"/>
              </a:ext>
            </a:extLst>
          </p:cNvPr>
          <p:cNvSpPr/>
          <p:nvPr/>
        </p:nvSpPr>
        <p:spPr>
          <a:xfrm>
            <a:off x="95083" y="5881116"/>
            <a:ext cx="364352" cy="364510"/>
          </a:xfrm>
          <a:prstGeom prst="ellipse">
            <a:avLst/>
          </a:prstGeom>
          <a:solidFill>
            <a:srgbClr val="B3A2C7">
              <a:alpha val="30196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13"/>
          </a:p>
        </p:txBody>
      </p:sp>
    </p:spTree>
    <p:extLst>
      <p:ext uri="{BB962C8B-B14F-4D97-AF65-F5344CB8AC3E}">
        <p14:creationId xmlns:p14="http://schemas.microsoft.com/office/powerpoint/2010/main" val="13362423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bg>
      <p:bgPr>
        <a:gradFill flip="none" rotWithShape="1">
          <a:gsLst>
            <a:gs pos="100000">
              <a:schemeClr val="accent4">
                <a:lumMod val="40000"/>
                <a:lumOff val="60000"/>
              </a:schemeClr>
            </a:gs>
            <a:gs pos="62000">
              <a:schemeClr val="accent1">
                <a:lumMod val="30000"/>
                <a:lumOff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타원 4">
            <a:extLst>
              <a:ext uri="{FF2B5EF4-FFF2-40B4-BE49-F238E27FC236}">
                <a16:creationId xmlns:a16="http://schemas.microsoft.com/office/drawing/2014/main" id="{2D07DF73-4209-47A6-AB7D-96FF89C4123B}"/>
              </a:ext>
            </a:extLst>
          </p:cNvPr>
          <p:cNvSpPr/>
          <p:nvPr/>
        </p:nvSpPr>
        <p:spPr>
          <a:xfrm rot="701852">
            <a:off x="-597217" y="80835"/>
            <a:ext cx="10272812" cy="665334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13" dirty="0"/>
              <a:t>`</a:t>
            </a:r>
            <a:endParaRPr lang="ko-KR" altLang="en-US" sz="1013" dirty="0"/>
          </a:p>
        </p:txBody>
      </p:sp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ko-KR" alt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57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15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5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3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0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6254993"/>
            <a:ext cx="633653" cy="59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직사각형 17">
            <a:extLst>
              <a:ext uri="{FF2B5EF4-FFF2-40B4-BE49-F238E27FC236}">
                <a16:creationId xmlns:a16="http://schemas.microsoft.com/office/drawing/2014/main" id="{49792FA9-7B23-466D-B26D-213DF9596CD6}"/>
              </a:ext>
            </a:extLst>
          </p:cNvPr>
          <p:cNvSpPr/>
          <p:nvPr/>
        </p:nvSpPr>
        <p:spPr>
          <a:xfrm>
            <a:off x="6171580" y="6296514"/>
            <a:ext cx="2149948" cy="2741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altLang="ko-KR" sz="591" dirty="0">
                <a:solidFill>
                  <a:schemeClr val="tx1">
                    <a:lumMod val="65000"/>
                    <a:lumOff val="35000"/>
                  </a:schemeClr>
                </a:solidFill>
                <a:latin typeface="Bahnschrif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Department of Energy and Mineral Resources Engineering</a:t>
            </a:r>
          </a:p>
          <a:p>
            <a:pPr algn="r"/>
            <a:r>
              <a:rPr lang="en-US" altLang="ko-KR" sz="591" b="1" dirty="0">
                <a:solidFill>
                  <a:schemeClr val="tx1">
                    <a:lumMod val="65000"/>
                    <a:lumOff val="35000"/>
                  </a:schemeClr>
                </a:solidFill>
                <a:latin typeface="Bahnschrif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SEJONG UNIVERSITY, SEOUL, KOREA</a:t>
            </a:r>
            <a:endParaRPr lang="ko-KR" altLang="en-US" sz="591" b="1" dirty="0">
              <a:solidFill>
                <a:schemeClr val="tx1">
                  <a:lumMod val="65000"/>
                  <a:lumOff val="35000"/>
                </a:schemeClr>
              </a:solidFill>
              <a:latin typeface="Bahnschrift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7" name="Picture 2" descr="EGU General Assembly 2022">
            <a:extLst>
              <a:ext uri="{FF2B5EF4-FFF2-40B4-BE49-F238E27FC236}">
                <a16:creationId xmlns:a16="http://schemas.microsoft.com/office/drawing/2014/main" id="{CC77CEF3-00CA-FE84-17BB-61ABEA84527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84432"/>
            <a:ext cx="2583229" cy="666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EE81F1B3-14A0-D196-C909-E924004620F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5695" y="6254993"/>
            <a:ext cx="419768" cy="587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0CDCA45F-104A-7CB8-2283-EAB92B4C1F1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5179" y="6254993"/>
            <a:ext cx="417548" cy="587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82982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C19679-624C-44C5-88DD-7B8A21E81411}" type="datetimeFigureOut">
              <a:rPr lang="ko-KR" altLang="en-US" smtClean="0"/>
              <a:t>2022-05-24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95F90E-C998-4D98-AA0C-F2C9F4C4E82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68504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</p:sldLayoutIdLst>
  <p:txStyles>
    <p:titleStyle>
      <a:lvl1pPr algn="ctr" defTabSz="514350" rtl="0" eaLnBrk="1" latinLnBrk="1" hangingPunct="1"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2881" indent="-192881" algn="l" defTabSz="514350" rtl="0" eaLnBrk="1" latinLnBrk="1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17910" indent="-160735" algn="l" defTabSz="514350" rtl="0" eaLnBrk="1" latinLnBrk="1" hangingPunct="1">
        <a:spcBef>
          <a:spcPct val="20000"/>
        </a:spcBef>
        <a:buFont typeface="Arial" panose="020B0604020202020204" pitchFamily="34" charset="0"/>
        <a:buChar char="–"/>
        <a:defRPr sz="1575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1" hangingPunct="1">
        <a:spcBef>
          <a:spcPct val="2000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1" hangingPunct="1">
        <a:spcBef>
          <a:spcPct val="20000"/>
        </a:spcBef>
        <a:buFont typeface="Arial" panose="020B0604020202020204" pitchFamily="34" charset="0"/>
        <a:buChar char="–"/>
        <a:defRPr sz="1125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1" hangingPunct="1">
        <a:spcBef>
          <a:spcPct val="20000"/>
        </a:spcBef>
        <a:buFont typeface="Arial" panose="020B0604020202020204" pitchFamily="34" charset="0"/>
        <a:buChar char="»"/>
        <a:defRPr sz="1125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1" hangingPunct="1">
        <a:spcBef>
          <a:spcPct val="2000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1" hangingPunct="1">
        <a:spcBef>
          <a:spcPct val="2000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1" hangingPunct="1">
        <a:spcBef>
          <a:spcPct val="2000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1" hangingPunct="1">
        <a:spcBef>
          <a:spcPct val="2000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514350" rtl="0" eaLnBrk="1" latinLnBrk="1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1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1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1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1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1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1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1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1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6.gif"/><Relationship Id="rId18" Type="http://schemas.openxmlformats.org/officeDocument/2006/relationships/image" Target="../media/image54.png"/><Relationship Id="rId26" Type="http://schemas.openxmlformats.org/officeDocument/2006/relationships/image" Target="../media/image75.png"/><Relationship Id="rId21" Type="http://schemas.openxmlformats.org/officeDocument/2006/relationships/image" Target="../media/image71.gif"/><Relationship Id="rId34" Type="http://schemas.openxmlformats.org/officeDocument/2006/relationships/image" Target="../media/image83.png"/><Relationship Id="rId7" Type="http://schemas.openxmlformats.org/officeDocument/2006/relationships/image" Target="../media/image60.gif"/><Relationship Id="rId12" Type="http://schemas.openxmlformats.org/officeDocument/2006/relationships/image" Target="../media/image65.gif"/><Relationship Id="rId17" Type="http://schemas.openxmlformats.org/officeDocument/2006/relationships/image" Target="../media/image70.png"/><Relationship Id="rId25" Type="http://schemas.openxmlformats.org/officeDocument/2006/relationships/image" Target="../media/image74.png"/><Relationship Id="rId33" Type="http://schemas.openxmlformats.org/officeDocument/2006/relationships/image" Target="../media/image82.png"/><Relationship Id="rId2" Type="http://schemas.openxmlformats.org/officeDocument/2006/relationships/audio" Target="../media/media10.m4a"/><Relationship Id="rId16" Type="http://schemas.openxmlformats.org/officeDocument/2006/relationships/image" Target="../media/image69.gif"/><Relationship Id="rId20" Type="http://schemas.openxmlformats.org/officeDocument/2006/relationships/image" Target="../media/image56.png"/><Relationship Id="rId29" Type="http://schemas.openxmlformats.org/officeDocument/2006/relationships/image" Target="../media/image78.png"/><Relationship Id="rId1" Type="http://schemas.microsoft.com/office/2007/relationships/media" Target="../media/media10.m4a"/><Relationship Id="rId6" Type="http://schemas.openxmlformats.org/officeDocument/2006/relationships/image" Target="../media/image59.gif"/><Relationship Id="rId11" Type="http://schemas.openxmlformats.org/officeDocument/2006/relationships/image" Target="../media/image64.gif"/><Relationship Id="rId24" Type="http://schemas.openxmlformats.org/officeDocument/2006/relationships/image" Target="../media/image73.png"/><Relationship Id="rId32" Type="http://schemas.openxmlformats.org/officeDocument/2006/relationships/image" Target="../media/image81.png"/><Relationship Id="rId37" Type="http://schemas.openxmlformats.org/officeDocument/2006/relationships/image" Target="../media/image7.png"/><Relationship Id="rId5" Type="http://schemas.openxmlformats.org/officeDocument/2006/relationships/image" Target="../media/image58.gif"/><Relationship Id="rId15" Type="http://schemas.openxmlformats.org/officeDocument/2006/relationships/image" Target="../media/image68.gif"/><Relationship Id="rId23" Type="http://schemas.openxmlformats.org/officeDocument/2006/relationships/image" Target="../media/image72.png"/><Relationship Id="rId28" Type="http://schemas.openxmlformats.org/officeDocument/2006/relationships/image" Target="../media/image77.png"/><Relationship Id="rId36" Type="http://schemas.openxmlformats.org/officeDocument/2006/relationships/image" Target="../media/image85.png"/><Relationship Id="rId10" Type="http://schemas.openxmlformats.org/officeDocument/2006/relationships/image" Target="../media/image63.gif"/><Relationship Id="rId19" Type="http://schemas.openxmlformats.org/officeDocument/2006/relationships/image" Target="../media/image55.png"/><Relationship Id="rId31" Type="http://schemas.openxmlformats.org/officeDocument/2006/relationships/image" Target="../media/image80.png"/><Relationship Id="rId4" Type="http://schemas.openxmlformats.org/officeDocument/2006/relationships/image" Target="../media/image57.gif"/><Relationship Id="rId9" Type="http://schemas.openxmlformats.org/officeDocument/2006/relationships/image" Target="../media/image62.gif"/><Relationship Id="rId14" Type="http://schemas.openxmlformats.org/officeDocument/2006/relationships/image" Target="../media/image67.gif"/><Relationship Id="rId22" Type="http://schemas.openxmlformats.org/officeDocument/2006/relationships/image" Target="../media/image71.png"/><Relationship Id="rId27" Type="http://schemas.openxmlformats.org/officeDocument/2006/relationships/image" Target="../media/image76.png"/><Relationship Id="rId30" Type="http://schemas.openxmlformats.org/officeDocument/2006/relationships/image" Target="../media/image79.png"/><Relationship Id="rId35" Type="http://schemas.openxmlformats.org/officeDocument/2006/relationships/image" Target="../media/image84.png"/><Relationship Id="rId8" Type="http://schemas.openxmlformats.org/officeDocument/2006/relationships/image" Target="../media/image61.gif"/><Relationship Id="rId3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8.jpeg"/><Relationship Id="rId12" Type="http://schemas.openxmlformats.org/officeDocument/2006/relationships/image" Target="../media/image92.jpe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87.png"/><Relationship Id="rId11" Type="http://schemas.openxmlformats.org/officeDocument/2006/relationships/image" Target="../media/image740.png"/><Relationship Id="rId5" Type="http://schemas.openxmlformats.org/officeDocument/2006/relationships/image" Target="../media/image86.png"/><Relationship Id="rId10" Type="http://schemas.openxmlformats.org/officeDocument/2006/relationships/image" Target="../media/image91.jpe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9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13" Type="http://schemas.openxmlformats.org/officeDocument/2006/relationships/image" Target="../media/image101.png"/><Relationship Id="rId18" Type="http://schemas.openxmlformats.org/officeDocument/2006/relationships/image" Target="../media/image104.png"/><Relationship Id="rId26" Type="http://schemas.openxmlformats.org/officeDocument/2006/relationships/image" Target="../media/image112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107.png"/><Relationship Id="rId7" Type="http://schemas.openxmlformats.org/officeDocument/2006/relationships/image" Target="../media/image95.png"/><Relationship Id="rId12" Type="http://schemas.openxmlformats.org/officeDocument/2006/relationships/image" Target="../media/image100.png"/><Relationship Id="rId17" Type="http://schemas.openxmlformats.org/officeDocument/2006/relationships/image" Target="../media/image103.png"/><Relationship Id="rId25" Type="http://schemas.openxmlformats.org/officeDocument/2006/relationships/image" Target="../media/image111.png"/><Relationship Id="rId2" Type="http://schemas.openxmlformats.org/officeDocument/2006/relationships/audio" Target="../media/media12.m4a"/><Relationship Id="rId16" Type="http://schemas.openxmlformats.org/officeDocument/2006/relationships/image" Target="../media/image91.jpeg"/><Relationship Id="rId20" Type="http://schemas.openxmlformats.org/officeDocument/2006/relationships/image" Target="../media/image106.png"/><Relationship Id="rId29" Type="http://schemas.openxmlformats.org/officeDocument/2006/relationships/image" Target="../media/image7.png"/><Relationship Id="rId1" Type="http://schemas.microsoft.com/office/2007/relationships/media" Target="../media/media12.m4a"/><Relationship Id="rId6" Type="http://schemas.openxmlformats.org/officeDocument/2006/relationships/image" Target="../media/image94.png"/><Relationship Id="rId11" Type="http://schemas.openxmlformats.org/officeDocument/2006/relationships/image" Target="../media/image99.png"/><Relationship Id="rId24" Type="http://schemas.openxmlformats.org/officeDocument/2006/relationships/image" Target="../media/image110.png"/><Relationship Id="rId5" Type="http://schemas.openxmlformats.org/officeDocument/2006/relationships/image" Target="../media/image93.png"/><Relationship Id="rId15" Type="http://schemas.openxmlformats.org/officeDocument/2006/relationships/image" Target="../media/image92.jpeg"/><Relationship Id="rId23" Type="http://schemas.openxmlformats.org/officeDocument/2006/relationships/image" Target="../media/image109.png"/><Relationship Id="rId28" Type="http://schemas.openxmlformats.org/officeDocument/2006/relationships/image" Target="../media/image114.png"/><Relationship Id="rId10" Type="http://schemas.openxmlformats.org/officeDocument/2006/relationships/image" Target="../media/image98.png"/><Relationship Id="rId19" Type="http://schemas.openxmlformats.org/officeDocument/2006/relationships/image" Target="../media/image105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97.png"/><Relationship Id="rId14" Type="http://schemas.openxmlformats.org/officeDocument/2006/relationships/image" Target="../media/image102.png"/><Relationship Id="rId22" Type="http://schemas.openxmlformats.org/officeDocument/2006/relationships/image" Target="../media/image108.png"/><Relationship Id="rId27" Type="http://schemas.openxmlformats.org/officeDocument/2006/relationships/image" Target="../media/image11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13" Type="http://schemas.openxmlformats.org/officeDocument/2006/relationships/image" Target="../media/image12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7.png"/><Relationship Id="rId12" Type="http://schemas.openxmlformats.org/officeDocument/2006/relationships/image" Target="../media/image126.png"/><Relationship Id="rId17" Type="http://schemas.openxmlformats.org/officeDocument/2006/relationships/image" Target="../media/image7.png"/><Relationship Id="rId2" Type="http://schemas.openxmlformats.org/officeDocument/2006/relationships/audio" Target="../media/media13.m4a"/><Relationship Id="rId16" Type="http://schemas.openxmlformats.org/officeDocument/2006/relationships/image" Target="../media/image125.png"/><Relationship Id="rId1" Type="http://schemas.microsoft.com/office/2007/relationships/media" Target="../media/media13.m4a"/><Relationship Id="rId6" Type="http://schemas.openxmlformats.org/officeDocument/2006/relationships/image" Target="../media/image116.png"/><Relationship Id="rId11" Type="http://schemas.openxmlformats.org/officeDocument/2006/relationships/image" Target="../media/image121.png"/><Relationship Id="rId5" Type="http://schemas.openxmlformats.org/officeDocument/2006/relationships/image" Target="../media/image115.png"/><Relationship Id="rId15" Type="http://schemas.openxmlformats.org/officeDocument/2006/relationships/image" Target="../media/image124.png"/><Relationship Id="rId10" Type="http://schemas.openxmlformats.org/officeDocument/2006/relationships/image" Target="../media/image120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19.png"/><Relationship Id="rId14" Type="http://schemas.openxmlformats.org/officeDocument/2006/relationships/image" Target="../media/image123.png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6.png"/><Relationship Id="rId18" Type="http://schemas.openxmlformats.org/officeDocument/2006/relationships/image" Target="../media/image141.png"/><Relationship Id="rId26" Type="http://schemas.openxmlformats.org/officeDocument/2006/relationships/image" Target="../media/image149.png"/><Relationship Id="rId39" Type="http://schemas.openxmlformats.org/officeDocument/2006/relationships/image" Target="../media/image169.png"/><Relationship Id="rId21" Type="http://schemas.openxmlformats.org/officeDocument/2006/relationships/image" Target="../media/image144.png"/><Relationship Id="rId34" Type="http://schemas.openxmlformats.org/officeDocument/2006/relationships/image" Target="../media/image157.png"/><Relationship Id="rId42" Type="http://schemas.openxmlformats.org/officeDocument/2006/relationships/image" Target="../media/image163.png"/><Relationship Id="rId7" Type="http://schemas.openxmlformats.org/officeDocument/2006/relationships/image" Target="../media/image130.png"/><Relationship Id="rId2" Type="http://schemas.openxmlformats.org/officeDocument/2006/relationships/audio" Target="../media/media14.m4a"/><Relationship Id="rId16" Type="http://schemas.openxmlformats.org/officeDocument/2006/relationships/image" Target="../media/image139.png"/><Relationship Id="rId20" Type="http://schemas.openxmlformats.org/officeDocument/2006/relationships/image" Target="../media/image143.png"/><Relationship Id="rId29" Type="http://schemas.openxmlformats.org/officeDocument/2006/relationships/image" Target="../media/image152.png"/><Relationship Id="rId41" Type="http://schemas.openxmlformats.org/officeDocument/2006/relationships/image" Target="../media/image162.png"/><Relationship Id="rId1" Type="http://schemas.microsoft.com/office/2007/relationships/media" Target="../media/media14.m4a"/><Relationship Id="rId6" Type="http://schemas.openxmlformats.org/officeDocument/2006/relationships/image" Target="../media/image129.png"/><Relationship Id="rId11" Type="http://schemas.openxmlformats.org/officeDocument/2006/relationships/image" Target="../media/image134.png"/><Relationship Id="rId24" Type="http://schemas.openxmlformats.org/officeDocument/2006/relationships/image" Target="../media/image147.png"/><Relationship Id="rId32" Type="http://schemas.openxmlformats.org/officeDocument/2006/relationships/image" Target="../media/image155.png"/><Relationship Id="rId37" Type="http://schemas.openxmlformats.org/officeDocument/2006/relationships/image" Target="../media/image167.png"/><Relationship Id="rId40" Type="http://schemas.openxmlformats.org/officeDocument/2006/relationships/image" Target="../media/image161.png"/><Relationship Id="rId5" Type="http://schemas.openxmlformats.org/officeDocument/2006/relationships/image" Target="../media/image128.png"/><Relationship Id="rId15" Type="http://schemas.openxmlformats.org/officeDocument/2006/relationships/image" Target="../media/image138.png"/><Relationship Id="rId23" Type="http://schemas.openxmlformats.org/officeDocument/2006/relationships/image" Target="../media/image146.png"/><Relationship Id="rId28" Type="http://schemas.openxmlformats.org/officeDocument/2006/relationships/image" Target="../media/image151.png"/><Relationship Id="rId36" Type="http://schemas.openxmlformats.org/officeDocument/2006/relationships/image" Target="../media/image159.png"/><Relationship Id="rId10" Type="http://schemas.openxmlformats.org/officeDocument/2006/relationships/image" Target="../media/image133.png"/><Relationship Id="rId19" Type="http://schemas.openxmlformats.org/officeDocument/2006/relationships/image" Target="../media/image142.png"/><Relationship Id="rId31" Type="http://schemas.openxmlformats.org/officeDocument/2006/relationships/image" Target="../media/image154.png"/><Relationship Id="rId4" Type="http://schemas.openxmlformats.org/officeDocument/2006/relationships/image" Target="../media/image127.png"/><Relationship Id="rId9" Type="http://schemas.openxmlformats.org/officeDocument/2006/relationships/image" Target="../media/image132.png"/><Relationship Id="rId14" Type="http://schemas.openxmlformats.org/officeDocument/2006/relationships/image" Target="../media/image137.png"/><Relationship Id="rId22" Type="http://schemas.openxmlformats.org/officeDocument/2006/relationships/image" Target="../media/image145.png"/><Relationship Id="rId27" Type="http://schemas.openxmlformats.org/officeDocument/2006/relationships/image" Target="../media/image150.png"/><Relationship Id="rId30" Type="http://schemas.openxmlformats.org/officeDocument/2006/relationships/image" Target="../media/image153.png"/><Relationship Id="rId35" Type="http://schemas.openxmlformats.org/officeDocument/2006/relationships/image" Target="../media/image158.png"/><Relationship Id="rId43" Type="http://schemas.openxmlformats.org/officeDocument/2006/relationships/image" Target="../media/image7.png"/><Relationship Id="rId8" Type="http://schemas.openxmlformats.org/officeDocument/2006/relationships/image" Target="../media/image131.png"/><Relationship Id="rId3" Type="http://schemas.openxmlformats.org/officeDocument/2006/relationships/slideLayout" Target="../slideLayouts/slideLayout1.xml"/><Relationship Id="rId12" Type="http://schemas.openxmlformats.org/officeDocument/2006/relationships/image" Target="../media/image135.png"/><Relationship Id="rId17" Type="http://schemas.openxmlformats.org/officeDocument/2006/relationships/image" Target="../media/image140.png"/><Relationship Id="rId25" Type="http://schemas.openxmlformats.org/officeDocument/2006/relationships/image" Target="../media/image148.png"/><Relationship Id="rId33" Type="http://schemas.openxmlformats.org/officeDocument/2006/relationships/image" Target="../media/image156.png"/><Relationship Id="rId38" Type="http://schemas.openxmlformats.org/officeDocument/2006/relationships/image" Target="../media/image16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7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png"/><Relationship Id="rId18" Type="http://schemas.openxmlformats.org/officeDocument/2006/relationships/image" Target="../media/image15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7.png"/><Relationship Id="rId7" Type="http://schemas.openxmlformats.org/officeDocument/2006/relationships/image" Target="../media/image10.tiff"/><Relationship Id="rId12" Type="http://schemas.openxmlformats.org/officeDocument/2006/relationships/image" Target="../media/image1310.png"/><Relationship Id="rId2" Type="http://schemas.openxmlformats.org/officeDocument/2006/relationships/audio" Target="../media/media3.m4a"/><Relationship Id="rId20" Type="http://schemas.openxmlformats.org/officeDocument/2006/relationships/image" Target="../media/image16.png"/><Relationship Id="rId1" Type="http://schemas.microsoft.com/office/2007/relationships/media" Target="../media/media3.m4a"/><Relationship Id="rId6" Type="http://schemas.openxmlformats.org/officeDocument/2006/relationships/image" Target="../media/image9.tiff"/><Relationship Id="rId5" Type="http://schemas.microsoft.com/office/2007/relationships/hdphoto" Target="../media/hdphoto3.wdp"/><Relationship Id="rId10" Type="http://schemas.openxmlformats.org/officeDocument/2006/relationships/image" Target="../media/image13.png"/><Relationship Id="rId19" Type="http://schemas.openxmlformats.org/officeDocument/2006/relationships/image" Target="../media/image15.tiff"/><Relationship Id="rId4" Type="http://schemas.openxmlformats.org/officeDocument/2006/relationships/image" Target="../media/image8.png"/><Relationship Id="rId9" Type="http://schemas.openxmlformats.org/officeDocument/2006/relationships/image" Target="../media/image12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0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4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3.png"/><Relationship Id="rId5" Type="http://schemas.openxmlformats.org/officeDocument/2006/relationships/image" Target="../media/image19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7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18" Type="http://schemas.openxmlformats.org/officeDocument/2006/relationships/image" Target="../media/image42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45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17" Type="http://schemas.openxmlformats.org/officeDocument/2006/relationships/image" Target="../media/image41.png"/><Relationship Id="rId2" Type="http://schemas.openxmlformats.org/officeDocument/2006/relationships/audio" Target="../media/media8.m4a"/><Relationship Id="rId16" Type="http://schemas.openxmlformats.org/officeDocument/2006/relationships/image" Target="../media/image40.png"/><Relationship Id="rId20" Type="http://schemas.openxmlformats.org/officeDocument/2006/relationships/image" Target="../media/image44.png"/><Relationship Id="rId1" Type="http://schemas.microsoft.com/office/2007/relationships/media" Target="../media/media8.m4a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24" Type="http://schemas.openxmlformats.org/officeDocument/2006/relationships/image" Target="../media/image7.png"/><Relationship Id="rId5" Type="http://schemas.openxmlformats.org/officeDocument/2006/relationships/image" Target="../media/image29.png"/><Relationship Id="rId15" Type="http://schemas.openxmlformats.org/officeDocument/2006/relationships/image" Target="../media/image39.png"/><Relationship Id="rId23" Type="http://schemas.openxmlformats.org/officeDocument/2006/relationships/image" Target="../media/image47.png"/><Relationship Id="rId10" Type="http://schemas.openxmlformats.org/officeDocument/2006/relationships/image" Target="../media/image34.png"/><Relationship Id="rId19" Type="http://schemas.openxmlformats.org/officeDocument/2006/relationships/image" Target="../media/image43.png"/><Relationship Id="rId4" Type="http://schemas.openxmlformats.org/officeDocument/2006/relationships/image" Target="../media/image25.png"/><Relationship Id="rId9" Type="http://schemas.openxmlformats.org/officeDocument/2006/relationships/image" Target="../media/image33.png"/><Relationship Id="rId14" Type="http://schemas.openxmlformats.org/officeDocument/2006/relationships/image" Target="../media/image38.png"/><Relationship Id="rId22" Type="http://schemas.openxmlformats.org/officeDocument/2006/relationships/image" Target="../media/image4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emf"/><Relationship Id="rId13" Type="http://schemas.openxmlformats.org/officeDocument/2006/relationships/image" Target="../media/image5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60.png"/><Relationship Id="rId12" Type="http://schemas.openxmlformats.org/officeDocument/2006/relationships/image" Target="../media/image54.png"/><Relationship Id="rId2" Type="http://schemas.openxmlformats.org/officeDocument/2006/relationships/audio" Target="../media/media9.m4a"/><Relationship Id="rId16" Type="http://schemas.openxmlformats.org/officeDocument/2006/relationships/image" Target="../media/image7.png"/><Relationship Id="rId1" Type="http://schemas.microsoft.com/office/2007/relationships/media" Target="../media/media9.m4a"/><Relationship Id="rId6" Type="http://schemas.openxmlformats.org/officeDocument/2006/relationships/image" Target="../media/image49.emf"/><Relationship Id="rId11" Type="http://schemas.openxmlformats.org/officeDocument/2006/relationships/image" Target="../media/image53.png"/><Relationship Id="rId5" Type="http://schemas.openxmlformats.org/officeDocument/2006/relationships/image" Target="../media/image48.png"/><Relationship Id="rId15" Type="http://schemas.openxmlformats.org/officeDocument/2006/relationships/image" Target="../media/image550.png"/><Relationship Id="rId10" Type="http://schemas.openxmlformats.org/officeDocument/2006/relationships/image" Target="../media/image52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51.emf"/><Relationship Id="rId14" Type="http://schemas.openxmlformats.org/officeDocument/2006/relationships/image" Target="../media/image5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6F7D561-32D9-CEF8-A09C-B0DEA7ED7F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" y="2130429"/>
            <a:ext cx="9144000" cy="1470025"/>
          </a:xfrm>
        </p:spPr>
        <p:txBody>
          <a:bodyPr>
            <a:noAutofit/>
          </a:bodyPr>
          <a:lstStyle/>
          <a:p>
            <a:r>
              <a:rPr lang="en-US" altLang="ko-KR" sz="2000" b="1" kern="18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굴림" panose="020B0600000101010101" pitchFamily="50" charset="-127"/>
                <a:cs typeface="Times New Roman" panose="02020603050405020304" pitchFamily="18" charset="0"/>
              </a:rPr>
              <a:t>Comparative analyses on geophysical survey responses </a:t>
            </a:r>
            <a:br>
              <a:rPr lang="en-US" altLang="ko-KR" sz="2000" b="1" kern="18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굴림" panose="020B0600000101010101" pitchFamily="50" charset="-127"/>
                <a:cs typeface="Times New Roman" panose="02020603050405020304" pitchFamily="18" charset="0"/>
              </a:rPr>
            </a:br>
            <a:r>
              <a:rPr lang="en-US" altLang="ko-KR" sz="2000" b="1" kern="18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굴림" panose="020B0600000101010101" pitchFamily="50" charset="-127"/>
                <a:cs typeface="Times New Roman" panose="02020603050405020304" pitchFamily="18" charset="0"/>
              </a:rPr>
              <a:t>for various numerical models constructed based on field data</a:t>
            </a:r>
            <a:endParaRPr lang="ko-KR" altLang="en-US" sz="1800" dirty="0"/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606A8A4B-DCFB-64F5-7194-5D8783BDE8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886200"/>
            <a:ext cx="9144000" cy="1752600"/>
          </a:xfrm>
        </p:spPr>
        <p:txBody>
          <a:bodyPr>
            <a:normAutofit fontScale="92500" lnSpcReduction="10000"/>
          </a:bodyPr>
          <a:lstStyle/>
          <a:p>
            <a:r>
              <a:rPr lang="ko-KR" altLang="ko-KR" sz="2000" b="1" dirty="0"/>
              <a:t>Huieun </a:t>
            </a:r>
            <a:r>
              <a:rPr lang="ko-KR" altLang="ko-KR" sz="2000" b="1" dirty="0" err="1"/>
              <a:t>Yu</a:t>
            </a:r>
            <a:r>
              <a:rPr lang="en-US" altLang="ko-KR" sz="2000" b="1" baseline="30000" dirty="0"/>
              <a:t>1</a:t>
            </a:r>
            <a:r>
              <a:rPr lang="ko-KR" altLang="ko-KR" dirty="0"/>
              <a:t>, </a:t>
            </a:r>
            <a:r>
              <a:rPr lang="ko-KR" altLang="ko-KR" dirty="0" err="1"/>
              <a:t>Bitnarae</a:t>
            </a:r>
            <a:r>
              <a:rPr lang="ko-KR" altLang="ko-KR" dirty="0"/>
              <a:t> </a:t>
            </a:r>
            <a:r>
              <a:rPr lang="ko-KR" altLang="ko-KR" dirty="0" err="1"/>
              <a:t>Kim</a:t>
            </a:r>
            <a:r>
              <a:rPr lang="en-US" altLang="ko-KR" sz="1800" b="1" baseline="30000" dirty="0"/>
              <a:t>2</a:t>
            </a:r>
            <a:r>
              <a:rPr lang="ko-KR" altLang="ko-KR" dirty="0"/>
              <a:t>, </a:t>
            </a:r>
            <a:r>
              <a:rPr lang="ko-KR" altLang="ko-KR" dirty="0" err="1"/>
              <a:t>Ahyun</a:t>
            </a:r>
            <a:r>
              <a:rPr lang="ko-KR" altLang="ko-KR" dirty="0"/>
              <a:t> </a:t>
            </a:r>
            <a:r>
              <a:rPr lang="ko-KR" altLang="ko-KR" dirty="0" err="1"/>
              <a:t>Cho</a:t>
            </a:r>
            <a:r>
              <a:rPr lang="en-US" altLang="ko-KR" sz="1800" b="1" baseline="30000" dirty="0"/>
              <a:t>1</a:t>
            </a:r>
            <a:r>
              <a:rPr lang="ko-KR" altLang="ko-KR" dirty="0"/>
              <a:t>, </a:t>
            </a:r>
            <a:r>
              <a:rPr lang="ko-KR" altLang="ko-KR" dirty="0" err="1"/>
              <a:t>In</a:t>
            </a:r>
            <a:r>
              <a:rPr lang="ko-KR" altLang="ko-KR" dirty="0"/>
              <a:t> </a:t>
            </a:r>
            <a:r>
              <a:rPr lang="ko-KR" altLang="ko-KR" dirty="0" err="1"/>
              <a:t>Seok</a:t>
            </a:r>
            <a:r>
              <a:rPr lang="ko-KR" altLang="ko-KR" dirty="0"/>
              <a:t> </a:t>
            </a:r>
            <a:r>
              <a:rPr lang="ko-KR" altLang="ko-KR" dirty="0" err="1"/>
              <a:t>Joung</a:t>
            </a:r>
            <a:r>
              <a:rPr lang="en-US" altLang="ko-KR" sz="1800" b="1" baseline="30000" dirty="0"/>
              <a:t>1</a:t>
            </a:r>
            <a:r>
              <a:rPr lang="ko-KR" altLang="ko-KR" dirty="0"/>
              <a:t>, </a:t>
            </a:r>
            <a:r>
              <a:rPr lang="ko-KR" altLang="ko-KR" dirty="0" err="1"/>
              <a:t>Juyeon</a:t>
            </a:r>
            <a:r>
              <a:rPr lang="ko-KR" altLang="ko-KR" dirty="0"/>
              <a:t> </a:t>
            </a:r>
            <a:r>
              <a:rPr lang="ko-KR" altLang="ko-KR" dirty="0" err="1"/>
              <a:t>Jeong</a:t>
            </a:r>
            <a:r>
              <a:rPr lang="en-US" altLang="ko-KR" sz="1800" b="1" baseline="30000" dirty="0"/>
              <a:t>1</a:t>
            </a:r>
            <a:r>
              <a:rPr lang="ko-KR" altLang="ko-KR" dirty="0"/>
              <a:t>, </a:t>
            </a:r>
            <a:r>
              <a:rPr lang="ko-KR" altLang="ko-KR" dirty="0" err="1"/>
              <a:t>Hanna</a:t>
            </a:r>
            <a:r>
              <a:rPr lang="ko-KR" altLang="ko-KR" dirty="0"/>
              <a:t> </a:t>
            </a:r>
            <a:r>
              <a:rPr lang="ko-KR" altLang="ko-KR" dirty="0" err="1"/>
              <a:t>Jang</a:t>
            </a:r>
            <a:r>
              <a:rPr lang="en-US" altLang="ko-KR" sz="1800" b="1" baseline="30000" dirty="0"/>
              <a:t>1</a:t>
            </a:r>
            <a:r>
              <a:rPr lang="ko-KR" altLang="ko-KR" dirty="0"/>
              <a:t>,</a:t>
            </a:r>
            <a:endParaRPr lang="en-US" altLang="ko-KR" dirty="0"/>
          </a:p>
          <a:p>
            <a:r>
              <a:rPr lang="ko-KR" altLang="ko-KR" dirty="0"/>
              <a:t> </a:t>
            </a:r>
            <a:r>
              <a:rPr lang="ko-KR" altLang="ko-KR" dirty="0" err="1"/>
              <a:t>Soojin</a:t>
            </a:r>
            <a:r>
              <a:rPr lang="ko-KR" altLang="ko-KR" dirty="0"/>
              <a:t> </a:t>
            </a:r>
            <a:r>
              <a:rPr lang="ko-KR" altLang="ko-KR" dirty="0" err="1"/>
              <a:t>Jang</a:t>
            </a:r>
            <a:r>
              <a:rPr lang="en-US" altLang="ko-KR" sz="1800" b="1" baseline="30000" dirty="0"/>
              <a:t>1</a:t>
            </a:r>
            <a:r>
              <a:rPr lang="ko-KR" altLang="ko-KR" dirty="0"/>
              <a:t>, and </a:t>
            </a:r>
            <a:r>
              <a:rPr lang="ko-KR" altLang="ko-KR" dirty="0" err="1"/>
              <a:t>Myung</a:t>
            </a:r>
            <a:r>
              <a:rPr lang="ko-KR" altLang="ko-KR" dirty="0"/>
              <a:t> </a:t>
            </a:r>
            <a:r>
              <a:rPr lang="ko-KR" altLang="ko-KR" dirty="0" err="1"/>
              <a:t>Jin</a:t>
            </a:r>
            <a:r>
              <a:rPr lang="ko-KR" altLang="ko-KR" dirty="0"/>
              <a:t> </a:t>
            </a:r>
            <a:r>
              <a:rPr lang="ko-KR" altLang="ko-KR" dirty="0" err="1"/>
              <a:t>Nam</a:t>
            </a:r>
            <a:r>
              <a:rPr lang="en-US" altLang="ko-KR" sz="1800" b="1" baseline="30000" dirty="0"/>
              <a:t>1,3</a:t>
            </a:r>
            <a:r>
              <a:rPr lang="en-US" altLang="ko-KR" baseline="30000" dirty="0"/>
              <a:t>*</a:t>
            </a:r>
          </a:p>
          <a:p>
            <a:endParaRPr lang="ko-KR" altLang="ko-KR" baseline="30000" dirty="0"/>
          </a:p>
          <a:p>
            <a:r>
              <a:rPr lang="en-US" altLang="ko-KR" baseline="30000" dirty="0"/>
              <a:t>1</a:t>
            </a:r>
            <a:r>
              <a:rPr lang="en-US" altLang="ko-KR" dirty="0"/>
              <a:t>Department of Energy and Mineral resources Engineering, Sejong</a:t>
            </a:r>
            <a:r>
              <a:rPr lang="ko-KR" altLang="en-US" dirty="0"/>
              <a:t> </a:t>
            </a:r>
            <a:r>
              <a:rPr lang="en-US" altLang="ko-KR" dirty="0"/>
              <a:t>University,</a:t>
            </a:r>
            <a:r>
              <a:rPr lang="ko-KR" altLang="en-US" dirty="0"/>
              <a:t> </a:t>
            </a:r>
            <a:r>
              <a:rPr lang="en-US" altLang="ko-KR" dirty="0"/>
              <a:t>Korea</a:t>
            </a:r>
          </a:p>
          <a:p>
            <a:r>
              <a:rPr lang="en-US" altLang="ko-KR" baseline="30000" dirty="0"/>
              <a:t>2</a:t>
            </a:r>
            <a:r>
              <a:rPr lang="fr-FR" altLang="ko-KR" dirty="0"/>
              <a:t>Bureau de Recherches Géologiques et Minières, France</a:t>
            </a:r>
          </a:p>
          <a:p>
            <a:r>
              <a:rPr lang="fr-FR" altLang="ko-KR" baseline="30000" dirty="0"/>
              <a:t>3</a:t>
            </a:r>
            <a:r>
              <a:rPr lang="fr-FR" altLang="ko-KR" dirty="0"/>
              <a:t>Earth and Resources sysem Engineering, Sejong University, Korea</a:t>
            </a:r>
            <a:endParaRPr lang="ko-KR" altLang="en-US" dirty="0"/>
          </a:p>
        </p:txBody>
      </p:sp>
      <p:pic>
        <p:nvPicPr>
          <p:cNvPr id="8" name="오디오 7">
            <a:hlinkClick r:id="" action="ppaction://media"/>
            <a:extLst>
              <a:ext uri="{FF2B5EF4-FFF2-40B4-BE49-F238E27FC236}">
                <a16:creationId xmlns:a16="http://schemas.microsoft.com/office/drawing/2014/main" id="{4F465527-E778-C415-8F43-382222C142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50263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9960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801"/>
    </mc:Choice>
    <mc:Fallback>
      <p:transition spd="slow" advTm="148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>
            <a:extLst>
              <a:ext uri="{FF2B5EF4-FFF2-40B4-BE49-F238E27FC236}">
                <a16:creationId xmlns:a16="http://schemas.microsoft.com/office/drawing/2014/main" id="{3CFEC511-A758-A8BE-A321-2E2C291944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2800" dirty="0"/>
              <a:t>Result</a:t>
            </a:r>
            <a:endParaRPr lang="ko-KR" altLang="en-US" sz="2800" dirty="0"/>
          </a:p>
        </p:txBody>
      </p:sp>
      <p:pic>
        <p:nvPicPr>
          <p:cNvPr id="4" name="그림 3" descr="텍스트, 장치이(가) 표시된 사진&#10;&#10;자동 생성된 설명">
            <a:extLst>
              <a:ext uri="{FF2B5EF4-FFF2-40B4-BE49-F238E27FC236}">
                <a16:creationId xmlns:a16="http://schemas.microsoft.com/office/drawing/2014/main" id="{2E1324D4-DE76-68AB-89CE-4A55E2C1B126}"/>
              </a:ext>
            </a:extLst>
          </p:cNvPr>
          <p:cNvPicPr preferRelativeResize="0"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6911" y="1465886"/>
            <a:ext cx="2196829" cy="751176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86A96C5A-BDB6-AD08-DEF1-4E06048F5694}"/>
              </a:ext>
            </a:extLst>
          </p:cNvPr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544" y="1465886"/>
            <a:ext cx="2196829" cy="751176"/>
          </a:xfrm>
          <a:prstGeom prst="rect">
            <a:avLst/>
          </a:prstGeom>
        </p:spPr>
      </p:pic>
      <p:pic>
        <p:nvPicPr>
          <p:cNvPr id="6" name="그림 5" descr="텍스트, 장치이(가) 표시된 사진&#10;&#10;자동 생성된 설명">
            <a:extLst>
              <a:ext uri="{FF2B5EF4-FFF2-40B4-BE49-F238E27FC236}">
                <a16:creationId xmlns:a16="http://schemas.microsoft.com/office/drawing/2014/main" id="{8F1C9673-6F2E-7EE0-0CAE-C841692720B9}"/>
              </a:ext>
            </a:extLst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979" y="1465886"/>
            <a:ext cx="2196829" cy="751176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8A586B1D-6563-899C-FE58-C9A8220C3731}"/>
              </a:ext>
            </a:extLst>
          </p:cNvPr>
          <p:cNvPicPr preferRelativeResize="0"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485" y="1465886"/>
            <a:ext cx="2196829" cy="751176"/>
          </a:xfrm>
          <a:prstGeom prst="rect">
            <a:avLst/>
          </a:prstGeom>
          <a:noFill/>
        </p:spPr>
      </p:pic>
      <p:pic>
        <p:nvPicPr>
          <p:cNvPr id="8" name="그림 7" descr="텍스트, 장치이(가) 표시된 사진&#10;&#10;자동 생성된 설명">
            <a:extLst>
              <a:ext uri="{FF2B5EF4-FFF2-40B4-BE49-F238E27FC236}">
                <a16:creationId xmlns:a16="http://schemas.microsoft.com/office/drawing/2014/main" id="{D73501F6-996A-C4C7-68E6-B008525BB058}"/>
              </a:ext>
            </a:extLst>
          </p:cNvPr>
          <p:cNvPicPr preferRelativeResize="0"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4422" y="2169586"/>
            <a:ext cx="2196829" cy="751176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DC7958D5-5046-4AE8-2C51-E69A05C6CCA2}"/>
              </a:ext>
            </a:extLst>
          </p:cNvPr>
          <p:cNvPicPr preferRelativeResize="0"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514" y="2169586"/>
            <a:ext cx="2196829" cy="751176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D4EEBE70-C255-AE25-1978-B31E0C9FE4D1}"/>
              </a:ext>
            </a:extLst>
          </p:cNvPr>
          <p:cNvPicPr preferRelativeResize="0"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508" y="2169586"/>
            <a:ext cx="2196829" cy="751176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FB6A25C2-85F6-5E17-DD0A-754614FA0E37}"/>
              </a:ext>
            </a:extLst>
          </p:cNvPr>
          <p:cNvPicPr preferRelativeResize="0"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6057" y="2163203"/>
            <a:ext cx="2196829" cy="751176"/>
          </a:xfrm>
          <a:prstGeom prst="rect">
            <a:avLst/>
          </a:prstGeom>
        </p:spPr>
      </p:pic>
      <p:pic>
        <p:nvPicPr>
          <p:cNvPr id="12" name="그림 11" descr="텍스트, 장치이(가) 표시된 사진&#10;&#10;자동 생성된 설명">
            <a:extLst>
              <a:ext uri="{FF2B5EF4-FFF2-40B4-BE49-F238E27FC236}">
                <a16:creationId xmlns:a16="http://schemas.microsoft.com/office/drawing/2014/main" id="{66119994-D094-E174-C04F-3211D1361DEE}"/>
              </a:ext>
            </a:extLst>
          </p:cNvPr>
          <p:cNvPicPr preferRelativeResize="0"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4422" y="2864050"/>
            <a:ext cx="2196829" cy="751176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1C35669E-31A6-186C-0965-FACE3552AABF}"/>
              </a:ext>
            </a:extLst>
          </p:cNvPr>
          <p:cNvPicPr preferRelativeResize="0"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6057" y="2864050"/>
            <a:ext cx="2196829" cy="751176"/>
          </a:xfrm>
          <a:prstGeom prst="rect">
            <a:avLst/>
          </a:prstGeom>
        </p:spPr>
      </p:pic>
      <p:pic>
        <p:nvPicPr>
          <p:cNvPr id="14" name="그림 13" descr="텍스트, 장치이(가) 표시된 사진&#10;&#10;자동 생성된 설명">
            <a:extLst>
              <a:ext uri="{FF2B5EF4-FFF2-40B4-BE49-F238E27FC236}">
                <a16:creationId xmlns:a16="http://schemas.microsoft.com/office/drawing/2014/main" id="{8A965C36-3A0E-0B18-867B-869B243EAD63}"/>
              </a:ext>
            </a:extLst>
          </p:cNvPr>
          <p:cNvPicPr preferRelativeResize="0"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514" y="2864050"/>
            <a:ext cx="2196829" cy="751176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49B868AA-57E2-EF17-2613-2C9F3C163A2A}"/>
              </a:ext>
            </a:extLst>
          </p:cNvPr>
          <p:cNvPicPr preferRelativeResize="0"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593" y="2864050"/>
            <a:ext cx="2196829" cy="751176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3806612A-2D42-D122-3DF6-ABD61C7B9DB9}"/>
              </a:ext>
            </a:extLst>
          </p:cNvPr>
          <p:cNvPicPr preferRelativeResize="0"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6057" y="3557379"/>
            <a:ext cx="2196829" cy="751176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1F38CA30-480B-8465-C735-DA104DDBB303}"/>
              </a:ext>
            </a:extLst>
          </p:cNvPr>
          <p:cNvPicPr preferRelativeResize="0"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514" y="3557379"/>
            <a:ext cx="2196829" cy="75117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CF2DB05-17B6-825C-0643-2DE37205B6F6}"/>
              </a:ext>
            </a:extLst>
          </p:cNvPr>
          <p:cNvSpPr txBox="1"/>
          <p:nvPr/>
        </p:nvSpPr>
        <p:spPr>
          <a:xfrm>
            <a:off x="1459215" y="1157776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Amplitude</a:t>
            </a:r>
            <a:endParaRPr lang="ko-KR" alt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E3EEDF5-8203-0043-D228-22C47C557C2C}"/>
              </a:ext>
            </a:extLst>
          </p:cNvPr>
          <p:cNvSpPr txBox="1"/>
          <p:nvPr/>
        </p:nvSpPr>
        <p:spPr>
          <a:xfrm>
            <a:off x="3620227" y="1157776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Phase</a:t>
            </a:r>
            <a:endParaRPr lang="ko-KR" alt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902A0EF-95CC-96ED-512C-462947D8C44B}"/>
              </a:ext>
            </a:extLst>
          </p:cNvPr>
          <p:cNvSpPr txBox="1"/>
          <p:nvPr/>
        </p:nvSpPr>
        <p:spPr>
          <a:xfrm>
            <a:off x="5398147" y="1159562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Amplitude</a:t>
            </a:r>
            <a:endParaRPr lang="ko-KR" alt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D874C7A-60B6-79EF-0FB0-8AD8AC8B1E49}"/>
              </a:ext>
            </a:extLst>
          </p:cNvPr>
          <p:cNvSpPr txBox="1"/>
          <p:nvPr/>
        </p:nvSpPr>
        <p:spPr>
          <a:xfrm>
            <a:off x="7222212" y="1159562"/>
            <a:ext cx="1437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/>
              <a:t>Chargeability</a:t>
            </a:r>
            <a:endParaRPr lang="ko-KR" altLang="en-US"/>
          </a:p>
        </p:txBody>
      </p:sp>
      <p:pic>
        <p:nvPicPr>
          <p:cNvPr id="28" name="그림 27">
            <a:extLst>
              <a:ext uri="{FF2B5EF4-FFF2-40B4-BE49-F238E27FC236}">
                <a16:creationId xmlns:a16="http://schemas.microsoft.com/office/drawing/2014/main" id="{52FF2DDC-79A9-AA65-D1D8-07A713322AE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620053" y="18732"/>
            <a:ext cx="1530049" cy="1001979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D416D09F-9DF4-1277-3F58-42B1958F2D66}"/>
              </a:ext>
            </a:extLst>
          </p:cNvPr>
          <p:cNvPicPr preferRelativeResize="0">
            <a:picLocks/>
          </p:cNvPicPr>
          <p:nvPr/>
        </p:nvPicPr>
        <p:blipFill>
          <a:blip r:embed="rId18"/>
          <a:stretch>
            <a:fillRect/>
          </a:stretch>
        </p:blipFill>
        <p:spPr>
          <a:xfrm>
            <a:off x="52159" y="1058043"/>
            <a:ext cx="900000" cy="684000"/>
          </a:xfrm>
          <a:prstGeom prst="rect">
            <a:avLst/>
          </a:prstGeom>
        </p:spPr>
      </p:pic>
      <p:pic>
        <p:nvPicPr>
          <p:cNvPr id="30" name="그림 29">
            <a:extLst>
              <a:ext uri="{FF2B5EF4-FFF2-40B4-BE49-F238E27FC236}">
                <a16:creationId xmlns:a16="http://schemas.microsoft.com/office/drawing/2014/main" id="{A787AF77-2C30-918B-9D37-19F689E63390}"/>
              </a:ext>
            </a:extLst>
          </p:cNvPr>
          <p:cNvPicPr preferRelativeResize="0">
            <a:picLocks/>
          </p:cNvPicPr>
          <p:nvPr/>
        </p:nvPicPr>
        <p:blipFill>
          <a:blip r:embed="rId19"/>
          <a:stretch>
            <a:fillRect/>
          </a:stretch>
        </p:blipFill>
        <p:spPr>
          <a:xfrm>
            <a:off x="52159" y="1833246"/>
            <a:ext cx="900000" cy="684000"/>
          </a:xfrm>
          <a:prstGeom prst="rect">
            <a:avLst/>
          </a:prstGeom>
        </p:spPr>
      </p:pic>
      <p:pic>
        <p:nvPicPr>
          <p:cNvPr id="31" name="그림 30">
            <a:extLst>
              <a:ext uri="{FF2B5EF4-FFF2-40B4-BE49-F238E27FC236}">
                <a16:creationId xmlns:a16="http://schemas.microsoft.com/office/drawing/2014/main" id="{73F7DDF1-02C0-2F58-2DD8-7E07A1F0CA23}"/>
              </a:ext>
            </a:extLst>
          </p:cNvPr>
          <p:cNvPicPr preferRelativeResize="0">
            <a:picLocks/>
          </p:cNvPicPr>
          <p:nvPr/>
        </p:nvPicPr>
        <p:blipFill>
          <a:blip r:embed="rId20"/>
          <a:stretch>
            <a:fillRect/>
          </a:stretch>
        </p:blipFill>
        <p:spPr>
          <a:xfrm>
            <a:off x="-56402" y="2608449"/>
            <a:ext cx="1022394" cy="712584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69B30D6E-69A7-054F-1E8E-E69ABA1B305C}"/>
              </a:ext>
            </a:extLst>
          </p:cNvPr>
          <p:cNvSpPr txBox="1"/>
          <p:nvPr/>
        </p:nvSpPr>
        <p:spPr>
          <a:xfrm>
            <a:off x="2123330" y="1782354"/>
            <a:ext cx="1374094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ko-KR"/>
            </a:defPPr>
            <a:lvl1pPr>
              <a:defRPr sz="1500">
                <a:effectLst>
                  <a:glow rad="139700">
                    <a:schemeClr val="bg1">
                      <a:alpha val="55000"/>
                    </a:schemeClr>
                  </a:glow>
                </a:effectLst>
              </a:defRPr>
            </a:lvl1pPr>
          </a:lstStyle>
          <a:p>
            <a:r>
              <a:rPr lang="en-US" altLang="ko-KR" dirty="0"/>
              <a:t>Clear boundary</a:t>
            </a:r>
            <a:endParaRPr lang="ko-KR" altLang="en-US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00B8152-4631-5FF4-CD38-BA5466751F9C}"/>
              </a:ext>
            </a:extLst>
          </p:cNvPr>
          <p:cNvSpPr txBox="1"/>
          <p:nvPr/>
        </p:nvSpPr>
        <p:spPr>
          <a:xfrm>
            <a:off x="1753253" y="2446327"/>
            <a:ext cx="119634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500" dirty="0">
                <a:effectLst>
                  <a:glow rad="139700">
                    <a:schemeClr val="bg1">
                      <a:alpha val="55000"/>
                    </a:schemeClr>
                  </a:glow>
                </a:effectLst>
              </a:rPr>
              <a:t>ambiguous</a:t>
            </a:r>
            <a:endParaRPr lang="ko-KR" altLang="en-US" sz="1500" dirty="0">
              <a:effectLst>
                <a:glow rad="139700">
                  <a:schemeClr val="bg1">
                    <a:alpha val="55000"/>
                  </a:schemeClr>
                </a:glow>
              </a:effectLst>
            </a:endParaRPr>
          </a:p>
        </p:txBody>
      </p:sp>
      <p:pic>
        <p:nvPicPr>
          <p:cNvPr id="16" name="그림 15" descr="텍스트, 장치이(가) 표시된 사진&#10;&#10;자동 생성된 설명">
            <a:extLst>
              <a:ext uri="{FF2B5EF4-FFF2-40B4-BE49-F238E27FC236}">
                <a16:creationId xmlns:a16="http://schemas.microsoft.com/office/drawing/2014/main" id="{AD8116BC-B7B3-A927-8A08-4EFA46A29782}"/>
              </a:ext>
            </a:extLst>
          </p:cNvPr>
          <p:cNvPicPr preferRelativeResize="0">
            <a:picLocks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4422" y="3557379"/>
            <a:ext cx="2196829" cy="751176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05FAF3A5-2ECB-90FC-3CF6-57B56F8CAC8F}"/>
              </a:ext>
            </a:extLst>
          </p:cNvPr>
          <p:cNvPicPr preferRelativeResize="0"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593" y="3558343"/>
            <a:ext cx="2196829" cy="751176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935B4767-D6F4-4D87-3B4A-68A41AFF7DDC}"/>
              </a:ext>
            </a:extLst>
          </p:cNvPr>
          <p:cNvSpPr txBox="1"/>
          <p:nvPr/>
        </p:nvSpPr>
        <p:spPr>
          <a:xfrm>
            <a:off x="7465122" y="4000581"/>
            <a:ext cx="167671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500" dirty="0">
                <a:effectLst>
                  <a:glow rad="139700">
                    <a:schemeClr val="bg1">
                      <a:alpha val="55000"/>
                    </a:schemeClr>
                  </a:glow>
                </a:effectLst>
              </a:rPr>
              <a:t>Bio-degraded </a:t>
            </a:r>
            <a:endParaRPr lang="ko-KR" altLang="en-US" sz="1500" dirty="0">
              <a:effectLst>
                <a:glow rad="139700">
                  <a:schemeClr val="bg1">
                    <a:alpha val="55000"/>
                  </a:schemeClr>
                </a:glo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49559BF8-D19C-B7D3-EF28-08B6D7AAE1F1}"/>
                  </a:ext>
                </a:extLst>
              </p:cNvPr>
              <p:cNvSpPr txBox="1"/>
              <p:nvPr/>
            </p:nvSpPr>
            <p:spPr>
              <a:xfrm>
                <a:off x="1839394" y="3369227"/>
                <a:ext cx="1676712" cy="3231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ko-KR" sz="1500" dirty="0">
                    <a:effectLst>
                      <a:glow rad="139700">
                        <a:schemeClr val="bg1">
                          <a:alpha val="55000"/>
                        </a:schemeClr>
                      </a:glow>
                    </a:effectLst>
                  </a:rPr>
                  <a:t>High </a:t>
                </a:r>
                <a14:m>
                  <m:oMath xmlns:m="http://schemas.openxmlformats.org/officeDocument/2006/math">
                    <m:r>
                      <a:rPr lang="en-US" altLang="ko-KR" sz="1500" b="0" i="1" smtClean="0">
                        <a:effectLst>
                          <a:glow rad="139700">
                            <a:schemeClr val="bg1">
                              <a:alpha val="55000"/>
                            </a:schemeClr>
                          </a:glow>
                        </a:effectLst>
                        <a:latin typeface="Cambria Math" panose="02040503050406030204" pitchFamily="18" charset="0"/>
                      </a:rPr>
                      <m:t>𝜌</m:t>
                    </m:r>
                    <m:r>
                      <a:rPr lang="en-US" altLang="ko-KR" sz="1500" b="0" i="1" smtClean="0">
                        <a:effectLst>
                          <a:glow rad="139700">
                            <a:schemeClr val="bg1">
                              <a:alpha val="55000"/>
                            </a:schemeClr>
                          </a:glow>
                        </a:effectLst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ko-KR" sz="1500" b="0" i="0" smtClean="0">
                        <a:effectLst>
                          <a:glow rad="139700">
                            <a:schemeClr val="bg1">
                              <a:alpha val="55000"/>
                            </a:schemeClr>
                          </a:glow>
                        </a:effectLst>
                        <a:latin typeface="Cambria Math" panose="02040503050406030204" pitchFamily="18" charset="0"/>
                      </a:rPr>
                      <m:t>(</m:t>
                    </m:r>
                  </m:oMath>
                </a14:m>
                <a:r>
                  <a:rPr lang="en-US" altLang="ko-KR" sz="1500" dirty="0">
                    <a:effectLst>
                      <a:glow rad="139700">
                        <a:schemeClr val="bg1">
                          <a:alpha val="55000"/>
                        </a:schemeClr>
                      </a:glow>
                    </a:effectLst>
                  </a:rPr>
                  <a:t>NAPL)</a:t>
                </a:r>
                <a:endParaRPr lang="ko-KR" altLang="en-US" sz="1500" dirty="0">
                  <a:effectLst>
                    <a:glow rad="139700">
                      <a:schemeClr val="bg1">
                        <a:alpha val="55000"/>
                      </a:schemeClr>
                    </a:glow>
                  </a:effectLst>
                </a:endParaRP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49559BF8-D19C-B7D3-EF28-08B6D7AAE1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9394" y="3369227"/>
                <a:ext cx="1676712" cy="323165"/>
              </a:xfrm>
              <a:prstGeom prst="rect">
                <a:avLst/>
              </a:prstGeom>
              <a:blipFill>
                <a:blip r:embed="rId22"/>
                <a:stretch>
                  <a:fillRect l="-4364" t="-20755" b="-33962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0" name="직선 화살표 연결선 39">
            <a:extLst>
              <a:ext uri="{FF2B5EF4-FFF2-40B4-BE49-F238E27FC236}">
                <a16:creationId xmlns:a16="http://schemas.microsoft.com/office/drawing/2014/main" id="{88E6B55E-4193-820C-56EA-59991B58EABB}"/>
              </a:ext>
            </a:extLst>
          </p:cNvPr>
          <p:cNvCxnSpPr>
            <a:cxnSpLocks/>
          </p:cNvCxnSpPr>
          <p:nvPr/>
        </p:nvCxnSpPr>
        <p:spPr>
          <a:xfrm flipH="1" flipV="1">
            <a:off x="1990052" y="3194892"/>
            <a:ext cx="239240" cy="9352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  <a:effectLst>
            <a:glow rad="101600">
              <a:schemeClr val="bg1">
                <a:alpha val="9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그림 45" descr="모니터, 화면, 실내, 텔레비전이(가) 표시된 사진&#10;&#10;자동 생성된 설명">
            <a:extLst>
              <a:ext uri="{FF2B5EF4-FFF2-40B4-BE49-F238E27FC236}">
                <a16:creationId xmlns:a16="http://schemas.microsoft.com/office/drawing/2014/main" id="{086B340E-C378-0645-8A6B-FBC332FBFAB5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49"/>
          <a:stretch/>
        </p:blipFill>
        <p:spPr>
          <a:xfrm>
            <a:off x="3274440" y="4319505"/>
            <a:ext cx="1601158" cy="699125"/>
          </a:xfrm>
          <a:prstGeom prst="rect">
            <a:avLst/>
          </a:prstGeom>
        </p:spPr>
      </p:pic>
      <p:pic>
        <p:nvPicPr>
          <p:cNvPr id="47" name="그림 46" descr="모니터, 실내, 화면이(가) 표시된 사진&#10;&#10;자동 생성된 설명">
            <a:extLst>
              <a:ext uri="{FF2B5EF4-FFF2-40B4-BE49-F238E27FC236}">
                <a16:creationId xmlns:a16="http://schemas.microsoft.com/office/drawing/2014/main" id="{278EA6F7-7FFB-DC10-B197-DEA3D62B5A0F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71"/>
          <a:stretch/>
        </p:blipFill>
        <p:spPr>
          <a:xfrm>
            <a:off x="7107269" y="4319505"/>
            <a:ext cx="1601158" cy="678344"/>
          </a:xfrm>
          <a:prstGeom prst="rect">
            <a:avLst/>
          </a:prstGeom>
        </p:spPr>
      </p:pic>
      <p:pic>
        <p:nvPicPr>
          <p:cNvPr id="48" name="그림 47" descr="모니터, 화면, 컴퓨터, 실내이(가) 표시된 사진&#10;&#10;자동 생성된 설명">
            <a:extLst>
              <a:ext uri="{FF2B5EF4-FFF2-40B4-BE49-F238E27FC236}">
                <a16:creationId xmlns:a16="http://schemas.microsoft.com/office/drawing/2014/main" id="{25713081-93BA-280C-F803-2FD6D0F2283E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49"/>
          <a:stretch/>
        </p:blipFill>
        <p:spPr>
          <a:xfrm>
            <a:off x="5329193" y="4319505"/>
            <a:ext cx="1601158" cy="699126"/>
          </a:xfrm>
          <a:prstGeom prst="rect">
            <a:avLst/>
          </a:prstGeom>
        </p:spPr>
      </p:pic>
      <p:pic>
        <p:nvPicPr>
          <p:cNvPr id="49" name="그림 48" descr="모니터, 화면, 실내, 텔레비전이(가) 표시된 사진&#10;&#10;자동 생성된 설명">
            <a:extLst>
              <a:ext uri="{FF2B5EF4-FFF2-40B4-BE49-F238E27FC236}">
                <a16:creationId xmlns:a16="http://schemas.microsoft.com/office/drawing/2014/main" id="{50117658-A504-2DDC-494C-27FC9296F1B3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38" b="1"/>
          <a:stretch/>
        </p:blipFill>
        <p:spPr>
          <a:xfrm>
            <a:off x="1298713" y="4319505"/>
            <a:ext cx="1601158" cy="685193"/>
          </a:xfrm>
          <a:prstGeom prst="rect">
            <a:avLst/>
          </a:prstGeom>
        </p:spPr>
      </p:pic>
      <p:pic>
        <p:nvPicPr>
          <p:cNvPr id="50" name="그림 49" descr="모니터, 화면, 실내, 텔레비전이(가) 표시된 사진&#10;&#10;자동 생성된 설명">
            <a:extLst>
              <a:ext uri="{FF2B5EF4-FFF2-40B4-BE49-F238E27FC236}">
                <a16:creationId xmlns:a16="http://schemas.microsoft.com/office/drawing/2014/main" id="{87AE9385-EC00-93BA-7E12-545FE837606E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82"/>
          <a:stretch/>
        </p:blipFill>
        <p:spPr>
          <a:xfrm>
            <a:off x="1295872" y="4849654"/>
            <a:ext cx="1601158" cy="681053"/>
          </a:xfrm>
          <a:prstGeom prst="rect">
            <a:avLst/>
          </a:prstGeom>
        </p:spPr>
      </p:pic>
      <p:pic>
        <p:nvPicPr>
          <p:cNvPr id="51" name="그림 50" descr="모니터, 화면, 실내, 텔레비전이(가) 표시된 사진&#10;&#10;자동 생성된 설명">
            <a:extLst>
              <a:ext uri="{FF2B5EF4-FFF2-40B4-BE49-F238E27FC236}">
                <a16:creationId xmlns:a16="http://schemas.microsoft.com/office/drawing/2014/main" id="{FD1A6969-F1C6-DFD8-6FF1-32CB95434DD0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49"/>
          <a:stretch/>
        </p:blipFill>
        <p:spPr>
          <a:xfrm>
            <a:off x="3274440" y="4840618"/>
            <a:ext cx="1601158" cy="699125"/>
          </a:xfrm>
          <a:prstGeom prst="rect">
            <a:avLst/>
          </a:prstGeom>
        </p:spPr>
      </p:pic>
      <p:pic>
        <p:nvPicPr>
          <p:cNvPr id="52" name="그림 51" descr="모니터, 실내, 화면이(가) 표시된 사진&#10;&#10;자동 생성된 설명">
            <a:extLst>
              <a:ext uri="{FF2B5EF4-FFF2-40B4-BE49-F238E27FC236}">
                <a16:creationId xmlns:a16="http://schemas.microsoft.com/office/drawing/2014/main" id="{7AD19A7F-3E79-9CBD-8AE7-1F76F6C6448F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32"/>
          <a:stretch/>
        </p:blipFill>
        <p:spPr>
          <a:xfrm>
            <a:off x="7104525" y="4850945"/>
            <a:ext cx="1606646" cy="693533"/>
          </a:xfrm>
          <a:prstGeom prst="rect">
            <a:avLst/>
          </a:prstGeom>
        </p:spPr>
      </p:pic>
      <p:pic>
        <p:nvPicPr>
          <p:cNvPr id="53" name="그림 52" descr="모니터, 실내이(가) 표시된 사진&#10;&#10;자동 생성된 설명">
            <a:extLst>
              <a:ext uri="{FF2B5EF4-FFF2-40B4-BE49-F238E27FC236}">
                <a16:creationId xmlns:a16="http://schemas.microsoft.com/office/drawing/2014/main" id="{0898089D-A281-CC0C-79A0-7816B23EA965}"/>
              </a:ext>
            </a:extLst>
          </p:cNvPr>
          <p:cNvPicPr>
            <a:picLocks noChangeAspect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23"/>
          <a:stretch/>
        </p:blipFill>
        <p:spPr>
          <a:xfrm>
            <a:off x="5326449" y="4838228"/>
            <a:ext cx="1606646" cy="703904"/>
          </a:xfrm>
          <a:prstGeom prst="rect">
            <a:avLst/>
          </a:prstGeom>
        </p:spPr>
      </p:pic>
      <p:pic>
        <p:nvPicPr>
          <p:cNvPr id="54" name="그림 53" descr="모니터, 화면, 컴퓨터, 실내이(가) 표시된 사진&#10;&#10;자동 생성된 설명">
            <a:extLst>
              <a:ext uri="{FF2B5EF4-FFF2-40B4-BE49-F238E27FC236}">
                <a16:creationId xmlns:a16="http://schemas.microsoft.com/office/drawing/2014/main" id="{0D2EAA62-D71A-A23C-8848-C38EB5107895}"/>
              </a:ext>
            </a:extLst>
          </p:cNvPr>
          <p:cNvPicPr>
            <a:picLocks noChangeAspect="1"/>
          </p:cNvPicPr>
          <p:nvPr/>
        </p:nvPicPr>
        <p:blipFill rotWithShape="1"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49"/>
          <a:stretch/>
        </p:blipFill>
        <p:spPr>
          <a:xfrm>
            <a:off x="1284910" y="5366967"/>
            <a:ext cx="1601158" cy="681053"/>
          </a:xfrm>
          <a:prstGeom prst="rect">
            <a:avLst/>
          </a:prstGeom>
        </p:spPr>
      </p:pic>
      <p:pic>
        <p:nvPicPr>
          <p:cNvPr id="55" name="그림 54" descr="모니터, 실내, 화면, 디스플레이이(가) 표시된 사진&#10;&#10;자동 생성된 설명">
            <a:extLst>
              <a:ext uri="{FF2B5EF4-FFF2-40B4-BE49-F238E27FC236}">
                <a16:creationId xmlns:a16="http://schemas.microsoft.com/office/drawing/2014/main" id="{18783904-60E6-674B-EF4D-E6DEBB2AE1D8}"/>
              </a:ext>
            </a:extLst>
          </p:cNvPr>
          <p:cNvPicPr>
            <a:picLocks noChangeAspect="1"/>
          </p:cNvPicPr>
          <p:nvPr/>
        </p:nvPicPr>
        <p:blipFill rotWithShape="1"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46"/>
          <a:stretch/>
        </p:blipFill>
        <p:spPr>
          <a:xfrm>
            <a:off x="3274440" y="5357931"/>
            <a:ext cx="1601158" cy="699125"/>
          </a:xfrm>
          <a:prstGeom prst="rect">
            <a:avLst/>
          </a:prstGeom>
        </p:spPr>
      </p:pic>
      <p:pic>
        <p:nvPicPr>
          <p:cNvPr id="56" name="그림 55" descr="모니터, 화면이(가) 표시된 사진&#10;&#10;자동 생성된 설명">
            <a:extLst>
              <a:ext uri="{FF2B5EF4-FFF2-40B4-BE49-F238E27FC236}">
                <a16:creationId xmlns:a16="http://schemas.microsoft.com/office/drawing/2014/main" id="{6D82A73D-F8E8-2912-EB54-BEE6617860E2}"/>
              </a:ext>
            </a:extLst>
          </p:cNvPr>
          <p:cNvPicPr>
            <a:picLocks noChangeAspect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38"/>
          <a:stretch/>
        </p:blipFill>
        <p:spPr>
          <a:xfrm>
            <a:off x="7107269" y="5357931"/>
            <a:ext cx="1601158" cy="699125"/>
          </a:xfrm>
          <a:prstGeom prst="rect">
            <a:avLst/>
          </a:prstGeom>
        </p:spPr>
      </p:pic>
      <p:pic>
        <p:nvPicPr>
          <p:cNvPr id="57" name="그림 56" descr="모니터, 컴퓨터, 옅은이(가) 표시된 사진&#10;&#10;자동 생성된 설명">
            <a:extLst>
              <a:ext uri="{FF2B5EF4-FFF2-40B4-BE49-F238E27FC236}">
                <a16:creationId xmlns:a16="http://schemas.microsoft.com/office/drawing/2014/main" id="{DA47244D-CEAA-59FB-1346-9BDAFB7046E7}"/>
              </a:ext>
            </a:extLst>
          </p:cNvPr>
          <p:cNvPicPr>
            <a:picLocks noChangeAspect="1"/>
          </p:cNvPicPr>
          <p:nvPr/>
        </p:nvPicPr>
        <p:blipFill rotWithShape="1"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38"/>
          <a:stretch/>
        </p:blipFill>
        <p:spPr>
          <a:xfrm>
            <a:off x="5329193" y="5357930"/>
            <a:ext cx="1601158" cy="699126"/>
          </a:xfrm>
          <a:prstGeom prst="rect">
            <a:avLst/>
          </a:prstGeom>
        </p:spPr>
      </p:pic>
      <p:pic>
        <p:nvPicPr>
          <p:cNvPr id="58" name="그림 57" descr="모니터, 화면, 컴퓨터, 실내이(가) 표시된 사진&#10;&#10;자동 생성된 설명">
            <a:extLst>
              <a:ext uri="{FF2B5EF4-FFF2-40B4-BE49-F238E27FC236}">
                <a16:creationId xmlns:a16="http://schemas.microsoft.com/office/drawing/2014/main" id="{54F68828-220C-3730-9576-E7FE7DDDBA7C}"/>
              </a:ext>
            </a:extLst>
          </p:cNvPr>
          <p:cNvPicPr>
            <a:picLocks noChangeAspect="1"/>
          </p:cNvPicPr>
          <p:nvPr/>
        </p:nvPicPr>
        <p:blipFill rotWithShape="1"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06" b="-1"/>
          <a:stretch/>
        </p:blipFill>
        <p:spPr>
          <a:xfrm>
            <a:off x="1289910" y="5897633"/>
            <a:ext cx="1596158" cy="644428"/>
          </a:xfrm>
          <a:prstGeom prst="rect">
            <a:avLst/>
          </a:prstGeom>
        </p:spPr>
      </p:pic>
      <p:pic>
        <p:nvPicPr>
          <p:cNvPr id="59" name="그림 58" descr="모니터, 실내, 화면, 디스플레이이(가) 표시된 사진&#10;&#10;자동 생성된 설명">
            <a:extLst>
              <a:ext uri="{FF2B5EF4-FFF2-40B4-BE49-F238E27FC236}">
                <a16:creationId xmlns:a16="http://schemas.microsoft.com/office/drawing/2014/main" id="{21D6164A-34CE-02FF-76DD-20062FA1BEBE}"/>
              </a:ext>
            </a:extLst>
          </p:cNvPr>
          <p:cNvPicPr>
            <a:picLocks noChangeAspect="1"/>
          </p:cNvPicPr>
          <p:nvPr/>
        </p:nvPicPr>
        <p:blipFill rotWithShape="1"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05"/>
          <a:stretch/>
        </p:blipFill>
        <p:spPr>
          <a:xfrm>
            <a:off x="3240617" y="5891341"/>
            <a:ext cx="1634982" cy="644428"/>
          </a:xfrm>
          <a:prstGeom prst="rect">
            <a:avLst/>
          </a:prstGeom>
        </p:spPr>
      </p:pic>
      <p:pic>
        <p:nvPicPr>
          <p:cNvPr id="60" name="그림 59" descr="모니터, 실내, 화면이(가) 표시된 사진&#10;&#10;자동 생성된 설명">
            <a:extLst>
              <a:ext uri="{FF2B5EF4-FFF2-40B4-BE49-F238E27FC236}">
                <a16:creationId xmlns:a16="http://schemas.microsoft.com/office/drawing/2014/main" id="{5BD6C770-EE46-9C12-B104-49CA49AFB750}"/>
              </a:ext>
            </a:extLst>
          </p:cNvPr>
          <p:cNvPicPr>
            <a:picLocks noChangeAspect="1"/>
          </p:cNvPicPr>
          <p:nvPr/>
        </p:nvPicPr>
        <p:blipFill rotWithShape="1"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85" b="-1"/>
          <a:stretch/>
        </p:blipFill>
        <p:spPr>
          <a:xfrm>
            <a:off x="7092202" y="5903926"/>
            <a:ext cx="1631292" cy="625551"/>
          </a:xfrm>
          <a:prstGeom prst="rect">
            <a:avLst/>
          </a:prstGeom>
        </p:spPr>
      </p:pic>
      <p:pic>
        <p:nvPicPr>
          <p:cNvPr id="61" name="그림 60" descr="모니터, 컴퓨터, 옅은이(가) 표시된 사진&#10;&#10;자동 생성된 설명">
            <a:extLst>
              <a:ext uri="{FF2B5EF4-FFF2-40B4-BE49-F238E27FC236}">
                <a16:creationId xmlns:a16="http://schemas.microsoft.com/office/drawing/2014/main" id="{58280750-F67A-5D53-6605-E00DE1DB84F0}"/>
              </a:ext>
            </a:extLst>
          </p:cNvPr>
          <p:cNvPicPr>
            <a:picLocks noChangeAspect="1"/>
          </p:cNvPicPr>
          <p:nvPr/>
        </p:nvPicPr>
        <p:blipFill rotWithShape="1"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41"/>
          <a:stretch/>
        </p:blipFill>
        <p:spPr>
          <a:xfrm>
            <a:off x="5321654" y="5895662"/>
            <a:ext cx="1591890" cy="646399"/>
          </a:xfrm>
          <a:prstGeom prst="rect">
            <a:avLst/>
          </a:prstGeom>
        </p:spPr>
      </p:pic>
      <p:pic>
        <p:nvPicPr>
          <p:cNvPr id="63" name="그림 62">
            <a:extLst>
              <a:ext uri="{FF2B5EF4-FFF2-40B4-BE49-F238E27FC236}">
                <a16:creationId xmlns:a16="http://schemas.microsoft.com/office/drawing/2014/main" id="{67B70BD2-C18A-9D2F-486C-47968FF5C7B7}"/>
              </a:ext>
            </a:extLst>
          </p:cNvPr>
          <p:cNvPicPr preferRelativeResize="0">
            <a:picLocks/>
          </p:cNvPicPr>
          <p:nvPr/>
        </p:nvPicPr>
        <p:blipFill>
          <a:blip r:embed="rId20"/>
          <a:stretch>
            <a:fillRect/>
          </a:stretch>
        </p:blipFill>
        <p:spPr>
          <a:xfrm>
            <a:off x="-56402" y="3412236"/>
            <a:ext cx="1022394" cy="712584"/>
          </a:xfrm>
          <a:prstGeom prst="rect">
            <a:avLst/>
          </a:prstGeom>
        </p:spPr>
      </p:pic>
      <p:sp>
        <p:nvSpPr>
          <p:cNvPr id="64" name="직사각형 63">
            <a:extLst>
              <a:ext uri="{FF2B5EF4-FFF2-40B4-BE49-F238E27FC236}">
                <a16:creationId xmlns:a16="http://schemas.microsoft.com/office/drawing/2014/main" id="{1BDC07B3-B1D4-BE8C-AE56-38C6F51631EE}"/>
              </a:ext>
            </a:extLst>
          </p:cNvPr>
          <p:cNvSpPr/>
          <p:nvPr/>
        </p:nvSpPr>
        <p:spPr>
          <a:xfrm>
            <a:off x="2605822" y="892390"/>
            <a:ext cx="930063" cy="334279"/>
          </a:xfrm>
          <a:prstGeom prst="rect">
            <a:avLst/>
          </a:prstGeom>
          <a:solidFill>
            <a:srgbClr val="E38A8A"/>
          </a:solidFill>
          <a:ln>
            <a:solidFill>
              <a:srgbClr val="D65252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</a:t>
            </a:r>
            <a:endParaRPr lang="ko-KR" alt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5" name="사각형: 둥근 모서리 64">
            <a:extLst>
              <a:ext uri="{FF2B5EF4-FFF2-40B4-BE49-F238E27FC236}">
                <a16:creationId xmlns:a16="http://schemas.microsoft.com/office/drawing/2014/main" id="{3755B49F-C317-D907-7350-B0FAE31A07AE}"/>
              </a:ext>
            </a:extLst>
          </p:cNvPr>
          <p:cNvSpPr/>
          <p:nvPr/>
        </p:nvSpPr>
        <p:spPr>
          <a:xfrm>
            <a:off x="1082615" y="1215510"/>
            <a:ext cx="3960000" cy="5326552"/>
          </a:xfrm>
          <a:prstGeom prst="roundRect">
            <a:avLst>
              <a:gd name="adj" fmla="val 3445"/>
            </a:avLst>
          </a:prstGeom>
          <a:noFill/>
          <a:ln>
            <a:solidFill>
              <a:srgbClr val="D652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6" name="사각형: 둥근 모서리 65">
            <a:extLst>
              <a:ext uri="{FF2B5EF4-FFF2-40B4-BE49-F238E27FC236}">
                <a16:creationId xmlns:a16="http://schemas.microsoft.com/office/drawing/2014/main" id="{91FAA422-9CD6-664A-D350-DC6B836C7D40}"/>
              </a:ext>
            </a:extLst>
          </p:cNvPr>
          <p:cNvSpPr/>
          <p:nvPr/>
        </p:nvSpPr>
        <p:spPr>
          <a:xfrm>
            <a:off x="5083922" y="1216510"/>
            <a:ext cx="4001874" cy="5325552"/>
          </a:xfrm>
          <a:prstGeom prst="roundRect">
            <a:avLst>
              <a:gd name="adj" fmla="val 3445"/>
            </a:avLst>
          </a:prstGeom>
          <a:noFill/>
          <a:ln>
            <a:solidFill>
              <a:srgbClr val="CA8C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7" name="직사각형 66">
            <a:extLst>
              <a:ext uri="{FF2B5EF4-FFF2-40B4-BE49-F238E27FC236}">
                <a16:creationId xmlns:a16="http://schemas.microsoft.com/office/drawing/2014/main" id="{D57E14A3-FD5C-ECAF-5611-F790C9236D33}"/>
              </a:ext>
            </a:extLst>
          </p:cNvPr>
          <p:cNvSpPr/>
          <p:nvPr/>
        </p:nvSpPr>
        <p:spPr>
          <a:xfrm>
            <a:off x="6551719" y="858085"/>
            <a:ext cx="1080965" cy="357817"/>
          </a:xfrm>
          <a:prstGeom prst="rect">
            <a:avLst/>
          </a:prstGeom>
          <a:solidFill>
            <a:srgbClr val="ECD6D9"/>
          </a:solidFill>
          <a:ln>
            <a:solidFill>
              <a:srgbClr val="CA8C95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TDIP</a:t>
            </a:r>
            <a:endParaRPr lang="ko-KR" alt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69" name="직선 화살표 연결선 68">
            <a:extLst>
              <a:ext uri="{FF2B5EF4-FFF2-40B4-BE49-F238E27FC236}">
                <a16:creationId xmlns:a16="http://schemas.microsoft.com/office/drawing/2014/main" id="{66141B9E-43B8-43A9-3026-8F2A50731A07}"/>
              </a:ext>
            </a:extLst>
          </p:cNvPr>
          <p:cNvCxnSpPr>
            <a:endCxn id="11" idx="1"/>
          </p:cNvCxnSpPr>
          <p:nvPr/>
        </p:nvCxnSpPr>
        <p:spPr>
          <a:xfrm flipH="1" flipV="1">
            <a:off x="6906057" y="2538791"/>
            <a:ext cx="7487" cy="1687769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  <a:effectLst>
            <a:glow rad="101600">
              <a:schemeClr val="bg1">
                <a:alpha val="9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>
            <a:extLst>
              <a:ext uri="{FF2B5EF4-FFF2-40B4-BE49-F238E27FC236}">
                <a16:creationId xmlns:a16="http://schemas.microsoft.com/office/drawing/2014/main" id="{4F064C08-9A64-562E-2A52-FE303ED86355}"/>
              </a:ext>
            </a:extLst>
          </p:cNvPr>
          <p:cNvSpPr txBox="1"/>
          <p:nvPr/>
        </p:nvSpPr>
        <p:spPr>
          <a:xfrm rot="16200000">
            <a:off x="6371093" y="3264296"/>
            <a:ext cx="139788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500" dirty="0">
                <a:effectLst>
                  <a:glow rad="139700">
                    <a:schemeClr val="bg1">
                      <a:alpha val="55000"/>
                    </a:schemeClr>
                  </a:glow>
                </a:effectLst>
              </a:rPr>
              <a:t>Not so different</a:t>
            </a:r>
            <a:endParaRPr lang="ko-KR" altLang="en-US" sz="1500" dirty="0">
              <a:effectLst>
                <a:glow rad="139700">
                  <a:schemeClr val="bg1">
                    <a:alpha val="55000"/>
                  </a:schemeClr>
                </a:glow>
              </a:effectLst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AD92BE3F-52DD-6B95-3DC1-60CD857A8BFB}"/>
              </a:ext>
            </a:extLst>
          </p:cNvPr>
          <p:cNvSpPr txBox="1"/>
          <p:nvPr/>
        </p:nvSpPr>
        <p:spPr>
          <a:xfrm rot="16200000">
            <a:off x="448451" y="1640921"/>
            <a:ext cx="889987" cy="369332"/>
          </a:xfrm>
          <a:prstGeom prst="rect">
            <a:avLst/>
          </a:prstGeom>
          <a:noFill/>
          <a:ln>
            <a:solidFill>
              <a:srgbClr val="D65252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algn="ctr">
              <a:def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altLang="ko-KR" dirty="0">
                <a:solidFill>
                  <a:schemeClr val="tx1"/>
                </a:solidFill>
              </a:rPr>
              <a:t>Pseudo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0ABE189A-7A2A-7979-1C81-1B892772E7D5}"/>
              </a:ext>
            </a:extLst>
          </p:cNvPr>
          <p:cNvSpPr txBox="1"/>
          <p:nvPr/>
        </p:nvSpPr>
        <p:spPr>
          <a:xfrm>
            <a:off x="1494987" y="6502460"/>
            <a:ext cx="6914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800" dirty="0">
                <a:effectLst>
                  <a:glow rad="139700">
                    <a:schemeClr val="bg1">
                      <a:alpha val="55000"/>
                    </a:schemeClr>
                  </a:glow>
                </a:effectLst>
              </a:rPr>
              <a:t>Ambiguous result in pseudo section bu</a:t>
            </a:r>
            <a:r>
              <a:rPr lang="en-US" altLang="ko-KR" dirty="0">
                <a:effectLst>
                  <a:glow rad="139700">
                    <a:schemeClr val="bg1">
                      <a:alpha val="55000"/>
                    </a:schemeClr>
                  </a:glow>
                </a:effectLst>
              </a:rPr>
              <a:t>t, inversion </a:t>
            </a:r>
            <a:r>
              <a:rPr lang="en-US" altLang="ko-KR" dirty="0">
                <a:effectLst>
                  <a:glow rad="139700">
                    <a:schemeClr val="bg1">
                      <a:alpha val="55000"/>
                    </a:schemeClr>
                  </a:glow>
                </a:effectLst>
                <a:sym typeface="Wingdings" panose="05000000000000000000" pitchFamily="2" charset="2"/>
              </a:rPr>
              <a:t> clear to deviation</a:t>
            </a:r>
            <a:endParaRPr lang="ko-KR" altLang="en-US" sz="1800" dirty="0">
              <a:effectLst>
                <a:glow rad="139700">
                  <a:schemeClr val="bg1">
                    <a:alpha val="55000"/>
                  </a:schemeClr>
                </a:glow>
              </a:effectLst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61C1B034-3F72-C56F-B174-3D04BF8465B8}"/>
              </a:ext>
            </a:extLst>
          </p:cNvPr>
          <p:cNvSpPr txBox="1"/>
          <p:nvPr/>
        </p:nvSpPr>
        <p:spPr>
          <a:xfrm rot="16200000">
            <a:off x="348437" y="4651739"/>
            <a:ext cx="1093849" cy="369332"/>
          </a:xfrm>
          <a:prstGeom prst="rect">
            <a:avLst/>
          </a:prstGeom>
          <a:noFill/>
          <a:ln>
            <a:solidFill>
              <a:srgbClr val="D65252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algn="ctr">
              <a:def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altLang="ko-KR" dirty="0">
                <a:solidFill>
                  <a:schemeClr val="tx1"/>
                </a:solidFill>
              </a:rPr>
              <a:t>inversion</a:t>
            </a:r>
            <a:endParaRPr lang="ko-KR" altLang="en-US" dirty="0">
              <a:solidFill>
                <a:schemeClr val="tx1"/>
              </a:solidFill>
            </a:endParaRPr>
          </a:p>
        </p:txBody>
      </p:sp>
      <p:cxnSp>
        <p:nvCxnSpPr>
          <p:cNvPr id="62" name="직선 화살표 연결선 61">
            <a:extLst>
              <a:ext uri="{FF2B5EF4-FFF2-40B4-BE49-F238E27FC236}">
                <a16:creationId xmlns:a16="http://schemas.microsoft.com/office/drawing/2014/main" id="{740864DB-D5DA-3C9A-9C07-5D67F1ED1E68}"/>
              </a:ext>
            </a:extLst>
          </p:cNvPr>
          <p:cNvCxnSpPr>
            <a:cxnSpLocks/>
          </p:cNvCxnSpPr>
          <p:nvPr/>
        </p:nvCxnSpPr>
        <p:spPr>
          <a:xfrm flipH="1">
            <a:off x="2084635" y="5624568"/>
            <a:ext cx="300443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  <a:effectLst>
            <a:glow rad="101600">
              <a:schemeClr val="bg1">
                <a:alpha val="9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직선 연결선 26">
            <a:extLst>
              <a:ext uri="{FF2B5EF4-FFF2-40B4-BE49-F238E27FC236}">
                <a16:creationId xmlns:a16="http://schemas.microsoft.com/office/drawing/2014/main" id="{9E0C81EB-DBD7-7858-7ECD-360DCEE7FEA4}"/>
              </a:ext>
            </a:extLst>
          </p:cNvPr>
          <p:cNvCxnSpPr>
            <a:cxnSpLocks/>
          </p:cNvCxnSpPr>
          <p:nvPr/>
        </p:nvCxnSpPr>
        <p:spPr>
          <a:xfrm>
            <a:off x="1078111" y="4292655"/>
            <a:ext cx="8032262" cy="0"/>
          </a:xfrm>
          <a:prstGeom prst="line">
            <a:avLst/>
          </a:prstGeom>
          <a:noFill/>
          <a:ln>
            <a:solidFill>
              <a:srgbClr val="D652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id="{5CB998C1-7928-67CA-6C6B-34D37B423A3D}"/>
              </a:ext>
            </a:extLst>
          </p:cNvPr>
          <p:cNvSpPr txBox="1"/>
          <p:nvPr/>
        </p:nvSpPr>
        <p:spPr>
          <a:xfrm>
            <a:off x="5895754" y="1795360"/>
            <a:ext cx="1374094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ko-KR"/>
            </a:defPPr>
            <a:lvl1pPr>
              <a:defRPr sz="1500">
                <a:effectLst>
                  <a:glow rad="139700">
                    <a:schemeClr val="bg1">
                      <a:alpha val="55000"/>
                    </a:schemeClr>
                  </a:glow>
                </a:effectLst>
              </a:defRPr>
            </a:lvl1pPr>
          </a:lstStyle>
          <a:p>
            <a:r>
              <a:rPr lang="en-US" altLang="ko-KR" dirty="0"/>
              <a:t>Clear boundary</a:t>
            </a:r>
            <a:endParaRPr lang="ko-KR" altLang="en-US" dirty="0"/>
          </a:p>
        </p:txBody>
      </p:sp>
      <p:sp>
        <p:nvSpPr>
          <p:cNvPr id="34" name="타원 33">
            <a:extLst>
              <a:ext uri="{FF2B5EF4-FFF2-40B4-BE49-F238E27FC236}">
                <a16:creationId xmlns:a16="http://schemas.microsoft.com/office/drawing/2014/main" id="{C0CC72F3-A6C9-FA62-547C-BC6271FDF005}"/>
              </a:ext>
            </a:extLst>
          </p:cNvPr>
          <p:cNvSpPr/>
          <p:nvPr/>
        </p:nvSpPr>
        <p:spPr>
          <a:xfrm rot="20973162">
            <a:off x="5570326" y="5047175"/>
            <a:ext cx="461755" cy="271136"/>
          </a:xfrm>
          <a:prstGeom prst="ellipse">
            <a:avLst/>
          </a:prstGeom>
          <a:noFill/>
          <a:ln>
            <a:solidFill>
              <a:schemeClr val="bg1"/>
            </a:solidFill>
          </a:ln>
          <a:effectLst>
            <a:glow rad="38100">
              <a:schemeClr val="tx1">
                <a:alpha val="7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13C65DDB-5943-C1BE-8B21-A995FBFD3E1E}"/>
              </a:ext>
            </a:extLst>
          </p:cNvPr>
          <p:cNvSpPr/>
          <p:nvPr/>
        </p:nvSpPr>
        <p:spPr>
          <a:xfrm rot="20973162">
            <a:off x="5570326" y="5492579"/>
            <a:ext cx="461755" cy="271136"/>
          </a:xfrm>
          <a:prstGeom prst="ellipse">
            <a:avLst/>
          </a:prstGeom>
          <a:noFill/>
          <a:ln>
            <a:solidFill>
              <a:schemeClr val="bg1"/>
            </a:solidFill>
          </a:ln>
          <a:effectLst>
            <a:glow rad="38100">
              <a:schemeClr val="tx1">
                <a:alpha val="7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3" name="타원 72">
            <a:extLst>
              <a:ext uri="{FF2B5EF4-FFF2-40B4-BE49-F238E27FC236}">
                <a16:creationId xmlns:a16="http://schemas.microsoft.com/office/drawing/2014/main" id="{7D108A80-0440-1B78-1B0D-92C46F1F6F05}"/>
              </a:ext>
            </a:extLst>
          </p:cNvPr>
          <p:cNvSpPr/>
          <p:nvPr/>
        </p:nvSpPr>
        <p:spPr>
          <a:xfrm rot="2399796">
            <a:off x="5958849" y="5978741"/>
            <a:ext cx="461755" cy="398613"/>
          </a:xfrm>
          <a:prstGeom prst="ellipse">
            <a:avLst/>
          </a:prstGeom>
          <a:noFill/>
          <a:ln>
            <a:solidFill>
              <a:schemeClr val="accent3"/>
            </a:solidFill>
          </a:ln>
          <a:effectLst>
            <a:glow rad="38100">
              <a:schemeClr val="tx1">
                <a:alpha val="7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4" name="타원 73">
            <a:extLst>
              <a:ext uri="{FF2B5EF4-FFF2-40B4-BE49-F238E27FC236}">
                <a16:creationId xmlns:a16="http://schemas.microsoft.com/office/drawing/2014/main" id="{9F674CB4-228B-CD1C-E5C4-DDFF94FFAC82}"/>
              </a:ext>
            </a:extLst>
          </p:cNvPr>
          <p:cNvSpPr/>
          <p:nvPr/>
        </p:nvSpPr>
        <p:spPr>
          <a:xfrm rot="2399796">
            <a:off x="5958849" y="5464341"/>
            <a:ext cx="461755" cy="398613"/>
          </a:xfrm>
          <a:prstGeom prst="ellipse">
            <a:avLst/>
          </a:prstGeom>
          <a:noFill/>
          <a:ln>
            <a:solidFill>
              <a:schemeClr val="accent3"/>
            </a:solidFill>
          </a:ln>
          <a:effectLst>
            <a:glow rad="38100">
              <a:schemeClr val="tx1">
                <a:alpha val="7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502B065-6C5B-947D-127F-1EA3ED8E23C3}"/>
              </a:ext>
            </a:extLst>
          </p:cNvPr>
          <p:cNvSpPr txBox="1"/>
          <p:nvPr/>
        </p:nvSpPr>
        <p:spPr>
          <a:xfrm rot="21003951">
            <a:off x="5382596" y="6108600"/>
            <a:ext cx="1892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Different response</a:t>
            </a:r>
            <a:endParaRPr lang="ko-KR" altLang="en-US" dirty="0"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24" name="오디오 23">
            <a:hlinkClick r:id="" action="ppaction://media"/>
            <a:extLst>
              <a:ext uri="{FF2B5EF4-FFF2-40B4-BE49-F238E27FC236}">
                <a16:creationId xmlns:a16="http://schemas.microsoft.com/office/drawing/2014/main" id="{3D98B595-4A32-3A9D-1E77-2D54AACE7C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3066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123"/>
    </mc:Choice>
    <mc:Fallback>
      <p:transition spd="slow" advTm="171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직사각형 107">
            <a:extLst>
              <a:ext uri="{FF2B5EF4-FFF2-40B4-BE49-F238E27FC236}">
                <a16:creationId xmlns:a16="http://schemas.microsoft.com/office/drawing/2014/main" id="{E904F0BA-A605-330C-DD9C-E89B2B9452E7}"/>
              </a:ext>
            </a:extLst>
          </p:cNvPr>
          <p:cNvSpPr/>
          <p:nvPr/>
        </p:nvSpPr>
        <p:spPr>
          <a:xfrm>
            <a:off x="6334274" y="5761829"/>
            <a:ext cx="2379297" cy="2271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" name="제목 2">
            <a:extLst>
              <a:ext uri="{FF2B5EF4-FFF2-40B4-BE49-F238E27FC236}">
                <a16:creationId xmlns:a16="http://schemas.microsoft.com/office/drawing/2014/main" id="{C720FE9F-1D84-5B5A-677C-D2A515609A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2400" dirty="0"/>
              <a:t>Numerical Model3 : internal leakage</a:t>
            </a:r>
            <a:endParaRPr lang="ko-KR" altLang="en-US" sz="2400" dirty="0"/>
          </a:p>
        </p:txBody>
      </p: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5F16A168-C89C-1AAB-FA4D-A2C152307ABD}"/>
              </a:ext>
            </a:extLst>
          </p:cNvPr>
          <p:cNvGrpSpPr/>
          <p:nvPr/>
        </p:nvGrpSpPr>
        <p:grpSpPr>
          <a:xfrm>
            <a:off x="377511" y="1165529"/>
            <a:ext cx="4194489" cy="1443889"/>
            <a:chOff x="773938" y="4770202"/>
            <a:chExt cx="4194489" cy="1443889"/>
          </a:xfrm>
        </p:grpSpPr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D6C846DF-89B7-8706-F692-F0057682AE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2227"/>
            <a:stretch/>
          </p:blipFill>
          <p:spPr>
            <a:xfrm>
              <a:off x="773938" y="4770202"/>
              <a:ext cx="4194489" cy="1443889"/>
            </a:xfrm>
            <a:prstGeom prst="rect">
              <a:avLst/>
            </a:prstGeom>
          </p:spPr>
        </p:pic>
        <p:cxnSp>
          <p:nvCxnSpPr>
            <p:cNvPr id="5" name="직선 연결선 4">
              <a:extLst>
                <a:ext uri="{FF2B5EF4-FFF2-40B4-BE49-F238E27FC236}">
                  <a16:creationId xmlns:a16="http://schemas.microsoft.com/office/drawing/2014/main" id="{999F7A2E-54F3-6102-FBF1-ACBA20C5AC6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633538" y="5455444"/>
              <a:ext cx="646906" cy="205581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직선 연결선 5">
              <a:extLst>
                <a:ext uri="{FF2B5EF4-FFF2-40B4-BE49-F238E27FC236}">
                  <a16:creationId xmlns:a16="http://schemas.microsoft.com/office/drawing/2014/main" id="{4BEC8E68-9437-7865-901A-3781A721687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602582" y="5579017"/>
              <a:ext cx="646906" cy="205581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직선 연결선 6">
              <a:extLst>
                <a:ext uri="{FF2B5EF4-FFF2-40B4-BE49-F238E27FC236}">
                  <a16:creationId xmlns:a16="http://schemas.microsoft.com/office/drawing/2014/main" id="{EEA0B2FD-4641-24D8-E0FE-FCEC47F4FF8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56991" y="5249862"/>
              <a:ext cx="355203" cy="596523"/>
            </a:xfrm>
            <a:prstGeom prst="line">
              <a:avLst/>
            </a:prstGeom>
            <a:ln w="28575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05E71E4-93CE-44DF-7C58-F6EED2B8F1F1}"/>
                </a:ext>
              </a:extLst>
            </p:cNvPr>
            <p:cNvSpPr txBox="1"/>
            <p:nvPr/>
          </p:nvSpPr>
          <p:spPr>
            <a:xfrm rot="1239855">
              <a:off x="2144320" y="5635924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>
                  <a:solidFill>
                    <a:srgbClr val="FF0000"/>
                  </a:solidFill>
                </a:rPr>
                <a:t>1</a:t>
              </a:r>
              <a:endParaRPr lang="ko-KR" altLang="en-US">
                <a:solidFill>
                  <a:srgbClr val="FF0000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28404FC-8269-E556-2160-4ECDCD0D4E83}"/>
                </a:ext>
              </a:extLst>
            </p:cNvPr>
            <p:cNvSpPr txBox="1"/>
            <p:nvPr/>
          </p:nvSpPr>
          <p:spPr>
            <a:xfrm rot="1239855">
              <a:off x="2217344" y="5462212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>
                  <a:solidFill>
                    <a:srgbClr val="00B0F0"/>
                  </a:solidFill>
                </a:rPr>
                <a:t>2</a:t>
              </a:r>
              <a:endParaRPr lang="ko-KR" altLang="en-US">
                <a:solidFill>
                  <a:srgbClr val="00B0F0"/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7093243-1D22-2476-B24E-D4E9F14C9768}"/>
                </a:ext>
              </a:extLst>
            </p:cNvPr>
            <p:cNvSpPr txBox="1"/>
            <p:nvPr/>
          </p:nvSpPr>
          <p:spPr>
            <a:xfrm rot="18069793">
              <a:off x="2102496" y="5161456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>
                  <a:solidFill>
                    <a:schemeClr val="accent4">
                      <a:lumMod val="60000"/>
                      <a:lumOff val="40000"/>
                    </a:schemeClr>
                  </a:solidFill>
                </a:rPr>
                <a:t>3</a:t>
              </a:r>
              <a:endParaRPr lang="ko-KR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</p:grpSp>
      <p:sp>
        <p:nvSpPr>
          <p:cNvPr id="12" name="사각형: 둥근 모서리 11">
            <a:extLst>
              <a:ext uri="{FF2B5EF4-FFF2-40B4-BE49-F238E27FC236}">
                <a16:creationId xmlns:a16="http://schemas.microsoft.com/office/drawing/2014/main" id="{7CF90348-AD9C-E270-8FA2-E5ABB02193FC}"/>
              </a:ext>
            </a:extLst>
          </p:cNvPr>
          <p:cNvSpPr/>
          <p:nvPr/>
        </p:nvSpPr>
        <p:spPr>
          <a:xfrm>
            <a:off x="71717" y="1072437"/>
            <a:ext cx="4846708" cy="5668253"/>
          </a:xfrm>
          <a:prstGeom prst="roundRect">
            <a:avLst>
              <a:gd name="adj" fmla="val 5779"/>
            </a:avLst>
          </a:prstGeom>
          <a:noFill/>
          <a:ln>
            <a:solidFill>
              <a:srgbClr val="9979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3" name="사각형: 둥근 모서리 12">
            <a:extLst>
              <a:ext uri="{FF2B5EF4-FFF2-40B4-BE49-F238E27FC236}">
                <a16:creationId xmlns:a16="http://schemas.microsoft.com/office/drawing/2014/main" id="{7C59299D-D08D-9685-F421-6E5FA0DAEB6B}"/>
              </a:ext>
            </a:extLst>
          </p:cNvPr>
          <p:cNvSpPr/>
          <p:nvPr/>
        </p:nvSpPr>
        <p:spPr>
          <a:xfrm>
            <a:off x="5014196" y="1072437"/>
            <a:ext cx="3995334" cy="5668253"/>
          </a:xfrm>
          <a:prstGeom prst="roundRect">
            <a:avLst>
              <a:gd name="adj" fmla="val 5458"/>
            </a:avLst>
          </a:prstGeom>
          <a:noFill/>
          <a:ln>
            <a:solidFill>
              <a:srgbClr val="9979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9013DC2-A354-47D1-D979-359E21300EB4}"/>
              </a:ext>
            </a:extLst>
          </p:cNvPr>
          <p:cNvSpPr txBox="1"/>
          <p:nvPr/>
        </p:nvSpPr>
        <p:spPr>
          <a:xfrm>
            <a:off x="117309" y="2594520"/>
            <a:ext cx="478295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1800" dirty="0"/>
              <a:t>continental, fluvial, and alluvial sediments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1800" dirty="0"/>
              <a:t>Quaternary alluviums (gravel, sand, and clay)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1800" dirty="0"/>
              <a:t>Groundwater : 161 m </a:t>
            </a:r>
            <a:r>
              <a:rPr lang="en-US" altLang="ko-KR" sz="1800" dirty="0">
                <a:sym typeface="Wingdings" panose="05000000000000000000" pitchFamily="2" charset="2"/>
              </a:rPr>
              <a:t> DEEP</a:t>
            </a:r>
            <a:endParaRPr lang="en-US" altLang="ko-KR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1800" dirty="0"/>
              <a:t>ERT : Dipole-dipole</a:t>
            </a:r>
          </a:p>
        </p:txBody>
      </p:sp>
      <p:grpSp>
        <p:nvGrpSpPr>
          <p:cNvPr id="28" name="그룹 27">
            <a:extLst>
              <a:ext uri="{FF2B5EF4-FFF2-40B4-BE49-F238E27FC236}">
                <a16:creationId xmlns:a16="http://schemas.microsoft.com/office/drawing/2014/main" id="{B8165CC9-4E73-C6AA-271D-76161C0FCA6F}"/>
              </a:ext>
            </a:extLst>
          </p:cNvPr>
          <p:cNvGrpSpPr/>
          <p:nvPr/>
        </p:nvGrpSpPr>
        <p:grpSpPr>
          <a:xfrm>
            <a:off x="37335" y="4057562"/>
            <a:ext cx="2480811" cy="2507149"/>
            <a:chOff x="103893" y="3741251"/>
            <a:chExt cx="2369074" cy="2289909"/>
          </a:xfrm>
        </p:grpSpPr>
        <p:pic>
          <p:nvPicPr>
            <p:cNvPr id="17" name="그림 16">
              <a:extLst>
                <a:ext uri="{FF2B5EF4-FFF2-40B4-BE49-F238E27FC236}">
                  <a16:creationId xmlns:a16="http://schemas.microsoft.com/office/drawing/2014/main" id="{DCA5CA29-1347-5B58-807B-3CE8D1A300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429" t="4951" r="2061" b="83618"/>
            <a:stretch/>
          </p:blipFill>
          <p:spPr>
            <a:xfrm>
              <a:off x="199664" y="3910655"/>
              <a:ext cx="2273303" cy="659198"/>
            </a:xfrm>
            <a:prstGeom prst="rect">
              <a:avLst/>
            </a:prstGeom>
          </p:spPr>
        </p:pic>
        <p:pic>
          <p:nvPicPr>
            <p:cNvPr id="19" name="그림 18">
              <a:extLst>
                <a:ext uri="{FF2B5EF4-FFF2-40B4-BE49-F238E27FC236}">
                  <a16:creationId xmlns:a16="http://schemas.microsoft.com/office/drawing/2014/main" id="{CE1D9116-083F-35C6-34C6-1EDB20A5ED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605" t="38681" r="2477" b="50532"/>
            <a:stretch/>
          </p:blipFill>
          <p:spPr>
            <a:xfrm>
              <a:off x="199664" y="4677032"/>
              <a:ext cx="2273303" cy="622041"/>
            </a:xfrm>
            <a:prstGeom prst="rect">
              <a:avLst/>
            </a:prstGeom>
          </p:spPr>
        </p:pic>
        <p:grpSp>
          <p:nvGrpSpPr>
            <p:cNvPr id="24" name="그룹 23">
              <a:extLst>
                <a:ext uri="{FF2B5EF4-FFF2-40B4-BE49-F238E27FC236}">
                  <a16:creationId xmlns:a16="http://schemas.microsoft.com/office/drawing/2014/main" id="{7ACF3EAE-57B7-4197-C763-DDDA487F0449}"/>
                </a:ext>
              </a:extLst>
            </p:cNvPr>
            <p:cNvGrpSpPr/>
            <p:nvPr/>
          </p:nvGrpSpPr>
          <p:grpSpPr>
            <a:xfrm>
              <a:off x="199664" y="5371962"/>
              <a:ext cx="2218753" cy="659198"/>
              <a:chOff x="179071" y="5470684"/>
              <a:chExt cx="2313117" cy="526264"/>
            </a:xfrm>
          </p:grpSpPr>
          <p:pic>
            <p:nvPicPr>
              <p:cNvPr id="18" name="그림 17">
                <a:extLst>
                  <a:ext uri="{FF2B5EF4-FFF2-40B4-BE49-F238E27FC236}">
                    <a16:creationId xmlns:a16="http://schemas.microsoft.com/office/drawing/2014/main" id="{E5CCC05A-6797-273B-0177-7196F8F6E28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1182" t="71532" r="3899" b="17263"/>
              <a:stretch/>
            </p:blipFill>
            <p:spPr>
              <a:xfrm>
                <a:off x="218885" y="5470684"/>
                <a:ext cx="2273303" cy="515816"/>
              </a:xfrm>
              <a:prstGeom prst="rect">
                <a:avLst/>
              </a:prstGeom>
            </p:spPr>
          </p:pic>
          <p:sp>
            <p:nvSpPr>
              <p:cNvPr id="23" name="직사각형 22">
                <a:extLst>
                  <a:ext uri="{FF2B5EF4-FFF2-40B4-BE49-F238E27FC236}">
                    <a16:creationId xmlns:a16="http://schemas.microsoft.com/office/drawing/2014/main" id="{9A7E46A7-BE8D-29D5-E0A7-5B1A029542C6}"/>
                  </a:ext>
                </a:extLst>
              </p:cNvPr>
              <p:cNvSpPr/>
              <p:nvPr/>
            </p:nvSpPr>
            <p:spPr>
              <a:xfrm>
                <a:off x="179071" y="5470684"/>
                <a:ext cx="45719" cy="52626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457D235-E1D1-EF8C-5C98-DBE4FE2731DE}"/>
                </a:ext>
              </a:extLst>
            </p:cNvPr>
            <p:cNvSpPr txBox="1"/>
            <p:nvPr/>
          </p:nvSpPr>
          <p:spPr>
            <a:xfrm>
              <a:off x="103893" y="3741251"/>
              <a:ext cx="56457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100" dirty="0"/>
                <a:t>Line 1</a:t>
              </a:r>
              <a:endParaRPr lang="ko-KR" altLang="en-US" sz="1100" dirty="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56C67C6-4F54-2AC6-C190-37E12CDD3BB9}"/>
                </a:ext>
              </a:extLst>
            </p:cNvPr>
            <p:cNvSpPr txBox="1"/>
            <p:nvPr/>
          </p:nvSpPr>
          <p:spPr>
            <a:xfrm>
              <a:off x="103893" y="4496349"/>
              <a:ext cx="54854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100" dirty="0"/>
                <a:t>Line 2</a:t>
              </a:r>
              <a:endParaRPr lang="ko-KR" altLang="en-US" sz="1100" dirty="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96B3A65-772D-F504-6907-F221954CDF3A}"/>
                </a:ext>
              </a:extLst>
            </p:cNvPr>
            <p:cNvSpPr txBox="1"/>
            <p:nvPr/>
          </p:nvSpPr>
          <p:spPr>
            <a:xfrm>
              <a:off x="103893" y="5189199"/>
              <a:ext cx="54854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100" dirty="0"/>
                <a:t>Line 3</a:t>
              </a:r>
              <a:endParaRPr lang="ko-KR" altLang="en-US" sz="1100" dirty="0"/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428A6677-E32C-54B2-0A2E-EE341B06E496}"/>
              </a:ext>
            </a:extLst>
          </p:cNvPr>
          <p:cNvSpPr txBox="1"/>
          <p:nvPr/>
        </p:nvSpPr>
        <p:spPr>
          <a:xfrm>
            <a:off x="595535" y="3963734"/>
            <a:ext cx="13644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b="1" dirty="0"/>
              <a:t>WET SEASON</a:t>
            </a:r>
            <a:endParaRPr lang="ko-KR" altLang="en-US" sz="1400" b="1" dirty="0"/>
          </a:p>
        </p:txBody>
      </p:sp>
      <p:grpSp>
        <p:nvGrpSpPr>
          <p:cNvPr id="32" name="그룹 31">
            <a:extLst>
              <a:ext uri="{FF2B5EF4-FFF2-40B4-BE49-F238E27FC236}">
                <a16:creationId xmlns:a16="http://schemas.microsoft.com/office/drawing/2014/main" id="{A82DF3B6-7C1B-C8B6-6A2B-AB8DD0F0DC47}"/>
              </a:ext>
            </a:extLst>
          </p:cNvPr>
          <p:cNvGrpSpPr/>
          <p:nvPr/>
        </p:nvGrpSpPr>
        <p:grpSpPr>
          <a:xfrm>
            <a:off x="2395268" y="4071163"/>
            <a:ext cx="2500475" cy="2479219"/>
            <a:chOff x="85115" y="3852460"/>
            <a:chExt cx="2387852" cy="2264399"/>
          </a:xfrm>
        </p:grpSpPr>
        <p:pic>
          <p:nvPicPr>
            <p:cNvPr id="33" name="그림 32">
              <a:extLst>
                <a:ext uri="{FF2B5EF4-FFF2-40B4-BE49-F238E27FC236}">
                  <a16:creationId xmlns:a16="http://schemas.microsoft.com/office/drawing/2014/main" id="{E011853E-4E3C-0A67-C966-C2C024ED87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886" t="52084" r="1604" b="37129"/>
            <a:stretch/>
          </p:blipFill>
          <p:spPr>
            <a:xfrm>
              <a:off x="199664" y="4762730"/>
              <a:ext cx="2273303" cy="622041"/>
            </a:xfrm>
            <a:prstGeom prst="rect">
              <a:avLst/>
            </a:prstGeom>
          </p:spPr>
        </p:pic>
        <p:pic>
          <p:nvPicPr>
            <p:cNvPr id="34" name="그림 33">
              <a:extLst>
                <a:ext uri="{FF2B5EF4-FFF2-40B4-BE49-F238E27FC236}">
                  <a16:creationId xmlns:a16="http://schemas.microsoft.com/office/drawing/2014/main" id="{771C8E24-4EF9-294C-5694-CAB50BA572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605" t="38681" r="2477" b="50532"/>
            <a:stretch/>
          </p:blipFill>
          <p:spPr>
            <a:xfrm>
              <a:off x="189110" y="4090811"/>
              <a:ext cx="2273303" cy="622041"/>
            </a:xfrm>
            <a:prstGeom prst="rect">
              <a:avLst/>
            </a:prstGeom>
          </p:spPr>
        </p:pic>
        <p:grpSp>
          <p:nvGrpSpPr>
            <p:cNvPr id="35" name="그룹 34">
              <a:extLst>
                <a:ext uri="{FF2B5EF4-FFF2-40B4-BE49-F238E27FC236}">
                  <a16:creationId xmlns:a16="http://schemas.microsoft.com/office/drawing/2014/main" id="{24FA5541-A906-A03B-E4D3-C5A9F5B1DC40}"/>
                </a:ext>
              </a:extLst>
            </p:cNvPr>
            <p:cNvGrpSpPr/>
            <p:nvPr/>
          </p:nvGrpSpPr>
          <p:grpSpPr>
            <a:xfrm>
              <a:off x="199664" y="5371963"/>
              <a:ext cx="2205639" cy="744896"/>
              <a:chOff x="179071" y="5470684"/>
              <a:chExt cx="2299445" cy="594680"/>
            </a:xfrm>
          </p:grpSpPr>
          <p:pic>
            <p:nvPicPr>
              <p:cNvPr id="39" name="그림 38">
                <a:extLst>
                  <a:ext uri="{FF2B5EF4-FFF2-40B4-BE49-F238E27FC236}">
                    <a16:creationId xmlns:a16="http://schemas.microsoft.com/office/drawing/2014/main" id="{B29A2808-AE50-83CB-9D69-EE0BFC5D91C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2707" t="87309" r="2374" b="1486"/>
              <a:stretch/>
            </p:blipFill>
            <p:spPr>
              <a:xfrm>
                <a:off x="205213" y="5549548"/>
                <a:ext cx="2273303" cy="515816"/>
              </a:xfrm>
              <a:prstGeom prst="rect">
                <a:avLst/>
              </a:prstGeom>
            </p:spPr>
          </p:pic>
          <p:sp>
            <p:nvSpPr>
              <p:cNvPr id="40" name="직사각형 39">
                <a:extLst>
                  <a:ext uri="{FF2B5EF4-FFF2-40B4-BE49-F238E27FC236}">
                    <a16:creationId xmlns:a16="http://schemas.microsoft.com/office/drawing/2014/main" id="{9FCDF2D8-C4B7-8823-54D5-88231A2BDA4B}"/>
                  </a:ext>
                </a:extLst>
              </p:cNvPr>
              <p:cNvSpPr/>
              <p:nvPr/>
            </p:nvSpPr>
            <p:spPr>
              <a:xfrm>
                <a:off x="179071" y="5470684"/>
                <a:ext cx="45719" cy="52626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FBE3810-C357-E764-179D-A2572E538E4B}"/>
                </a:ext>
              </a:extLst>
            </p:cNvPr>
            <p:cNvSpPr txBox="1"/>
            <p:nvPr/>
          </p:nvSpPr>
          <p:spPr>
            <a:xfrm>
              <a:off x="103893" y="3852460"/>
              <a:ext cx="56457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100" dirty="0"/>
                <a:t>Line 1</a:t>
              </a:r>
              <a:endParaRPr lang="ko-KR" altLang="en-US" sz="1100" dirty="0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C5328809-E325-BC22-AC6D-D7AF51BD2EE8}"/>
                </a:ext>
              </a:extLst>
            </p:cNvPr>
            <p:cNvSpPr txBox="1"/>
            <p:nvPr/>
          </p:nvSpPr>
          <p:spPr>
            <a:xfrm>
              <a:off x="85115" y="4592640"/>
              <a:ext cx="54854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100" dirty="0"/>
                <a:t>Line 2</a:t>
              </a:r>
              <a:endParaRPr lang="ko-KR" altLang="en-US" sz="1100" dirty="0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BE1AE2D9-0605-9110-041B-9D065DDCD212}"/>
                </a:ext>
              </a:extLst>
            </p:cNvPr>
            <p:cNvSpPr txBox="1"/>
            <p:nvPr/>
          </p:nvSpPr>
          <p:spPr>
            <a:xfrm>
              <a:off x="85115" y="5271569"/>
              <a:ext cx="54854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100" dirty="0"/>
                <a:t>Line 3</a:t>
              </a:r>
              <a:endParaRPr lang="ko-KR" altLang="en-US" sz="1100" dirty="0"/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5F246CDD-8A55-08A2-DAE6-329EEDF716E3}"/>
              </a:ext>
            </a:extLst>
          </p:cNvPr>
          <p:cNvSpPr txBox="1"/>
          <p:nvPr/>
        </p:nvSpPr>
        <p:spPr>
          <a:xfrm>
            <a:off x="2934852" y="3963734"/>
            <a:ext cx="13242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b="1" dirty="0"/>
              <a:t>DRY SEASON</a:t>
            </a:r>
            <a:endParaRPr lang="ko-KR" altLang="en-US" sz="1400" b="1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4DFFAB95-FD87-A152-3CAD-C9656202B835}"/>
              </a:ext>
            </a:extLst>
          </p:cNvPr>
          <p:cNvSpPr txBox="1"/>
          <p:nvPr/>
        </p:nvSpPr>
        <p:spPr>
          <a:xfrm>
            <a:off x="3006138" y="3562431"/>
            <a:ext cx="170614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400" b="0" i="0" u="none" strike="noStrike" baseline="0" dirty="0">
                <a:latin typeface="AdvTT5843c571"/>
              </a:rPr>
              <a:t>(Rosales et al., 2012)</a:t>
            </a:r>
            <a:endParaRPr lang="ko-KR" altLang="en-US" sz="14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D2ABF2D-7707-2984-ABFE-41C72897A9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3263" y="1220897"/>
            <a:ext cx="1826141" cy="1220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69E2806C-677A-469A-2110-EBD275211D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677" y="2547200"/>
            <a:ext cx="1858413" cy="747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E53BE2C3-DCE2-43A0-6250-5677BD1A05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8798" y="2547199"/>
            <a:ext cx="1832318" cy="747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E174ED53-34C5-BC35-8C89-C104550A88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5242" y="3483471"/>
            <a:ext cx="1801573" cy="947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타원 10">
            <a:extLst>
              <a:ext uri="{FF2B5EF4-FFF2-40B4-BE49-F238E27FC236}">
                <a16:creationId xmlns:a16="http://schemas.microsoft.com/office/drawing/2014/main" id="{6AC11453-F377-4577-4845-51E7015414CD}"/>
              </a:ext>
            </a:extLst>
          </p:cNvPr>
          <p:cNvSpPr/>
          <p:nvPr/>
        </p:nvSpPr>
        <p:spPr>
          <a:xfrm>
            <a:off x="6047762" y="2791132"/>
            <a:ext cx="286512" cy="25570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54AA123-362A-EC9A-F902-907306B8A553}"/>
              </a:ext>
            </a:extLst>
          </p:cNvPr>
          <p:cNvSpPr txBox="1"/>
          <p:nvPr/>
        </p:nvSpPr>
        <p:spPr>
          <a:xfrm>
            <a:off x="6262773" y="2784353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tank</a:t>
            </a:r>
            <a:endParaRPr lang="ko-KR" altLang="en-US" dirty="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E760B7A4-7DF9-31B5-243F-F142B43CE1D0}"/>
              </a:ext>
            </a:extLst>
          </p:cNvPr>
          <p:cNvSpPr txBox="1"/>
          <p:nvPr/>
        </p:nvSpPr>
        <p:spPr>
          <a:xfrm>
            <a:off x="5041987" y="2212878"/>
            <a:ext cx="1826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Case1:begin leak </a:t>
            </a:r>
            <a:endParaRPr lang="ko-KR" altLang="en-US" dirty="0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151A9BBD-068D-94F2-A9B0-358DA7412A0C}"/>
              </a:ext>
            </a:extLst>
          </p:cNvPr>
          <p:cNvSpPr txBox="1"/>
          <p:nvPr/>
        </p:nvSpPr>
        <p:spPr>
          <a:xfrm>
            <a:off x="6844984" y="2212878"/>
            <a:ext cx="1717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Case2: permeate</a:t>
            </a:r>
            <a:endParaRPr lang="ko-KR" altLang="en-US" dirty="0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5F2C4FCD-81BF-A53C-1B6E-D5E66C7203EE}"/>
              </a:ext>
            </a:extLst>
          </p:cNvPr>
          <p:cNvSpPr txBox="1"/>
          <p:nvPr/>
        </p:nvSpPr>
        <p:spPr>
          <a:xfrm>
            <a:off x="5043928" y="3196489"/>
            <a:ext cx="1486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Case3: extend</a:t>
            </a:r>
            <a:endParaRPr lang="ko-KR" altLang="en-US" dirty="0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795BC911-2A6B-E0D1-E191-68C1245EB3DF}"/>
              </a:ext>
            </a:extLst>
          </p:cNvPr>
          <p:cNvSpPr txBox="1"/>
          <p:nvPr/>
        </p:nvSpPr>
        <p:spPr>
          <a:xfrm>
            <a:off x="7004873" y="3201538"/>
            <a:ext cx="2012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Case4: biodegraded</a:t>
            </a:r>
            <a:endParaRPr lang="ko-KR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4" name="표 8">
                <a:extLst>
                  <a:ext uri="{FF2B5EF4-FFF2-40B4-BE49-F238E27FC236}">
                    <a16:creationId xmlns:a16="http://schemas.microsoft.com/office/drawing/2014/main" id="{3E3270FB-504B-6987-9B7E-E693729D1FA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55769683"/>
                  </p:ext>
                </p:extLst>
              </p:nvPr>
            </p:nvGraphicFramePr>
            <p:xfrm>
              <a:off x="5296175" y="4445457"/>
              <a:ext cx="3417396" cy="1796251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08280">
                      <a:extLst>
                        <a:ext uri="{9D8B030D-6E8A-4147-A177-3AD203B41FA5}">
                          <a16:colId xmlns:a16="http://schemas.microsoft.com/office/drawing/2014/main" val="3980165380"/>
                        </a:ext>
                      </a:extLst>
                    </a:gridCol>
                    <a:gridCol w="833656">
                      <a:extLst>
                        <a:ext uri="{9D8B030D-6E8A-4147-A177-3AD203B41FA5}">
                          <a16:colId xmlns:a16="http://schemas.microsoft.com/office/drawing/2014/main" val="224866607"/>
                        </a:ext>
                      </a:extLst>
                    </a:gridCol>
                    <a:gridCol w="475092">
                      <a:extLst>
                        <a:ext uri="{9D8B030D-6E8A-4147-A177-3AD203B41FA5}">
                          <a16:colId xmlns:a16="http://schemas.microsoft.com/office/drawing/2014/main" val="2838929672"/>
                        </a:ext>
                      </a:extLst>
                    </a:gridCol>
                    <a:gridCol w="475092">
                      <a:extLst>
                        <a:ext uri="{9D8B030D-6E8A-4147-A177-3AD203B41FA5}">
                          <a16:colId xmlns:a16="http://schemas.microsoft.com/office/drawing/2014/main" val="2688603962"/>
                        </a:ext>
                      </a:extLst>
                    </a:gridCol>
                    <a:gridCol w="475092">
                      <a:extLst>
                        <a:ext uri="{9D8B030D-6E8A-4147-A177-3AD203B41FA5}">
                          <a16:colId xmlns:a16="http://schemas.microsoft.com/office/drawing/2014/main" val="1355151255"/>
                        </a:ext>
                      </a:extLst>
                    </a:gridCol>
                    <a:gridCol w="475092">
                      <a:extLst>
                        <a:ext uri="{9D8B030D-6E8A-4147-A177-3AD203B41FA5}">
                          <a16:colId xmlns:a16="http://schemas.microsoft.com/office/drawing/2014/main" val="4090854689"/>
                        </a:ext>
                      </a:extLst>
                    </a:gridCol>
                    <a:gridCol w="475092">
                      <a:extLst>
                        <a:ext uri="{9D8B030D-6E8A-4147-A177-3AD203B41FA5}">
                          <a16:colId xmlns:a16="http://schemas.microsoft.com/office/drawing/2014/main" val="527444079"/>
                        </a:ext>
                      </a:extLst>
                    </a:gridCol>
                  </a:tblGrid>
                  <a:tr h="185775">
                    <a:tc>
                      <a:txBody>
                        <a:bodyPr/>
                        <a:lstStyle/>
                        <a:p>
                          <a:pPr algn="l" latinLnBrk="1"/>
                          <a:r>
                            <a:rPr lang="en-US" altLang="ko-KR" sz="1000"/>
                            <a:t>B</a:t>
                          </a:r>
                          <a:endParaRPr lang="ko-KR" altLang="en-US" sz="10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 latinLnBrk="1"/>
                          <a:r>
                            <a:rPr lang="en-US" altLang="ko-KR" sz="1000"/>
                            <a:t>Layer</a:t>
                          </a:r>
                          <a:endParaRPr lang="ko-KR" altLang="en-US" sz="10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 latinLnBrk="1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ko-KR" sz="1000" b="1" i="1" dirty="0" smtClean="0">
                                    <a:latin typeface="Cambria Math" panose="02040503050406030204" pitchFamily="18" charset="0"/>
                                  </a:rPr>
                                  <m:t>𝝆</m:t>
                                </m:r>
                              </m:oMath>
                            </m:oMathPara>
                          </a14:m>
                          <a:endParaRPr lang="ko-KR" altLang="en-US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ko-KR" sz="1000" b="1" i="1" smtClean="0">
                                    <a:latin typeface="Cambria Math" panose="02040503050406030204" pitchFamily="18" charset="0"/>
                                  </a:rPr>
                                  <m:t>𝝓</m:t>
                                </m:r>
                              </m:oMath>
                            </m:oMathPara>
                          </a14:m>
                          <a:endParaRPr lang="ko-KR" altLang="en-US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 latinLnBrk="1"/>
                          <a:r>
                            <a:rPr lang="en-US" altLang="ko-KR" sz="1000" dirty="0"/>
                            <a:t>m</a:t>
                          </a:r>
                          <a:endParaRPr lang="ko-KR" altLang="en-US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 latinLnBrk="1"/>
                          <a:r>
                            <a:rPr lang="en-US" altLang="ko-KR" sz="1000"/>
                            <a:t>tau</a:t>
                          </a:r>
                          <a:endParaRPr lang="ko-KR" altLang="en-US" sz="10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 latinLnBrk="1"/>
                          <a:r>
                            <a:rPr lang="en-US" altLang="ko-KR" sz="1000"/>
                            <a:t>c</a:t>
                          </a:r>
                          <a:endParaRPr lang="ko-KR" altLang="en-US" sz="100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21652647"/>
                      </a:ext>
                    </a:extLst>
                  </a:tr>
                  <a:tr h="272251"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000"/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 fontAlgn="ctr"/>
                          <a:r>
                            <a:rPr lang="en-US" altLang="ko-KR" sz="1000" dirty="0"/>
                            <a:t>near surface </a:t>
                          </a:r>
                          <a:endParaRPr lang="en-US" altLang="ko-KR" sz="10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맑은 고딕" panose="020B0503020000020004" pitchFamily="50" charset="-127"/>
                            <a:ea typeface="맑은 고딕" panose="020B0503020000020004" pitchFamily="50" charset="-127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 latinLnBrk="1"/>
                          <a:r>
                            <a:rPr lang="en-US" altLang="ko-KR" sz="1000" dirty="0"/>
                            <a:t>329</a:t>
                          </a:r>
                          <a:endParaRPr lang="ko-KR" altLang="en-US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 latinLnBrk="1"/>
                          <a:r>
                            <a:rPr lang="en-US" altLang="ko-KR" sz="1000" dirty="0"/>
                            <a:t>10</a:t>
                          </a:r>
                          <a:endParaRPr lang="ko-KR" altLang="en-US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 latinLnBrk="1"/>
                          <a:r>
                            <a:rPr lang="en-US" altLang="ko-KR" sz="1000" dirty="0"/>
                            <a:t>0</a:t>
                          </a:r>
                          <a:endParaRPr lang="ko-KR" altLang="en-US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 fontAlgn="ctr"/>
                          <a:r>
                            <a:rPr lang="en-US" altLang="ko-KR" sz="10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0</a:t>
                          </a: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l" fontAlgn="ctr"/>
                          <a:r>
                            <a:rPr lang="en-US" altLang="ko-KR" sz="10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0</a:t>
                          </a:r>
                        </a:p>
                      </a:txBody>
                      <a:tcPr marL="9525" marR="9525" marT="9525" marB="0" anchor="ctr"/>
                    </a:tc>
                    <a:extLst>
                      <a:ext uri="{0D108BD9-81ED-4DB2-BD59-A6C34878D82A}">
                        <a16:rowId xmlns:a16="http://schemas.microsoft.com/office/drawing/2014/main" val="2037626950"/>
                      </a:ext>
                    </a:extLst>
                  </a:tr>
                  <a:tr h="185775"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000"/>
                            <a:t>2</a:t>
                          </a:r>
                          <a:endParaRPr lang="ko-KR" altLang="en-US" sz="10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 fontAlgn="ctr"/>
                          <a:r>
                            <a:rPr lang="en-US" altLang="ko-KR" sz="1000" dirty="0"/>
                            <a:t>conductive zone </a:t>
                          </a:r>
                          <a:endParaRPr lang="en-US" altLang="ko-KR" sz="10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맑은 고딕" panose="020B0503020000020004" pitchFamily="50" charset="-127"/>
                            <a:ea typeface="맑은 고딕" panose="020B0503020000020004" pitchFamily="50" charset="-127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 latinLnBrk="1"/>
                          <a:r>
                            <a:rPr lang="en-US" altLang="ko-KR" sz="1000"/>
                            <a:t>98.73</a:t>
                          </a:r>
                          <a:endParaRPr lang="ko-KR" altLang="en-US" sz="10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 latinLnBrk="1"/>
                          <a:r>
                            <a:rPr lang="en-US" altLang="ko-KR" sz="1000" dirty="0"/>
                            <a:t>10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 latinLnBrk="1"/>
                          <a:r>
                            <a:rPr lang="en-US" altLang="ko-KR" sz="1000"/>
                            <a:t>0.903</a:t>
                          </a:r>
                          <a:endParaRPr lang="ko-KR" altLang="en-US" sz="10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 fontAlgn="ctr"/>
                          <a:r>
                            <a:rPr lang="en-US" altLang="ko-KR" sz="1000" kern="12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0.0075</a:t>
                          </a: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l" fontAlgn="ctr"/>
                          <a:r>
                            <a:rPr lang="en-US" altLang="ko-KR" sz="1000" kern="12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0.88</a:t>
                          </a:r>
                        </a:p>
                      </a:txBody>
                      <a:tcPr marL="9525" marR="9525" marT="9525" marB="0" anchor="ctr"/>
                    </a:tc>
                    <a:extLst>
                      <a:ext uri="{0D108BD9-81ED-4DB2-BD59-A6C34878D82A}">
                        <a16:rowId xmlns:a16="http://schemas.microsoft.com/office/drawing/2014/main" val="908235472"/>
                      </a:ext>
                    </a:extLst>
                  </a:tr>
                  <a:tr h="185775"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000"/>
                            <a:t>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 fontAlgn="ctr"/>
                          <a:r>
                            <a:rPr lang="en-US" altLang="ko-KR" sz="1000" dirty="0">
                              <a:solidFill>
                                <a:srgbClr val="7030A0"/>
                              </a:solidFill>
                            </a:rPr>
                            <a:t>resistive layer </a:t>
                          </a:r>
                          <a:endParaRPr lang="en-US" altLang="ko-KR" sz="1000" b="0" i="0" u="none" strike="noStrike" dirty="0">
                            <a:solidFill>
                              <a:srgbClr val="7030A0"/>
                            </a:solidFill>
                            <a:effectLst/>
                            <a:latin typeface="맑은 고딕" panose="020B0503020000020004" pitchFamily="50" charset="-127"/>
                            <a:ea typeface="맑은 고딕" panose="020B0503020000020004" pitchFamily="50" charset="-127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 latinLnBrk="1"/>
                          <a:r>
                            <a:rPr lang="en-US" altLang="ko-KR" sz="1000" dirty="0">
                              <a:solidFill>
                                <a:srgbClr val="7030A0"/>
                              </a:solidFill>
                            </a:rPr>
                            <a:t>416</a:t>
                          </a:r>
                          <a:endParaRPr lang="ko-KR" altLang="en-US" sz="1000" dirty="0">
                            <a:solidFill>
                              <a:srgbClr val="7030A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 latinLnBrk="1"/>
                          <a:r>
                            <a:rPr lang="en-US" altLang="ko-KR" sz="1000" dirty="0">
                              <a:solidFill>
                                <a:srgbClr val="7030A0"/>
                              </a:solidFill>
                            </a:rPr>
                            <a:t>150</a:t>
                          </a:r>
                          <a:endParaRPr lang="ko-KR" altLang="en-US" sz="1000" dirty="0">
                            <a:solidFill>
                              <a:srgbClr val="7030A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 latinLnBrk="1"/>
                          <a:r>
                            <a:rPr lang="en-US" altLang="ko-KR" sz="1000" dirty="0">
                              <a:solidFill>
                                <a:srgbClr val="7030A0"/>
                              </a:solidFill>
                            </a:rPr>
                            <a:t>0.326</a:t>
                          </a:r>
                          <a:endParaRPr lang="ko-KR" altLang="en-US" sz="1000" dirty="0">
                            <a:solidFill>
                              <a:srgbClr val="7030A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 latinLnBrk="1"/>
                          <a:r>
                            <a:rPr lang="en-US" altLang="ko-KR" sz="1000" kern="1200" dirty="0">
                              <a:solidFill>
                                <a:srgbClr val="7030A0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0.084</a:t>
                          </a:r>
                          <a:endParaRPr lang="ko-KR" altLang="en-US" sz="1000" kern="1200" dirty="0">
                            <a:solidFill>
                              <a:srgbClr val="7030A0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 latinLnBrk="1"/>
                          <a:r>
                            <a:rPr lang="en-US" altLang="ko-KR" sz="1000" kern="1200" dirty="0">
                              <a:solidFill>
                                <a:srgbClr val="7030A0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0.46</a:t>
                          </a:r>
                          <a:endParaRPr lang="ko-KR" altLang="en-US" sz="1000" kern="1200" dirty="0">
                            <a:solidFill>
                              <a:srgbClr val="7030A0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81447542"/>
                      </a:ext>
                    </a:extLst>
                  </a:tr>
                  <a:tr h="185775">
                    <a:tc rowSpan="2"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000"/>
                            <a:t>4</a:t>
                          </a:r>
                          <a:endParaRPr lang="ko-KR" altLang="en-US" sz="1000"/>
                        </a:p>
                      </a:txBody>
                      <a:tcPr/>
                    </a:tc>
                    <a:tc rowSpan="2">
                      <a:txBody>
                        <a:bodyPr/>
                        <a:lstStyle/>
                        <a:p>
                          <a:pPr algn="l" latinLnBrk="1"/>
                          <a:r>
                            <a:rPr lang="en-US" altLang="ko-KR" sz="1000" dirty="0"/>
                            <a:t>NAPL</a:t>
                          </a:r>
                          <a:endParaRPr lang="ko-KR" altLang="en-US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 latinLnBrk="1"/>
                          <a:r>
                            <a:rPr lang="en-US" altLang="ko-KR" sz="1000" dirty="0"/>
                            <a:t>168.4</a:t>
                          </a:r>
                          <a:endParaRPr lang="ko-KR" altLang="en-US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685800" rtl="0" eaLnBrk="1" fontAlgn="auto" latinLnBrk="1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ko-KR" sz="1000" dirty="0"/>
                            <a:t>30</a:t>
                          </a:r>
                          <a:endParaRPr lang="ko-KR" altLang="en-US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 latinLnBrk="1"/>
                          <a:r>
                            <a:rPr lang="en-US" altLang="ko-KR" sz="1000" dirty="0"/>
                            <a:t>0.044</a:t>
                          </a:r>
                          <a:endParaRPr lang="ko-KR" altLang="en-US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 latinLnBrk="1"/>
                          <a:r>
                            <a:rPr lang="en-US" altLang="ko-KR" sz="1000"/>
                            <a:t>1.0</a:t>
                          </a:r>
                          <a:endParaRPr lang="ko-KR" altLang="en-US" sz="10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 latinLnBrk="1"/>
                          <a:r>
                            <a:rPr lang="en-US" altLang="ko-KR" sz="1000"/>
                            <a:t>0.36</a:t>
                          </a:r>
                          <a:endParaRPr lang="ko-KR" altLang="en-US" sz="100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79698444"/>
                      </a:ext>
                    </a:extLst>
                  </a:tr>
                  <a:tr h="185775">
                    <a:tc vMerge="1">
                      <a:txBody>
                        <a:bodyPr/>
                        <a:lstStyle/>
                        <a:p>
                          <a:pPr latinLnBrk="1"/>
                          <a:endParaRPr lang="ko-KR" altLang="en-US" sz="1000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pPr latinLnBrk="1"/>
                          <a:endParaRPr lang="ko-KR" altLang="en-US" sz="10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 latinLnBrk="1"/>
                          <a:r>
                            <a:rPr lang="en-US" altLang="ko-KR" sz="1000" dirty="0"/>
                            <a:t>93.4</a:t>
                          </a:r>
                          <a:endParaRPr lang="ko-KR" altLang="en-US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 latinLnBrk="1"/>
                          <a:r>
                            <a:rPr lang="en-US" altLang="ko-KR" sz="1000" dirty="0"/>
                            <a:t>30</a:t>
                          </a:r>
                          <a:endParaRPr lang="ko-KR" altLang="en-US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 latinLnBrk="1"/>
                          <a:r>
                            <a:rPr lang="en-US" altLang="ko-KR" sz="1000" dirty="0"/>
                            <a:t>0.024</a:t>
                          </a:r>
                          <a:endParaRPr lang="ko-KR" altLang="en-US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 latinLnBrk="1"/>
                          <a:r>
                            <a:rPr lang="en-US" altLang="ko-KR" sz="1000" dirty="0"/>
                            <a:t>7.4</a:t>
                          </a:r>
                          <a:endParaRPr lang="ko-KR" altLang="en-US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 latinLnBrk="1"/>
                          <a:r>
                            <a:rPr lang="en-US" altLang="ko-KR" sz="1000" dirty="0"/>
                            <a:t>0.35</a:t>
                          </a:r>
                          <a:endParaRPr lang="ko-KR" altLang="en-US" sz="1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974818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4" name="표 8">
                <a:extLst>
                  <a:ext uri="{FF2B5EF4-FFF2-40B4-BE49-F238E27FC236}">
                    <a16:creationId xmlns:a16="http://schemas.microsoft.com/office/drawing/2014/main" id="{3E3270FB-504B-6987-9B7E-E693729D1FA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55769683"/>
                  </p:ext>
                </p:extLst>
              </p:nvPr>
            </p:nvGraphicFramePr>
            <p:xfrm>
              <a:off x="5296175" y="4445457"/>
              <a:ext cx="3417396" cy="1796251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08280">
                      <a:extLst>
                        <a:ext uri="{9D8B030D-6E8A-4147-A177-3AD203B41FA5}">
                          <a16:colId xmlns:a16="http://schemas.microsoft.com/office/drawing/2014/main" val="3980165380"/>
                        </a:ext>
                      </a:extLst>
                    </a:gridCol>
                    <a:gridCol w="833656">
                      <a:extLst>
                        <a:ext uri="{9D8B030D-6E8A-4147-A177-3AD203B41FA5}">
                          <a16:colId xmlns:a16="http://schemas.microsoft.com/office/drawing/2014/main" val="224866607"/>
                        </a:ext>
                      </a:extLst>
                    </a:gridCol>
                    <a:gridCol w="475092">
                      <a:extLst>
                        <a:ext uri="{9D8B030D-6E8A-4147-A177-3AD203B41FA5}">
                          <a16:colId xmlns:a16="http://schemas.microsoft.com/office/drawing/2014/main" val="2838929672"/>
                        </a:ext>
                      </a:extLst>
                    </a:gridCol>
                    <a:gridCol w="475092">
                      <a:extLst>
                        <a:ext uri="{9D8B030D-6E8A-4147-A177-3AD203B41FA5}">
                          <a16:colId xmlns:a16="http://schemas.microsoft.com/office/drawing/2014/main" val="2688603962"/>
                        </a:ext>
                      </a:extLst>
                    </a:gridCol>
                    <a:gridCol w="475092">
                      <a:extLst>
                        <a:ext uri="{9D8B030D-6E8A-4147-A177-3AD203B41FA5}">
                          <a16:colId xmlns:a16="http://schemas.microsoft.com/office/drawing/2014/main" val="1355151255"/>
                        </a:ext>
                      </a:extLst>
                    </a:gridCol>
                    <a:gridCol w="475092">
                      <a:extLst>
                        <a:ext uri="{9D8B030D-6E8A-4147-A177-3AD203B41FA5}">
                          <a16:colId xmlns:a16="http://schemas.microsoft.com/office/drawing/2014/main" val="4090854689"/>
                        </a:ext>
                      </a:extLst>
                    </a:gridCol>
                    <a:gridCol w="475092">
                      <a:extLst>
                        <a:ext uri="{9D8B030D-6E8A-4147-A177-3AD203B41FA5}">
                          <a16:colId xmlns:a16="http://schemas.microsoft.com/office/drawing/2014/main" val="527444079"/>
                        </a:ext>
                      </a:extLst>
                    </a:gridCol>
                  </a:tblGrid>
                  <a:tr h="243840">
                    <a:tc>
                      <a:txBody>
                        <a:bodyPr/>
                        <a:lstStyle/>
                        <a:p>
                          <a:pPr algn="l" latinLnBrk="1"/>
                          <a:r>
                            <a:rPr lang="en-US" altLang="ko-KR" sz="1000"/>
                            <a:t>B</a:t>
                          </a:r>
                          <a:endParaRPr lang="ko-KR" altLang="en-US" sz="10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 latinLnBrk="1"/>
                          <a:r>
                            <a:rPr lang="en-US" altLang="ko-KR" sz="1000"/>
                            <a:t>Layer</a:t>
                          </a:r>
                          <a:endParaRPr lang="ko-KR" altLang="en-US" sz="10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>
                        <a:blipFill>
                          <a:blip r:embed="rId11"/>
                          <a:stretch>
                            <a:fillRect l="-220513" t="-2500" r="-406410" b="-65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>
                        <a:blipFill>
                          <a:blip r:embed="rId11"/>
                          <a:stretch>
                            <a:fillRect l="-316456" t="-2500" r="-301266" b="-65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 latinLnBrk="1"/>
                          <a:r>
                            <a:rPr lang="en-US" altLang="ko-KR" sz="1000" dirty="0"/>
                            <a:t>m</a:t>
                          </a:r>
                          <a:endParaRPr lang="ko-KR" altLang="en-US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 latinLnBrk="1"/>
                          <a:r>
                            <a:rPr lang="en-US" altLang="ko-KR" sz="1000"/>
                            <a:t>tau</a:t>
                          </a:r>
                          <a:endParaRPr lang="ko-KR" altLang="en-US" sz="10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 latinLnBrk="1"/>
                          <a:r>
                            <a:rPr lang="en-US" altLang="ko-KR" sz="1000"/>
                            <a:t>c</a:t>
                          </a:r>
                          <a:endParaRPr lang="ko-KR" altLang="en-US" sz="100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21652647"/>
                      </a:ext>
                    </a:extLst>
                  </a:tr>
                  <a:tr h="272251"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000"/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 fontAlgn="ctr"/>
                          <a:r>
                            <a:rPr lang="en-US" altLang="ko-KR" sz="1000" dirty="0"/>
                            <a:t>near surface </a:t>
                          </a:r>
                          <a:endParaRPr lang="en-US" altLang="ko-KR" sz="10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맑은 고딕" panose="020B0503020000020004" pitchFamily="50" charset="-127"/>
                            <a:ea typeface="맑은 고딕" panose="020B0503020000020004" pitchFamily="50" charset="-127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 latinLnBrk="1"/>
                          <a:r>
                            <a:rPr lang="en-US" altLang="ko-KR" sz="1000" dirty="0"/>
                            <a:t>329</a:t>
                          </a:r>
                          <a:endParaRPr lang="ko-KR" altLang="en-US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 latinLnBrk="1"/>
                          <a:r>
                            <a:rPr lang="en-US" altLang="ko-KR" sz="1000" dirty="0"/>
                            <a:t>10</a:t>
                          </a:r>
                          <a:endParaRPr lang="ko-KR" altLang="en-US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 latinLnBrk="1"/>
                          <a:r>
                            <a:rPr lang="en-US" altLang="ko-KR" sz="1000" dirty="0"/>
                            <a:t>0</a:t>
                          </a:r>
                          <a:endParaRPr lang="ko-KR" altLang="en-US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 fontAlgn="ctr"/>
                          <a:r>
                            <a:rPr lang="en-US" altLang="ko-KR" sz="10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0</a:t>
                          </a: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l" fontAlgn="ctr"/>
                          <a:r>
                            <a:rPr lang="en-US" altLang="ko-KR" sz="10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0</a:t>
                          </a:r>
                        </a:p>
                      </a:txBody>
                      <a:tcPr marL="9525" marR="9525" marT="9525" marB="0" anchor="ctr"/>
                    </a:tc>
                    <a:extLst>
                      <a:ext uri="{0D108BD9-81ED-4DB2-BD59-A6C34878D82A}">
                        <a16:rowId xmlns:a16="http://schemas.microsoft.com/office/drawing/2014/main" val="2037626950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000"/>
                            <a:t>2</a:t>
                          </a:r>
                          <a:endParaRPr lang="ko-KR" altLang="en-US" sz="10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 fontAlgn="ctr"/>
                          <a:r>
                            <a:rPr lang="en-US" altLang="ko-KR" sz="1000" dirty="0"/>
                            <a:t>conductive zone </a:t>
                          </a:r>
                          <a:endParaRPr lang="en-US" altLang="ko-KR" sz="10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맑은 고딕" panose="020B0503020000020004" pitchFamily="50" charset="-127"/>
                            <a:ea typeface="맑은 고딕" panose="020B0503020000020004" pitchFamily="50" charset="-127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 latinLnBrk="1"/>
                          <a:r>
                            <a:rPr lang="en-US" altLang="ko-KR" sz="1000"/>
                            <a:t>98.73</a:t>
                          </a:r>
                          <a:endParaRPr lang="ko-KR" altLang="en-US" sz="10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 latinLnBrk="1"/>
                          <a:r>
                            <a:rPr lang="en-US" altLang="ko-KR" sz="1000" dirty="0"/>
                            <a:t>10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 latinLnBrk="1"/>
                          <a:r>
                            <a:rPr lang="en-US" altLang="ko-KR" sz="1000"/>
                            <a:t>0.903</a:t>
                          </a:r>
                          <a:endParaRPr lang="ko-KR" altLang="en-US" sz="10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 fontAlgn="ctr"/>
                          <a:r>
                            <a:rPr lang="en-US" altLang="ko-KR" sz="1000" kern="12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0.0075</a:t>
                          </a: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l" fontAlgn="ctr"/>
                          <a:r>
                            <a:rPr lang="en-US" altLang="ko-KR" sz="1000" kern="12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0.88</a:t>
                          </a:r>
                        </a:p>
                      </a:txBody>
                      <a:tcPr marL="9525" marR="9525" marT="9525" marB="0" anchor="ctr"/>
                    </a:tc>
                    <a:extLst>
                      <a:ext uri="{0D108BD9-81ED-4DB2-BD59-A6C34878D82A}">
                        <a16:rowId xmlns:a16="http://schemas.microsoft.com/office/drawing/2014/main" val="908235472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000"/>
                            <a:t>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 fontAlgn="ctr"/>
                          <a:r>
                            <a:rPr lang="en-US" altLang="ko-KR" sz="1000" dirty="0">
                              <a:solidFill>
                                <a:srgbClr val="7030A0"/>
                              </a:solidFill>
                            </a:rPr>
                            <a:t>resistive layer </a:t>
                          </a:r>
                          <a:endParaRPr lang="en-US" altLang="ko-KR" sz="1000" b="0" i="0" u="none" strike="noStrike" dirty="0">
                            <a:solidFill>
                              <a:srgbClr val="7030A0"/>
                            </a:solidFill>
                            <a:effectLst/>
                            <a:latin typeface="맑은 고딕" panose="020B0503020000020004" pitchFamily="50" charset="-127"/>
                            <a:ea typeface="맑은 고딕" panose="020B0503020000020004" pitchFamily="50" charset="-127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 latinLnBrk="1"/>
                          <a:r>
                            <a:rPr lang="en-US" altLang="ko-KR" sz="1000" dirty="0">
                              <a:solidFill>
                                <a:srgbClr val="7030A0"/>
                              </a:solidFill>
                            </a:rPr>
                            <a:t>416</a:t>
                          </a:r>
                          <a:endParaRPr lang="ko-KR" altLang="en-US" sz="1000" dirty="0">
                            <a:solidFill>
                              <a:srgbClr val="7030A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 latinLnBrk="1"/>
                          <a:r>
                            <a:rPr lang="en-US" altLang="ko-KR" sz="1000" dirty="0">
                              <a:solidFill>
                                <a:srgbClr val="7030A0"/>
                              </a:solidFill>
                            </a:rPr>
                            <a:t>150</a:t>
                          </a:r>
                          <a:endParaRPr lang="ko-KR" altLang="en-US" sz="1000" dirty="0">
                            <a:solidFill>
                              <a:srgbClr val="7030A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 latinLnBrk="1"/>
                          <a:r>
                            <a:rPr lang="en-US" altLang="ko-KR" sz="1000" dirty="0">
                              <a:solidFill>
                                <a:srgbClr val="7030A0"/>
                              </a:solidFill>
                            </a:rPr>
                            <a:t>0.326</a:t>
                          </a:r>
                          <a:endParaRPr lang="ko-KR" altLang="en-US" sz="1000" dirty="0">
                            <a:solidFill>
                              <a:srgbClr val="7030A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 latinLnBrk="1"/>
                          <a:r>
                            <a:rPr lang="en-US" altLang="ko-KR" sz="1000" kern="1200" dirty="0">
                              <a:solidFill>
                                <a:srgbClr val="7030A0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0.084</a:t>
                          </a:r>
                          <a:endParaRPr lang="ko-KR" altLang="en-US" sz="1000" kern="1200" dirty="0">
                            <a:solidFill>
                              <a:srgbClr val="7030A0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 latinLnBrk="1"/>
                          <a:r>
                            <a:rPr lang="en-US" altLang="ko-KR" sz="1000" kern="1200" dirty="0">
                              <a:solidFill>
                                <a:srgbClr val="7030A0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0.46</a:t>
                          </a:r>
                          <a:endParaRPr lang="ko-KR" altLang="en-US" sz="1000" kern="1200" dirty="0">
                            <a:solidFill>
                              <a:srgbClr val="7030A0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81447542"/>
                      </a:ext>
                    </a:extLst>
                  </a:tr>
                  <a:tr h="243840">
                    <a:tc rowSpan="2"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000"/>
                            <a:t>4</a:t>
                          </a:r>
                          <a:endParaRPr lang="ko-KR" altLang="en-US" sz="1000"/>
                        </a:p>
                      </a:txBody>
                      <a:tcPr/>
                    </a:tc>
                    <a:tc rowSpan="2">
                      <a:txBody>
                        <a:bodyPr/>
                        <a:lstStyle/>
                        <a:p>
                          <a:pPr algn="l" latinLnBrk="1"/>
                          <a:r>
                            <a:rPr lang="en-US" altLang="ko-KR" sz="1000" dirty="0"/>
                            <a:t>NAPL</a:t>
                          </a:r>
                          <a:endParaRPr lang="ko-KR" altLang="en-US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 latinLnBrk="1"/>
                          <a:r>
                            <a:rPr lang="en-US" altLang="ko-KR" sz="1000" dirty="0"/>
                            <a:t>168.4</a:t>
                          </a:r>
                          <a:endParaRPr lang="ko-KR" altLang="en-US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685800" rtl="0" eaLnBrk="1" fontAlgn="auto" latinLnBrk="1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ko-KR" sz="1000" dirty="0"/>
                            <a:t>30</a:t>
                          </a:r>
                          <a:endParaRPr lang="ko-KR" altLang="en-US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 latinLnBrk="1"/>
                          <a:r>
                            <a:rPr lang="en-US" altLang="ko-KR" sz="1000" dirty="0"/>
                            <a:t>0.044</a:t>
                          </a:r>
                          <a:endParaRPr lang="ko-KR" altLang="en-US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 latinLnBrk="1"/>
                          <a:r>
                            <a:rPr lang="en-US" altLang="ko-KR" sz="1000"/>
                            <a:t>1.0</a:t>
                          </a:r>
                          <a:endParaRPr lang="ko-KR" altLang="en-US" sz="10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 latinLnBrk="1"/>
                          <a:r>
                            <a:rPr lang="en-US" altLang="ko-KR" sz="1000"/>
                            <a:t>0.36</a:t>
                          </a:r>
                          <a:endParaRPr lang="ko-KR" altLang="en-US" sz="100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79698444"/>
                      </a:ext>
                    </a:extLst>
                  </a:tr>
                  <a:tr h="243840">
                    <a:tc vMerge="1">
                      <a:txBody>
                        <a:bodyPr/>
                        <a:lstStyle/>
                        <a:p>
                          <a:pPr latinLnBrk="1"/>
                          <a:endParaRPr lang="ko-KR" altLang="en-US" sz="1000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pPr latinLnBrk="1"/>
                          <a:endParaRPr lang="ko-KR" altLang="en-US" sz="10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 latinLnBrk="1"/>
                          <a:r>
                            <a:rPr lang="en-US" altLang="ko-KR" sz="1000" dirty="0"/>
                            <a:t>93.4</a:t>
                          </a:r>
                          <a:endParaRPr lang="ko-KR" altLang="en-US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 latinLnBrk="1"/>
                          <a:r>
                            <a:rPr lang="en-US" altLang="ko-KR" sz="1000" dirty="0"/>
                            <a:t>30</a:t>
                          </a:r>
                          <a:endParaRPr lang="ko-KR" altLang="en-US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 latinLnBrk="1"/>
                          <a:r>
                            <a:rPr lang="en-US" altLang="ko-KR" sz="1000" dirty="0"/>
                            <a:t>0.024</a:t>
                          </a:r>
                          <a:endParaRPr lang="ko-KR" altLang="en-US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 latinLnBrk="1"/>
                          <a:r>
                            <a:rPr lang="en-US" altLang="ko-KR" sz="1000" dirty="0"/>
                            <a:t>7.4</a:t>
                          </a:r>
                          <a:endParaRPr lang="ko-KR" altLang="en-US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 latinLnBrk="1"/>
                          <a:r>
                            <a:rPr lang="en-US" altLang="ko-KR" sz="1000" dirty="0"/>
                            <a:t>0.35</a:t>
                          </a:r>
                          <a:endParaRPr lang="ko-KR" altLang="en-US" sz="1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9748185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67" name="TextBox 66">
            <a:extLst>
              <a:ext uri="{FF2B5EF4-FFF2-40B4-BE49-F238E27FC236}">
                <a16:creationId xmlns:a16="http://schemas.microsoft.com/office/drawing/2014/main" id="{BE3DD478-53D2-1151-DF9E-F2A39D1E1E44}"/>
              </a:ext>
            </a:extLst>
          </p:cNvPr>
          <p:cNvSpPr txBox="1"/>
          <p:nvPr/>
        </p:nvSpPr>
        <p:spPr>
          <a:xfrm>
            <a:off x="6818313" y="1194984"/>
            <a:ext cx="2214068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1400" dirty="0" err="1"/>
              <a:t>x×y×z</a:t>
            </a:r>
            <a:r>
              <a:rPr lang="en-US" altLang="ko-KR" sz="1400" dirty="0"/>
              <a:t> : 60×15×15 [m]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1400" dirty="0"/>
              <a:t>Array : dipole-dipole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1400" dirty="0"/>
              <a:t>Pole interval : 1.8 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1400" dirty="0"/>
              <a:t>N-unit : 15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1400" dirty="0"/>
              <a:t>3profile interval : 4.8 m</a:t>
            </a:r>
          </a:p>
        </p:txBody>
      </p:sp>
      <p:cxnSp>
        <p:nvCxnSpPr>
          <p:cNvPr id="22" name="직선 화살표 연결선 21">
            <a:extLst>
              <a:ext uri="{FF2B5EF4-FFF2-40B4-BE49-F238E27FC236}">
                <a16:creationId xmlns:a16="http://schemas.microsoft.com/office/drawing/2014/main" id="{2CA62D16-8601-036A-D0AD-527858BB619D}"/>
              </a:ext>
            </a:extLst>
          </p:cNvPr>
          <p:cNvCxnSpPr>
            <a:cxnSpLocks/>
          </p:cNvCxnSpPr>
          <p:nvPr/>
        </p:nvCxnSpPr>
        <p:spPr>
          <a:xfrm>
            <a:off x="5388769" y="1281113"/>
            <a:ext cx="1429544" cy="364076"/>
          </a:xfrm>
          <a:prstGeom prst="straightConnector1">
            <a:avLst/>
          </a:prstGeom>
          <a:ln>
            <a:solidFill>
              <a:srgbClr val="FF0000"/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직선 화살표 연결선 74">
            <a:extLst>
              <a:ext uri="{FF2B5EF4-FFF2-40B4-BE49-F238E27FC236}">
                <a16:creationId xmlns:a16="http://schemas.microsoft.com/office/drawing/2014/main" id="{EF2243B9-57B1-C1AB-CCDD-B12D20B472C8}"/>
              </a:ext>
            </a:extLst>
          </p:cNvPr>
          <p:cNvCxnSpPr>
            <a:cxnSpLocks/>
          </p:cNvCxnSpPr>
          <p:nvPr/>
        </p:nvCxnSpPr>
        <p:spPr>
          <a:xfrm>
            <a:off x="5332990" y="1302515"/>
            <a:ext cx="1429544" cy="364076"/>
          </a:xfrm>
          <a:prstGeom prst="straightConnector1">
            <a:avLst/>
          </a:prstGeom>
          <a:ln>
            <a:solidFill>
              <a:srgbClr val="FF0000"/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직선 화살표 연결선 75">
            <a:extLst>
              <a:ext uri="{FF2B5EF4-FFF2-40B4-BE49-F238E27FC236}">
                <a16:creationId xmlns:a16="http://schemas.microsoft.com/office/drawing/2014/main" id="{8F12ADB5-FE04-C7C0-6EB4-285F69D64A15}"/>
              </a:ext>
            </a:extLst>
          </p:cNvPr>
          <p:cNvCxnSpPr>
            <a:cxnSpLocks/>
          </p:cNvCxnSpPr>
          <p:nvPr/>
        </p:nvCxnSpPr>
        <p:spPr>
          <a:xfrm>
            <a:off x="5262384" y="1323917"/>
            <a:ext cx="1429544" cy="364076"/>
          </a:xfrm>
          <a:prstGeom prst="straightConnector1">
            <a:avLst/>
          </a:prstGeom>
          <a:ln>
            <a:solidFill>
              <a:srgbClr val="FF0000"/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>
            <a:extLst>
              <a:ext uri="{FF2B5EF4-FFF2-40B4-BE49-F238E27FC236}">
                <a16:creationId xmlns:a16="http://schemas.microsoft.com/office/drawing/2014/main" id="{4A0B487F-5274-5187-1CBE-6FE760B7B661}"/>
              </a:ext>
            </a:extLst>
          </p:cNvPr>
          <p:cNvSpPr txBox="1"/>
          <p:nvPr/>
        </p:nvSpPr>
        <p:spPr>
          <a:xfrm>
            <a:off x="6345655" y="833908"/>
            <a:ext cx="133241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ko-KR"/>
            </a:defPPr>
          </a:lstStyle>
          <a:p>
            <a:r>
              <a:rPr lang="en-US" altLang="ko-KR" dirty="0"/>
              <a:t>Basic model</a:t>
            </a:r>
            <a:endParaRPr lang="ko-KR" altLang="en-US" dirty="0"/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ABB3EA0C-4C73-5815-CFD8-6D02AA0D791E}"/>
              </a:ext>
            </a:extLst>
          </p:cNvPr>
          <p:cNvSpPr txBox="1"/>
          <p:nvPr/>
        </p:nvSpPr>
        <p:spPr>
          <a:xfrm>
            <a:off x="1777186" y="772066"/>
            <a:ext cx="114005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ko-KR"/>
            </a:defPPr>
          </a:lstStyle>
          <a:p>
            <a:r>
              <a:rPr lang="en-US" altLang="ko-KR" dirty="0"/>
              <a:t>Real</a:t>
            </a:r>
            <a:r>
              <a:rPr lang="ko-KR" altLang="en-US" dirty="0"/>
              <a:t> </a:t>
            </a:r>
            <a:r>
              <a:rPr lang="en-US" altLang="ko-KR" dirty="0"/>
              <a:t>Field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F2C09C8-8F53-C4F9-A8B8-324867F1EA3C}"/>
              </a:ext>
            </a:extLst>
          </p:cNvPr>
          <p:cNvSpPr txBox="1"/>
          <p:nvPr/>
        </p:nvSpPr>
        <p:spPr>
          <a:xfrm>
            <a:off x="5229316" y="6209986"/>
            <a:ext cx="34471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/>
              <a:t>Geophysical properties</a:t>
            </a:r>
          </a:p>
          <a:p>
            <a:r>
              <a:rPr lang="en-US" altLang="ko-KR" sz="1400" dirty="0"/>
              <a:t> </a:t>
            </a:r>
            <a:r>
              <a:rPr lang="en-US" altLang="ko-KR" sz="1400" dirty="0">
                <a:solidFill>
                  <a:srgbClr val="7030A0"/>
                </a:solidFill>
              </a:rPr>
              <a:t>Geological structure </a:t>
            </a:r>
            <a:r>
              <a:rPr lang="en-US" altLang="ko-KR" sz="1400" dirty="0"/>
              <a:t>&gt; NAPL</a:t>
            </a:r>
            <a:endParaRPr lang="ko-KR" altLang="en-US" sz="1400" dirty="0"/>
          </a:p>
        </p:txBody>
      </p:sp>
      <p:sp>
        <p:nvSpPr>
          <p:cNvPr id="59" name="직사각형 58">
            <a:extLst>
              <a:ext uri="{FF2B5EF4-FFF2-40B4-BE49-F238E27FC236}">
                <a16:creationId xmlns:a16="http://schemas.microsoft.com/office/drawing/2014/main" id="{26F49790-2F42-F120-B790-CC340BC9BF62}"/>
              </a:ext>
            </a:extLst>
          </p:cNvPr>
          <p:cNvSpPr/>
          <p:nvPr/>
        </p:nvSpPr>
        <p:spPr>
          <a:xfrm>
            <a:off x="6334274" y="6004152"/>
            <a:ext cx="2379297" cy="2271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70" name="연결선: 꺾임 69">
            <a:extLst>
              <a:ext uri="{FF2B5EF4-FFF2-40B4-BE49-F238E27FC236}">
                <a16:creationId xmlns:a16="http://schemas.microsoft.com/office/drawing/2014/main" id="{ADC7FFC2-1C45-1D69-4765-3C26E31EED58}"/>
              </a:ext>
            </a:extLst>
          </p:cNvPr>
          <p:cNvCxnSpPr>
            <a:cxnSpLocks/>
            <a:stCxn id="59" idx="3"/>
            <a:endCxn id="101" idx="3"/>
          </p:cNvCxnSpPr>
          <p:nvPr/>
        </p:nvCxnSpPr>
        <p:spPr>
          <a:xfrm flipH="1" flipV="1">
            <a:off x="8612325" y="4041669"/>
            <a:ext cx="101246" cy="2076083"/>
          </a:xfrm>
          <a:prstGeom prst="bentConnector3">
            <a:avLst>
              <a:gd name="adj1" fmla="val -142998"/>
            </a:avLst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직사각형 100">
            <a:extLst>
              <a:ext uri="{FF2B5EF4-FFF2-40B4-BE49-F238E27FC236}">
                <a16:creationId xmlns:a16="http://schemas.microsoft.com/office/drawing/2014/main" id="{CB8196B8-C893-F480-A1FC-6B03D6D24D10}"/>
              </a:ext>
            </a:extLst>
          </p:cNvPr>
          <p:cNvSpPr/>
          <p:nvPr/>
        </p:nvSpPr>
        <p:spPr>
          <a:xfrm>
            <a:off x="7882859" y="3928069"/>
            <a:ext cx="729466" cy="2271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12" name="Picture 5">
            <a:extLst>
              <a:ext uri="{FF2B5EF4-FFF2-40B4-BE49-F238E27FC236}">
                <a16:creationId xmlns:a16="http://schemas.microsoft.com/office/drawing/2014/main" id="{CB463B9E-062F-932F-3428-3AD1FC9193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678" y="3483471"/>
            <a:ext cx="1829195" cy="947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7" name="연결선: 꺾임 106">
            <a:extLst>
              <a:ext uri="{FF2B5EF4-FFF2-40B4-BE49-F238E27FC236}">
                <a16:creationId xmlns:a16="http://schemas.microsoft.com/office/drawing/2014/main" id="{124DE25F-D71D-0332-35D8-30373279A733}"/>
              </a:ext>
            </a:extLst>
          </p:cNvPr>
          <p:cNvCxnSpPr>
            <a:cxnSpLocks/>
            <a:stCxn id="108" idx="1"/>
            <a:endCxn id="106" idx="2"/>
          </p:cNvCxnSpPr>
          <p:nvPr/>
        </p:nvCxnSpPr>
        <p:spPr>
          <a:xfrm rot="10800000">
            <a:off x="6236000" y="4201885"/>
            <a:ext cx="98275" cy="1673545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직사각형 105">
            <a:extLst>
              <a:ext uri="{FF2B5EF4-FFF2-40B4-BE49-F238E27FC236}">
                <a16:creationId xmlns:a16="http://schemas.microsoft.com/office/drawing/2014/main" id="{D2DC9C38-55CB-7CC5-7643-A34C64411A2B}"/>
              </a:ext>
            </a:extLst>
          </p:cNvPr>
          <p:cNvSpPr/>
          <p:nvPr/>
        </p:nvSpPr>
        <p:spPr>
          <a:xfrm>
            <a:off x="5871266" y="3974685"/>
            <a:ext cx="729466" cy="2271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0" name="오디오 19">
            <a:hlinkClick r:id="" action="ppaction://media"/>
            <a:extLst>
              <a:ext uri="{FF2B5EF4-FFF2-40B4-BE49-F238E27FC236}">
                <a16:creationId xmlns:a16="http://schemas.microsoft.com/office/drawing/2014/main" id="{80407B1D-14B7-2D6B-6EBF-0EA853C2F1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0943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499"/>
    </mc:Choice>
    <mc:Fallback>
      <p:transition spd="slow" advTm="144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>
            <a:extLst>
              <a:ext uri="{FF2B5EF4-FFF2-40B4-BE49-F238E27FC236}">
                <a16:creationId xmlns:a16="http://schemas.microsoft.com/office/drawing/2014/main" id="{6E824698-6855-14CD-3ECB-690EA9C4F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2800" dirty="0"/>
              <a:t>Result</a:t>
            </a:r>
            <a:endParaRPr lang="ko-KR" altLang="en-US" sz="2800" dirty="0"/>
          </a:p>
        </p:txBody>
      </p:sp>
      <p:grpSp>
        <p:nvGrpSpPr>
          <p:cNvPr id="19" name="그룹 18">
            <a:extLst>
              <a:ext uri="{FF2B5EF4-FFF2-40B4-BE49-F238E27FC236}">
                <a16:creationId xmlns:a16="http://schemas.microsoft.com/office/drawing/2014/main" id="{74886562-501E-70A5-B9B7-6368C7EFA732}"/>
              </a:ext>
            </a:extLst>
          </p:cNvPr>
          <p:cNvGrpSpPr/>
          <p:nvPr/>
        </p:nvGrpSpPr>
        <p:grpSpPr>
          <a:xfrm>
            <a:off x="339106" y="1419632"/>
            <a:ext cx="8688808" cy="749382"/>
            <a:chOff x="67914" y="894721"/>
            <a:chExt cx="7898916" cy="681256"/>
          </a:xfrm>
        </p:grpSpPr>
        <p:pic>
          <p:nvPicPr>
            <p:cNvPr id="16" name="그림 15">
              <a:extLst>
                <a:ext uri="{FF2B5EF4-FFF2-40B4-BE49-F238E27FC236}">
                  <a16:creationId xmlns:a16="http://schemas.microsoft.com/office/drawing/2014/main" id="{FA8D00BF-6744-0361-631C-EA871924E4E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0751" y="905028"/>
              <a:ext cx="2036079" cy="660643"/>
            </a:xfrm>
            <a:prstGeom prst="rect">
              <a:avLst/>
            </a:prstGeom>
            <a:scene3d>
              <a:camera prst="orthographicFront">
                <a:rot lat="1800000" lon="1800000" rev="0"/>
              </a:camera>
              <a:lightRig rig="threePt" dir="t"/>
            </a:scene3d>
          </p:spPr>
        </p:pic>
        <p:pic>
          <p:nvPicPr>
            <p:cNvPr id="15" name="그림 14">
              <a:extLst>
                <a:ext uri="{FF2B5EF4-FFF2-40B4-BE49-F238E27FC236}">
                  <a16:creationId xmlns:a16="http://schemas.microsoft.com/office/drawing/2014/main" id="{83324112-9A18-A040-3EBB-44314CF7948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94465" y="905028"/>
              <a:ext cx="2036079" cy="660643"/>
            </a:xfrm>
            <a:prstGeom prst="rect">
              <a:avLst/>
            </a:prstGeom>
            <a:scene3d>
              <a:camera prst="orthographicFront">
                <a:rot lat="1800000" lon="1800000" rev="0"/>
              </a:camera>
              <a:lightRig rig="threePt" dir="t"/>
            </a:scene3d>
          </p:spPr>
        </p:pic>
        <p:pic>
          <p:nvPicPr>
            <p:cNvPr id="14" name="그림 13">
              <a:extLst>
                <a:ext uri="{FF2B5EF4-FFF2-40B4-BE49-F238E27FC236}">
                  <a16:creationId xmlns:a16="http://schemas.microsoft.com/office/drawing/2014/main" id="{E4C664FD-2502-A4EE-52AE-F11A41ADFCE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58180" y="905028"/>
              <a:ext cx="2036079" cy="660643"/>
            </a:xfrm>
            <a:prstGeom prst="rect">
              <a:avLst/>
            </a:prstGeom>
            <a:scene3d>
              <a:camera prst="orthographicFront">
                <a:rot lat="1800000" lon="1800000" rev="0"/>
              </a:camera>
              <a:lightRig rig="threePt" dir="t"/>
            </a:scene3d>
          </p:spPr>
        </p:pic>
        <p:pic>
          <p:nvPicPr>
            <p:cNvPr id="13" name="그림 12">
              <a:extLst>
                <a:ext uri="{FF2B5EF4-FFF2-40B4-BE49-F238E27FC236}">
                  <a16:creationId xmlns:a16="http://schemas.microsoft.com/office/drawing/2014/main" id="{652DACC0-A0F4-F8E6-AFAD-EC0C216632F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95" y="905028"/>
              <a:ext cx="2036079" cy="660643"/>
            </a:xfrm>
            <a:prstGeom prst="rect">
              <a:avLst/>
            </a:prstGeom>
            <a:scene3d>
              <a:camera prst="orthographicFront">
                <a:rot lat="1800000" lon="1800000" rev="0"/>
              </a:camera>
              <a:lightRig rig="threePt" dir="t"/>
            </a:scene3d>
          </p:spPr>
        </p:pic>
        <p:pic>
          <p:nvPicPr>
            <p:cNvPr id="12" name="그림 11">
              <a:extLst>
                <a:ext uri="{FF2B5EF4-FFF2-40B4-BE49-F238E27FC236}">
                  <a16:creationId xmlns:a16="http://schemas.microsoft.com/office/drawing/2014/main" id="{9D7BE283-B02E-7A11-6356-EB09ED6DAE4F}"/>
                </a:ext>
              </a:extLst>
            </p:cNvPr>
            <p:cNvPicPr>
              <a:picLocks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914" y="894721"/>
              <a:ext cx="1753775" cy="681256"/>
            </a:xfrm>
            <a:prstGeom prst="rect">
              <a:avLst/>
            </a:prstGeom>
            <a:scene3d>
              <a:camera prst="orthographicFront">
                <a:rot lat="1800000" lon="1800000" rev="0"/>
              </a:camera>
              <a:lightRig rig="threePt" dir="t"/>
            </a:scene3d>
          </p:spPr>
        </p:pic>
      </p:grpSp>
      <p:grpSp>
        <p:nvGrpSpPr>
          <p:cNvPr id="31" name="그룹 30">
            <a:extLst>
              <a:ext uri="{FF2B5EF4-FFF2-40B4-BE49-F238E27FC236}">
                <a16:creationId xmlns:a16="http://schemas.microsoft.com/office/drawing/2014/main" id="{BFE74481-DB87-7E16-B23A-2DFAFA1BCF2A}"/>
              </a:ext>
            </a:extLst>
          </p:cNvPr>
          <p:cNvGrpSpPr/>
          <p:nvPr/>
        </p:nvGrpSpPr>
        <p:grpSpPr>
          <a:xfrm>
            <a:off x="339106" y="2389760"/>
            <a:ext cx="8688808" cy="781862"/>
            <a:chOff x="397719" y="2213898"/>
            <a:chExt cx="7898916" cy="710784"/>
          </a:xfrm>
        </p:grpSpPr>
        <p:grpSp>
          <p:nvGrpSpPr>
            <p:cNvPr id="20" name="그룹 19">
              <a:extLst>
                <a:ext uri="{FF2B5EF4-FFF2-40B4-BE49-F238E27FC236}">
                  <a16:creationId xmlns:a16="http://schemas.microsoft.com/office/drawing/2014/main" id="{2A53DB8E-3A01-D607-58F0-545BF96486BC}"/>
                </a:ext>
              </a:extLst>
            </p:cNvPr>
            <p:cNvGrpSpPr/>
            <p:nvPr/>
          </p:nvGrpSpPr>
          <p:grpSpPr>
            <a:xfrm>
              <a:off x="397719" y="2243426"/>
              <a:ext cx="7898916" cy="681256"/>
              <a:chOff x="67914" y="1779741"/>
              <a:chExt cx="7898916" cy="681256"/>
            </a:xfrm>
          </p:grpSpPr>
          <p:pic>
            <p:nvPicPr>
              <p:cNvPr id="11" name="그림 10" descr="테이블이(가) 표시된 사진&#10;&#10;자동 생성된 설명">
                <a:extLst>
                  <a:ext uri="{FF2B5EF4-FFF2-40B4-BE49-F238E27FC236}">
                    <a16:creationId xmlns:a16="http://schemas.microsoft.com/office/drawing/2014/main" id="{15E0E147-43FA-4B51-9AE2-A47737AC59E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30751" y="1790048"/>
                <a:ext cx="2036079" cy="660643"/>
              </a:xfrm>
              <a:prstGeom prst="rect">
                <a:avLst/>
              </a:prstGeom>
              <a:scene3d>
                <a:camera prst="orthographicFront">
                  <a:rot lat="1800000" lon="1800000" rev="0"/>
                </a:camera>
                <a:lightRig rig="threePt" dir="t"/>
              </a:scene3d>
            </p:spPr>
          </p:pic>
          <p:pic>
            <p:nvPicPr>
              <p:cNvPr id="10" name="그림 9" descr="테이블이(가) 표시된 사진&#10;&#10;자동 생성된 설명">
                <a:extLst>
                  <a:ext uri="{FF2B5EF4-FFF2-40B4-BE49-F238E27FC236}">
                    <a16:creationId xmlns:a16="http://schemas.microsoft.com/office/drawing/2014/main" id="{35B24A70-951E-998C-5DF8-9BDF442AC3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94465" y="1790048"/>
                <a:ext cx="2036079" cy="660643"/>
              </a:xfrm>
              <a:prstGeom prst="rect">
                <a:avLst/>
              </a:prstGeom>
              <a:scene3d>
                <a:camera prst="orthographicFront">
                  <a:rot lat="1800000" lon="1800000" rev="0"/>
                </a:camera>
                <a:lightRig rig="threePt" dir="t"/>
              </a:scene3d>
            </p:spPr>
          </p:pic>
          <p:pic>
            <p:nvPicPr>
              <p:cNvPr id="9" name="그림 8" descr="테이블이(가) 표시된 사진&#10;&#10;자동 생성된 설명">
                <a:extLst>
                  <a:ext uri="{FF2B5EF4-FFF2-40B4-BE49-F238E27FC236}">
                    <a16:creationId xmlns:a16="http://schemas.microsoft.com/office/drawing/2014/main" id="{7D21A967-DFED-AA6D-F274-42CC8C3AF7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58180" y="1790048"/>
                <a:ext cx="2036079" cy="660643"/>
              </a:xfrm>
              <a:prstGeom prst="rect">
                <a:avLst/>
              </a:prstGeom>
              <a:scene3d>
                <a:camera prst="orthographicFront">
                  <a:rot lat="1800000" lon="1800000" rev="0"/>
                </a:camera>
                <a:lightRig rig="threePt" dir="t"/>
              </a:scene3d>
            </p:spPr>
          </p:pic>
          <p:pic>
            <p:nvPicPr>
              <p:cNvPr id="8" name="그림 7" descr="테이블이(가) 표시된 사진&#10;&#10;자동 생성된 설명">
                <a:extLst>
                  <a:ext uri="{FF2B5EF4-FFF2-40B4-BE49-F238E27FC236}">
                    <a16:creationId xmlns:a16="http://schemas.microsoft.com/office/drawing/2014/main" id="{F8735A93-0A64-CA73-310D-3016F839E5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21895" y="1790048"/>
                <a:ext cx="2036079" cy="660643"/>
              </a:xfrm>
              <a:prstGeom prst="rect">
                <a:avLst/>
              </a:prstGeom>
              <a:scene3d>
                <a:camera prst="orthographicFront">
                  <a:rot lat="1800000" lon="1800000" rev="0"/>
                </a:camera>
                <a:lightRig rig="threePt" dir="t"/>
              </a:scene3d>
            </p:spPr>
          </p:pic>
          <p:pic>
            <p:nvPicPr>
              <p:cNvPr id="7" name="그림 6" descr="테이블이(가) 표시된 사진&#10;&#10;자동 생성된 설명">
                <a:extLst>
                  <a:ext uri="{FF2B5EF4-FFF2-40B4-BE49-F238E27FC236}">
                    <a16:creationId xmlns:a16="http://schemas.microsoft.com/office/drawing/2014/main" id="{CE799B5E-EF87-199F-E42F-3EE01083838D}"/>
                  </a:ext>
                </a:extLst>
              </p:cNvPr>
              <p:cNvPicPr>
                <a:picLocks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914" y="1779741"/>
                <a:ext cx="1753775" cy="681256"/>
              </a:xfrm>
              <a:prstGeom prst="rect">
                <a:avLst/>
              </a:prstGeom>
              <a:scene3d>
                <a:camera prst="orthographicFront">
                  <a:rot lat="1800000" lon="1800000" rev="0"/>
                </a:camera>
                <a:lightRig rig="threePt" dir="t"/>
              </a:scene3d>
            </p:spPr>
          </p:pic>
        </p:grpSp>
        <p:sp>
          <p:nvSpPr>
            <p:cNvPr id="23" name="타원 22">
              <a:extLst>
                <a:ext uri="{FF2B5EF4-FFF2-40B4-BE49-F238E27FC236}">
                  <a16:creationId xmlns:a16="http://schemas.microsoft.com/office/drawing/2014/main" id="{E1BC6570-7571-2116-55BC-6EE990248CF8}"/>
                </a:ext>
              </a:extLst>
            </p:cNvPr>
            <p:cNvSpPr/>
            <p:nvPr/>
          </p:nvSpPr>
          <p:spPr>
            <a:xfrm>
              <a:off x="1920224" y="2213898"/>
              <a:ext cx="579120" cy="39927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4" name="타원 23">
              <a:extLst>
                <a:ext uri="{FF2B5EF4-FFF2-40B4-BE49-F238E27FC236}">
                  <a16:creationId xmlns:a16="http://schemas.microsoft.com/office/drawing/2014/main" id="{5D19934C-0939-75EC-BDBD-F0961BF8D6BF}"/>
                </a:ext>
              </a:extLst>
            </p:cNvPr>
            <p:cNvSpPr/>
            <p:nvPr/>
          </p:nvSpPr>
          <p:spPr>
            <a:xfrm>
              <a:off x="2617547" y="2320611"/>
              <a:ext cx="579120" cy="39927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03540C42-A428-1112-146E-0241C3D1C74A}"/>
              </a:ext>
            </a:extLst>
          </p:cNvPr>
          <p:cNvSpPr txBox="1"/>
          <p:nvPr/>
        </p:nvSpPr>
        <p:spPr>
          <a:xfrm>
            <a:off x="157287" y="3205546"/>
            <a:ext cx="5352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Anomaly response : not react from amplitude but </a:t>
            </a:r>
            <a:r>
              <a:rPr lang="en-US" altLang="ko-KR" b="1" dirty="0"/>
              <a:t>phase</a:t>
            </a:r>
            <a:endParaRPr lang="ko-KR" altLang="en-US" b="1" dirty="0"/>
          </a:p>
        </p:txBody>
      </p:sp>
      <p:sp>
        <p:nvSpPr>
          <p:cNvPr id="26" name="타원 25">
            <a:extLst>
              <a:ext uri="{FF2B5EF4-FFF2-40B4-BE49-F238E27FC236}">
                <a16:creationId xmlns:a16="http://schemas.microsoft.com/office/drawing/2014/main" id="{9581F93E-1148-1339-DAC7-10F999AC4350}"/>
              </a:ext>
            </a:extLst>
          </p:cNvPr>
          <p:cNvSpPr/>
          <p:nvPr/>
        </p:nvSpPr>
        <p:spPr>
          <a:xfrm>
            <a:off x="5750408" y="1711373"/>
            <a:ext cx="579120" cy="39927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" name="타원 26">
            <a:extLst>
              <a:ext uri="{FF2B5EF4-FFF2-40B4-BE49-F238E27FC236}">
                <a16:creationId xmlns:a16="http://schemas.microsoft.com/office/drawing/2014/main" id="{C7213F00-4A41-6E34-F82F-C1A0DB564F2C}"/>
              </a:ext>
            </a:extLst>
          </p:cNvPr>
          <p:cNvSpPr/>
          <p:nvPr/>
        </p:nvSpPr>
        <p:spPr>
          <a:xfrm>
            <a:off x="6382793" y="1878969"/>
            <a:ext cx="537269" cy="328214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8" name="그룹 27">
            <a:extLst>
              <a:ext uri="{FF2B5EF4-FFF2-40B4-BE49-F238E27FC236}">
                <a16:creationId xmlns:a16="http://schemas.microsoft.com/office/drawing/2014/main" id="{E7D63B12-963B-2B35-75B8-7A474CDBEFF4}"/>
              </a:ext>
            </a:extLst>
          </p:cNvPr>
          <p:cNvGrpSpPr/>
          <p:nvPr/>
        </p:nvGrpSpPr>
        <p:grpSpPr>
          <a:xfrm>
            <a:off x="1155724" y="2025760"/>
            <a:ext cx="6023776" cy="369332"/>
            <a:chOff x="6147917" y="7510454"/>
            <a:chExt cx="1952368" cy="369332"/>
          </a:xfrm>
        </p:grpSpPr>
        <p:sp>
          <p:nvSpPr>
            <p:cNvPr id="29" name="화살표: 아래쪽 28">
              <a:extLst>
                <a:ext uri="{FF2B5EF4-FFF2-40B4-BE49-F238E27FC236}">
                  <a16:creationId xmlns:a16="http://schemas.microsoft.com/office/drawing/2014/main" id="{0C45E9A4-A9C2-73DA-B68E-6B650BF2EA74}"/>
                </a:ext>
              </a:extLst>
            </p:cNvPr>
            <p:cNvSpPr/>
            <p:nvPr/>
          </p:nvSpPr>
          <p:spPr>
            <a:xfrm rot="16200000">
              <a:off x="7028313" y="6785324"/>
              <a:ext cx="191575" cy="1952368"/>
            </a:xfrm>
            <a:prstGeom prst="downArrow">
              <a:avLst>
                <a:gd name="adj1" fmla="val 50000"/>
                <a:gd name="adj2" fmla="val 162009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5974663-216F-DA3C-63C2-273102D7AD56}"/>
                </a:ext>
              </a:extLst>
            </p:cNvPr>
            <p:cNvSpPr txBox="1"/>
            <p:nvPr/>
          </p:nvSpPr>
          <p:spPr>
            <a:xfrm>
              <a:off x="6964852" y="7510454"/>
              <a:ext cx="2011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 dirty="0"/>
                <a:t>time</a:t>
              </a:r>
              <a:endParaRPr lang="ko-KR" altLang="en-US" b="1" dirty="0"/>
            </a:p>
          </p:txBody>
        </p:sp>
      </p:grpSp>
      <p:sp>
        <p:nvSpPr>
          <p:cNvPr id="32" name="직사각형 31">
            <a:extLst>
              <a:ext uri="{FF2B5EF4-FFF2-40B4-BE49-F238E27FC236}">
                <a16:creationId xmlns:a16="http://schemas.microsoft.com/office/drawing/2014/main" id="{DADD9206-E6DB-9A68-2DED-94AFF4E6DA80}"/>
              </a:ext>
            </a:extLst>
          </p:cNvPr>
          <p:cNvSpPr/>
          <p:nvPr/>
        </p:nvSpPr>
        <p:spPr>
          <a:xfrm>
            <a:off x="213154" y="942648"/>
            <a:ext cx="930063" cy="334279"/>
          </a:xfrm>
          <a:prstGeom prst="rect">
            <a:avLst/>
          </a:prstGeom>
          <a:solidFill>
            <a:srgbClr val="E38A8A"/>
          </a:solidFill>
          <a:ln>
            <a:solidFill>
              <a:srgbClr val="D65252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</a:t>
            </a:r>
            <a:endParaRPr lang="ko-KR" alt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A10CDA57-BAD1-CE6B-1C59-58DBC4404475}"/>
              </a:ext>
            </a:extLst>
          </p:cNvPr>
          <p:cNvSpPr/>
          <p:nvPr/>
        </p:nvSpPr>
        <p:spPr>
          <a:xfrm>
            <a:off x="191049" y="1280552"/>
            <a:ext cx="8868850" cy="2542008"/>
          </a:xfrm>
          <a:prstGeom prst="roundRect">
            <a:avLst>
              <a:gd name="adj" fmla="val 3445"/>
            </a:avLst>
          </a:prstGeom>
          <a:noFill/>
          <a:ln>
            <a:solidFill>
              <a:srgbClr val="D652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F932116-EF0F-99D9-AF2B-9EAB5AA4B692}"/>
              </a:ext>
            </a:extLst>
          </p:cNvPr>
          <p:cNvSpPr txBox="1"/>
          <p:nvPr/>
        </p:nvSpPr>
        <p:spPr>
          <a:xfrm rot="16200000">
            <a:off x="66524" y="1611647"/>
            <a:ext cx="5740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/>
              <a:t>Amp</a:t>
            </a:r>
            <a:endParaRPr lang="ko-KR" altLang="en-US" sz="14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3DA83FA-3DBD-F048-ECBC-7772D264352F}"/>
              </a:ext>
            </a:extLst>
          </p:cNvPr>
          <p:cNvSpPr txBox="1"/>
          <p:nvPr/>
        </p:nvSpPr>
        <p:spPr>
          <a:xfrm rot="16200000">
            <a:off x="43021" y="2480335"/>
            <a:ext cx="6210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/>
              <a:t>Phase</a:t>
            </a:r>
            <a:endParaRPr lang="ko-KR" altLang="en-US" sz="1400" dirty="0"/>
          </a:p>
        </p:txBody>
      </p:sp>
      <p:sp>
        <p:nvSpPr>
          <p:cNvPr id="35" name="직사각형 34">
            <a:extLst>
              <a:ext uri="{FF2B5EF4-FFF2-40B4-BE49-F238E27FC236}">
                <a16:creationId xmlns:a16="http://schemas.microsoft.com/office/drawing/2014/main" id="{731F1ACC-B00C-803E-358F-265DB30E68C0}"/>
              </a:ext>
            </a:extLst>
          </p:cNvPr>
          <p:cNvSpPr/>
          <p:nvPr/>
        </p:nvSpPr>
        <p:spPr>
          <a:xfrm>
            <a:off x="5464602" y="1327727"/>
            <a:ext cx="3488349" cy="2050473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6" name="Picture 5">
            <a:extLst>
              <a:ext uri="{FF2B5EF4-FFF2-40B4-BE49-F238E27FC236}">
                <a16:creationId xmlns:a16="http://schemas.microsoft.com/office/drawing/2014/main" id="{1D2DADC0-5355-6B96-51FA-E0A6275F77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5954" y="3027950"/>
            <a:ext cx="823487" cy="42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>
            <a:extLst>
              <a:ext uri="{FF2B5EF4-FFF2-40B4-BE49-F238E27FC236}">
                <a16:creationId xmlns:a16="http://schemas.microsoft.com/office/drawing/2014/main" id="{791CD8FC-10BE-A12C-9EEF-7C8FBED30F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5347" y="3030423"/>
            <a:ext cx="794878" cy="42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9F98020C-64C2-1855-26DA-74FCA8B53AD8}"/>
              </a:ext>
            </a:extLst>
          </p:cNvPr>
          <p:cNvSpPr txBox="1"/>
          <p:nvPr/>
        </p:nvSpPr>
        <p:spPr>
          <a:xfrm>
            <a:off x="7135840" y="3302922"/>
            <a:ext cx="1180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&lt;     74829</a:t>
            </a:r>
            <a:endParaRPr lang="ko-KR" altLang="en-US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F8F8CB5-4754-807B-8EA7-65F81B35CF04}"/>
              </a:ext>
            </a:extLst>
          </p:cNvPr>
          <p:cNvSpPr txBox="1"/>
          <p:nvPr/>
        </p:nvSpPr>
        <p:spPr>
          <a:xfrm>
            <a:off x="6384627" y="3301406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72829</a:t>
            </a:r>
            <a:endParaRPr lang="ko-KR" altLang="en-US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2243AAF-06ED-9607-AFDD-9E50BD25EAAC}"/>
              </a:ext>
            </a:extLst>
          </p:cNvPr>
          <p:cNvSpPr txBox="1"/>
          <p:nvPr/>
        </p:nvSpPr>
        <p:spPr>
          <a:xfrm>
            <a:off x="6276564" y="3492264"/>
            <a:ext cx="2758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Not that so much difference</a:t>
            </a:r>
            <a:endParaRPr lang="ko-KR" altLang="en-US" b="1" dirty="0"/>
          </a:p>
        </p:txBody>
      </p:sp>
      <p:sp>
        <p:nvSpPr>
          <p:cNvPr id="4" name="사각형: 둥근 모서리 3">
            <a:extLst>
              <a:ext uri="{FF2B5EF4-FFF2-40B4-BE49-F238E27FC236}">
                <a16:creationId xmlns:a16="http://schemas.microsoft.com/office/drawing/2014/main" id="{AD42528F-97AC-5EA7-50E4-1C974974F820}"/>
              </a:ext>
            </a:extLst>
          </p:cNvPr>
          <p:cNvSpPr/>
          <p:nvPr/>
        </p:nvSpPr>
        <p:spPr>
          <a:xfrm>
            <a:off x="129530" y="4359582"/>
            <a:ext cx="8898384" cy="2381108"/>
          </a:xfrm>
          <a:prstGeom prst="roundRect">
            <a:avLst>
              <a:gd name="adj" fmla="val 3445"/>
            </a:avLst>
          </a:prstGeom>
          <a:noFill/>
          <a:ln>
            <a:solidFill>
              <a:srgbClr val="CA8C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FF388046-A9CA-967C-9987-2D90A20BD8E1}"/>
              </a:ext>
            </a:extLst>
          </p:cNvPr>
          <p:cNvSpPr/>
          <p:nvPr/>
        </p:nvSpPr>
        <p:spPr>
          <a:xfrm>
            <a:off x="165069" y="3966310"/>
            <a:ext cx="1080965" cy="394245"/>
          </a:xfrm>
          <a:prstGeom prst="rect">
            <a:avLst/>
          </a:prstGeom>
          <a:solidFill>
            <a:srgbClr val="ECD6D9"/>
          </a:solidFill>
          <a:ln>
            <a:solidFill>
              <a:srgbClr val="CA8C95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TDIP</a:t>
            </a:r>
            <a:endParaRPr lang="ko-KR" alt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0B6F6CC6-41AB-81FF-6E6B-CA60CCD96217}"/>
              </a:ext>
            </a:extLst>
          </p:cNvPr>
          <p:cNvSpPr txBox="1"/>
          <p:nvPr/>
        </p:nvSpPr>
        <p:spPr>
          <a:xfrm>
            <a:off x="1251378" y="4017167"/>
            <a:ext cx="11592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/>
              <a:t>Chargeability</a:t>
            </a:r>
            <a:endParaRPr lang="ko-KR" altLang="en-US" sz="1400" dirty="0"/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938A135C-2B5C-0CFC-46E1-2052A37DC549}"/>
              </a:ext>
            </a:extLst>
          </p:cNvPr>
          <p:cNvGrpSpPr/>
          <p:nvPr/>
        </p:nvGrpSpPr>
        <p:grpSpPr>
          <a:xfrm>
            <a:off x="199654" y="4309649"/>
            <a:ext cx="8625476" cy="2480974"/>
            <a:chOff x="155237" y="4328209"/>
            <a:chExt cx="7394204" cy="2480974"/>
          </a:xfrm>
        </p:grpSpPr>
        <p:grpSp>
          <p:nvGrpSpPr>
            <p:cNvPr id="135" name="그룹 134">
              <a:extLst>
                <a:ext uri="{FF2B5EF4-FFF2-40B4-BE49-F238E27FC236}">
                  <a16:creationId xmlns:a16="http://schemas.microsoft.com/office/drawing/2014/main" id="{3D091C59-24E1-1CE6-C10F-7473BD21AC53}"/>
                </a:ext>
              </a:extLst>
            </p:cNvPr>
            <p:cNvGrpSpPr/>
            <p:nvPr/>
          </p:nvGrpSpPr>
          <p:grpSpPr>
            <a:xfrm>
              <a:off x="199653" y="5440105"/>
              <a:ext cx="1569840" cy="1364295"/>
              <a:chOff x="1977104" y="5271328"/>
              <a:chExt cx="1369471" cy="1058180"/>
            </a:xfrm>
          </p:grpSpPr>
          <p:pic>
            <p:nvPicPr>
              <p:cNvPr id="131" name="그림 130" descr="모니터, 화면, 텔레비전, 이미지이(가) 표시된 사진&#10;&#10;자동 생성된 설명">
                <a:extLst>
                  <a:ext uri="{FF2B5EF4-FFF2-40B4-BE49-F238E27FC236}">
                    <a16:creationId xmlns:a16="http://schemas.microsoft.com/office/drawing/2014/main" id="{61CE2950-E861-3203-00AC-0E203CDE5CA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2" r="-620"/>
              <a:stretch/>
            </p:blipFill>
            <p:spPr>
              <a:xfrm>
                <a:off x="1977104" y="5271328"/>
                <a:ext cx="1369471" cy="1058180"/>
              </a:xfrm>
              <a:prstGeom prst="rect">
                <a:avLst/>
              </a:prstGeom>
              <a:scene3d>
                <a:camera prst="orthographicFront">
                  <a:rot lat="1800000" lon="1800000" rev="0"/>
                </a:camera>
                <a:lightRig rig="threePt" dir="t"/>
              </a:scene3d>
            </p:spPr>
          </p:pic>
          <p:sp>
            <p:nvSpPr>
              <p:cNvPr id="132" name="직사각형 131">
                <a:extLst>
                  <a:ext uri="{FF2B5EF4-FFF2-40B4-BE49-F238E27FC236}">
                    <a16:creationId xmlns:a16="http://schemas.microsoft.com/office/drawing/2014/main" id="{C6C92347-ED9C-8B77-FD2D-B28507C6E42D}"/>
                  </a:ext>
                </a:extLst>
              </p:cNvPr>
              <p:cNvSpPr/>
              <p:nvPr/>
            </p:nvSpPr>
            <p:spPr>
              <a:xfrm>
                <a:off x="2498160" y="5468265"/>
                <a:ext cx="318740" cy="9808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scene3d>
                <a:camera prst="orthographicFront">
                  <a:rot lat="1800000" lon="1800000" rev="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33" name="직사각형 132">
                <a:extLst>
                  <a:ext uri="{FF2B5EF4-FFF2-40B4-BE49-F238E27FC236}">
                    <a16:creationId xmlns:a16="http://schemas.microsoft.com/office/drawing/2014/main" id="{3DD60A59-40B5-21E6-19B0-F7C2B14319ED}"/>
                  </a:ext>
                </a:extLst>
              </p:cNvPr>
              <p:cNvSpPr/>
              <p:nvPr/>
            </p:nvSpPr>
            <p:spPr>
              <a:xfrm>
                <a:off x="3085625" y="5689703"/>
                <a:ext cx="223460" cy="51624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</p:grpSp>
        <p:grpSp>
          <p:nvGrpSpPr>
            <p:cNvPr id="115" name="그룹 114">
              <a:extLst>
                <a:ext uri="{FF2B5EF4-FFF2-40B4-BE49-F238E27FC236}">
                  <a16:creationId xmlns:a16="http://schemas.microsoft.com/office/drawing/2014/main" id="{18AEDBEA-F9C0-FDE7-DDEA-19EF776DEB4C}"/>
                </a:ext>
              </a:extLst>
            </p:cNvPr>
            <p:cNvGrpSpPr/>
            <p:nvPr/>
          </p:nvGrpSpPr>
          <p:grpSpPr>
            <a:xfrm>
              <a:off x="1581398" y="5435322"/>
              <a:ext cx="1560161" cy="1373861"/>
              <a:chOff x="2662336" y="6346062"/>
              <a:chExt cx="2062800" cy="1065600"/>
            </a:xfrm>
          </p:grpSpPr>
          <p:pic>
            <p:nvPicPr>
              <p:cNvPr id="128" name="그림 127" descr="모니터, 화면, 디스플레이, 스크린샷이(가) 표시된 사진&#10;&#10;자동 생성된 설명">
                <a:extLst>
                  <a:ext uri="{FF2B5EF4-FFF2-40B4-BE49-F238E27FC236}">
                    <a16:creationId xmlns:a16="http://schemas.microsoft.com/office/drawing/2014/main" id="{E3D90555-2607-3C5F-29D1-BC77CA6A64BC}"/>
                  </a:ext>
                </a:extLst>
              </p:cNvPr>
              <p:cNvPicPr preferRelativeResize="0">
                <a:picLocks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62336" y="6346062"/>
                <a:ext cx="2062800" cy="1065600"/>
              </a:xfrm>
              <a:prstGeom prst="rect">
                <a:avLst/>
              </a:prstGeom>
              <a:scene3d>
                <a:camera prst="orthographicFront">
                  <a:rot lat="1800000" lon="1800000" rev="0"/>
                </a:camera>
                <a:lightRig rig="threePt" dir="t"/>
              </a:scene3d>
            </p:spPr>
          </p:pic>
          <p:sp>
            <p:nvSpPr>
              <p:cNvPr id="129" name="직사각형 128">
                <a:extLst>
                  <a:ext uri="{FF2B5EF4-FFF2-40B4-BE49-F238E27FC236}">
                    <a16:creationId xmlns:a16="http://schemas.microsoft.com/office/drawing/2014/main" id="{3767F94B-3D7F-8947-CEFF-71183A42822F}"/>
                  </a:ext>
                </a:extLst>
              </p:cNvPr>
              <p:cNvSpPr/>
              <p:nvPr/>
            </p:nvSpPr>
            <p:spPr>
              <a:xfrm>
                <a:off x="3427699" y="6556098"/>
                <a:ext cx="507448" cy="9808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scene3d>
                <a:camera prst="orthographicFront">
                  <a:rot lat="1800000" lon="1800000" rev="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30" name="직사각형 129">
                <a:extLst>
                  <a:ext uri="{FF2B5EF4-FFF2-40B4-BE49-F238E27FC236}">
                    <a16:creationId xmlns:a16="http://schemas.microsoft.com/office/drawing/2014/main" id="{75D174B3-E793-6A13-8609-ABF2038A0085}"/>
                  </a:ext>
                </a:extLst>
              </p:cNvPr>
              <p:cNvSpPr/>
              <p:nvPr/>
            </p:nvSpPr>
            <p:spPr>
              <a:xfrm>
                <a:off x="4321662" y="6722148"/>
                <a:ext cx="344956" cy="5813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scene3d>
                <a:camera prst="orthographicFront">
                  <a:rot lat="1800000" lon="1800000" rev="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</p:grpSp>
        <p:pic>
          <p:nvPicPr>
            <p:cNvPr id="207" name="그림 206">
              <a:extLst>
                <a:ext uri="{FF2B5EF4-FFF2-40B4-BE49-F238E27FC236}">
                  <a16:creationId xmlns:a16="http://schemas.microsoft.com/office/drawing/2014/main" id="{991898DF-4292-1397-90C2-97839539FE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1051" y="4639746"/>
              <a:ext cx="1714897" cy="878986"/>
            </a:xfrm>
            <a:prstGeom prst="rect">
              <a:avLst/>
            </a:prstGeom>
            <a:scene3d>
              <a:camera prst="orthographicFront">
                <a:rot lat="1800000" lon="1800000" rev="0"/>
              </a:camera>
              <a:lightRig rig="threePt" dir="t"/>
            </a:scene3d>
          </p:spPr>
        </p:pic>
        <p:pic>
          <p:nvPicPr>
            <p:cNvPr id="206" name="그림 205">
              <a:extLst>
                <a:ext uri="{FF2B5EF4-FFF2-40B4-BE49-F238E27FC236}">
                  <a16:creationId xmlns:a16="http://schemas.microsoft.com/office/drawing/2014/main" id="{296F3EA5-72C1-1E5F-3A23-D2CD6C8F070B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0821" y="4639746"/>
              <a:ext cx="1714897" cy="878986"/>
            </a:xfrm>
            <a:prstGeom prst="rect">
              <a:avLst/>
            </a:prstGeom>
            <a:scene3d>
              <a:camera prst="orthographicFront">
                <a:rot lat="1800000" lon="1800000" rev="0"/>
              </a:camera>
              <a:lightRig rig="threePt" dir="t"/>
            </a:scene3d>
          </p:spPr>
        </p:pic>
        <p:pic>
          <p:nvPicPr>
            <p:cNvPr id="205" name="그림 204">
              <a:extLst>
                <a:ext uri="{FF2B5EF4-FFF2-40B4-BE49-F238E27FC236}">
                  <a16:creationId xmlns:a16="http://schemas.microsoft.com/office/drawing/2014/main" id="{8D1F50D5-555C-E937-FD8A-99B7431CD09F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0593" y="4630165"/>
              <a:ext cx="1714897" cy="878986"/>
            </a:xfrm>
            <a:prstGeom prst="rect">
              <a:avLst/>
            </a:prstGeom>
            <a:scene3d>
              <a:camera prst="orthographicFront">
                <a:rot lat="1800000" lon="1800000" rev="0"/>
              </a:camera>
              <a:lightRig rig="threePt" dir="t"/>
            </a:scene3d>
          </p:spPr>
        </p:pic>
        <p:pic>
          <p:nvPicPr>
            <p:cNvPr id="204" name="그림 203">
              <a:extLst>
                <a:ext uri="{FF2B5EF4-FFF2-40B4-BE49-F238E27FC236}">
                  <a16:creationId xmlns:a16="http://schemas.microsoft.com/office/drawing/2014/main" id="{4B8C0295-4BBB-FCBC-FC0B-27974ECEC6CC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0365" y="4636368"/>
              <a:ext cx="1714897" cy="878986"/>
            </a:xfrm>
            <a:prstGeom prst="rect">
              <a:avLst/>
            </a:prstGeom>
            <a:scene3d>
              <a:camera prst="orthographicFront">
                <a:rot lat="1800000" lon="1800000" rev="0"/>
              </a:camera>
              <a:lightRig rig="threePt" dir="t"/>
            </a:scene3d>
          </p:spPr>
        </p:pic>
        <p:pic>
          <p:nvPicPr>
            <p:cNvPr id="203" name="그림 202">
              <a:extLst>
                <a:ext uri="{FF2B5EF4-FFF2-40B4-BE49-F238E27FC236}">
                  <a16:creationId xmlns:a16="http://schemas.microsoft.com/office/drawing/2014/main" id="{821E06AD-1B92-84CF-D8E8-F80784EAE0AB}"/>
                </a:ext>
              </a:extLst>
            </p:cNvPr>
            <p:cNvPicPr>
              <a:picLocks/>
            </p:cNvPicPr>
            <p:nvPr/>
          </p:nvPicPr>
          <p:blipFill rotWithShape="1"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1"/>
            <a:stretch/>
          </p:blipFill>
          <p:spPr>
            <a:xfrm>
              <a:off x="180224" y="4639289"/>
              <a:ext cx="1664810" cy="879757"/>
            </a:xfrm>
            <a:prstGeom prst="rect">
              <a:avLst/>
            </a:prstGeom>
            <a:scene3d>
              <a:camera prst="orthographicFront">
                <a:rot lat="1800000" lon="1800000" rev="0"/>
              </a:camera>
              <a:lightRig rig="threePt" dir="t"/>
            </a:scene3d>
          </p:spPr>
        </p:pic>
        <p:grpSp>
          <p:nvGrpSpPr>
            <p:cNvPr id="215" name="그룹 214">
              <a:extLst>
                <a:ext uri="{FF2B5EF4-FFF2-40B4-BE49-F238E27FC236}">
                  <a16:creationId xmlns:a16="http://schemas.microsoft.com/office/drawing/2014/main" id="{8F4D5E3E-A2A8-DFF5-63D8-0C2C159DC07C}"/>
                </a:ext>
              </a:extLst>
            </p:cNvPr>
            <p:cNvGrpSpPr/>
            <p:nvPr/>
          </p:nvGrpSpPr>
          <p:grpSpPr>
            <a:xfrm>
              <a:off x="7010243" y="4745174"/>
              <a:ext cx="510869" cy="792198"/>
              <a:chOff x="7146374" y="4738075"/>
              <a:chExt cx="510869" cy="792198"/>
            </a:xfrm>
          </p:grpSpPr>
          <p:pic>
            <p:nvPicPr>
              <p:cNvPr id="210" name="그림 209">
                <a:extLst>
                  <a:ext uri="{FF2B5EF4-FFF2-40B4-BE49-F238E27FC236}">
                    <a16:creationId xmlns:a16="http://schemas.microsoft.com/office/drawing/2014/main" id="{D3602FC1-B40F-EF13-CC7D-9B954A985468}"/>
                  </a:ext>
                </a:extLst>
              </p:cNvPr>
              <p:cNvPicPr>
                <a:picLocks/>
              </p:cNvPicPr>
              <p:nvPr/>
            </p:nvPicPr>
            <p:blipFill rotWithShape="1"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382" t="90303" r="54872" b="2597"/>
              <a:stretch/>
            </p:blipFill>
            <p:spPr>
              <a:xfrm rot="16200000">
                <a:off x="6868642" y="5015807"/>
                <a:ext cx="792198" cy="236733"/>
              </a:xfrm>
              <a:prstGeom prst="rect">
                <a:avLst/>
              </a:prstGeom>
            </p:spPr>
          </p:pic>
          <p:sp>
            <p:nvSpPr>
              <p:cNvPr id="211" name="TextBox 210">
                <a:extLst>
                  <a:ext uri="{FF2B5EF4-FFF2-40B4-BE49-F238E27FC236}">
                    <a16:creationId xmlns:a16="http://schemas.microsoft.com/office/drawing/2014/main" id="{5B341CC4-50A0-B184-232D-6F00CE3B6AC5}"/>
                  </a:ext>
                </a:extLst>
              </p:cNvPr>
              <p:cNvSpPr txBox="1"/>
              <p:nvPr/>
            </p:nvSpPr>
            <p:spPr>
              <a:xfrm rot="16200000">
                <a:off x="7139259" y="4958288"/>
                <a:ext cx="701034" cy="33493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 i="1" dirty="0"/>
                  <a:t>mV/m</a:t>
                </a:r>
                <a:endParaRPr lang="ko-KR" altLang="en-US" sz="1200" i="1" dirty="0"/>
              </a:p>
            </p:txBody>
          </p:sp>
        </p:grpSp>
        <p:sp>
          <p:nvSpPr>
            <p:cNvPr id="213" name="TextBox 212">
              <a:extLst>
                <a:ext uri="{FF2B5EF4-FFF2-40B4-BE49-F238E27FC236}">
                  <a16:creationId xmlns:a16="http://schemas.microsoft.com/office/drawing/2014/main" id="{9E9290BC-067F-DB3A-73EE-51A9CC1CE93D}"/>
                </a:ext>
              </a:extLst>
            </p:cNvPr>
            <p:cNvSpPr txBox="1"/>
            <p:nvPr/>
          </p:nvSpPr>
          <p:spPr>
            <a:xfrm>
              <a:off x="155237" y="4328209"/>
              <a:ext cx="8515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/>
                <a:t>Pseudo</a:t>
              </a:r>
              <a:endParaRPr lang="ko-KR" altLang="en-US" dirty="0"/>
            </a:p>
          </p:txBody>
        </p:sp>
        <p:sp>
          <p:nvSpPr>
            <p:cNvPr id="214" name="TextBox 213">
              <a:extLst>
                <a:ext uri="{FF2B5EF4-FFF2-40B4-BE49-F238E27FC236}">
                  <a16:creationId xmlns:a16="http://schemas.microsoft.com/office/drawing/2014/main" id="{9F149EC5-EEE4-5840-6EC0-76BDB8A05FDE}"/>
                </a:ext>
              </a:extLst>
            </p:cNvPr>
            <p:cNvSpPr txBox="1"/>
            <p:nvPr/>
          </p:nvSpPr>
          <p:spPr>
            <a:xfrm>
              <a:off x="175771" y="5335275"/>
              <a:ext cx="10438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/>
                <a:t>inversion</a:t>
              </a:r>
              <a:endParaRPr lang="ko-KR" altLang="en-US" dirty="0"/>
            </a:p>
          </p:txBody>
        </p:sp>
        <p:grpSp>
          <p:nvGrpSpPr>
            <p:cNvPr id="286" name="그룹 285">
              <a:extLst>
                <a:ext uri="{FF2B5EF4-FFF2-40B4-BE49-F238E27FC236}">
                  <a16:creationId xmlns:a16="http://schemas.microsoft.com/office/drawing/2014/main" id="{ACF346AA-8D1B-CF88-C4D5-F2F82C893EE0}"/>
                </a:ext>
              </a:extLst>
            </p:cNvPr>
            <p:cNvGrpSpPr/>
            <p:nvPr/>
          </p:nvGrpSpPr>
          <p:grpSpPr>
            <a:xfrm>
              <a:off x="2953464" y="5435322"/>
              <a:ext cx="1563803" cy="1373861"/>
              <a:chOff x="2876676" y="5494923"/>
              <a:chExt cx="1563803" cy="1373861"/>
            </a:xfrm>
          </p:grpSpPr>
          <p:grpSp>
            <p:nvGrpSpPr>
              <p:cNvPr id="116" name="그룹 115">
                <a:extLst>
                  <a:ext uri="{FF2B5EF4-FFF2-40B4-BE49-F238E27FC236}">
                    <a16:creationId xmlns:a16="http://schemas.microsoft.com/office/drawing/2014/main" id="{A04790CD-A1EC-A0CD-E366-BED9BF803B6D}"/>
                  </a:ext>
                </a:extLst>
              </p:cNvPr>
              <p:cNvGrpSpPr/>
              <p:nvPr/>
            </p:nvGrpSpPr>
            <p:grpSpPr>
              <a:xfrm>
                <a:off x="2876676" y="5494923"/>
                <a:ext cx="1563803" cy="1373861"/>
                <a:chOff x="3491519" y="6202097"/>
                <a:chExt cx="2067613" cy="1065600"/>
              </a:xfrm>
            </p:grpSpPr>
            <p:pic>
              <p:nvPicPr>
                <p:cNvPr id="125" name="그림 124" descr="모니터, 화면, 이미지, 디스플레이이(가) 표시된 사진&#10;&#10;자동 생성된 설명">
                  <a:extLst>
                    <a:ext uri="{FF2B5EF4-FFF2-40B4-BE49-F238E27FC236}">
                      <a16:creationId xmlns:a16="http://schemas.microsoft.com/office/drawing/2014/main" id="{95A4A0F9-18A4-4670-1D4B-74DE3393342A}"/>
                    </a:ext>
                  </a:extLst>
                </p:cNvPr>
                <p:cNvPicPr preferRelativeResize="0">
                  <a:picLocks/>
                </p:cNvPicPr>
                <p:nvPr/>
              </p:nvPicPr>
              <p:blipFill rotWithShape="1">
                <a:blip r:embed="rId2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8525"/>
                <a:stretch/>
              </p:blipFill>
              <p:spPr>
                <a:xfrm>
                  <a:off x="3491519" y="6202097"/>
                  <a:ext cx="1886937" cy="1065600"/>
                </a:xfrm>
                <a:prstGeom prst="rect">
                  <a:avLst/>
                </a:prstGeom>
                <a:scene3d>
                  <a:camera prst="orthographicFront">
                    <a:rot lat="1800000" lon="1800000" rev="0"/>
                  </a:camera>
                  <a:lightRig rig="threePt" dir="t"/>
                </a:scene3d>
              </p:spPr>
            </p:pic>
            <p:sp>
              <p:nvSpPr>
                <p:cNvPr id="127" name="직사각형 126">
                  <a:extLst>
                    <a:ext uri="{FF2B5EF4-FFF2-40B4-BE49-F238E27FC236}">
                      <a16:creationId xmlns:a16="http://schemas.microsoft.com/office/drawing/2014/main" id="{15BB58AC-810A-9AF4-9F94-DDD44F07B9FA}"/>
                    </a:ext>
                  </a:extLst>
                </p:cNvPr>
                <p:cNvSpPr/>
                <p:nvPr/>
              </p:nvSpPr>
              <p:spPr>
                <a:xfrm>
                  <a:off x="5283816" y="6459555"/>
                  <a:ext cx="275316" cy="58131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280" name="직사각형 279">
                <a:extLst>
                  <a:ext uri="{FF2B5EF4-FFF2-40B4-BE49-F238E27FC236}">
                    <a16:creationId xmlns:a16="http://schemas.microsoft.com/office/drawing/2014/main" id="{E346A360-5A01-1C23-075F-694FF9B7517E}"/>
                  </a:ext>
                </a:extLst>
              </p:cNvPr>
              <p:cNvSpPr/>
              <p:nvPr/>
            </p:nvSpPr>
            <p:spPr>
              <a:xfrm>
                <a:off x="3439584" y="5786887"/>
                <a:ext cx="383799" cy="12646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scene3d>
                <a:camera prst="orthographicFront">
                  <a:rot lat="1800000" lon="1800000" rev="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81" name="직사각형 280">
                <a:extLst>
                  <a:ext uri="{FF2B5EF4-FFF2-40B4-BE49-F238E27FC236}">
                    <a16:creationId xmlns:a16="http://schemas.microsoft.com/office/drawing/2014/main" id="{CAF4E4C4-EB6C-C6C1-94D1-04F0635B48FF}"/>
                  </a:ext>
                </a:extLst>
              </p:cNvPr>
              <p:cNvSpPr/>
              <p:nvPr/>
            </p:nvSpPr>
            <p:spPr>
              <a:xfrm>
                <a:off x="4115717" y="6000973"/>
                <a:ext cx="260901" cy="74948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scene3d>
                <a:camera prst="orthographicFront">
                  <a:rot lat="1800000" lon="1800000" rev="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</p:grpSp>
        <p:grpSp>
          <p:nvGrpSpPr>
            <p:cNvPr id="287" name="그룹 286">
              <a:extLst>
                <a:ext uri="{FF2B5EF4-FFF2-40B4-BE49-F238E27FC236}">
                  <a16:creationId xmlns:a16="http://schemas.microsoft.com/office/drawing/2014/main" id="{9D34F1C2-E5A1-8226-D4C5-8479EAE78DCF}"/>
                </a:ext>
              </a:extLst>
            </p:cNvPr>
            <p:cNvGrpSpPr/>
            <p:nvPr/>
          </p:nvGrpSpPr>
          <p:grpSpPr>
            <a:xfrm>
              <a:off x="4329172" y="5435322"/>
              <a:ext cx="1504709" cy="1373861"/>
              <a:chOff x="4271253" y="5488542"/>
              <a:chExt cx="1504709" cy="1373861"/>
            </a:xfrm>
          </p:grpSpPr>
          <p:pic>
            <p:nvPicPr>
              <p:cNvPr id="122" name="그림 121" descr="모니터, 화면, 디스플레이, 스크린샷이(가) 표시된 사진&#10;&#10;자동 생성된 설명">
                <a:extLst>
                  <a:ext uri="{FF2B5EF4-FFF2-40B4-BE49-F238E27FC236}">
                    <a16:creationId xmlns:a16="http://schemas.microsoft.com/office/drawing/2014/main" id="{2A6D3081-7CF8-4ED1-16E4-FF2211D18B91}"/>
                  </a:ext>
                </a:extLst>
              </p:cNvPr>
              <p:cNvPicPr preferRelativeResize="0">
                <a:picLocks/>
              </p:cNvPicPr>
              <p:nvPr/>
            </p:nvPicPr>
            <p:blipFill rotWithShape="1">
              <a:blip r:embed="rId2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1176"/>
              <a:stretch/>
            </p:blipFill>
            <p:spPr>
              <a:xfrm>
                <a:off x="4271253" y="5488542"/>
                <a:ext cx="1385797" cy="1373861"/>
              </a:xfrm>
              <a:prstGeom prst="rect">
                <a:avLst/>
              </a:prstGeom>
              <a:scene3d>
                <a:camera prst="orthographicFront">
                  <a:rot lat="1800000" lon="1800000" rev="0"/>
                </a:camera>
                <a:lightRig rig="threePt" dir="t"/>
              </a:scene3d>
            </p:spPr>
          </p:pic>
          <p:sp>
            <p:nvSpPr>
              <p:cNvPr id="282" name="직사각형 281">
                <a:extLst>
                  <a:ext uri="{FF2B5EF4-FFF2-40B4-BE49-F238E27FC236}">
                    <a16:creationId xmlns:a16="http://schemas.microsoft.com/office/drawing/2014/main" id="{C17E3486-44E8-CE28-FFB8-158DB0553321}"/>
                  </a:ext>
                </a:extLst>
              </p:cNvPr>
              <p:cNvSpPr/>
              <p:nvPr/>
            </p:nvSpPr>
            <p:spPr>
              <a:xfrm>
                <a:off x="4838928" y="5777829"/>
                <a:ext cx="383799" cy="12646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scene3d>
                <a:camera prst="orthographicFront">
                  <a:rot lat="1800000" lon="1800000" rev="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83" name="직사각형 282">
                <a:extLst>
                  <a:ext uri="{FF2B5EF4-FFF2-40B4-BE49-F238E27FC236}">
                    <a16:creationId xmlns:a16="http://schemas.microsoft.com/office/drawing/2014/main" id="{FB280D50-175A-371B-D269-68989F62BE94}"/>
                  </a:ext>
                </a:extLst>
              </p:cNvPr>
              <p:cNvSpPr/>
              <p:nvPr/>
            </p:nvSpPr>
            <p:spPr>
              <a:xfrm>
                <a:off x="5515061" y="5991915"/>
                <a:ext cx="260901" cy="74948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scene3d>
                <a:camera prst="orthographicFront">
                  <a:rot lat="1800000" lon="1800000" rev="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</p:grpSp>
        <p:grpSp>
          <p:nvGrpSpPr>
            <p:cNvPr id="288" name="그룹 287">
              <a:extLst>
                <a:ext uri="{FF2B5EF4-FFF2-40B4-BE49-F238E27FC236}">
                  <a16:creationId xmlns:a16="http://schemas.microsoft.com/office/drawing/2014/main" id="{CE3DECB9-1B25-1F7A-844A-6F1F98395536}"/>
                </a:ext>
              </a:extLst>
            </p:cNvPr>
            <p:cNvGrpSpPr/>
            <p:nvPr/>
          </p:nvGrpSpPr>
          <p:grpSpPr>
            <a:xfrm>
              <a:off x="5626016" y="5435322"/>
              <a:ext cx="1560161" cy="1373861"/>
              <a:chOff x="5529490" y="5604987"/>
              <a:chExt cx="1560161" cy="1373861"/>
            </a:xfrm>
          </p:grpSpPr>
          <p:pic>
            <p:nvPicPr>
              <p:cNvPr id="119" name="그림 118" descr="모니터, 화면, 디스플레이, 스크린샷이(가) 표시된 사진&#10;&#10;자동 생성된 설명">
                <a:extLst>
                  <a:ext uri="{FF2B5EF4-FFF2-40B4-BE49-F238E27FC236}">
                    <a16:creationId xmlns:a16="http://schemas.microsoft.com/office/drawing/2014/main" id="{964C8ECE-6D83-747B-0707-71AFFA28ADE2}"/>
                  </a:ext>
                </a:extLst>
              </p:cNvPr>
              <p:cNvPicPr preferRelativeResize="0">
                <a:picLocks/>
              </p:cNvPicPr>
              <p:nvPr/>
            </p:nvPicPr>
            <p:blipFill>
              <a:blip r:embed="rId2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29490" y="5604987"/>
                <a:ext cx="1560161" cy="1373861"/>
              </a:xfrm>
              <a:prstGeom prst="rect">
                <a:avLst/>
              </a:prstGeom>
              <a:scene3d>
                <a:camera prst="orthographicFront">
                  <a:rot lat="1800000" lon="1800000" rev="0"/>
                </a:camera>
                <a:lightRig rig="threePt" dir="t"/>
              </a:scene3d>
            </p:spPr>
          </p:pic>
          <p:sp>
            <p:nvSpPr>
              <p:cNvPr id="284" name="직사각형 283">
                <a:extLst>
                  <a:ext uri="{FF2B5EF4-FFF2-40B4-BE49-F238E27FC236}">
                    <a16:creationId xmlns:a16="http://schemas.microsoft.com/office/drawing/2014/main" id="{4536029B-67B6-F924-CE4B-A750B6A25C8E}"/>
                  </a:ext>
                </a:extLst>
              </p:cNvPr>
              <p:cNvSpPr/>
              <p:nvPr/>
            </p:nvSpPr>
            <p:spPr>
              <a:xfrm>
                <a:off x="6113109" y="5873086"/>
                <a:ext cx="383799" cy="12646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scene3d>
                <a:camera prst="orthographicFront">
                  <a:rot lat="1800000" lon="1800000" rev="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85" name="직사각형 284">
                <a:extLst>
                  <a:ext uri="{FF2B5EF4-FFF2-40B4-BE49-F238E27FC236}">
                    <a16:creationId xmlns:a16="http://schemas.microsoft.com/office/drawing/2014/main" id="{0C11CA82-D905-F008-A777-A662EC179162}"/>
                  </a:ext>
                </a:extLst>
              </p:cNvPr>
              <p:cNvSpPr/>
              <p:nvPr/>
            </p:nvSpPr>
            <p:spPr>
              <a:xfrm>
                <a:off x="6789242" y="6087172"/>
                <a:ext cx="260901" cy="74948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scene3d>
                <a:camera prst="orthographicFront">
                  <a:rot lat="1800000" lon="1800000" rev="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</p:grpSp>
        <p:grpSp>
          <p:nvGrpSpPr>
            <p:cNvPr id="143" name="그룹 142">
              <a:extLst>
                <a:ext uri="{FF2B5EF4-FFF2-40B4-BE49-F238E27FC236}">
                  <a16:creationId xmlns:a16="http://schemas.microsoft.com/office/drawing/2014/main" id="{2D503570-4C2E-D1C4-9658-CD15B870F67C}"/>
                </a:ext>
              </a:extLst>
            </p:cNvPr>
            <p:cNvGrpSpPr/>
            <p:nvPr/>
          </p:nvGrpSpPr>
          <p:grpSpPr>
            <a:xfrm>
              <a:off x="7029836" y="5820034"/>
              <a:ext cx="519605" cy="710875"/>
              <a:chOff x="8953434" y="5231317"/>
              <a:chExt cx="429726" cy="551372"/>
            </a:xfrm>
          </p:grpSpPr>
          <p:pic>
            <p:nvPicPr>
              <p:cNvPr id="139" name="그림 138" descr="모니터, 텔레비전, 화면, 이미지이(가) 표시된 사진&#10;&#10;자동 생성된 설명">
                <a:extLst>
                  <a:ext uri="{FF2B5EF4-FFF2-40B4-BE49-F238E27FC236}">
                    <a16:creationId xmlns:a16="http://schemas.microsoft.com/office/drawing/2014/main" id="{A6D1E427-06A4-E421-80E6-2743EA112F9D}"/>
                  </a:ext>
                </a:extLst>
              </p:cNvPr>
              <p:cNvPicPr preferRelativeResize="0">
                <a:picLocks/>
              </p:cNvPicPr>
              <p:nvPr/>
            </p:nvPicPr>
            <p:blipFill rotWithShape="1">
              <a:blip r:embed="rId2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5962" t="24342" r="573" b="20054"/>
              <a:stretch/>
            </p:blipFill>
            <p:spPr>
              <a:xfrm>
                <a:off x="8953434" y="5256720"/>
                <a:ext cx="195784" cy="525969"/>
              </a:xfrm>
              <a:prstGeom prst="rect">
                <a:avLst/>
              </a:prstGeom>
            </p:spPr>
          </p:pic>
          <p:sp>
            <p:nvSpPr>
              <p:cNvPr id="140" name="TextBox 139">
                <a:extLst>
                  <a:ext uri="{FF2B5EF4-FFF2-40B4-BE49-F238E27FC236}">
                    <a16:creationId xmlns:a16="http://schemas.microsoft.com/office/drawing/2014/main" id="{3AAD334C-8EA0-C686-357A-1CE34DCC0806}"/>
                  </a:ext>
                </a:extLst>
              </p:cNvPr>
              <p:cNvSpPr txBox="1"/>
              <p:nvPr/>
            </p:nvSpPr>
            <p:spPr>
              <a:xfrm rot="16200000">
                <a:off x="8972791" y="5364687"/>
                <a:ext cx="54373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 i="1" dirty="0"/>
                  <a:t>mV/m</a:t>
                </a:r>
                <a:endParaRPr lang="ko-KR" altLang="en-US" sz="1200" i="1" dirty="0"/>
              </a:p>
            </p:txBody>
          </p:sp>
        </p:grpSp>
        <p:grpSp>
          <p:nvGrpSpPr>
            <p:cNvPr id="118" name="그룹 117">
              <a:extLst>
                <a:ext uri="{FF2B5EF4-FFF2-40B4-BE49-F238E27FC236}">
                  <a16:creationId xmlns:a16="http://schemas.microsoft.com/office/drawing/2014/main" id="{7974BC4A-AFA9-E3FC-DF17-8BAA9E3B88DD}"/>
                </a:ext>
              </a:extLst>
            </p:cNvPr>
            <p:cNvGrpSpPr/>
            <p:nvPr/>
          </p:nvGrpSpPr>
          <p:grpSpPr>
            <a:xfrm>
              <a:off x="1014444" y="5383399"/>
              <a:ext cx="6023776" cy="369332"/>
              <a:chOff x="6147917" y="7510454"/>
              <a:chExt cx="1952368" cy="369332"/>
            </a:xfrm>
          </p:grpSpPr>
          <p:sp>
            <p:nvSpPr>
              <p:cNvPr id="120" name="화살표: 아래쪽 119">
                <a:extLst>
                  <a:ext uri="{FF2B5EF4-FFF2-40B4-BE49-F238E27FC236}">
                    <a16:creationId xmlns:a16="http://schemas.microsoft.com/office/drawing/2014/main" id="{EEAA5C41-E82E-E2AD-1EBF-B0BD2715FD29}"/>
                  </a:ext>
                </a:extLst>
              </p:cNvPr>
              <p:cNvSpPr/>
              <p:nvPr/>
            </p:nvSpPr>
            <p:spPr>
              <a:xfrm rot="16200000">
                <a:off x="7028313" y="6785324"/>
                <a:ext cx="191575" cy="1952368"/>
              </a:xfrm>
              <a:prstGeom prst="downArrow">
                <a:avLst>
                  <a:gd name="adj1" fmla="val 50000"/>
                  <a:gd name="adj2" fmla="val 162009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29CD3031-9F6C-CDFC-E3EE-70C012B5C944}"/>
                  </a:ext>
                </a:extLst>
              </p:cNvPr>
              <p:cNvSpPr txBox="1"/>
              <p:nvPr/>
            </p:nvSpPr>
            <p:spPr>
              <a:xfrm>
                <a:off x="6964852" y="7510454"/>
                <a:ext cx="2011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b="1" dirty="0"/>
                  <a:t>time</a:t>
                </a:r>
                <a:endParaRPr lang="ko-KR" altLang="en-US" b="1" dirty="0"/>
              </a:p>
            </p:txBody>
          </p:sp>
        </p:grpSp>
      </p:grpSp>
      <p:sp>
        <p:nvSpPr>
          <p:cNvPr id="123" name="TextBox 122">
            <a:extLst>
              <a:ext uri="{FF2B5EF4-FFF2-40B4-BE49-F238E27FC236}">
                <a16:creationId xmlns:a16="http://schemas.microsoft.com/office/drawing/2014/main" id="{75D82642-B0EF-9EDD-B8DB-6790337998CA}"/>
              </a:ext>
            </a:extLst>
          </p:cNvPr>
          <p:cNvSpPr txBox="1"/>
          <p:nvPr/>
        </p:nvSpPr>
        <p:spPr>
          <a:xfrm>
            <a:off x="2262093" y="4021436"/>
            <a:ext cx="62871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Not that so much different in</a:t>
            </a:r>
            <a:r>
              <a:rPr lang="ko-KR" altLang="en-US" dirty="0"/>
              <a:t> </a:t>
            </a:r>
            <a:r>
              <a:rPr lang="en-US" altLang="ko-KR" dirty="0"/>
              <a:t>both pseudo section and inversion </a:t>
            </a:r>
          </a:p>
          <a:p>
            <a:r>
              <a:rPr lang="en-US" altLang="ko-KR" dirty="0">
                <a:sym typeface="Wingdings" panose="05000000000000000000" pitchFamily="2" charset="2"/>
              </a:rPr>
              <a:t> hard to figure out contamination </a:t>
            </a:r>
            <a:endParaRPr lang="ko-KR" altLang="en-US" dirty="0"/>
          </a:p>
        </p:txBody>
      </p:sp>
      <p:graphicFrame>
        <p:nvGraphicFramePr>
          <p:cNvPr id="218" name="표 218">
            <a:extLst>
              <a:ext uri="{FF2B5EF4-FFF2-40B4-BE49-F238E27FC236}">
                <a16:creationId xmlns:a16="http://schemas.microsoft.com/office/drawing/2014/main" id="{201FB729-D175-9CB6-1791-EBC11EC1D3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4926121"/>
              </p:ext>
            </p:extLst>
          </p:nvPr>
        </p:nvGraphicFramePr>
        <p:xfrm>
          <a:off x="7725905" y="4450074"/>
          <a:ext cx="1119110" cy="2458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822">
                  <a:extLst>
                    <a:ext uri="{9D8B030D-6E8A-4147-A177-3AD203B41FA5}">
                      <a16:colId xmlns:a16="http://schemas.microsoft.com/office/drawing/2014/main" val="3060151784"/>
                    </a:ext>
                  </a:extLst>
                </a:gridCol>
                <a:gridCol w="223822">
                  <a:extLst>
                    <a:ext uri="{9D8B030D-6E8A-4147-A177-3AD203B41FA5}">
                      <a16:colId xmlns:a16="http://schemas.microsoft.com/office/drawing/2014/main" val="222106523"/>
                    </a:ext>
                  </a:extLst>
                </a:gridCol>
                <a:gridCol w="223822">
                  <a:extLst>
                    <a:ext uri="{9D8B030D-6E8A-4147-A177-3AD203B41FA5}">
                      <a16:colId xmlns:a16="http://schemas.microsoft.com/office/drawing/2014/main" val="1673550986"/>
                    </a:ext>
                  </a:extLst>
                </a:gridCol>
                <a:gridCol w="223822">
                  <a:extLst>
                    <a:ext uri="{9D8B030D-6E8A-4147-A177-3AD203B41FA5}">
                      <a16:colId xmlns:a16="http://schemas.microsoft.com/office/drawing/2014/main" val="3499499295"/>
                    </a:ext>
                  </a:extLst>
                </a:gridCol>
                <a:gridCol w="223822">
                  <a:extLst>
                    <a:ext uri="{9D8B030D-6E8A-4147-A177-3AD203B41FA5}">
                      <a16:colId xmlns:a16="http://schemas.microsoft.com/office/drawing/2014/main" val="458191717"/>
                    </a:ext>
                  </a:extLst>
                </a:gridCol>
              </a:tblGrid>
              <a:tr h="156318"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solidFill>
                      <a:srgbClr val="FF7800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solidFill>
                      <a:srgbClr val="FF8800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solidFill>
                      <a:srgbClr val="FF9100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solidFill>
                      <a:srgbClr val="FFB900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solidFill>
                      <a:srgbClr val="FFB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5518494"/>
                  </a:ext>
                </a:extLst>
              </a:tr>
            </a:tbl>
          </a:graphicData>
        </a:graphic>
      </p:graphicFrame>
      <p:pic>
        <p:nvPicPr>
          <p:cNvPr id="18" name="오디오 17">
            <a:hlinkClick r:id="" action="ppaction://media"/>
            <a:extLst>
              <a:ext uri="{FF2B5EF4-FFF2-40B4-BE49-F238E27FC236}">
                <a16:creationId xmlns:a16="http://schemas.microsoft.com/office/drawing/2014/main" id="{65E69512-469F-F45F-D6F6-46011838EF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9027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849"/>
    </mc:Choice>
    <mc:Fallback>
      <p:transition spd="slow" advTm="288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>
            <a:extLst>
              <a:ext uri="{FF2B5EF4-FFF2-40B4-BE49-F238E27FC236}">
                <a16:creationId xmlns:a16="http://schemas.microsoft.com/office/drawing/2014/main" id="{AB538B8C-AFDC-3C42-7EC5-B50D7D986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2400" dirty="0"/>
              <a:t>Numerical Model 4 : complicate geology model</a:t>
            </a:r>
            <a:endParaRPr lang="ko-KR" altLang="en-US" sz="2400" dirty="0"/>
          </a:p>
        </p:txBody>
      </p:sp>
      <p:grpSp>
        <p:nvGrpSpPr>
          <p:cNvPr id="35" name="그룹 34">
            <a:extLst>
              <a:ext uri="{FF2B5EF4-FFF2-40B4-BE49-F238E27FC236}">
                <a16:creationId xmlns:a16="http://schemas.microsoft.com/office/drawing/2014/main" id="{9031DB49-5AD3-DC34-36C3-8E21E387ADE3}"/>
              </a:ext>
            </a:extLst>
          </p:cNvPr>
          <p:cNvGrpSpPr/>
          <p:nvPr/>
        </p:nvGrpSpPr>
        <p:grpSpPr>
          <a:xfrm>
            <a:off x="110180" y="3043761"/>
            <a:ext cx="2293426" cy="2762421"/>
            <a:chOff x="176392" y="3023142"/>
            <a:chExt cx="2043652" cy="2762421"/>
          </a:xfrm>
        </p:grpSpPr>
        <p:pic>
          <p:nvPicPr>
            <p:cNvPr id="13" name="그림 12">
              <a:extLst>
                <a:ext uri="{FF2B5EF4-FFF2-40B4-BE49-F238E27FC236}">
                  <a16:creationId xmlns:a16="http://schemas.microsoft.com/office/drawing/2014/main" id="{26ED286A-34A9-3D51-9C40-807F93AA34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5793" b="52917"/>
            <a:stretch/>
          </p:blipFill>
          <p:spPr>
            <a:xfrm>
              <a:off x="263006" y="3133564"/>
              <a:ext cx="1951053" cy="834199"/>
            </a:xfrm>
            <a:prstGeom prst="rect">
              <a:avLst/>
            </a:prstGeom>
          </p:spPr>
        </p:pic>
        <p:pic>
          <p:nvPicPr>
            <p:cNvPr id="14" name="그림 13">
              <a:extLst>
                <a:ext uri="{FF2B5EF4-FFF2-40B4-BE49-F238E27FC236}">
                  <a16:creationId xmlns:a16="http://schemas.microsoft.com/office/drawing/2014/main" id="{3DB6ADFC-9A7F-531C-9075-404E49E051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7658" b="49986"/>
            <a:stretch/>
          </p:blipFill>
          <p:spPr>
            <a:xfrm>
              <a:off x="272981" y="4047520"/>
              <a:ext cx="1931104" cy="805579"/>
            </a:xfrm>
            <a:prstGeom prst="rect">
              <a:avLst/>
            </a:prstGeom>
          </p:spPr>
        </p:pic>
        <p:pic>
          <p:nvPicPr>
            <p:cNvPr id="15" name="그림 14">
              <a:extLst>
                <a:ext uri="{FF2B5EF4-FFF2-40B4-BE49-F238E27FC236}">
                  <a16:creationId xmlns:a16="http://schemas.microsoft.com/office/drawing/2014/main" id="{0ED26A11-AEE1-8518-7120-51ED91ECE6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1935" b="54124"/>
            <a:stretch/>
          </p:blipFill>
          <p:spPr>
            <a:xfrm>
              <a:off x="272981" y="4986535"/>
              <a:ext cx="1947063" cy="799028"/>
            </a:xfrm>
            <a:prstGeom prst="rect">
              <a:avLst/>
            </a:prstGeom>
          </p:spPr>
        </p:pic>
        <p:sp>
          <p:nvSpPr>
            <p:cNvPr id="16" name="직사각형 15">
              <a:extLst>
                <a:ext uri="{FF2B5EF4-FFF2-40B4-BE49-F238E27FC236}">
                  <a16:creationId xmlns:a16="http://schemas.microsoft.com/office/drawing/2014/main" id="{E10A883E-BF0E-C7FF-BEEC-BB17E9C83FF2}"/>
                </a:ext>
              </a:extLst>
            </p:cNvPr>
            <p:cNvSpPr/>
            <p:nvPr/>
          </p:nvSpPr>
          <p:spPr>
            <a:xfrm>
              <a:off x="227068" y="3200723"/>
              <a:ext cx="105403" cy="1656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7" name="직사각형 16">
              <a:extLst>
                <a:ext uri="{FF2B5EF4-FFF2-40B4-BE49-F238E27FC236}">
                  <a16:creationId xmlns:a16="http://schemas.microsoft.com/office/drawing/2014/main" id="{7EFF564B-5C15-686D-FC25-D2B8ABE886E9}"/>
                </a:ext>
              </a:extLst>
            </p:cNvPr>
            <p:cNvSpPr/>
            <p:nvPr/>
          </p:nvSpPr>
          <p:spPr>
            <a:xfrm>
              <a:off x="265654" y="4003212"/>
              <a:ext cx="105403" cy="1656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8" name="직사각형 17">
              <a:extLst>
                <a:ext uri="{FF2B5EF4-FFF2-40B4-BE49-F238E27FC236}">
                  <a16:creationId xmlns:a16="http://schemas.microsoft.com/office/drawing/2014/main" id="{6D63DA0C-5526-669C-3401-530F7429ACE4}"/>
                </a:ext>
              </a:extLst>
            </p:cNvPr>
            <p:cNvSpPr/>
            <p:nvPr/>
          </p:nvSpPr>
          <p:spPr>
            <a:xfrm>
              <a:off x="256922" y="4986535"/>
              <a:ext cx="105403" cy="1656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C01BD6D-0449-D841-C04F-75F06324C9B3}"/>
                </a:ext>
              </a:extLst>
            </p:cNvPr>
            <p:cNvSpPr txBox="1"/>
            <p:nvPr/>
          </p:nvSpPr>
          <p:spPr>
            <a:xfrm>
              <a:off x="183180" y="3023142"/>
              <a:ext cx="209706" cy="338554"/>
            </a:xfrm>
            <a:prstGeom prst="rect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rtlCol="0">
              <a:spAutoFit/>
            </a:bodyPr>
            <a:lstStyle>
              <a:defPPr>
                <a:defRPr lang="ko-KR"/>
              </a:defPPr>
            </a:lstStyle>
            <a:p>
              <a:r>
                <a:rPr lang="en-US" altLang="ko-KR" sz="1600" dirty="0"/>
                <a:t>A</a:t>
              </a:r>
              <a:endParaRPr lang="ko-KR" altLang="en-US" sz="1600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0EE2783-EB1F-4736-E50E-F1C187F154C3}"/>
                </a:ext>
              </a:extLst>
            </p:cNvPr>
            <p:cNvSpPr txBox="1"/>
            <p:nvPr/>
          </p:nvSpPr>
          <p:spPr>
            <a:xfrm>
              <a:off x="176392" y="3974383"/>
              <a:ext cx="208313" cy="338554"/>
            </a:xfrm>
            <a:prstGeom prst="rect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rtlCol="0">
              <a:spAutoFit/>
            </a:bodyPr>
            <a:lstStyle>
              <a:defPPr>
                <a:defRPr lang="ko-KR"/>
              </a:defPPr>
            </a:lstStyle>
            <a:p>
              <a:r>
                <a:rPr lang="en-US" altLang="ko-KR" sz="1600" dirty="0"/>
                <a:t>C</a:t>
              </a:r>
              <a:endParaRPr lang="ko-KR" altLang="en-US" sz="1600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2A06227-893A-04C4-5CF7-ECDC7FD92236}"/>
                </a:ext>
              </a:extLst>
            </p:cNvPr>
            <p:cNvSpPr txBox="1"/>
            <p:nvPr/>
          </p:nvSpPr>
          <p:spPr>
            <a:xfrm>
              <a:off x="176393" y="4817258"/>
              <a:ext cx="208313" cy="338554"/>
            </a:xfrm>
            <a:prstGeom prst="rect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rtlCol="0">
              <a:spAutoFit/>
            </a:bodyPr>
            <a:lstStyle/>
            <a:p>
              <a:r>
                <a:rPr lang="en-US" altLang="ko-KR" sz="1600" dirty="0"/>
                <a:t>G</a:t>
              </a:r>
              <a:endParaRPr lang="ko-KR" altLang="en-US" sz="1600" dirty="0"/>
            </a:p>
          </p:txBody>
        </p:sp>
      </p:grpSp>
      <p:grpSp>
        <p:nvGrpSpPr>
          <p:cNvPr id="36" name="그룹 35">
            <a:extLst>
              <a:ext uri="{FF2B5EF4-FFF2-40B4-BE49-F238E27FC236}">
                <a16:creationId xmlns:a16="http://schemas.microsoft.com/office/drawing/2014/main" id="{AAB15BD5-573C-F9D7-7C77-E22269F9929A}"/>
              </a:ext>
            </a:extLst>
          </p:cNvPr>
          <p:cNvGrpSpPr/>
          <p:nvPr/>
        </p:nvGrpSpPr>
        <p:grpSpPr>
          <a:xfrm>
            <a:off x="2375982" y="3167806"/>
            <a:ext cx="2107685" cy="2638376"/>
            <a:chOff x="2489193" y="3182359"/>
            <a:chExt cx="1878142" cy="2638376"/>
          </a:xfrm>
        </p:grpSpPr>
        <p:pic>
          <p:nvPicPr>
            <p:cNvPr id="25" name="그림 24">
              <a:extLst>
                <a:ext uri="{FF2B5EF4-FFF2-40B4-BE49-F238E27FC236}">
                  <a16:creationId xmlns:a16="http://schemas.microsoft.com/office/drawing/2014/main" id="{5964F321-D679-9D7A-A89D-D8E0690E6E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306" t="51463" r="-549" b="8402"/>
            <a:stretch/>
          </p:blipFill>
          <p:spPr>
            <a:xfrm>
              <a:off x="2489193" y="4099135"/>
              <a:ext cx="1875976" cy="770789"/>
            </a:xfrm>
            <a:prstGeom prst="rect">
              <a:avLst/>
            </a:prstGeom>
          </p:spPr>
        </p:pic>
        <p:pic>
          <p:nvPicPr>
            <p:cNvPr id="26" name="그림 25">
              <a:extLst>
                <a:ext uri="{FF2B5EF4-FFF2-40B4-BE49-F238E27FC236}">
                  <a16:creationId xmlns:a16="http://schemas.microsoft.com/office/drawing/2014/main" id="{4B49643A-F411-9ABA-D69B-B0307F7739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916" t="56493" b="-353"/>
            <a:stretch/>
          </p:blipFill>
          <p:spPr>
            <a:xfrm>
              <a:off x="2489193" y="3182359"/>
              <a:ext cx="1853727" cy="792975"/>
            </a:xfrm>
            <a:prstGeom prst="rect">
              <a:avLst/>
            </a:prstGeom>
          </p:spPr>
        </p:pic>
        <p:pic>
          <p:nvPicPr>
            <p:cNvPr id="27" name="그림 26">
              <a:extLst>
                <a:ext uri="{FF2B5EF4-FFF2-40B4-BE49-F238E27FC236}">
                  <a16:creationId xmlns:a16="http://schemas.microsoft.com/office/drawing/2014/main" id="{F2612C25-49A5-7E4B-CD02-2CA2F73998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4099" t="51090" b="652"/>
            <a:stretch/>
          </p:blipFill>
          <p:spPr>
            <a:xfrm>
              <a:off x="2521047" y="4986535"/>
              <a:ext cx="1846288" cy="834200"/>
            </a:xfrm>
            <a:prstGeom prst="rect">
              <a:avLst/>
            </a:prstGeom>
          </p:spPr>
        </p:pic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C8C16697-7F8E-454F-03A8-1365D4A37BAF}"/>
              </a:ext>
            </a:extLst>
          </p:cNvPr>
          <p:cNvSpPr txBox="1"/>
          <p:nvPr/>
        </p:nvSpPr>
        <p:spPr>
          <a:xfrm>
            <a:off x="681112" y="2881990"/>
            <a:ext cx="9829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b="1" dirty="0"/>
              <a:t>Resistivity</a:t>
            </a:r>
            <a:endParaRPr lang="ko-KR" altLang="en-US" sz="1400" b="1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81A011E-13FA-23EB-07C1-FF0EB31251E0}"/>
              </a:ext>
            </a:extLst>
          </p:cNvPr>
          <p:cNvSpPr txBox="1"/>
          <p:nvPr/>
        </p:nvSpPr>
        <p:spPr>
          <a:xfrm>
            <a:off x="3014921" y="2881990"/>
            <a:ext cx="6928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b="1" dirty="0"/>
              <a:t>-Phase</a:t>
            </a:r>
            <a:endParaRPr lang="ko-KR" altLang="en-US" sz="1400" b="1" dirty="0"/>
          </a:p>
        </p:txBody>
      </p:sp>
      <p:grpSp>
        <p:nvGrpSpPr>
          <p:cNvPr id="60" name="그룹 59">
            <a:extLst>
              <a:ext uri="{FF2B5EF4-FFF2-40B4-BE49-F238E27FC236}">
                <a16:creationId xmlns:a16="http://schemas.microsoft.com/office/drawing/2014/main" id="{1A2A62EF-5BB2-B350-271F-E2A370C8BE4C}"/>
              </a:ext>
            </a:extLst>
          </p:cNvPr>
          <p:cNvGrpSpPr/>
          <p:nvPr/>
        </p:nvGrpSpPr>
        <p:grpSpPr>
          <a:xfrm>
            <a:off x="144962" y="1216344"/>
            <a:ext cx="2111019" cy="1675718"/>
            <a:chOff x="227068" y="1204707"/>
            <a:chExt cx="2111019" cy="1675718"/>
          </a:xfrm>
        </p:grpSpPr>
        <p:pic>
          <p:nvPicPr>
            <p:cNvPr id="8" name="그림 7">
              <a:extLst>
                <a:ext uri="{FF2B5EF4-FFF2-40B4-BE49-F238E27FC236}">
                  <a16:creationId xmlns:a16="http://schemas.microsoft.com/office/drawing/2014/main" id="{737E902D-1B99-4E78-1EDA-ABE2E4791CD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27068" y="1204707"/>
              <a:ext cx="2111019" cy="1675718"/>
            </a:xfrm>
            <a:prstGeom prst="rect">
              <a:avLst/>
            </a:prstGeom>
          </p:spPr>
        </p:pic>
        <p:cxnSp>
          <p:nvCxnSpPr>
            <p:cNvPr id="39" name="직선 연결선 38">
              <a:extLst>
                <a:ext uri="{FF2B5EF4-FFF2-40B4-BE49-F238E27FC236}">
                  <a16:creationId xmlns:a16="http://schemas.microsoft.com/office/drawing/2014/main" id="{F483FB23-C3DD-E33B-2D07-9092EFCFC29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5620" y="1686079"/>
              <a:ext cx="1612900" cy="940281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직선 연결선 43">
              <a:extLst>
                <a:ext uri="{FF2B5EF4-FFF2-40B4-BE49-F238E27FC236}">
                  <a16:creationId xmlns:a16="http://schemas.microsoft.com/office/drawing/2014/main" id="{B3D88594-B4C5-053A-04B6-7EF84A6D39A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6114" y="1513840"/>
              <a:ext cx="1770229" cy="1023014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직선 연결선 45">
              <a:extLst>
                <a:ext uri="{FF2B5EF4-FFF2-40B4-BE49-F238E27FC236}">
                  <a16:creationId xmlns:a16="http://schemas.microsoft.com/office/drawing/2014/main" id="{9E881D5D-0982-F18B-FF17-819270C888F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97462" y="1316747"/>
              <a:ext cx="1644698" cy="984477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" name="직선 화살표 연결선 10">
            <a:extLst>
              <a:ext uri="{FF2B5EF4-FFF2-40B4-BE49-F238E27FC236}">
                <a16:creationId xmlns:a16="http://schemas.microsoft.com/office/drawing/2014/main" id="{85280639-5D70-2411-3A08-178B896FA592}"/>
              </a:ext>
            </a:extLst>
          </p:cNvPr>
          <p:cNvCxnSpPr>
            <a:cxnSpLocks/>
            <a:stCxn id="9" idx="1"/>
          </p:cNvCxnSpPr>
          <p:nvPr/>
        </p:nvCxnSpPr>
        <p:spPr>
          <a:xfrm flipH="1" flipV="1">
            <a:off x="853440" y="2238605"/>
            <a:ext cx="1071433" cy="63471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사각형: 둥근 모서리 3">
            <a:extLst>
              <a:ext uri="{FF2B5EF4-FFF2-40B4-BE49-F238E27FC236}">
                <a16:creationId xmlns:a16="http://schemas.microsoft.com/office/drawing/2014/main" id="{E71729F2-5A92-6EA1-48F0-2C72A5BE2FFE}"/>
              </a:ext>
            </a:extLst>
          </p:cNvPr>
          <p:cNvSpPr/>
          <p:nvPr/>
        </p:nvSpPr>
        <p:spPr>
          <a:xfrm>
            <a:off x="71717" y="1072438"/>
            <a:ext cx="4396111" cy="5371950"/>
          </a:xfrm>
          <a:prstGeom prst="roundRect">
            <a:avLst>
              <a:gd name="adj" fmla="val 5779"/>
            </a:avLst>
          </a:prstGeom>
          <a:noFill/>
          <a:ln>
            <a:solidFill>
              <a:srgbClr val="9979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D39CE9FC-9CF7-54EE-7952-D9282D98FB63}"/>
              </a:ext>
            </a:extLst>
          </p:cNvPr>
          <p:cNvSpPr txBox="1"/>
          <p:nvPr/>
        </p:nvSpPr>
        <p:spPr>
          <a:xfrm>
            <a:off x="597624" y="4584143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NAPL</a:t>
            </a:r>
            <a:endParaRPr lang="ko-KR" altLang="en-US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D73849E3-8ECC-025E-845A-1D1A821E6940}"/>
              </a:ext>
            </a:extLst>
          </p:cNvPr>
          <p:cNvSpPr txBox="1"/>
          <p:nvPr/>
        </p:nvSpPr>
        <p:spPr>
          <a:xfrm>
            <a:off x="2589264" y="4561931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NAPL</a:t>
            </a:r>
            <a:endParaRPr lang="ko-KR" altLang="en-US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8AD90489-88C2-9FDC-1554-B2C22800DC1E}"/>
              </a:ext>
            </a:extLst>
          </p:cNvPr>
          <p:cNvSpPr txBox="1"/>
          <p:nvPr/>
        </p:nvSpPr>
        <p:spPr>
          <a:xfrm>
            <a:off x="511030" y="5798056"/>
            <a:ext cx="33564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altLang="ko-KR" dirty="0"/>
              <a:t>Resistivity : low at NAPL zone</a:t>
            </a:r>
          </a:p>
          <a:p>
            <a:pPr marL="285750" indent="-285750">
              <a:buFontTx/>
              <a:buChar char="-"/>
            </a:pPr>
            <a:r>
              <a:rPr lang="en-US" altLang="ko-KR" dirty="0"/>
              <a:t>Phase : low at side of NAPL</a:t>
            </a:r>
            <a:endParaRPr lang="ko-KR" altLang="en-US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675BEDC-906A-A863-76D9-E048D5EAA79C}"/>
              </a:ext>
            </a:extLst>
          </p:cNvPr>
          <p:cNvSpPr txBox="1"/>
          <p:nvPr/>
        </p:nvSpPr>
        <p:spPr>
          <a:xfrm>
            <a:off x="2233951" y="1183788"/>
            <a:ext cx="2170419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1400" dirty="0"/>
              <a:t>SIP &amp; TDIP </a:t>
            </a:r>
            <a:endParaRPr lang="en-US" altLang="ko-K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1400" dirty="0"/>
              <a:t># of profile : 9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1400" dirty="0"/>
              <a:t>Annual profile length : 90 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1400" dirty="0" err="1"/>
              <a:t>parallel</a:t>
            </a:r>
            <a:r>
              <a:rPr lang="ko-KR" altLang="en-US" sz="1400" dirty="0"/>
              <a:t> 2.5 </a:t>
            </a:r>
            <a:r>
              <a:rPr lang="ko-KR" altLang="en-US" sz="1400" dirty="0" err="1"/>
              <a:t>m</a:t>
            </a:r>
            <a:r>
              <a:rPr lang="ko-KR" altLang="en-US" sz="1400" dirty="0"/>
              <a:t> </a:t>
            </a:r>
            <a:r>
              <a:rPr lang="ko-KR" altLang="en-US" sz="1400" dirty="0" err="1"/>
              <a:t>interval</a:t>
            </a:r>
            <a:endParaRPr lang="ko-KR" alt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1400" dirty="0" err="1"/>
              <a:t>Pole-dipole</a:t>
            </a:r>
            <a:endParaRPr lang="en-US" altLang="ko-K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1400" dirty="0"/>
              <a:t>Pole</a:t>
            </a:r>
            <a:r>
              <a:rPr lang="ko-KR" altLang="en-US" sz="1400" dirty="0"/>
              <a:t> </a:t>
            </a:r>
            <a:r>
              <a:rPr lang="en-US" altLang="ko-KR" sz="1400" dirty="0"/>
              <a:t>interval : 2.5 m</a:t>
            </a:r>
            <a:endParaRPr lang="ko-KR" altLang="en-US" sz="1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B4D6D60-7CC3-A51D-13F3-E7B084F94BBC}"/>
              </a:ext>
            </a:extLst>
          </p:cNvPr>
          <p:cNvSpPr txBox="1"/>
          <p:nvPr/>
        </p:nvSpPr>
        <p:spPr>
          <a:xfrm>
            <a:off x="1924873" y="2688651"/>
            <a:ext cx="787395" cy="369332"/>
          </a:xfrm>
          <a:prstGeom prst="rect">
            <a:avLst/>
          </a:prstGeom>
          <a:solidFill>
            <a:srgbClr val="8F9F5E">
              <a:alpha val="75000"/>
            </a:srgbClr>
          </a:solidFill>
        </p:spPr>
        <p:txBody>
          <a:bodyPr wrap="none" rtlCol="0">
            <a:spAutoFit/>
          </a:bodyPr>
          <a:lstStyle/>
          <a:p>
            <a:r>
              <a:rPr lang="en-US" altLang="ko-KR" dirty="0"/>
              <a:t>NAPL</a:t>
            </a:r>
            <a:endParaRPr lang="ko-KR" altLang="en-US" dirty="0"/>
          </a:p>
        </p:txBody>
      </p:sp>
      <p:sp>
        <p:nvSpPr>
          <p:cNvPr id="5" name="사각형: 둥근 모서리 4">
            <a:extLst>
              <a:ext uri="{FF2B5EF4-FFF2-40B4-BE49-F238E27FC236}">
                <a16:creationId xmlns:a16="http://schemas.microsoft.com/office/drawing/2014/main" id="{958EDCCC-45A8-7996-1801-D37986285A6F}"/>
              </a:ext>
            </a:extLst>
          </p:cNvPr>
          <p:cNvSpPr/>
          <p:nvPr/>
        </p:nvSpPr>
        <p:spPr>
          <a:xfrm>
            <a:off x="4613419" y="1072437"/>
            <a:ext cx="4396111" cy="5668253"/>
          </a:xfrm>
          <a:prstGeom prst="roundRect">
            <a:avLst>
              <a:gd name="adj" fmla="val 5458"/>
            </a:avLst>
          </a:prstGeom>
          <a:noFill/>
          <a:ln>
            <a:solidFill>
              <a:srgbClr val="9979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57" name="그림 56">
            <a:extLst>
              <a:ext uri="{FF2B5EF4-FFF2-40B4-BE49-F238E27FC236}">
                <a16:creationId xmlns:a16="http://schemas.microsoft.com/office/drawing/2014/main" id="{7172CF7A-A94A-B955-4146-A12B2D16500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49462"/>
          <a:stretch/>
        </p:blipFill>
        <p:spPr>
          <a:xfrm>
            <a:off x="4912146" y="1377621"/>
            <a:ext cx="1981079" cy="592767"/>
          </a:xfrm>
          <a:prstGeom prst="rect">
            <a:avLst/>
          </a:prstGeom>
        </p:spPr>
      </p:pic>
      <p:pic>
        <p:nvPicPr>
          <p:cNvPr id="58" name="그림 57">
            <a:extLst>
              <a:ext uri="{FF2B5EF4-FFF2-40B4-BE49-F238E27FC236}">
                <a16:creationId xmlns:a16="http://schemas.microsoft.com/office/drawing/2014/main" id="{2884FB13-F172-7551-DE8D-2BB2C1A1A7E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19467" y="2097698"/>
            <a:ext cx="2004116" cy="781269"/>
          </a:xfrm>
          <a:prstGeom prst="rect">
            <a:avLst/>
          </a:prstGeom>
        </p:spPr>
      </p:pic>
      <p:pic>
        <p:nvPicPr>
          <p:cNvPr id="61" name="그림 60">
            <a:extLst>
              <a:ext uri="{FF2B5EF4-FFF2-40B4-BE49-F238E27FC236}">
                <a16:creationId xmlns:a16="http://schemas.microsoft.com/office/drawing/2014/main" id="{EC6A4785-5908-8C30-C157-22600F90CC5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36343" y="3534319"/>
            <a:ext cx="2090504" cy="969239"/>
          </a:xfrm>
          <a:prstGeom prst="rect">
            <a:avLst/>
          </a:prstGeom>
        </p:spPr>
      </p:pic>
      <p:sp>
        <p:nvSpPr>
          <p:cNvPr id="32" name="화살표: 아래쪽 31">
            <a:extLst>
              <a:ext uri="{FF2B5EF4-FFF2-40B4-BE49-F238E27FC236}">
                <a16:creationId xmlns:a16="http://schemas.microsoft.com/office/drawing/2014/main" id="{06639F52-91C5-0E1E-16CC-8BA686910A22}"/>
              </a:ext>
            </a:extLst>
          </p:cNvPr>
          <p:cNvSpPr/>
          <p:nvPr/>
        </p:nvSpPr>
        <p:spPr>
          <a:xfrm>
            <a:off x="4713862" y="1224343"/>
            <a:ext cx="215907" cy="2632131"/>
          </a:xfrm>
          <a:prstGeom prst="downArrow">
            <a:avLst>
              <a:gd name="adj1" fmla="val 50000"/>
              <a:gd name="adj2" fmla="val 12058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B999A3A-E5B2-076E-319C-34D6E4784E08}"/>
              </a:ext>
            </a:extLst>
          </p:cNvPr>
          <p:cNvSpPr txBox="1"/>
          <p:nvPr/>
        </p:nvSpPr>
        <p:spPr>
          <a:xfrm rot="16200000">
            <a:off x="4508488" y="2294652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/>
              <a:t>time</a:t>
            </a:r>
            <a:endParaRPr lang="ko-KR" altLang="en-US" b="1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7F15307-B6AE-7E23-B5D2-89C323C52E1C}"/>
              </a:ext>
            </a:extLst>
          </p:cNvPr>
          <p:cNvSpPr txBox="1"/>
          <p:nvPr/>
        </p:nvSpPr>
        <p:spPr>
          <a:xfrm>
            <a:off x="4875954" y="1060684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/>
              <a:t>leakage</a:t>
            </a:r>
            <a:endParaRPr lang="ko-KR" altLang="en-US" b="1" dirty="0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1099243B-0489-D7B0-D0C8-5707F9CB7B80}"/>
              </a:ext>
            </a:extLst>
          </p:cNvPr>
          <p:cNvSpPr txBox="1"/>
          <p:nvPr/>
        </p:nvSpPr>
        <p:spPr>
          <a:xfrm>
            <a:off x="4875954" y="1785999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/>
              <a:t>extension</a:t>
            </a:r>
            <a:endParaRPr lang="ko-KR" altLang="en-US" b="1" dirty="0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EF6213C1-AC72-5D55-9F69-3B27DC22CE16}"/>
              </a:ext>
            </a:extLst>
          </p:cNvPr>
          <p:cNvSpPr txBox="1"/>
          <p:nvPr/>
        </p:nvSpPr>
        <p:spPr>
          <a:xfrm>
            <a:off x="4903247" y="2561905"/>
            <a:ext cx="2172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/>
              <a:t>Mid-biodegradation</a:t>
            </a:r>
            <a:endParaRPr lang="ko-KR" alt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6" name="표 8">
                <a:extLst>
                  <a:ext uri="{FF2B5EF4-FFF2-40B4-BE49-F238E27FC236}">
                    <a16:creationId xmlns:a16="http://schemas.microsoft.com/office/drawing/2014/main" id="{F1A61F18-4C00-6532-EE27-D31B1592A99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18509337"/>
                  </p:ext>
                </p:extLst>
              </p:nvPr>
            </p:nvGraphicFramePr>
            <p:xfrm>
              <a:off x="4721498" y="4362242"/>
              <a:ext cx="4139922" cy="225439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08280">
                      <a:extLst>
                        <a:ext uri="{9D8B030D-6E8A-4147-A177-3AD203B41FA5}">
                          <a16:colId xmlns:a16="http://schemas.microsoft.com/office/drawing/2014/main" val="1178983626"/>
                        </a:ext>
                      </a:extLst>
                    </a:gridCol>
                    <a:gridCol w="1267822">
                      <a:extLst>
                        <a:ext uri="{9D8B030D-6E8A-4147-A177-3AD203B41FA5}">
                          <a16:colId xmlns:a16="http://schemas.microsoft.com/office/drawing/2014/main" val="224866607"/>
                        </a:ext>
                      </a:extLst>
                    </a:gridCol>
                    <a:gridCol w="532764">
                      <a:extLst>
                        <a:ext uri="{9D8B030D-6E8A-4147-A177-3AD203B41FA5}">
                          <a16:colId xmlns:a16="http://schemas.microsoft.com/office/drawing/2014/main" val="2838929672"/>
                        </a:ext>
                      </a:extLst>
                    </a:gridCol>
                    <a:gridCol w="532764">
                      <a:extLst>
                        <a:ext uri="{9D8B030D-6E8A-4147-A177-3AD203B41FA5}">
                          <a16:colId xmlns:a16="http://schemas.microsoft.com/office/drawing/2014/main" val="3362659908"/>
                        </a:ext>
                      </a:extLst>
                    </a:gridCol>
                    <a:gridCol w="532764">
                      <a:extLst>
                        <a:ext uri="{9D8B030D-6E8A-4147-A177-3AD203B41FA5}">
                          <a16:colId xmlns:a16="http://schemas.microsoft.com/office/drawing/2014/main" val="1355151255"/>
                        </a:ext>
                      </a:extLst>
                    </a:gridCol>
                    <a:gridCol w="532764">
                      <a:extLst>
                        <a:ext uri="{9D8B030D-6E8A-4147-A177-3AD203B41FA5}">
                          <a16:colId xmlns:a16="http://schemas.microsoft.com/office/drawing/2014/main" val="4122726059"/>
                        </a:ext>
                      </a:extLst>
                    </a:gridCol>
                    <a:gridCol w="532764">
                      <a:extLst>
                        <a:ext uri="{9D8B030D-6E8A-4147-A177-3AD203B41FA5}">
                          <a16:colId xmlns:a16="http://schemas.microsoft.com/office/drawing/2014/main" val="3421552241"/>
                        </a:ext>
                      </a:extLst>
                    </a:gridCol>
                  </a:tblGrid>
                  <a:tr h="278505">
                    <a:tc>
                      <a:txBody>
                        <a:bodyPr/>
                        <a:lstStyle/>
                        <a:p>
                          <a:pPr latinLnBrk="1"/>
                          <a:endParaRPr lang="ko-KR" alt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200" dirty="0"/>
                            <a:t>Layer</a:t>
                          </a:r>
                          <a:endParaRPr lang="ko-KR" alt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ko-KR" sz="1200" b="1" i="1" dirty="0" smtClean="0">
                                    <a:latin typeface="Cambria Math" panose="02040503050406030204" pitchFamily="18" charset="0"/>
                                  </a:rPr>
                                  <m:t>𝝆</m:t>
                                </m:r>
                              </m:oMath>
                            </m:oMathPara>
                          </a14:m>
                          <a:endParaRPr lang="ko-KR" alt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ko-KR" sz="1200" b="1" i="1" smtClean="0">
                                    <a:latin typeface="Cambria Math" panose="02040503050406030204" pitchFamily="18" charset="0"/>
                                  </a:rPr>
                                  <m:t>𝝓</m:t>
                                </m:r>
                              </m:oMath>
                            </m:oMathPara>
                          </a14:m>
                          <a:endParaRPr lang="ko-KR" altLang="en-US" sz="12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200"/>
                            <a:t>m</a:t>
                          </a:r>
                          <a:endParaRPr lang="ko-KR" altLang="en-US" sz="12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200"/>
                            <a:t>tau</a:t>
                          </a:r>
                          <a:endParaRPr lang="ko-KR" altLang="en-US" sz="12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200"/>
                            <a:t>C</a:t>
                          </a:r>
                          <a:endParaRPr lang="ko-KR" altLang="en-US" sz="120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21652647"/>
                      </a:ext>
                    </a:extLst>
                  </a:tr>
                  <a:tr h="278505"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200" dirty="0"/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200" dirty="0"/>
                            <a:t>Top soil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200" dirty="0"/>
                            <a:t>32</a:t>
                          </a:r>
                          <a:endParaRPr lang="ko-KR" alt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200" dirty="0"/>
                            <a:t>0</a:t>
                          </a:r>
                          <a:endParaRPr lang="ko-KR" alt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200"/>
                            <a:t>0.017</a:t>
                          </a:r>
                          <a:endParaRPr lang="ko-KR" altLang="en-US" sz="12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200"/>
                            <a:t>0.96</a:t>
                          </a:r>
                          <a:endParaRPr lang="ko-KR" altLang="en-US" sz="12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200"/>
                            <a:t>0.60</a:t>
                          </a:r>
                          <a:endParaRPr lang="ko-KR" altLang="en-US" sz="120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37626950"/>
                      </a:ext>
                    </a:extLst>
                  </a:tr>
                  <a:tr h="278505"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200" dirty="0"/>
                            <a:t>2</a:t>
                          </a:r>
                          <a:endParaRPr lang="ko-KR" alt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200" dirty="0"/>
                            <a:t>Peat</a:t>
                          </a:r>
                          <a:endParaRPr lang="ko-KR" alt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200"/>
                            <a:t>8.5</a:t>
                          </a:r>
                          <a:endParaRPr lang="ko-KR" altLang="en-US" sz="12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200"/>
                            <a:t>2.9</a:t>
                          </a:r>
                          <a:endParaRPr lang="ko-KR" altLang="en-US" sz="12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200" dirty="0"/>
                            <a:t>0.03</a:t>
                          </a:r>
                          <a:endParaRPr lang="ko-KR" alt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200"/>
                            <a:t>0.75</a:t>
                          </a:r>
                          <a:endParaRPr lang="ko-KR" altLang="en-US" sz="12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200"/>
                            <a:t>0.6</a:t>
                          </a:r>
                          <a:endParaRPr lang="ko-KR" altLang="en-US" sz="120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08235472"/>
                      </a:ext>
                    </a:extLst>
                  </a:tr>
                  <a:tr h="278505"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200" dirty="0"/>
                            <a:t>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200" dirty="0"/>
                            <a:t>Varved clay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200" dirty="0"/>
                            <a:t>21</a:t>
                          </a:r>
                          <a:endParaRPr lang="ko-KR" alt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200" dirty="0"/>
                            <a:t>0.366</a:t>
                          </a:r>
                          <a:endParaRPr lang="ko-KR" alt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200"/>
                            <a:t>0.006</a:t>
                          </a:r>
                          <a:endParaRPr lang="ko-KR" altLang="en-US" sz="12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200"/>
                            <a:t>0.86</a:t>
                          </a:r>
                          <a:endParaRPr lang="ko-KR" altLang="en-US" sz="12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200"/>
                            <a:t>0.25</a:t>
                          </a:r>
                          <a:endParaRPr lang="ko-KR" altLang="en-US" sz="120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81447542"/>
                      </a:ext>
                    </a:extLst>
                  </a:tr>
                  <a:tr h="278505"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200" dirty="0"/>
                            <a:t>4</a:t>
                          </a:r>
                          <a:endParaRPr lang="ko-KR" alt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200" dirty="0"/>
                            <a:t>Sandy chalk </a:t>
                          </a:r>
                          <a:r>
                            <a:rPr lang="en-US" altLang="ko-KR" sz="1200" dirty="0" err="1"/>
                            <a:t>til</a:t>
                          </a:r>
                          <a:endParaRPr lang="ko-KR" alt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200" dirty="0"/>
                            <a:t>50</a:t>
                          </a:r>
                          <a:endParaRPr lang="ko-KR" alt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200" dirty="0"/>
                            <a:t>1.28</a:t>
                          </a:r>
                          <a:endParaRPr lang="ko-KR" alt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200"/>
                            <a:t>0.014</a:t>
                          </a:r>
                          <a:endParaRPr lang="ko-KR" altLang="en-US" sz="12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200" dirty="0"/>
                            <a:t>0.9</a:t>
                          </a:r>
                          <a:endParaRPr lang="ko-KR" alt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200"/>
                            <a:t>0.9</a:t>
                          </a:r>
                          <a:endParaRPr lang="ko-KR" altLang="en-US" sz="120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47599660"/>
                      </a:ext>
                    </a:extLst>
                  </a:tr>
                  <a:tr h="304855"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200" dirty="0"/>
                            <a:t>5</a:t>
                          </a:r>
                          <a:endParaRPr lang="ko-KR" alt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200" dirty="0"/>
                            <a:t>NAPL</a:t>
                          </a:r>
                          <a:endParaRPr lang="ko-KR" alt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200" dirty="0"/>
                            <a:t>168.4</a:t>
                          </a:r>
                          <a:endParaRPr lang="ko-KR" alt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685800" rtl="0" eaLnBrk="1" fontAlgn="auto" latinLnBrk="1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ko-KR" sz="1200" dirty="0"/>
                            <a:t>1.28</a:t>
                          </a:r>
                          <a:endParaRPr lang="ko-KR" alt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200" dirty="0"/>
                            <a:t>0.044</a:t>
                          </a:r>
                          <a:endParaRPr lang="ko-KR" alt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200" dirty="0"/>
                            <a:t>1.0</a:t>
                          </a:r>
                          <a:endParaRPr lang="ko-KR" alt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200" dirty="0"/>
                            <a:t>0.36</a:t>
                          </a:r>
                          <a:endParaRPr lang="ko-KR" altLang="en-US" sz="12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1503788"/>
                      </a:ext>
                    </a:extLst>
                  </a:tr>
                  <a:tr h="278505"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200" dirty="0"/>
                            <a:t>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200" dirty="0"/>
                            <a:t>Degraded NAPL</a:t>
                          </a:r>
                          <a:endParaRPr lang="ko-KR" alt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200" dirty="0"/>
                            <a:t>93.4</a:t>
                          </a:r>
                          <a:endParaRPr lang="ko-KR" alt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200" dirty="0"/>
                            <a:t>1.28</a:t>
                          </a:r>
                          <a:endParaRPr lang="ko-KR" alt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200" dirty="0"/>
                            <a:t>0.024</a:t>
                          </a:r>
                          <a:endParaRPr lang="ko-KR" alt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200" dirty="0"/>
                            <a:t>7.4</a:t>
                          </a:r>
                          <a:endParaRPr lang="ko-KR" alt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200" dirty="0"/>
                            <a:t>0.35</a:t>
                          </a:r>
                          <a:endParaRPr lang="ko-KR" altLang="en-US" sz="12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28521132"/>
                      </a:ext>
                    </a:extLst>
                  </a:tr>
                  <a:tr h="278505">
                    <a:tc>
                      <a:txBody>
                        <a:bodyPr/>
                        <a:lstStyle/>
                        <a:p>
                          <a:pPr marL="0" marR="0" lvl="0" indent="0" algn="l" defTabSz="685800" rtl="0" eaLnBrk="1" fontAlgn="auto" latinLnBrk="1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ko-KR" sz="1200" dirty="0"/>
                            <a:t>7</a:t>
                          </a:r>
                          <a:endParaRPr lang="ko-KR" alt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685800" rtl="0" eaLnBrk="1" fontAlgn="auto" latinLnBrk="1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ko-KR" sz="1200" dirty="0"/>
                            <a:t>NAPL Side</a:t>
                          </a:r>
                          <a:endParaRPr lang="ko-KR" alt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200"/>
                            <a:t>50</a:t>
                          </a:r>
                          <a:endParaRPr lang="ko-KR" altLang="en-US" sz="12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200"/>
                            <a:t>4.66</a:t>
                          </a:r>
                          <a:endParaRPr lang="ko-KR" altLang="en-US" sz="12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200" dirty="0"/>
                            <a:t>1.06</a:t>
                          </a:r>
                          <a:endParaRPr lang="ko-KR" alt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200"/>
                            <a:t>0.9</a:t>
                          </a:r>
                          <a:endParaRPr lang="ko-KR" altLang="en-US" sz="12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200" dirty="0"/>
                            <a:t>0.63</a:t>
                          </a:r>
                          <a:endParaRPr lang="ko-KR" altLang="en-US" sz="12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4355926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6" name="표 8">
                <a:extLst>
                  <a:ext uri="{FF2B5EF4-FFF2-40B4-BE49-F238E27FC236}">
                    <a16:creationId xmlns:a16="http://schemas.microsoft.com/office/drawing/2014/main" id="{F1A61F18-4C00-6532-EE27-D31B1592A99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18509337"/>
                  </p:ext>
                </p:extLst>
              </p:nvPr>
            </p:nvGraphicFramePr>
            <p:xfrm>
              <a:off x="4721498" y="4362242"/>
              <a:ext cx="4139922" cy="225439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08280">
                      <a:extLst>
                        <a:ext uri="{9D8B030D-6E8A-4147-A177-3AD203B41FA5}">
                          <a16:colId xmlns:a16="http://schemas.microsoft.com/office/drawing/2014/main" val="1178983626"/>
                        </a:ext>
                      </a:extLst>
                    </a:gridCol>
                    <a:gridCol w="1267822">
                      <a:extLst>
                        <a:ext uri="{9D8B030D-6E8A-4147-A177-3AD203B41FA5}">
                          <a16:colId xmlns:a16="http://schemas.microsoft.com/office/drawing/2014/main" val="224866607"/>
                        </a:ext>
                      </a:extLst>
                    </a:gridCol>
                    <a:gridCol w="532764">
                      <a:extLst>
                        <a:ext uri="{9D8B030D-6E8A-4147-A177-3AD203B41FA5}">
                          <a16:colId xmlns:a16="http://schemas.microsoft.com/office/drawing/2014/main" val="2838929672"/>
                        </a:ext>
                      </a:extLst>
                    </a:gridCol>
                    <a:gridCol w="532764">
                      <a:extLst>
                        <a:ext uri="{9D8B030D-6E8A-4147-A177-3AD203B41FA5}">
                          <a16:colId xmlns:a16="http://schemas.microsoft.com/office/drawing/2014/main" val="3362659908"/>
                        </a:ext>
                      </a:extLst>
                    </a:gridCol>
                    <a:gridCol w="532764">
                      <a:extLst>
                        <a:ext uri="{9D8B030D-6E8A-4147-A177-3AD203B41FA5}">
                          <a16:colId xmlns:a16="http://schemas.microsoft.com/office/drawing/2014/main" val="1355151255"/>
                        </a:ext>
                      </a:extLst>
                    </a:gridCol>
                    <a:gridCol w="532764">
                      <a:extLst>
                        <a:ext uri="{9D8B030D-6E8A-4147-A177-3AD203B41FA5}">
                          <a16:colId xmlns:a16="http://schemas.microsoft.com/office/drawing/2014/main" val="4122726059"/>
                        </a:ext>
                      </a:extLst>
                    </a:gridCol>
                    <a:gridCol w="532764">
                      <a:extLst>
                        <a:ext uri="{9D8B030D-6E8A-4147-A177-3AD203B41FA5}">
                          <a16:colId xmlns:a16="http://schemas.microsoft.com/office/drawing/2014/main" val="3421552241"/>
                        </a:ext>
                      </a:extLst>
                    </a:gridCol>
                  </a:tblGrid>
                  <a:tr h="278505">
                    <a:tc>
                      <a:txBody>
                        <a:bodyPr/>
                        <a:lstStyle/>
                        <a:p>
                          <a:pPr latinLnBrk="1"/>
                          <a:endParaRPr lang="ko-KR" alt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200" dirty="0"/>
                            <a:t>Layer</a:t>
                          </a:r>
                          <a:endParaRPr lang="ko-KR" alt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>
                        <a:blipFill>
                          <a:blip r:embed="rId12"/>
                          <a:stretch>
                            <a:fillRect l="-276136" t="-2174" r="-402273" b="-72173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>
                        <a:blipFill>
                          <a:blip r:embed="rId12"/>
                          <a:stretch>
                            <a:fillRect l="-380460" t="-2174" r="-306897" b="-72173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200"/>
                            <a:t>m</a:t>
                          </a:r>
                          <a:endParaRPr lang="ko-KR" altLang="en-US" sz="12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200"/>
                            <a:t>tau</a:t>
                          </a:r>
                          <a:endParaRPr lang="ko-KR" altLang="en-US" sz="12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200"/>
                            <a:t>C</a:t>
                          </a:r>
                          <a:endParaRPr lang="ko-KR" altLang="en-US" sz="120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21652647"/>
                      </a:ext>
                    </a:extLst>
                  </a:tr>
                  <a:tr h="278505"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200" dirty="0"/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200" dirty="0"/>
                            <a:t>Top soil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200" dirty="0"/>
                            <a:t>32</a:t>
                          </a:r>
                          <a:endParaRPr lang="ko-KR" alt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200" dirty="0"/>
                            <a:t>0</a:t>
                          </a:r>
                          <a:endParaRPr lang="ko-KR" alt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200"/>
                            <a:t>0.017</a:t>
                          </a:r>
                          <a:endParaRPr lang="ko-KR" altLang="en-US" sz="12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200"/>
                            <a:t>0.96</a:t>
                          </a:r>
                          <a:endParaRPr lang="ko-KR" altLang="en-US" sz="12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200"/>
                            <a:t>0.60</a:t>
                          </a:r>
                          <a:endParaRPr lang="ko-KR" altLang="en-US" sz="120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37626950"/>
                      </a:ext>
                    </a:extLst>
                  </a:tr>
                  <a:tr h="278505"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200" dirty="0"/>
                            <a:t>2</a:t>
                          </a:r>
                          <a:endParaRPr lang="ko-KR" alt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200" dirty="0"/>
                            <a:t>Peat</a:t>
                          </a:r>
                          <a:endParaRPr lang="ko-KR" alt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200"/>
                            <a:t>8.5</a:t>
                          </a:r>
                          <a:endParaRPr lang="ko-KR" altLang="en-US" sz="12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200"/>
                            <a:t>2.9</a:t>
                          </a:r>
                          <a:endParaRPr lang="ko-KR" altLang="en-US" sz="12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200" dirty="0"/>
                            <a:t>0.03</a:t>
                          </a:r>
                          <a:endParaRPr lang="ko-KR" alt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200"/>
                            <a:t>0.75</a:t>
                          </a:r>
                          <a:endParaRPr lang="ko-KR" altLang="en-US" sz="12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200"/>
                            <a:t>0.6</a:t>
                          </a:r>
                          <a:endParaRPr lang="ko-KR" altLang="en-US" sz="120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08235472"/>
                      </a:ext>
                    </a:extLst>
                  </a:tr>
                  <a:tr h="278505"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200" dirty="0"/>
                            <a:t>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200" dirty="0"/>
                            <a:t>Varved clay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200" dirty="0"/>
                            <a:t>21</a:t>
                          </a:r>
                          <a:endParaRPr lang="ko-KR" alt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200" dirty="0"/>
                            <a:t>0.366</a:t>
                          </a:r>
                          <a:endParaRPr lang="ko-KR" alt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200"/>
                            <a:t>0.006</a:t>
                          </a:r>
                          <a:endParaRPr lang="ko-KR" altLang="en-US" sz="12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200"/>
                            <a:t>0.86</a:t>
                          </a:r>
                          <a:endParaRPr lang="ko-KR" altLang="en-US" sz="12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200"/>
                            <a:t>0.25</a:t>
                          </a:r>
                          <a:endParaRPr lang="ko-KR" altLang="en-US" sz="120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81447542"/>
                      </a:ext>
                    </a:extLst>
                  </a:tr>
                  <a:tr h="278505"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200" dirty="0"/>
                            <a:t>4</a:t>
                          </a:r>
                          <a:endParaRPr lang="ko-KR" alt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200" dirty="0"/>
                            <a:t>Sandy chalk </a:t>
                          </a:r>
                          <a:r>
                            <a:rPr lang="en-US" altLang="ko-KR" sz="1200" dirty="0" err="1"/>
                            <a:t>til</a:t>
                          </a:r>
                          <a:endParaRPr lang="ko-KR" alt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200" dirty="0"/>
                            <a:t>50</a:t>
                          </a:r>
                          <a:endParaRPr lang="ko-KR" alt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200" dirty="0"/>
                            <a:t>1.28</a:t>
                          </a:r>
                          <a:endParaRPr lang="ko-KR" alt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200"/>
                            <a:t>0.014</a:t>
                          </a:r>
                          <a:endParaRPr lang="ko-KR" altLang="en-US" sz="12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200" dirty="0"/>
                            <a:t>0.9</a:t>
                          </a:r>
                          <a:endParaRPr lang="ko-KR" alt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200"/>
                            <a:t>0.9</a:t>
                          </a:r>
                          <a:endParaRPr lang="ko-KR" altLang="en-US" sz="120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47599660"/>
                      </a:ext>
                    </a:extLst>
                  </a:tr>
                  <a:tr h="304855"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200" dirty="0"/>
                            <a:t>5</a:t>
                          </a:r>
                          <a:endParaRPr lang="ko-KR" alt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200" dirty="0"/>
                            <a:t>NAPL</a:t>
                          </a:r>
                          <a:endParaRPr lang="ko-KR" alt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200" dirty="0"/>
                            <a:t>168.4</a:t>
                          </a:r>
                          <a:endParaRPr lang="ko-KR" alt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685800" rtl="0" eaLnBrk="1" fontAlgn="auto" latinLnBrk="1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ko-KR" sz="1200" dirty="0"/>
                            <a:t>1.28</a:t>
                          </a:r>
                          <a:endParaRPr lang="ko-KR" alt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200" dirty="0"/>
                            <a:t>0.044</a:t>
                          </a:r>
                          <a:endParaRPr lang="ko-KR" alt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200" dirty="0"/>
                            <a:t>1.0</a:t>
                          </a:r>
                          <a:endParaRPr lang="ko-KR" alt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200" dirty="0"/>
                            <a:t>0.36</a:t>
                          </a:r>
                          <a:endParaRPr lang="ko-KR" altLang="en-US" sz="12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1503788"/>
                      </a:ext>
                    </a:extLst>
                  </a:tr>
                  <a:tr h="278505"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200" dirty="0"/>
                            <a:t>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200" dirty="0"/>
                            <a:t>Degraded NAPL</a:t>
                          </a:r>
                          <a:endParaRPr lang="ko-KR" alt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200" dirty="0"/>
                            <a:t>93.4</a:t>
                          </a:r>
                          <a:endParaRPr lang="ko-KR" alt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200" dirty="0"/>
                            <a:t>1.28</a:t>
                          </a:r>
                          <a:endParaRPr lang="ko-KR" alt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200" dirty="0"/>
                            <a:t>0.024</a:t>
                          </a:r>
                          <a:endParaRPr lang="ko-KR" alt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200" dirty="0"/>
                            <a:t>7.4</a:t>
                          </a:r>
                          <a:endParaRPr lang="ko-KR" alt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200" dirty="0"/>
                            <a:t>0.35</a:t>
                          </a:r>
                          <a:endParaRPr lang="ko-KR" altLang="en-US" sz="12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28521132"/>
                      </a:ext>
                    </a:extLst>
                  </a:tr>
                  <a:tr h="278505">
                    <a:tc>
                      <a:txBody>
                        <a:bodyPr/>
                        <a:lstStyle/>
                        <a:p>
                          <a:pPr marL="0" marR="0" lvl="0" indent="0" algn="l" defTabSz="685800" rtl="0" eaLnBrk="1" fontAlgn="auto" latinLnBrk="1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ko-KR" sz="1200" dirty="0"/>
                            <a:t>7</a:t>
                          </a:r>
                          <a:endParaRPr lang="ko-KR" alt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685800" rtl="0" eaLnBrk="1" fontAlgn="auto" latinLnBrk="1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ko-KR" sz="1200" dirty="0"/>
                            <a:t>NAPL Side</a:t>
                          </a:r>
                          <a:endParaRPr lang="ko-KR" alt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200"/>
                            <a:t>50</a:t>
                          </a:r>
                          <a:endParaRPr lang="ko-KR" altLang="en-US" sz="12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200"/>
                            <a:t>4.66</a:t>
                          </a:r>
                          <a:endParaRPr lang="ko-KR" altLang="en-US" sz="12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200" dirty="0"/>
                            <a:t>1.06</a:t>
                          </a:r>
                          <a:endParaRPr lang="ko-KR" alt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200"/>
                            <a:t>0.9</a:t>
                          </a:r>
                          <a:endParaRPr lang="ko-KR" altLang="en-US" sz="12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200" dirty="0"/>
                            <a:t>0.63</a:t>
                          </a:r>
                          <a:endParaRPr lang="ko-KR" altLang="en-US" sz="12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43559262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94" name="그림 93">
            <a:extLst>
              <a:ext uri="{FF2B5EF4-FFF2-40B4-BE49-F238E27FC236}">
                <a16:creationId xmlns:a16="http://schemas.microsoft.com/office/drawing/2014/main" id="{564C41A1-5A6B-C469-BEC6-16CF4EF3E12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003496" y="3599904"/>
            <a:ext cx="1981683" cy="652056"/>
          </a:xfrm>
          <a:prstGeom prst="rect">
            <a:avLst/>
          </a:prstGeom>
        </p:spPr>
      </p:pic>
      <p:pic>
        <p:nvPicPr>
          <p:cNvPr id="137" name="그림 136">
            <a:extLst>
              <a:ext uri="{FF2B5EF4-FFF2-40B4-BE49-F238E27FC236}">
                <a16:creationId xmlns:a16="http://schemas.microsoft.com/office/drawing/2014/main" id="{31976F78-CBBB-CA2D-3421-41DA895F20B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556817" y="1116786"/>
            <a:ext cx="2423648" cy="1160683"/>
          </a:xfrm>
          <a:prstGeom prst="rect">
            <a:avLst/>
          </a:prstGeom>
        </p:spPr>
      </p:pic>
      <p:cxnSp>
        <p:nvCxnSpPr>
          <p:cNvPr id="138" name="직선 화살표 연결선 137">
            <a:extLst>
              <a:ext uri="{FF2B5EF4-FFF2-40B4-BE49-F238E27FC236}">
                <a16:creationId xmlns:a16="http://schemas.microsoft.com/office/drawing/2014/main" id="{168CE90A-A2F8-F8C1-4F12-9A8D6E463B88}"/>
              </a:ext>
            </a:extLst>
          </p:cNvPr>
          <p:cNvCxnSpPr>
            <a:cxnSpLocks/>
          </p:cNvCxnSpPr>
          <p:nvPr/>
        </p:nvCxnSpPr>
        <p:spPr>
          <a:xfrm>
            <a:off x="7004656" y="1263475"/>
            <a:ext cx="1589939" cy="476119"/>
          </a:xfrm>
          <a:prstGeom prst="straightConnector1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90" name="그림 89">
            <a:extLst>
              <a:ext uri="{FF2B5EF4-FFF2-40B4-BE49-F238E27FC236}">
                <a16:creationId xmlns:a16="http://schemas.microsoft.com/office/drawing/2014/main" id="{54D03771-F5A5-519A-69D3-BDE78E96C6D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977304" y="2239382"/>
            <a:ext cx="1851340" cy="697584"/>
          </a:xfrm>
          <a:prstGeom prst="rect">
            <a:avLst/>
          </a:prstGeom>
        </p:spPr>
      </p:pic>
      <p:cxnSp>
        <p:nvCxnSpPr>
          <p:cNvPr id="140" name="직선 화살표 연결선 139">
            <a:extLst>
              <a:ext uri="{FF2B5EF4-FFF2-40B4-BE49-F238E27FC236}">
                <a16:creationId xmlns:a16="http://schemas.microsoft.com/office/drawing/2014/main" id="{722C9FA5-5088-3B8E-DCE3-AE98B5A136B2}"/>
              </a:ext>
            </a:extLst>
          </p:cNvPr>
          <p:cNvCxnSpPr>
            <a:cxnSpLocks/>
          </p:cNvCxnSpPr>
          <p:nvPr/>
        </p:nvCxnSpPr>
        <p:spPr>
          <a:xfrm flipH="1">
            <a:off x="8155993" y="1700874"/>
            <a:ext cx="221515" cy="686888"/>
          </a:xfrm>
          <a:prstGeom prst="straightConnector1">
            <a:avLst/>
          </a:prstGeom>
          <a:noFill/>
          <a:ln>
            <a:solidFill>
              <a:schemeClr val="bg1"/>
            </a:solidFill>
            <a:headEnd type="none" w="lg" len="lg"/>
            <a:tailEnd type="triangle" w="lg" len="lg"/>
          </a:ln>
          <a:effectLst>
            <a:glow rad="101600">
              <a:srgbClr val="FF0000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grpSp>
        <p:nvGrpSpPr>
          <p:cNvPr id="95" name="그룹 94">
            <a:extLst>
              <a:ext uri="{FF2B5EF4-FFF2-40B4-BE49-F238E27FC236}">
                <a16:creationId xmlns:a16="http://schemas.microsoft.com/office/drawing/2014/main" id="{45F25442-C7B5-F29F-79B1-8A45DA92C013}"/>
              </a:ext>
            </a:extLst>
          </p:cNvPr>
          <p:cNvGrpSpPr/>
          <p:nvPr/>
        </p:nvGrpSpPr>
        <p:grpSpPr>
          <a:xfrm>
            <a:off x="7689937" y="2273404"/>
            <a:ext cx="1304852" cy="496019"/>
            <a:chOff x="7856134" y="2299923"/>
            <a:chExt cx="1208912" cy="496019"/>
          </a:xfrm>
        </p:grpSpPr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41C6B3B6-47A6-F239-8D39-767328687D09}"/>
                </a:ext>
              </a:extLst>
            </p:cNvPr>
            <p:cNvSpPr txBox="1"/>
            <p:nvPr/>
          </p:nvSpPr>
          <p:spPr>
            <a:xfrm>
              <a:off x="8405360" y="2299923"/>
              <a:ext cx="16719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atinLnBrk="1"/>
              <a:r>
                <a:rPr lang="en-US" altLang="ko-KR" sz="1400" b="1" dirty="0"/>
                <a:t>1</a:t>
              </a: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3A86C9CB-DAA2-DC84-3D0E-EF4C0BCA6257}"/>
                </a:ext>
              </a:extLst>
            </p:cNvPr>
            <p:cNvSpPr txBox="1"/>
            <p:nvPr/>
          </p:nvSpPr>
          <p:spPr>
            <a:xfrm>
              <a:off x="8694073" y="2445963"/>
              <a:ext cx="37097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atinLnBrk="1"/>
              <a:r>
                <a:rPr lang="en-US" altLang="ko-KR" sz="1400" b="1" dirty="0"/>
                <a:t>2</a:t>
              </a: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71CA76F4-13B4-DC6E-6FEF-C194C6B2FE09}"/>
                </a:ext>
              </a:extLst>
            </p:cNvPr>
            <p:cNvSpPr txBox="1"/>
            <p:nvPr/>
          </p:nvSpPr>
          <p:spPr>
            <a:xfrm>
              <a:off x="8251806" y="2488165"/>
              <a:ext cx="16719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atinLnBrk="1"/>
              <a:r>
                <a:rPr lang="en-US" altLang="ko-KR" sz="1400" b="1" dirty="0"/>
                <a:t>3</a:t>
              </a: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D05BC4A2-0260-7558-329F-1AC1529E3BB1}"/>
                </a:ext>
              </a:extLst>
            </p:cNvPr>
            <p:cNvSpPr txBox="1"/>
            <p:nvPr/>
          </p:nvSpPr>
          <p:spPr>
            <a:xfrm>
              <a:off x="7856134" y="2423645"/>
              <a:ext cx="29031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atinLnBrk="1"/>
              <a:r>
                <a:rPr lang="en-US" altLang="ko-KR" sz="1400" b="1" dirty="0"/>
                <a:t>4</a:t>
              </a:r>
            </a:p>
          </p:txBody>
        </p:sp>
      </p:grpSp>
      <p:pic>
        <p:nvPicPr>
          <p:cNvPr id="146" name="그림 145">
            <a:extLst>
              <a:ext uri="{FF2B5EF4-FFF2-40B4-BE49-F238E27FC236}">
                <a16:creationId xmlns:a16="http://schemas.microsoft.com/office/drawing/2014/main" id="{1FA0A5F5-2B55-8857-4532-2E2F0782776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965497" y="2869540"/>
            <a:ext cx="1988046" cy="655509"/>
          </a:xfrm>
          <a:prstGeom prst="rect">
            <a:avLst/>
          </a:prstGeom>
        </p:spPr>
      </p:pic>
      <p:sp>
        <p:nvSpPr>
          <p:cNvPr id="65" name="TextBox 64">
            <a:extLst>
              <a:ext uri="{FF2B5EF4-FFF2-40B4-BE49-F238E27FC236}">
                <a16:creationId xmlns:a16="http://schemas.microsoft.com/office/drawing/2014/main" id="{0D921AE4-31A5-6285-3073-B700CBAC05E1}"/>
              </a:ext>
            </a:extLst>
          </p:cNvPr>
          <p:cNvSpPr txBox="1"/>
          <p:nvPr/>
        </p:nvSpPr>
        <p:spPr>
          <a:xfrm>
            <a:off x="4934899" y="3313733"/>
            <a:ext cx="2255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/>
              <a:t>Fully biodegradation</a:t>
            </a:r>
            <a:endParaRPr lang="ko-KR" altLang="en-US" b="1" dirty="0"/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3F964556-46C9-4F32-2E44-22F6AF0C3700}"/>
              </a:ext>
            </a:extLst>
          </p:cNvPr>
          <p:cNvSpPr txBox="1"/>
          <p:nvPr/>
        </p:nvSpPr>
        <p:spPr>
          <a:xfrm>
            <a:off x="5840782" y="4006905"/>
            <a:ext cx="205236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200" dirty="0">
                <a:solidFill>
                  <a:srgbClr val="EA1331"/>
                </a:solidFill>
              </a:rPr>
              <a:t>NAPL Side : less biodegraded</a:t>
            </a:r>
            <a:endParaRPr lang="ko-KR" altLang="en-US" sz="1200" dirty="0">
              <a:solidFill>
                <a:srgbClr val="EA1331"/>
              </a:solidFill>
            </a:endParaRP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6D63A73E-E0CD-2F2C-E493-F2D4D675FC17}"/>
              </a:ext>
            </a:extLst>
          </p:cNvPr>
          <p:cNvSpPr txBox="1"/>
          <p:nvPr/>
        </p:nvSpPr>
        <p:spPr>
          <a:xfrm>
            <a:off x="5698609" y="2325193"/>
            <a:ext cx="67148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200" dirty="0"/>
              <a:t>- NAPL</a:t>
            </a:r>
            <a:endParaRPr lang="ko-KR" altLang="en-US" sz="1200" dirty="0"/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EA11536D-029A-2CF7-DF6A-1FA923DFE5FA}"/>
              </a:ext>
            </a:extLst>
          </p:cNvPr>
          <p:cNvSpPr txBox="1"/>
          <p:nvPr/>
        </p:nvSpPr>
        <p:spPr>
          <a:xfrm>
            <a:off x="5756654" y="3178529"/>
            <a:ext cx="142595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200" dirty="0">
                <a:solidFill>
                  <a:srgbClr val="895BFF"/>
                </a:solidFill>
              </a:rPr>
              <a:t>Degraded NAPL</a:t>
            </a:r>
            <a:endParaRPr lang="ko-KR" altLang="en-US" sz="1200" dirty="0">
              <a:solidFill>
                <a:srgbClr val="895BFF"/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65DC8EA-77FA-BF5A-5BAF-177C3CBDD31B}"/>
              </a:ext>
            </a:extLst>
          </p:cNvPr>
          <p:cNvSpPr txBox="1"/>
          <p:nvPr/>
        </p:nvSpPr>
        <p:spPr>
          <a:xfrm>
            <a:off x="6894294" y="2965707"/>
            <a:ext cx="2226892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1400" dirty="0"/>
              <a:t>3 survey profile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1400" dirty="0"/>
              <a:t>Array : dipole-dipole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1400" dirty="0"/>
              <a:t>Pole distance:2.5&amp;5m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1400" dirty="0"/>
              <a:t>N-unit : 13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1400" dirty="0"/>
              <a:t>3 profile interval : 2.5m</a:t>
            </a:r>
          </a:p>
        </p:txBody>
      </p:sp>
      <p:cxnSp>
        <p:nvCxnSpPr>
          <p:cNvPr id="152" name="직선 화살표 연결선 151">
            <a:extLst>
              <a:ext uri="{FF2B5EF4-FFF2-40B4-BE49-F238E27FC236}">
                <a16:creationId xmlns:a16="http://schemas.microsoft.com/office/drawing/2014/main" id="{4A845254-4BBD-19D8-ADD4-156C17FE1D6C}"/>
              </a:ext>
            </a:extLst>
          </p:cNvPr>
          <p:cNvCxnSpPr/>
          <p:nvPr/>
        </p:nvCxnSpPr>
        <p:spPr>
          <a:xfrm>
            <a:off x="5553548" y="3738716"/>
            <a:ext cx="0" cy="222065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" name="TextBox 152">
            <a:extLst>
              <a:ext uri="{FF2B5EF4-FFF2-40B4-BE49-F238E27FC236}">
                <a16:creationId xmlns:a16="http://schemas.microsoft.com/office/drawing/2014/main" id="{1E543862-384A-57DF-DC72-D777E119B494}"/>
              </a:ext>
            </a:extLst>
          </p:cNvPr>
          <p:cNvSpPr txBox="1"/>
          <p:nvPr/>
        </p:nvSpPr>
        <p:spPr>
          <a:xfrm>
            <a:off x="5698609" y="2479171"/>
            <a:ext cx="14654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50" dirty="0"/>
              <a:t>- Spread @ 5.5 m depth</a:t>
            </a:r>
            <a:endParaRPr lang="ko-KR" altLang="en-US" sz="1050" dirty="0"/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id="{9351680F-93D3-5FD1-46AE-426DEB4732BD}"/>
              </a:ext>
            </a:extLst>
          </p:cNvPr>
          <p:cNvSpPr txBox="1"/>
          <p:nvPr/>
        </p:nvSpPr>
        <p:spPr>
          <a:xfrm>
            <a:off x="6430601" y="833908"/>
            <a:ext cx="76174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ko-KR"/>
            </a:defPPr>
          </a:lstStyle>
          <a:p>
            <a:r>
              <a:rPr lang="en-US" altLang="ko-KR" dirty="0"/>
              <a:t>model</a:t>
            </a:r>
            <a:endParaRPr lang="ko-KR" altLang="en-US" dirty="0"/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239328C5-C632-9A0A-A18E-C021C03F35E2}"/>
              </a:ext>
            </a:extLst>
          </p:cNvPr>
          <p:cNvSpPr txBox="1"/>
          <p:nvPr/>
        </p:nvSpPr>
        <p:spPr>
          <a:xfrm>
            <a:off x="1777186" y="772066"/>
            <a:ext cx="114005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ko-KR"/>
            </a:defPPr>
          </a:lstStyle>
          <a:p>
            <a:r>
              <a:rPr lang="en-US" altLang="ko-KR" dirty="0"/>
              <a:t>Real</a:t>
            </a:r>
            <a:r>
              <a:rPr lang="ko-KR" altLang="en-US" dirty="0"/>
              <a:t> </a:t>
            </a:r>
            <a:r>
              <a:rPr lang="en-US" altLang="ko-KR" dirty="0"/>
              <a:t>Field</a:t>
            </a:r>
          </a:p>
        </p:txBody>
      </p:sp>
      <p:pic>
        <p:nvPicPr>
          <p:cNvPr id="10" name="오디오 9">
            <a:hlinkClick r:id="" action="ppaction://media"/>
            <a:extLst>
              <a:ext uri="{FF2B5EF4-FFF2-40B4-BE49-F238E27FC236}">
                <a16:creationId xmlns:a16="http://schemas.microsoft.com/office/drawing/2014/main" id="{118FB812-1CA3-E31D-9A85-7A4FC4B975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1783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580"/>
    </mc:Choice>
    <mc:Fallback>
      <p:transition spd="slow" advTm="185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>
            <a:extLst>
              <a:ext uri="{FF2B5EF4-FFF2-40B4-BE49-F238E27FC236}">
                <a16:creationId xmlns:a16="http://schemas.microsoft.com/office/drawing/2014/main" id="{E45F0CB9-2901-890C-EE32-658CC234CB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2800" dirty="0"/>
              <a:t>Result</a:t>
            </a:r>
            <a:endParaRPr lang="ko-KR" altLang="en-US" sz="2400" dirty="0"/>
          </a:p>
        </p:txBody>
      </p:sp>
      <p:grpSp>
        <p:nvGrpSpPr>
          <p:cNvPr id="99" name="그룹 98">
            <a:extLst>
              <a:ext uri="{FF2B5EF4-FFF2-40B4-BE49-F238E27FC236}">
                <a16:creationId xmlns:a16="http://schemas.microsoft.com/office/drawing/2014/main" id="{71CF63B3-6FAC-1526-1578-7010BA2318BA}"/>
              </a:ext>
            </a:extLst>
          </p:cNvPr>
          <p:cNvGrpSpPr/>
          <p:nvPr/>
        </p:nvGrpSpPr>
        <p:grpSpPr>
          <a:xfrm>
            <a:off x="83318" y="1276927"/>
            <a:ext cx="7075691" cy="1672553"/>
            <a:chOff x="397718" y="1904349"/>
            <a:chExt cx="7075691" cy="1672553"/>
          </a:xfrm>
        </p:grpSpPr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6DEC4371-8DBD-209A-6878-088CBA4C7D47}"/>
                </a:ext>
              </a:extLst>
            </p:cNvPr>
            <p:cNvSpPr txBox="1"/>
            <p:nvPr/>
          </p:nvSpPr>
          <p:spPr>
            <a:xfrm>
              <a:off x="451058" y="1904349"/>
              <a:ext cx="21723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 dirty="0"/>
                <a:t>Mid-biodegradation</a:t>
              </a:r>
              <a:endParaRPr lang="ko-KR" altLang="en-US" b="1" dirty="0"/>
            </a:p>
          </p:txBody>
        </p:sp>
        <p:pic>
          <p:nvPicPr>
            <p:cNvPr id="46" name="그림 45">
              <a:extLst>
                <a:ext uri="{FF2B5EF4-FFF2-40B4-BE49-F238E27FC236}">
                  <a16:creationId xmlns:a16="http://schemas.microsoft.com/office/drawing/2014/main" id="{528D6A82-10A6-ED6C-62ED-3FAAA2149B17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2609" y="2442633"/>
              <a:ext cx="1630800" cy="499168"/>
            </a:xfrm>
            <a:prstGeom prst="rect">
              <a:avLst/>
            </a:prstGeom>
            <a:scene3d>
              <a:camera prst="orthographicFront">
                <a:rot lat="1800000" lon="1800000" rev="0"/>
              </a:camera>
              <a:lightRig rig="threePt" dir="t"/>
            </a:scene3d>
          </p:spPr>
        </p:pic>
        <p:pic>
          <p:nvPicPr>
            <p:cNvPr id="44" name="그림 43">
              <a:extLst>
                <a:ext uri="{FF2B5EF4-FFF2-40B4-BE49-F238E27FC236}">
                  <a16:creationId xmlns:a16="http://schemas.microsoft.com/office/drawing/2014/main" id="{46F1E160-7D50-CDA6-B859-BF20D34481EC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3630" y="2442633"/>
              <a:ext cx="1630800" cy="499168"/>
            </a:xfrm>
            <a:prstGeom prst="rect">
              <a:avLst/>
            </a:prstGeom>
            <a:scene3d>
              <a:camera prst="orthographicFront">
                <a:rot lat="1800000" lon="1800000" rev="0"/>
              </a:camera>
              <a:lightRig rig="threePt" dir="t"/>
            </a:scene3d>
          </p:spPr>
        </p:pic>
        <p:pic>
          <p:nvPicPr>
            <p:cNvPr id="42" name="그림 41">
              <a:extLst>
                <a:ext uri="{FF2B5EF4-FFF2-40B4-BE49-F238E27FC236}">
                  <a16:creationId xmlns:a16="http://schemas.microsoft.com/office/drawing/2014/main" id="{156A1C20-CCED-1D8F-CBE7-3A860825BDB7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64652" y="2442633"/>
              <a:ext cx="1630800" cy="499168"/>
            </a:xfrm>
            <a:prstGeom prst="rect">
              <a:avLst/>
            </a:prstGeom>
            <a:scene3d>
              <a:camera prst="orthographicFront">
                <a:rot lat="1800000" lon="1800000" rev="0"/>
              </a:camera>
              <a:lightRig rig="threePt" dir="t"/>
            </a:scene3d>
          </p:spPr>
        </p:pic>
        <p:pic>
          <p:nvPicPr>
            <p:cNvPr id="40" name="그림 39">
              <a:extLst>
                <a:ext uri="{FF2B5EF4-FFF2-40B4-BE49-F238E27FC236}">
                  <a16:creationId xmlns:a16="http://schemas.microsoft.com/office/drawing/2014/main" id="{63E3B2EC-AA31-BCD5-B36D-FBA536289E76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75674" y="2442633"/>
              <a:ext cx="1630800" cy="499168"/>
            </a:xfrm>
            <a:prstGeom prst="rect">
              <a:avLst/>
            </a:prstGeom>
            <a:scene3d>
              <a:camera prst="orthographicFront">
                <a:rot lat="1800000" lon="1800000" rev="0"/>
              </a:camera>
              <a:lightRig rig="threePt" dir="t"/>
            </a:scene3d>
          </p:spPr>
        </p:pic>
        <p:pic>
          <p:nvPicPr>
            <p:cNvPr id="38" name="그림 37">
              <a:extLst>
                <a:ext uri="{FF2B5EF4-FFF2-40B4-BE49-F238E27FC236}">
                  <a16:creationId xmlns:a16="http://schemas.microsoft.com/office/drawing/2014/main" id="{A19FD5DA-FB9D-F436-256A-CE275C378A42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6696" y="2442633"/>
              <a:ext cx="1630800" cy="499168"/>
            </a:xfrm>
            <a:prstGeom prst="rect">
              <a:avLst/>
            </a:prstGeom>
            <a:scene3d>
              <a:camera prst="orthographicFront">
                <a:rot lat="1800000" lon="1800000" rev="0"/>
              </a:camera>
              <a:lightRig rig="threePt" dir="t"/>
            </a:scene3d>
          </p:spPr>
        </p:pic>
        <p:pic>
          <p:nvPicPr>
            <p:cNvPr id="36" name="그림 35">
              <a:extLst>
                <a:ext uri="{FF2B5EF4-FFF2-40B4-BE49-F238E27FC236}">
                  <a16:creationId xmlns:a16="http://schemas.microsoft.com/office/drawing/2014/main" id="{CE385337-A3AC-F885-E11F-3931EB40F4F0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718" y="2442633"/>
              <a:ext cx="1630800" cy="499168"/>
            </a:xfrm>
            <a:prstGeom prst="rect">
              <a:avLst/>
            </a:prstGeom>
            <a:scene3d>
              <a:camera prst="orthographicFront">
                <a:rot lat="1800000" lon="1800000" rev="0"/>
              </a:camera>
              <a:lightRig rig="threePt" dir="t"/>
            </a:scene3d>
          </p:spPr>
        </p:pic>
        <p:pic>
          <p:nvPicPr>
            <p:cNvPr id="47" name="그림 46">
              <a:extLst>
                <a:ext uri="{FF2B5EF4-FFF2-40B4-BE49-F238E27FC236}">
                  <a16:creationId xmlns:a16="http://schemas.microsoft.com/office/drawing/2014/main" id="{9B092258-8ECC-438A-DBD3-D726B91D5BE0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2906" y="3082518"/>
              <a:ext cx="1630206" cy="489600"/>
            </a:xfrm>
            <a:prstGeom prst="rect">
              <a:avLst/>
            </a:prstGeom>
            <a:scene3d>
              <a:camera prst="orthographicFront">
                <a:rot lat="1800000" lon="1800000" rev="0"/>
              </a:camera>
              <a:lightRig rig="threePt" dir="t"/>
            </a:scene3d>
          </p:spPr>
        </p:pic>
        <p:pic>
          <p:nvPicPr>
            <p:cNvPr id="45" name="그림 44">
              <a:extLst>
                <a:ext uri="{FF2B5EF4-FFF2-40B4-BE49-F238E27FC236}">
                  <a16:creationId xmlns:a16="http://schemas.microsoft.com/office/drawing/2014/main" id="{EE197153-0AEA-5C93-B24F-52B0652010FF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3893" y="3082518"/>
              <a:ext cx="1630206" cy="489600"/>
            </a:xfrm>
            <a:prstGeom prst="rect">
              <a:avLst/>
            </a:prstGeom>
            <a:scene3d>
              <a:camera prst="orthographicFront">
                <a:rot lat="1800000" lon="1800000" rev="0"/>
              </a:camera>
              <a:lightRig rig="threePt" dir="t"/>
            </a:scene3d>
          </p:spPr>
        </p:pic>
        <p:pic>
          <p:nvPicPr>
            <p:cNvPr id="43" name="그림 42">
              <a:extLst>
                <a:ext uri="{FF2B5EF4-FFF2-40B4-BE49-F238E27FC236}">
                  <a16:creationId xmlns:a16="http://schemas.microsoft.com/office/drawing/2014/main" id="{9A16F216-775B-E146-5DB4-313CD0374979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64880" y="3082518"/>
              <a:ext cx="1630206" cy="489600"/>
            </a:xfrm>
            <a:prstGeom prst="rect">
              <a:avLst/>
            </a:prstGeom>
            <a:scene3d>
              <a:camera prst="orthographicFront">
                <a:rot lat="1800000" lon="1800000" rev="0"/>
              </a:camera>
              <a:lightRig rig="threePt" dir="t"/>
            </a:scene3d>
          </p:spPr>
        </p:pic>
        <p:pic>
          <p:nvPicPr>
            <p:cNvPr id="41" name="그림 40">
              <a:extLst>
                <a:ext uri="{FF2B5EF4-FFF2-40B4-BE49-F238E27FC236}">
                  <a16:creationId xmlns:a16="http://schemas.microsoft.com/office/drawing/2014/main" id="{A5DDC617-04BB-45A1-1D34-6A442A9AE258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75867" y="3082518"/>
              <a:ext cx="1630206" cy="489600"/>
            </a:xfrm>
            <a:prstGeom prst="rect">
              <a:avLst/>
            </a:prstGeom>
            <a:scene3d>
              <a:camera prst="orthographicFront">
                <a:rot lat="1800000" lon="1800000" rev="0"/>
              </a:camera>
              <a:lightRig rig="threePt" dir="t"/>
            </a:scene3d>
          </p:spPr>
        </p:pic>
        <p:pic>
          <p:nvPicPr>
            <p:cNvPr id="39" name="그림 38">
              <a:extLst>
                <a:ext uri="{FF2B5EF4-FFF2-40B4-BE49-F238E27FC236}">
                  <a16:creationId xmlns:a16="http://schemas.microsoft.com/office/drawing/2014/main" id="{BF632C8A-9598-EEC9-83B8-C7EE33B00F78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6854" y="3082518"/>
              <a:ext cx="1630206" cy="489600"/>
            </a:xfrm>
            <a:prstGeom prst="rect">
              <a:avLst/>
            </a:prstGeom>
            <a:scene3d>
              <a:camera prst="orthographicFront">
                <a:rot lat="1800000" lon="1800000" rev="0"/>
              </a:camera>
              <a:lightRig rig="threePt" dir="t"/>
            </a:scene3d>
          </p:spPr>
        </p:pic>
        <p:pic>
          <p:nvPicPr>
            <p:cNvPr id="37" name="그림 36">
              <a:extLst>
                <a:ext uri="{FF2B5EF4-FFF2-40B4-BE49-F238E27FC236}">
                  <a16:creationId xmlns:a16="http://schemas.microsoft.com/office/drawing/2014/main" id="{F21F5A8F-2244-370E-8B4A-3242F855EF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189" y="3077734"/>
              <a:ext cx="1629858" cy="499168"/>
            </a:xfrm>
            <a:prstGeom prst="rect">
              <a:avLst/>
            </a:prstGeom>
            <a:scene3d>
              <a:camera prst="orthographicFront">
                <a:rot lat="1800000" lon="1800000" rev="0"/>
              </a:camera>
              <a:lightRig rig="threePt" dir="t"/>
            </a:scene3d>
          </p:spPr>
        </p:pic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57AB67B4-F038-8875-C082-CB3F02346BDE}"/>
                </a:ext>
              </a:extLst>
            </p:cNvPr>
            <p:cNvSpPr txBox="1"/>
            <p:nvPr/>
          </p:nvSpPr>
          <p:spPr>
            <a:xfrm>
              <a:off x="453573" y="2749927"/>
              <a:ext cx="81464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200" dirty="0"/>
                <a:t>Pole : 5 m</a:t>
              </a:r>
              <a:endParaRPr lang="ko-KR" altLang="en-US" sz="1200" dirty="0"/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F2B1FA7F-4F28-06CC-D9A2-BABB7B04245E}"/>
                </a:ext>
              </a:extLst>
            </p:cNvPr>
            <p:cNvSpPr txBox="1"/>
            <p:nvPr/>
          </p:nvSpPr>
          <p:spPr>
            <a:xfrm>
              <a:off x="453573" y="2154156"/>
              <a:ext cx="93006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200" dirty="0"/>
                <a:t>Pole : 2.5 m</a:t>
              </a:r>
              <a:endParaRPr lang="ko-KR" altLang="en-US" sz="1200" dirty="0"/>
            </a:p>
          </p:txBody>
        </p:sp>
      </p:grpSp>
      <p:grpSp>
        <p:nvGrpSpPr>
          <p:cNvPr id="98" name="그룹 97">
            <a:extLst>
              <a:ext uri="{FF2B5EF4-FFF2-40B4-BE49-F238E27FC236}">
                <a16:creationId xmlns:a16="http://schemas.microsoft.com/office/drawing/2014/main" id="{3A888FFC-7983-54B8-2AF1-128F37795DD4}"/>
              </a:ext>
            </a:extLst>
          </p:cNvPr>
          <p:cNvGrpSpPr/>
          <p:nvPr/>
        </p:nvGrpSpPr>
        <p:grpSpPr>
          <a:xfrm>
            <a:off x="114909" y="2923768"/>
            <a:ext cx="7142747" cy="1723269"/>
            <a:chOff x="429309" y="3711210"/>
            <a:chExt cx="7142747" cy="1723269"/>
          </a:xfrm>
        </p:grpSpPr>
        <p:pic>
          <p:nvPicPr>
            <p:cNvPr id="64" name="그림 63">
              <a:extLst>
                <a:ext uri="{FF2B5EF4-FFF2-40B4-BE49-F238E27FC236}">
                  <a16:creationId xmlns:a16="http://schemas.microsoft.com/office/drawing/2014/main" id="{36D81F5E-9607-31A2-5D12-97FA2CD36413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365" y="4295887"/>
              <a:ext cx="1630800" cy="500400"/>
            </a:xfrm>
            <a:prstGeom prst="rect">
              <a:avLst/>
            </a:prstGeom>
            <a:scene3d>
              <a:camera prst="orthographicFront">
                <a:rot lat="1800000" lon="1800000" rev="0"/>
              </a:camera>
              <a:lightRig rig="threePt" dir="t"/>
            </a:scene3d>
          </p:spPr>
        </p:pic>
        <p:pic>
          <p:nvPicPr>
            <p:cNvPr id="65" name="그림 64">
              <a:extLst>
                <a:ext uri="{FF2B5EF4-FFF2-40B4-BE49-F238E27FC236}">
                  <a16:creationId xmlns:a16="http://schemas.microsoft.com/office/drawing/2014/main" id="{2345A329-645D-37FF-D51C-C89F28D44299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365" y="4934079"/>
              <a:ext cx="1630800" cy="500400"/>
            </a:xfrm>
            <a:prstGeom prst="rect">
              <a:avLst/>
            </a:prstGeom>
            <a:scene3d>
              <a:camera prst="orthographicFront">
                <a:rot lat="1800000" lon="1800000" rev="0"/>
              </a:camera>
              <a:lightRig rig="threePt" dir="t"/>
            </a:scene3d>
          </p:spPr>
        </p:pic>
        <p:pic>
          <p:nvPicPr>
            <p:cNvPr id="66" name="그림 65">
              <a:extLst>
                <a:ext uri="{FF2B5EF4-FFF2-40B4-BE49-F238E27FC236}">
                  <a16:creationId xmlns:a16="http://schemas.microsoft.com/office/drawing/2014/main" id="{0407A4AF-35D6-10DF-F99E-515685E4C459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5343" y="4295887"/>
              <a:ext cx="1630800" cy="500400"/>
            </a:xfrm>
            <a:prstGeom prst="rect">
              <a:avLst/>
            </a:prstGeom>
            <a:scene3d>
              <a:camera prst="orthographicFront">
                <a:rot lat="1800000" lon="1800000" rev="0"/>
              </a:camera>
              <a:lightRig rig="threePt" dir="t"/>
            </a:scene3d>
          </p:spPr>
        </p:pic>
        <p:pic>
          <p:nvPicPr>
            <p:cNvPr id="67" name="그림 66">
              <a:extLst>
                <a:ext uri="{FF2B5EF4-FFF2-40B4-BE49-F238E27FC236}">
                  <a16:creationId xmlns:a16="http://schemas.microsoft.com/office/drawing/2014/main" id="{E11FBDB1-06AA-9EEC-F14A-DDFAFCCFEF13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5343" y="4934079"/>
              <a:ext cx="1630800" cy="500400"/>
            </a:xfrm>
            <a:prstGeom prst="rect">
              <a:avLst/>
            </a:prstGeom>
            <a:scene3d>
              <a:camera prst="orthographicFront">
                <a:rot lat="1800000" lon="1800000" rev="0"/>
              </a:camera>
              <a:lightRig rig="threePt" dir="t"/>
            </a:scene3d>
          </p:spPr>
        </p:pic>
        <p:pic>
          <p:nvPicPr>
            <p:cNvPr id="68" name="그림 67">
              <a:extLst>
                <a:ext uri="{FF2B5EF4-FFF2-40B4-BE49-F238E27FC236}">
                  <a16:creationId xmlns:a16="http://schemas.microsoft.com/office/drawing/2014/main" id="{EB2DC075-F913-7377-22E5-066A6AB93E62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4321" y="4295887"/>
              <a:ext cx="1630800" cy="500400"/>
            </a:xfrm>
            <a:prstGeom prst="rect">
              <a:avLst/>
            </a:prstGeom>
            <a:scene3d>
              <a:camera prst="orthographicFront">
                <a:rot lat="1800000" lon="1800000" rev="0"/>
              </a:camera>
              <a:lightRig rig="threePt" dir="t"/>
            </a:scene3d>
          </p:spPr>
        </p:pic>
        <p:pic>
          <p:nvPicPr>
            <p:cNvPr id="69" name="그림 68">
              <a:extLst>
                <a:ext uri="{FF2B5EF4-FFF2-40B4-BE49-F238E27FC236}">
                  <a16:creationId xmlns:a16="http://schemas.microsoft.com/office/drawing/2014/main" id="{ECB7D478-4EF9-A1BF-E11E-B0011C1E05EC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4321" y="4934079"/>
              <a:ext cx="1630800" cy="500400"/>
            </a:xfrm>
            <a:prstGeom prst="rect">
              <a:avLst/>
            </a:prstGeom>
            <a:scene3d>
              <a:camera prst="orthographicFront">
                <a:rot lat="1800000" lon="1800000" rev="0"/>
              </a:camera>
              <a:lightRig rig="threePt" dir="t"/>
            </a:scene3d>
          </p:spPr>
        </p:pic>
        <p:pic>
          <p:nvPicPr>
            <p:cNvPr id="70" name="그림 69">
              <a:extLst>
                <a:ext uri="{FF2B5EF4-FFF2-40B4-BE49-F238E27FC236}">
                  <a16:creationId xmlns:a16="http://schemas.microsoft.com/office/drawing/2014/main" id="{8D3CCD67-0C09-90E3-159E-E7CEA290CC53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3299" y="4295887"/>
              <a:ext cx="1630800" cy="500400"/>
            </a:xfrm>
            <a:prstGeom prst="rect">
              <a:avLst/>
            </a:prstGeom>
            <a:scene3d>
              <a:camera prst="orthographicFront">
                <a:rot lat="1800000" lon="1800000" rev="0"/>
              </a:camera>
              <a:lightRig rig="threePt" dir="t"/>
            </a:scene3d>
          </p:spPr>
        </p:pic>
        <p:pic>
          <p:nvPicPr>
            <p:cNvPr id="71" name="그림 70">
              <a:extLst>
                <a:ext uri="{FF2B5EF4-FFF2-40B4-BE49-F238E27FC236}">
                  <a16:creationId xmlns:a16="http://schemas.microsoft.com/office/drawing/2014/main" id="{2A2D87BA-A9A9-0FE0-4FF6-AF72F5F0B042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3299" y="4934079"/>
              <a:ext cx="1630800" cy="500400"/>
            </a:xfrm>
            <a:prstGeom prst="rect">
              <a:avLst/>
            </a:prstGeom>
            <a:scene3d>
              <a:camera prst="orthographicFront">
                <a:rot lat="1800000" lon="1800000" rev="0"/>
              </a:camera>
              <a:lightRig rig="threePt" dir="t"/>
            </a:scene3d>
          </p:spPr>
        </p:pic>
        <p:pic>
          <p:nvPicPr>
            <p:cNvPr id="72" name="그림 71">
              <a:extLst>
                <a:ext uri="{FF2B5EF4-FFF2-40B4-BE49-F238E27FC236}">
                  <a16:creationId xmlns:a16="http://schemas.microsoft.com/office/drawing/2014/main" id="{69CD96A4-7325-AE37-A609-AB65DF9C0BB5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52277" y="4295887"/>
              <a:ext cx="1630800" cy="500400"/>
            </a:xfrm>
            <a:prstGeom prst="rect">
              <a:avLst/>
            </a:prstGeom>
            <a:scene3d>
              <a:camera prst="orthographicFront">
                <a:rot lat="1800000" lon="1800000" rev="0"/>
              </a:camera>
              <a:lightRig rig="threePt" dir="t"/>
            </a:scene3d>
          </p:spPr>
        </p:pic>
        <p:pic>
          <p:nvPicPr>
            <p:cNvPr id="73" name="그림 72">
              <a:extLst>
                <a:ext uri="{FF2B5EF4-FFF2-40B4-BE49-F238E27FC236}">
                  <a16:creationId xmlns:a16="http://schemas.microsoft.com/office/drawing/2014/main" id="{9CD1274D-9D03-7A39-F62D-BF63771E5A89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52277" y="4934079"/>
              <a:ext cx="1630800" cy="500400"/>
            </a:xfrm>
            <a:prstGeom prst="rect">
              <a:avLst/>
            </a:prstGeom>
            <a:scene3d>
              <a:camera prst="orthographicFront">
                <a:rot lat="1800000" lon="1800000" rev="0"/>
              </a:camera>
              <a:lightRig rig="threePt" dir="t"/>
            </a:scene3d>
          </p:spPr>
        </p:pic>
        <p:pic>
          <p:nvPicPr>
            <p:cNvPr id="74" name="그림 73">
              <a:extLst>
                <a:ext uri="{FF2B5EF4-FFF2-40B4-BE49-F238E27FC236}">
                  <a16:creationId xmlns:a16="http://schemas.microsoft.com/office/drawing/2014/main" id="{125EAB9F-93A3-E04E-E6E2-4D9DE76D76FE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41256" y="4295887"/>
              <a:ext cx="1630800" cy="500400"/>
            </a:xfrm>
            <a:prstGeom prst="rect">
              <a:avLst/>
            </a:prstGeom>
            <a:scene3d>
              <a:camera prst="orthographicFront">
                <a:rot lat="1800000" lon="1800000" rev="0"/>
              </a:camera>
              <a:lightRig rig="threePt" dir="t"/>
            </a:scene3d>
          </p:spPr>
        </p:pic>
        <p:pic>
          <p:nvPicPr>
            <p:cNvPr id="75" name="그림 74">
              <a:extLst>
                <a:ext uri="{FF2B5EF4-FFF2-40B4-BE49-F238E27FC236}">
                  <a16:creationId xmlns:a16="http://schemas.microsoft.com/office/drawing/2014/main" id="{C7B5F4FB-AEC8-DDCA-D9A6-EC9B541A53A6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41256" y="4934079"/>
              <a:ext cx="1630800" cy="500400"/>
            </a:xfrm>
            <a:prstGeom prst="rect">
              <a:avLst/>
            </a:prstGeom>
            <a:scene3d>
              <a:camera prst="orthographicFront">
                <a:rot lat="1800000" lon="1800000" rev="0"/>
              </a:camera>
              <a:lightRig rig="threePt" dir="t"/>
            </a:scene3d>
          </p:spPr>
        </p:pic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E24F2DD1-5780-AD0F-476A-E94310349E52}"/>
                </a:ext>
              </a:extLst>
            </p:cNvPr>
            <p:cNvSpPr txBox="1"/>
            <p:nvPr/>
          </p:nvSpPr>
          <p:spPr>
            <a:xfrm>
              <a:off x="429309" y="3711210"/>
              <a:ext cx="21916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 dirty="0"/>
                <a:t>fully biodegradation</a:t>
              </a:r>
              <a:endParaRPr lang="ko-KR" altLang="en-US" b="1" dirty="0"/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E9B141DD-77B4-06BE-3440-9693B39C9754}"/>
                </a:ext>
              </a:extLst>
            </p:cNvPr>
            <p:cNvSpPr txBox="1"/>
            <p:nvPr/>
          </p:nvSpPr>
          <p:spPr>
            <a:xfrm>
              <a:off x="510540" y="4027750"/>
              <a:ext cx="93006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200" dirty="0"/>
                <a:t>Pole : 2.5 m</a:t>
              </a:r>
              <a:endParaRPr lang="ko-KR" altLang="en-US" sz="1200" dirty="0"/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D7F5901D-8F30-92B1-9139-E937655599AB}"/>
                </a:ext>
              </a:extLst>
            </p:cNvPr>
            <p:cNvSpPr txBox="1"/>
            <p:nvPr/>
          </p:nvSpPr>
          <p:spPr>
            <a:xfrm>
              <a:off x="510540" y="4624537"/>
              <a:ext cx="81464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200" dirty="0"/>
                <a:t>Pole : 5 m</a:t>
              </a:r>
              <a:endParaRPr lang="ko-KR" altLang="en-US" sz="1200" dirty="0"/>
            </a:p>
          </p:txBody>
        </p:sp>
      </p:grpSp>
      <p:sp>
        <p:nvSpPr>
          <p:cNvPr id="100" name="직사각형 99">
            <a:extLst>
              <a:ext uri="{FF2B5EF4-FFF2-40B4-BE49-F238E27FC236}">
                <a16:creationId xmlns:a16="http://schemas.microsoft.com/office/drawing/2014/main" id="{7952BF8B-BC7F-9298-4205-FABEB52AE7C2}"/>
              </a:ext>
            </a:extLst>
          </p:cNvPr>
          <p:cNvSpPr/>
          <p:nvPr/>
        </p:nvSpPr>
        <p:spPr>
          <a:xfrm>
            <a:off x="213154" y="942648"/>
            <a:ext cx="930063" cy="334279"/>
          </a:xfrm>
          <a:prstGeom prst="rect">
            <a:avLst/>
          </a:prstGeom>
          <a:solidFill>
            <a:srgbClr val="E38A8A"/>
          </a:solidFill>
          <a:ln>
            <a:solidFill>
              <a:srgbClr val="D65252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SIP</a:t>
            </a:r>
            <a:endParaRPr lang="ko-KR" alt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2" name="사각형: 둥근 모서리 101">
            <a:extLst>
              <a:ext uri="{FF2B5EF4-FFF2-40B4-BE49-F238E27FC236}">
                <a16:creationId xmlns:a16="http://schemas.microsoft.com/office/drawing/2014/main" id="{D1EAE05F-74F0-3B98-B155-A0FE19106CA0}"/>
              </a:ext>
            </a:extLst>
          </p:cNvPr>
          <p:cNvSpPr/>
          <p:nvPr/>
        </p:nvSpPr>
        <p:spPr>
          <a:xfrm>
            <a:off x="159518" y="1280552"/>
            <a:ext cx="8898384" cy="3520440"/>
          </a:xfrm>
          <a:prstGeom prst="roundRect">
            <a:avLst>
              <a:gd name="adj" fmla="val 3445"/>
            </a:avLst>
          </a:prstGeom>
          <a:noFill/>
          <a:ln>
            <a:solidFill>
              <a:srgbClr val="D652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D919470F-EC0E-5924-CECE-862F9256ED0C}"/>
              </a:ext>
            </a:extLst>
          </p:cNvPr>
          <p:cNvSpPr txBox="1"/>
          <p:nvPr/>
        </p:nvSpPr>
        <p:spPr>
          <a:xfrm>
            <a:off x="1186712" y="942648"/>
            <a:ext cx="13260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dirty="0"/>
              <a:t>Line 3 </a:t>
            </a:r>
            <a:endParaRPr lang="ko-KR" altLang="en-US" dirty="0"/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6E5BD0D6-44F8-D0F9-343F-C7B1FB7082FD}"/>
              </a:ext>
            </a:extLst>
          </p:cNvPr>
          <p:cNvSpPr txBox="1"/>
          <p:nvPr/>
        </p:nvSpPr>
        <p:spPr>
          <a:xfrm>
            <a:off x="6864683" y="1532295"/>
            <a:ext cx="215315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1600" dirty="0"/>
              <a:t>Resolution : 5 &gt; 2.5</a:t>
            </a:r>
            <a:r>
              <a:rPr lang="ko-KR" altLang="en-US" sz="1600" dirty="0"/>
              <a:t> </a:t>
            </a:r>
            <a:endParaRPr lang="en-US" altLang="ko-K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1600" dirty="0"/>
              <a:t>2.5 m :</a:t>
            </a:r>
            <a:r>
              <a:rPr lang="ko-KR" altLang="en-US" sz="1600" dirty="0"/>
              <a:t>  </a:t>
            </a:r>
            <a:r>
              <a:rPr lang="en-US" altLang="ko-KR" sz="1600" dirty="0"/>
              <a:t>anomaly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1600" dirty="0"/>
              <a:t>5 m : anomaly</a:t>
            </a:r>
          </a:p>
          <a:p>
            <a:pPr lvl="1"/>
            <a:r>
              <a:rPr lang="en-US" altLang="ko-KR" sz="1600" dirty="0"/>
              <a:t>	&amp; structure</a:t>
            </a:r>
          </a:p>
        </p:txBody>
      </p:sp>
      <p:grpSp>
        <p:nvGrpSpPr>
          <p:cNvPr id="118" name="그룹 117">
            <a:extLst>
              <a:ext uri="{FF2B5EF4-FFF2-40B4-BE49-F238E27FC236}">
                <a16:creationId xmlns:a16="http://schemas.microsoft.com/office/drawing/2014/main" id="{78C8D98E-2DA9-75D7-8E67-B97ECE85E89A}"/>
              </a:ext>
            </a:extLst>
          </p:cNvPr>
          <p:cNvGrpSpPr/>
          <p:nvPr/>
        </p:nvGrpSpPr>
        <p:grpSpPr>
          <a:xfrm>
            <a:off x="2417171" y="4819116"/>
            <a:ext cx="1952368" cy="376241"/>
            <a:chOff x="6147917" y="7481054"/>
            <a:chExt cx="1952368" cy="376241"/>
          </a:xfrm>
        </p:grpSpPr>
        <p:sp>
          <p:nvSpPr>
            <p:cNvPr id="116" name="화살표: 아래쪽 115">
              <a:extLst>
                <a:ext uri="{FF2B5EF4-FFF2-40B4-BE49-F238E27FC236}">
                  <a16:creationId xmlns:a16="http://schemas.microsoft.com/office/drawing/2014/main" id="{2A2D4C47-7089-6A81-B474-FEB4DD53DE84}"/>
                </a:ext>
              </a:extLst>
            </p:cNvPr>
            <p:cNvSpPr/>
            <p:nvPr/>
          </p:nvSpPr>
          <p:spPr>
            <a:xfrm rot="16200000">
              <a:off x="7028313" y="6785324"/>
              <a:ext cx="191575" cy="1952368"/>
            </a:xfrm>
            <a:prstGeom prst="downArrow">
              <a:avLst>
                <a:gd name="adj1" fmla="val 50000"/>
                <a:gd name="adj2" fmla="val 162009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90C104F3-25E0-5E5C-DA11-7F00B2A4EF97}"/>
                </a:ext>
              </a:extLst>
            </p:cNvPr>
            <p:cNvSpPr txBox="1"/>
            <p:nvPr/>
          </p:nvSpPr>
          <p:spPr>
            <a:xfrm>
              <a:off x="6733243" y="7481054"/>
              <a:ext cx="6206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 dirty="0"/>
                <a:t>time</a:t>
              </a:r>
              <a:endParaRPr lang="ko-KR" altLang="en-US" b="1" dirty="0"/>
            </a:p>
          </p:txBody>
        </p:sp>
      </p:grpSp>
      <p:grpSp>
        <p:nvGrpSpPr>
          <p:cNvPr id="124" name="그룹 123">
            <a:extLst>
              <a:ext uri="{FF2B5EF4-FFF2-40B4-BE49-F238E27FC236}">
                <a16:creationId xmlns:a16="http://schemas.microsoft.com/office/drawing/2014/main" id="{6EFCCFAE-850F-869E-A88E-5B610B76F809}"/>
              </a:ext>
            </a:extLst>
          </p:cNvPr>
          <p:cNvGrpSpPr/>
          <p:nvPr/>
        </p:nvGrpSpPr>
        <p:grpSpPr>
          <a:xfrm>
            <a:off x="129986" y="5363458"/>
            <a:ext cx="5351010" cy="1306647"/>
            <a:chOff x="267904" y="5335651"/>
            <a:chExt cx="5351010" cy="1306647"/>
          </a:xfrm>
        </p:grpSpPr>
        <p:pic>
          <p:nvPicPr>
            <p:cNvPr id="114" name="그림 113">
              <a:extLst>
                <a:ext uri="{FF2B5EF4-FFF2-40B4-BE49-F238E27FC236}">
                  <a16:creationId xmlns:a16="http://schemas.microsoft.com/office/drawing/2014/main" id="{9AE72039-08ED-1778-35DD-327481EDF833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4794" y="5335651"/>
              <a:ext cx="1676631" cy="621044"/>
            </a:xfrm>
            <a:prstGeom prst="rect">
              <a:avLst/>
            </a:prstGeom>
            <a:scene3d>
              <a:camera prst="orthographicFront">
                <a:rot lat="1800000" lon="1800000" rev="0"/>
              </a:camera>
              <a:lightRig rig="threePt" dir="t"/>
            </a:scene3d>
          </p:spPr>
        </p:pic>
        <p:pic>
          <p:nvPicPr>
            <p:cNvPr id="115" name="그림 114">
              <a:extLst>
                <a:ext uri="{FF2B5EF4-FFF2-40B4-BE49-F238E27FC236}">
                  <a16:creationId xmlns:a16="http://schemas.microsoft.com/office/drawing/2014/main" id="{B222083E-C8A4-4505-F049-3820CBAA6074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2283" y="6011575"/>
              <a:ext cx="1676631" cy="621044"/>
            </a:xfrm>
            <a:prstGeom prst="rect">
              <a:avLst/>
            </a:prstGeom>
            <a:scene3d>
              <a:camera prst="orthographicFront">
                <a:rot lat="1800000" lon="1800000" rev="0"/>
              </a:camera>
              <a:lightRig rig="threePt" dir="t"/>
            </a:scene3d>
          </p:spPr>
        </p:pic>
        <p:pic>
          <p:nvPicPr>
            <p:cNvPr id="112" name="그림 111">
              <a:extLst>
                <a:ext uri="{FF2B5EF4-FFF2-40B4-BE49-F238E27FC236}">
                  <a16:creationId xmlns:a16="http://schemas.microsoft.com/office/drawing/2014/main" id="{CDF52663-816B-93D6-85F8-203F0AC965D5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981"/>
            <a:stretch/>
          </p:blipFill>
          <p:spPr>
            <a:xfrm>
              <a:off x="2679164" y="5335651"/>
              <a:ext cx="1609869" cy="621044"/>
            </a:xfrm>
            <a:prstGeom prst="rect">
              <a:avLst/>
            </a:prstGeom>
            <a:scene3d>
              <a:camera prst="orthographicFront">
                <a:rot lat="1800000" lon="1800000" rev="0"/>
              </a:camera>
              <a:lightRig rig="threePt" dir="t"/>
            </a:scene3d>
          </p:spPr>
        </p:pic>
        <p:pic>
          <p:nvPicPr>
            <p:cNvPr id="110" name="그림 109">
              <a:extLst>
                <a:ext uri="{FF2B5EF4-FFF2-40B4-BE49-F238E27FC236}">
                  <a16:creationId xmlns:a16="http://schemas.microsoft.com/office/drawing/2014/main" id="{9AD41495-E8C3-B7D8-5E26-2A1EB9D78AD1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3534" y="5335651"/>
              <a:ext cx="1676631" cy="621044"/>
            </a:xfrm>
            <a:prstGeom prst="rect">
              <a:avLst/>
            </a:prstGeom>
            <a:scene3d>
              <a:camera prst="orthographicFront">
                <a:rot lat="1800000" lon="1800000" rev="0"/>
              </a:camera>
              <a:lightRig rig="threePt" dir="t"/>
            </a:scene3d>
          </p:spPr>
        </p:pic>
        <p:pic>
          <p:nvPicPr>
            <p:cNvPr id="106" name="그림 105">
              <a:extLst>
                <a:ext uri="{FF2B5EF4-FFF2-40B4-BE49-F238E27FC236}">
                  <a16:creationId xmlns:a16="http://schemas.microsoft.com/office/drawing/2014/main" id="{0DBC4790-74E9-5019-E37F-52A76CEB24DA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904" y="5335651"/>
              <a:ext cx="1676631" cy="621044"/>
            </a:xfrm>
            <a:prstGeom prst="rect">
              <a:avLst/>
            </a:prstGeom>
            <a:scene3d>
              <a:camera prst="orthographicFront">
                <a:rot lat="1800000" lon="1800000" rev="0"/>
              </a:camera>
              <a:lightRig rig="threePt" dir="t"/>
            </a:scene3d>
          </p:spPr>
        </p:pic>
        <p:pic>
          <p:nvPicPr>
            <p:cNvPr id="113" name="그림 112">
              <a:extLst>
                <a:ext uri="{FF2B5EF4-FFF2-40B4-BE49-F238E27FC236}">
                  <a16:creationId xmlns:a16="http://schemas.microsoft.com/office/drawing/2014/main" id="{4E3D650F-3507-7488-C2AC-770A1E788F1F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9164" y="6021254"/>
              <a:ext cx="1676631" cy="621044"/>
            </a:xfrm>
            <a:prstGeom prst="rect">
              <a:avLst/>
            </a:prstGeom>
            <a:scene3d>
              <a:camera prst="orthographicFront">
                <a:rot lat="1800000" lon="1800000" rev="0"/>
              </a:camera>
              <a:lightRig rig="threePt" dir="t"/>
            </a:scene3d>
          </p:spPr>
        </p:pic>
        <p:pic>
          <p:nvPicPr>
            <p:cNvPr id="111" name="그림 110">
              <a:extLst>
                <a:ext uri="{FF2B5EF4-FFF2-40B4-BE49-F238E27FC236}">
                  <a16:creationId xmlns:a16="http://schemas.microsoft.com/office/drawing/2014/main" id="{B703E1C5-8C9E-D928-60D8-DDFBDB478348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3534" y="6021254"/>
              <a:ext cx="1676631" cy="621044"/>
            </a:xfrm>
            <a:prstGeom prst="rect">
              <a:avLst/>
            </a:prstGeom>
            <a:scene3d>
              <a:camera prst="orthographicFront">
                <a:rot lat="1800000" lon="1800000" rev="0"/>
              </a:camera>
              <a:lightRig rig="threePt" dir="t"/>
            </a:scene3d>
          </p:spPr>
        </p:pic>
        <p:pic>
          <p:nvPicPr>
            <p:cNvPr id="107" name="그림 106">
              <a:extLst>
                <a:ext uri="{FF2B5EF4-FFF2-40B4-BE49-F238E27FC236}">
                  <a16:creationId xmlns:a16="http://schemas.microsoft.com/office/drawing/2014/main" id="{D8F555B4-566A-14BD-5531-FD1DD725DE9E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904" y="6021254"/>
              <a:ext cx="1676631" cy="621044"/>
            </a:xfrm>
            <a:prstGeom prst="rect">
              <a:avLst/>
            </a:prstGeom>
            <a:scene3d>
              <a:camera prst="orthographicFront">
                <a:rot lat="1800000" lon="1800000" rev="0"/>
              </a:camera>
              <a:lightRig rig="threePt" dir="t"/>
            </a:scene3d>
          </p:spPr>
        </p:pic>
      </p:grpSp>
      <p:sp>
        <p:nvSpPr>
          <p:cNvPr id="120" name="사각형: 둥근 모서리 119">
            <a:extLst>
              <a:ext uri="{FF2B5EF4-FFF2-40B4-BE49-F238E27FC236}">
                <a16:creationId xmlns:a16="http://schemas.microsoft.com/office/drawing/2014/main" id="{4AA02395-E6D7-2850-A7C3-C8E6025E0EBB}"/>
              </a:ext>
            </a:extLst>
          </p:cNvPr>
          <p:cNvSpPr/>
          <p:nvPr/>
        </p:nvSpPr>
        <p:spPr>
          <a:xfrm>
            <a:off x="161515" y="5242122"/>
            <a:ext cx="8898384" cy="1498568"/>
          </a:xfrm>
          <a:prstGeom prst="roundRect">
            <a:avLst>
              <a:gd name="adj" fmla="val 3445"/>
            </a:avLst>
          </a:prstGeom>
          <a:noFill/>
          <a:ln>
            <a:solidFill>
              <a:srgbClr val="CA8C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1" name="직사각형 120">
            <a:extLst>
              <a:ext uri="{FF2B5EF4-FFF2-40B4-BE49-F238E27FC236}">
                <a16:creationId xmlns:a16="http://schemas.microsoft.com/office/drawing/2014/main" id="{0BEBED61-1F8C-2507-8C34-081D88226740}"/>
              </a:ext>
            </a:extLst>
          </p:cNvPr>
          <p:cNvSpPr/>
          <p:nvPr/>
        </p:nvSpPr>
        <p:spPr>
          <a:xfrm>
            <a:off x="178600" y="4865551"/>
            <a:ext cx="2016224" cy="394245"/>
          </a:xfrm>
          <a:prstGeom prst="rect">
            <a:avLst/>
          </a:prstGeom>
          <a:solidFill>
            <a:srgbClr val="ECD6D9"/>
          </a:solidFill>
          <a:ln>
            <a:solidFill>
              <a:srgbClr val="CA8C95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Time-domain</a:t>
            </a:r>
            <a:endParaRPr lang="ko-KR" alt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F307E847-7156-D1CB-A12F-ED9770EA65B3}"/>
              </a:ext>
            </a:extLst>
          </p:cNvPr>
          <p:cNvSpPr txBox="1"/>
          <p:nvPr/>
        </p:nvSpPr>
        <p:spPr>
          <a:xfrm rot="16200000">
            <a:off x="4230" y="5492273"/>
            <a:ext cx="5740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/>
              <a:t>Amp</a:t>
            </a:r>
            <a:endParaRPr lang="ko-KR" altLang="en-US" sz="1400" dirty="0"/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5CF17378-B398-7E17-7671-DAB5A5DE93B0}"/>
              </a:ext>
            </a:extLst>
          </p:cNvPr>
          <p:cNvSpPr txBox="1"/>
          <p:nvPr/>
        </p:nvSpPr>
        <p:spPr>
          <a:xfrm rot="16200000">
            <a:off x="-19273" y="6132361"/>
            <a:ext cx="6210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 err="1"/>
              <a:t>Charg</a:t>
            </a:r>
            <a:endParaRPr lang="ko-KR" altLang="en-US" sz="1400" dirty="0"/>
          </a:p>
        </p:txBody>
      </p:sp>
      <p:grpSp>
        <p:nvGrpSpPr>
          <p:cNvPr id="142" name="그룹 141">
            <a:extLst>
              <a:ext uri="{FF2B5EF4-FFF2-40B4-BE49-F238E27FC236}">
                <a16:creationId xmlns:a16="http://schemas.microsoft.com/office/drawing/2014/main" id="{69515D09-1AC0-FF14-C622-FB18B5812BB6}"/>
              </a:ext>
            </a:extLst>
          </p:cNvPr>
          <p:cNvGrpSpPr/>
          <p:nvPr/>
        </p:nvGrpSpPr>
        <p:grpSpPr>
          <a:xfrm>
            <a:off x="4876010" y="5884354"/>
            <a:ext cx="579026" cy="418786"/>
            <a:chOff x="4876010" y="5995028"/>
            <a:chExt cx="455959" cy="308111"/>
          </a:xfrm>
        </p:grpSpPr>
        <p:pic>
          <p:nvPicPr>
            <p:cNvPr id="127" name="그림 126">
              <a:extLst>
                <a:ext uri="{FF2B5EF4-FFF2-40B4-BE49-F238E27FC236}">
                  <a16:creationId xmlns:a16="http://schemas.microsoft.com/office/drawing/2014/main" id="{DEEBF6C6-2C65-8439-6D44-486EFFF9DF30}"/>
                </a:ext>
              </a:extLst>
            </p:cNvPr>
            <p:cNvPicPr>
              <a:picLocks/>
            </p:cNvPicPr>
            <p:nvPr/>
          </p:nvPicPr>
          <p:blipFill rotWithShape="1"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135" t="86811" r="56620"/>
            <a:stretch/>
          </p:blipFill>
          <p:spPr>
            <a:xfrm>
              <a:off x="4907832" y="5995028"/>
              <a:ext cx="383390" cy="18253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8" name="TextBox 127">
                  <a:extLst>
                    <a:ext uri="{FF2B5EF4-FFF2-40B4-BE49-F238E27FC236}">
                      <a16:creationId xmlns:a16="http://schemas.microsoft.com/office/drawing/2014/main" id="{07DFA03F-8847-9656-FD9D-066C311B2342}"/>
                    </a:ext>
                  </a:extLst>
                </p:cNvPr>
                <p:cNvSpPr txBox="1"/>
                <p:nvPr/>
              </p:nvSpPr>
              <p:spPr>
                <a:xfrm>
                  <a:off x="4876010" y="6072307"/>
                  <a:ext cx="455959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ko-KR" sz="9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l-GR" altLang="ko-KR" sz="9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Ω</m:t>
                            </m:r>
                          </m:e>
                          <m:sup>
                            <m:r>
                              <a:rPr lang="en-US" altLang="ko-KR" sz="9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  <m:r>
                          <a:rPr lang="en-US" altLang="ko-KR" sz="9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oMath>
                    </m:oMathPara>
                  </a14:m>
                  <a:endParaRPr lang="en-US" altLang="ko-KR" sz="900" b="0" dirty="0"/>
                </a:p>
              </p:txBody>
            </p:sp>
          </mc:Choice>
          <mc:Fallback xmlns="">
            <p:sp>
              <p:nvSpPr>
                <p:cNvPr id="128" name="TextBox 127">
                  <a:extLst>
                    <a:ext uri="{FF2B5EF4-FFF2-40B4-BE49-F238E27FC236}">
                      <a16:creationId xmlns:a16="http://schemas.microsoft.com/office/drawing/2014/main" id="{07DFA03F-8847-9656-FD9D-066C311B234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76010" y="6072307"/>
                  <a:ext cx="455959" cy="230832"/>
                </a:xfrm>
                <a:prstGeom prst="rect">
                  <a:avLst/>
                </a:prstGeom>
                <a:blipFill>
                  <a:blip r:embed="rId3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41" name="그룹 140">
            <a:extLst>
              <a:ext uri="{FF2B5EF4-FFF2-40B4-BE49-F238E27FC236}">
                <a16:creationId xmlns:a16="http://schemas.microsoft.com/office/drawing/2014/main" id="{4C1D71E5-8F11-AAA3-DAB4-6CDD18D904FC}"/>
              </a:ext>
            </a:extLst>
          </p:cNvPr>
          <p:cNvGrpSpPr/>
          <p:nvPr/>
        </p:nvGrpSpPr>
        <p:grpSpPr>
          <a:xfrm>
            <a:off x="5047489" y="6421339"/>
            <a:ext cx="648902" cy="313747"/>
            <a:chOff x="5156627" y="6463741"/>
            <a:chExt cx="539763" cy="271345"/>
          </a:xfrm>
        </p:grpSpPr>
        <p:pic>
          <p:nvPicPr>
            <p:cNvPr id="126" name="그림 125">
              <a:extLst>
                <a:ext uri="{FF2B5EF4-FFF2-40B4-BE49-F238E27FC236}">
                  <a16:creationId xmlns:a16="http://schemas.microsoft.com/office/drawing/2014/main" id="{E3C10B2B-CA93-BE48-5BD7-C35B516A70B1}"/>
                </a:ext>
              </a:extLst>
            </p:cNvPr>
            <p:cNvPicPr>
              <a:picLocks/>
            </p:cNvPicPr>
            <p:nvPr/>
          </p:nvPicPr>
          <p:blipFill rotWithShape="1"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88" t="88797" r="56400" b="2391"/>
            <a:stretch/>
          </p:blipFill>
          <p:spPr>
            <a:xfrm>
              <a:off x="5173259" y="6463741"/>
              <a:ext cx="441219" cy="12455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9" name="TextBox 128">
                  <a:extLst>
                    <a:ext uri="{FF2B5EF4-FFF2-40B4-BE49-F238E27FC236}">
                      <a16:creationId xmlns:a16="http://schemas.microsoft.com/office/drawing/2014/main" id="{2A43578F-2BF5-442F-A384-26940193E4FA}"/>
                    </a:ext>
                  </a:extLst>
                </p:cNvPr>
                <p:cNvSpPr txBox="1"/>
                <p:nvPr/>
              </p:nvSpPr>
              <p:spPr>
                <a:xfrm>
                  <a:off x="5156627" y="6504254"/>
                  <a:ext cx="539763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ko-KR" sz="9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𝑚𝑉</m:t>
                        </m:r>
                        <m:r>
                          <a:rPr lang="en-US" altLang="ko-KR" sz="9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/</m:t>
                        </m:r>
                        <m:r>
                          <a:rPr lang="en-US" altLang="ko-KR" sz="9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oMath>
                    </m:oMathPara>
                  </a14:m>
                  <a:endParaRPr lang="en-US" altLang="ko-KR" sz="900" b="0" dirty="0"/>
                </a:p>
              </p:txBody>
            </p:sp>
          </mc:Choice>
          <mc:Fallback xmlns="">
            <p:sp>
              <p:nvSpPr>
                <p:cNvPr id="129" name="TextBox 128">
                  <a:extLst>
                    <a:ext uri="{FF2B5EF4-FFF2-40B4-BE49-F238E27FC236}">
                      <a16:creationId xmlns:a16="http://schemas.microsoft.com/office/drawing/2014/main" id="{2A43578F-2BF5-442F-A384-26940193E4F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56627" y="6504254"/>
                  <a:ext cx="539763" cy="230832"/>
                </a:xfrm>
                <a:prstGeom prst="rect">
                  <a:avLst/>
                </a:prstGeom>
                <a:blipFill>
                  <a:blip r:embed="rId3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30" name="TextBox 129">
            <a:extLst>
              <a:ext uri="{FF2B5EF4-FFF2-40B4-BE49-F238E27FC236}">
                <a16:creationId xmlns:a16="http://schemas.microsoft.com/office/drawing/2014/main" id="{2A58A129-F0D8-E2F8-0894-B4138D75C169}"/>
              </a:ext>
            </a:extLst>
          </p:cNvPr>
          <p:cNvSpPr txBox="1"/>
          <p:nvPr/>
        </p:nvSpPr>
        <p:spPr>
          <a:xfrm>
            <a:off x="5278362" y="5294233"/>
            <a:ext cx="38422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1600" dirty="0"/>
              <a:t>Not so differ according to dipole interval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1600" dirty="0"/>
              <a:t>Existence of NAPL </a:t>
            </a:r>
            <a:r>
              <a:rPr lang="en-US" altLang="ko-KR" sz="1600" dirty="0">
                <a:sym typeface="Wingdings" panose="05000000000000000000" pitchFamily="2" charset="2"/>
              </a:rPr>
              <a:t> clear</a:t>
            </a:r>
          </a:p>
        </p:txBody>
      </p:sp>
      <p:sp>
        <p:nvSpPr>
          <p:cNvPr id="131" name="타원 130">
            <a:extLst>
              <a:ext uri="{FF2B5EF4-FFF2-40B4-BE49-F238E27FC236}">
                <a16:creationId xmlns:a16="http://schemas.microsoft.com/office/drawing/2014/main" id="{FC58B5F8-F6DE-835B-DC1E-5392C978A6B5}"/>
              </a:ext>
            </a:extLst>
          </p:cNvPr>
          <p:cNvSpPr/>
          <p:nvPr/>
        </p:nvSpPr>
        <p:spPr>
          <a:xfrm rot="19792401">
            <a:off x="2089957" y="6098077"/>
            <a:ext cx="219486" cy="61182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2" name="타원 131">
            <a:extLst>
              <a:ext uri="{FF2B5EF4-FFF2-40B4-BE49-F238E27FC236}">
                <a16:creationId xmlns:a16="http://schemas.microsoft.com/office/drawing/2014/main" id="{22EE1660-16C5-F32A-71C4-5F912E92AF83}"/>
              </a:ext>
            </a:extLst>
          </p:cNvPr>
          <p:cNvSpPr/>
          <p:nvPr/>
        </p:nvSpPr>
        <p:spPr>
          <a:xfrm rot="19792401">
            <a:off x="920400" y="6053023"/>
            <a:ext cx="219486" cy="61182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4CFD9287-DB22-13F8-BF2F-4D264A818140}"/>
              </a:ext>
            </a:extLst>
          </p:cNvPr>
          <p:cNvSpPr txBox="1"/>
          <p:nvPr/>
        </p:nvSpPr>
        <p:spPr>
          <a:xfrm>
            <a:off x="878692" y="5192674"/>
            <a:ext cx="7248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/>
              <a:t>structure</a:t>
            </a:r>
            <a:endParaRPr lang="ko-KR" altLang="en-US" sz="1200" dirty="0"/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E2F651BD-422D-ECB3-D7DD-5B75B66CBF63}"/>
              </a:ext>
            </a:extLst>
          </p:cNvPr>
          <p:cNvSpPr txBox="1"/>
          <p:nvPr/>
        </p:nvSpPr>
        <p:spPr>
          <a:xfrm>
            <a:off x="1919514" y="5192674"/>
            <a:ext cx="106205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200" dirty="0"/>
              <a:t>Spread NAPL</a:t>
            </a:r>
            <a:endParaRPr lang="ko-KR" altLang="en-US" sz="1200" dirty="0"/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F98637D5-67E1-7928-84B1-AF933A861D21}"/>
              </a:ext>
            </a:extLst>
          </p:cNvPr>
          <p:cNvSpPr txBox="1"/>
          <p:nvPr/>
        </p:nvSpPr>
        <p:spPr>
          <a:xfrm>
            <a:off x="3510970" y="5192674"/>
            <a:ext cx="4411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/>
              <a:t>Mid</a:t>
            </a:r>
            <a:endParaRPr lang="ko-KR" altLang="en-US" sz="1200" dirty="0"/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68B7893F-FB08-C36A-9192-E31B97A77FB6}"/>
              </a:ext>
            </a:extLst>
          </p:cNvPr>
          <p:cNvSpPr txBox="1"/>
          <p:nvPr/>
        </p:nvSpPr>
        <p:spPr>
          <a:xfrm>
            <a:off x="4756979" y="5192674"/>
            <a:ext cx="49545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200" dirty="0"/>
              <a:t>fully</a:t>
            </a:r>
            <a:endParaRPr lang="ko-KR" altLang="en-US" sz="1200" dirty="0"/>
          </a:p>
        </p:txBody>
      </p:sp>
      <p:pic>
        <p:nvPicPr>
          <p:cNvPr id="144" name="그림 143">
            <a:extLst>
              <a:ext uri="{FF2B5EF4-FFF2-40B4-BE49-F238E27FC236}">
                <a16:creationId xmlns:a16="http://schemas.microsoft.com/office/drawing/2014/main" id="{85E690CC-3DCD-21F6-348C-6FAE3276E83E}"/>
              </a:ext>
            </a:extLst>
          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 rot="10800000" flipH="1">
            <a:off x="2264172" y="3037953"/>
            <a:ext cx="1188235" cy="434136"/>
          </a:xfrm>
          <a:prstGeom prst="rect">
            <a:avLst/>
          </a:prstGeom>
        </p:spPr>
      </p:pic>
      <p:pic>
        <p:nvPicPr>
          <p:cNvPr id="146" name="그림 145">
            <a:extLst>
              <a:ext uri="{FF2B5EF4-FFF2-40B4-BE49-F238E27FC236}">
                <a16:creationId xmlns:a16="http://schemas.microsoft.com/office/drawing/2014/main" id="{DC43B231-938E-A366-AE35-049036FF469B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 rot="10800000" flipH="1">
            <a:off x="2260665" y="1330103"/>
            <a:ext cx="1188234" cy="448709"/>
          </a:xfrm>
          <a:prstGeom prst="rect">
            <a:avLst/>
          </a:prstGeom>
        </p:spPr>
      </p:pic>
      <p:sp>
        <p:nvSpPr>
          <p:cNvPr id="152" name="자유형: 도형 151">
            <a:extLst>
              <a:ext uri="{FF2B5EF4-FFF2-40B4-BE49-F238E27FC236}">
                <a16:creationId xmlns:a16="http://schemas.microsoft.com/office/drawing/2014/main" id="{33ED8294-122B-074C-ADA3-171D605CA69E}"/>
              </a:ext>
            </a:extLst>
          </p:cNvPr>
          <p:cNvSpPr/>
          <p:nvPr/>
        </p:nvSpPr>
        <p:spPr>
          <a:xfrm>
            <a:off x="2611755" y="2516505"/>
            <a:ext cx="394335" cy="133350"/>
          </a:xfrm>
          <a:custGeom>
            <a:avLst/>
            <a:gdLst>
              <a:gd name="connsiteX0" fmla="*/ 0 w 394335"/>
              <a:gd name="connsiteY0" fmla="*/ 70485 h 133350"/>
              <a:gd name="connsiteX1" fmla="*/ 116205 w 394335"/>
              <a:gd name="connsiteY1" fmla="*/ 0 h 133350"/>
              <a:gd name="connsiteX2" fmla="*/ 203835 w 394335"/>
              <a:gd name="connsiteY2" fmla="*/ 34290 h 133350"/>
              <a:gd name="connsiteX3" fmla="*/ 264795 w 394335"/>
              <a:gd name="connsiteY3" fmla="*/ 24765 h 133350"/>
              <a:gd name="connsiteX4" fmla="*/ 394335 w 394335"/>
              <a:gd name="connsiteY4" fmla="*/ 133350 h 133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335" h="133350">
                <a:moveTo>
                  <a:pt x="0" y="70485"/>
                </a:moveTo>
                <a:lnTo>
                  <a:pt x="116205" y="0"/>
                </a:lnTo>
                <a:lnTo>
                  <a:pt x="203835" y="34290"/>
                </a:lnTo>
                <a:lnTo>
                  <a:pt x="264795" y="24765"/>
                </a:lnTo>
                <a:lnTo>
                  <a:pt x="394335" y="133350"/>
                </a:lnTo>
              </a:path>
            </a:pathLst>
          </a:custGeom>
          <a:noFill/>
          <a:ln>
            <a:solidFill>
              <a:schemeClr val="bg1"/>
            </a:solidFill>
          </a:ln>
          <a:effectLst>
            <a:glow rad="101600">
              <a:schemeClr val="tx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4" name="자유형: 도형 153">
            <a:extLst>
              <a:ext uri="{FF2B5EF4-FFF2-40B4-BE49-F238E27FC236}">
                <a16:creationId xmlns:a16="http://schemas.microsoft.com/office/drawing/2014/main" id="{6FF81154-7B66-8C42-8AA1-02E233A6F38B}"/>
              </a:ext>
            </a:extLst>
          </p:cNvPr>
          <p:cNvSpPr/>
          <p:nvPr/>
        </p:nvSpPr>
        <p:spPr>
          <a:xfrm>
            <a:off x="2697480" y="4198620"/>
            <a:ext cx="541020" cy="241935"/>
          </a:xfrm>
          <a:custGeom>
            <a:avLst/>
            <a:gdLst>
              <a:gd name="connsiteX0" fmla="*/ 0 w 541020"/>
              <a:gd name="connsiteY0" fmla="*/ 59055 h 241935"/>
              <a:gd name="connsiteX1" fmla="*/ 135255 w 541020"/>
              <a:gd name="connsiteY1" fmla="*/ 0 h 241935"/>
              <a:gd name="connsiteX2" fmla="*/ 264795 w 541020"/>
              <a:gd name="connsiteY2" fmla="*/ 127635 h 241935"/>
              <a:gd name="connsiteX3" fmla="*/ 392430 w 541020"/>
              <a:gd name="connsiteY3" fmla="*/ 80010 h 241935"/>
              <a:gd name="connsiteX4" fmla="*/ 541020 w 541020"/>
              <a:gd name="connsiteY4" fmla="*/ 240030 h 241935"/>
              <a:gd name="connsiteX5" fmla="*/ 535305 w 541020"/>
              <a:gd name="connsiteY5" fmla="*/ 241935 h 241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1020" h="241935">
                <a:moveTo>
                  <a:pt x="0" y="59055"/>
                </a:moveTo>
                <a:lnTo>
                  <a:pt x="135255" y="0"/>
                </a:lnTo>
                <a:lnTo>
                  <a:pt x="264795" y="127635"/>
                </a:lnTo>
                <a:lnTo>
                  <a:pt x="392430" y="80010"/>
                </a:lnTo>
                <a:lnTo>
                  <a:pt x="541020" y="240030"/>
                </a:lnTo>
                <a:lnTo>
                  <a:pt x="535305" y="241935"/>
                </a:lnTo>
              </a:path>
            </a:pathLst>
          </a:custGeom>
          <a:noFill/>
          <a:ln>
            <a:solidFill>
              <a:schemeClr val="bg1"/>
            </a:solidFill>
          </a:ln>
          <a:effectLst>
            <a:glow rad="101600">
              <a:schemeClr val="tx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4D9E424E-BD7B-BAF8-7F1C-4BB8CF7704CE}"/>
              </a:ext>
            </a:extLst>
          </p:cNvPr>
          <p:cNvSpPr txBox="1"/>
          <p:nvPr/>
        </p:nvSpPr>
        <p:spPr>
          <a:xfrm>
            <a:off x="6805000" y="3736032"/>
            <a:ext cx="2348720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>
                <a:sym typeface="Wingdings" panose="05000000000000000000" pitchFamily="2" charset="2"/>
              </a:rPr>
              <a:t>Wide spread NAPL</a:t>
            </a:r>
            <a:endParaRPr lang="en-US" altLang="ko-KR" sz="2000" dirty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è"/>
            </a:pPr>
            <a:r>
              <a:rPr lang="en-US" altLang="ko-KR" sz="1200" dirty="0">
                <a:sym typeface="Wingdings" panose="05000000000000000000" pitchFamily="2" charset="2"/>
              </a:rPr>
              <a:t>Coexist </a:t>
            </a:r>
            <a:r>
              <a:rPr lang="en-US" altLang="ko-KR" sz="1200" dirty="0" err="1">
                <a:sym typeface="Wingdings" panose="05000000000000000000" pitchFamily="2" charset="2"/>
              </a:rPr>
              <a:t>biodegradaed</a:t>
            </a:r>
            <a:r>
              <a:rPr lang="en-US" altLang="ko-KR" sz="1200" dirty="0">
                <a:sym typeface="Wingdings" panose="05000000000000000000" pitchFamily="2" charset="2"/>
              </a:rPr>
              <a:t> or not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1600" dirty="0">
                <a:sym typeface="Wingdings" panose="05000000000000000000" pitchFamily="2" charset="2"/>
              </a:rPr>
              <a:t>Misidentify 2 anomaly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sz="1600" dirty="0">
              <a:sym typeface="Wingdings" panose="05000000000000000000" pitchFamily="2" charset="2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041B501-DDA0-E9B8-A98F-0B372CB33688}"/>
              </a:ext>
            </a:extLst>
          </p:cNvPr>
          <p:cNvSpPr txBox="1"/>
          <p:nvPr/>
        </p:nvSpPr>
        <p:spPr>
          <a:xfrm>
            <a:off x="2835573" y="3158809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side</a:t>
            </a:r>
            <a:endParaRPr lang="ko-KR" altLang="en-US" dirty="0"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7378FBF0-A69A-A1EE-55C5-0FA20D9DEDA8}"/>
              </a:ext>
            </a:extLst>
          </p:cNvPr>
          <p:cNvSpPr txBox="1"/>
          <p:nvPr/>
        </p:nvSpPr>
        <p:spPr>
          <a:xfrm>
            <a:off x="6168677" y="2754718"/>
            <a:ext cx="27165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 algn="r">
              <a:buFont typeface="Arial" panose="020B0604020202020204" pitchFamily="34" charset="0"/>
              <a:buChar char="•"/>
            </a:pPr>
            <a:r>
              <a:rPr lang="en-US" altLang="ko-KR" sz="1600" dirty="0">
                <a:sym typeface="Wingdings" panose="05000000000000000000" pitchFamily="2" charset="2"/>
              </a:rPr>
              <a:t>Only</a:t>
            </a:r>
            <a:r>
              <a:rPr lang="ko-KR" altLang="en-US" sz="1600" dirty="0">
                <a:sym typeface="Wingdings" panose="05000000000000000000" pitchFamily="2" charset="2"/>
              </a:rPr>
              <a:t> </a:t>
            </a:r>
            <a:r>
              <a:rPr lang="en-US" altLang="ko-KR" sz="1600" dirty="0">
                <a:sym typeface="Wingdings" panose="05000000000000000000" pitchFamily="2" charset="2"/>
              </a:rPr>
              <a:t>for anomaly : </a:t>
            </a:r>
          </a:p>
          <a:p>
            <a:pPr lvl="1" algn="r"/>
            <a:r>
              <a:rPr lang="en-US" altLang="ko-KR" sz="1600" dirty="0">
                <a:sym typeface="Wingdings" panose="05000000000000000000" pitchFamily="2" charset="2"/>
              </a:rPr>
              <a:t>interval 2.5 m</a:t>
            </a:r>
            <a:r>
              <a:rPr lang="ko-KR" altLang="en-US" sz="1600" dirty="0">
                <a:sym typeface="Wingdings" panose="05000000000000000000" pitchFamily="2" charset="2"/>
              </a:rPr>
              <a:t> </a:t>
            </a:r>
            <a:endParaRPr lang="en-US" altLang="ko-KR" sz="1600" dirty="0">
              <a:sym typeface="Wingdings" panose="05000000000000000000" pitchFamily="2" charset="2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8F23A303-8EB3-3361-B394-45CDAB7C4C03}"/>
              </a:ext>
            </a:extLst>
          </p:cNvPr>
          <p:cNvSpPr txBox="1"/>
          <p:nvPr/>
        </p:nvSpPr>
        <p:spPr>
          <a:xfrm>
            <a:off x="5304836" y="5933181"/>
            <a:ext cx="30823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1600" dirty="0"/>
              <a:t>Variation according to model</a:t>
            </a:r>
          </a:p>
          <a:p>
            <a:r>
              <a:rPr lang="en-US" altLang="ko-KR" sz="1600" dirty="0">
                <a:sym typeface="Wingdings" panose="05000000000000000000" pitchFamily="2" charset="2"/>
              </a:rPr>
              <a:t>           amplitude &lt; chargeability</a:t>
            </a:r>
          </a:p>
        </p:txBody>
      </p:sp>
      <p:pic>
        <p:nvPicPr>
          <p:cNvPr id="77" name="그림 76">
            <a:extLst>
              <a:ext uri="{FF2B5EF4-FFF2-40B4-BE49-F238E27FC236}">
                <a16:creationId xmlns:a16="http://schemas.microsoft.com/office/drawing/2014/main" id="{EDC199F7-D014-50A0-F7BE-1EE7B1AF3D2E}"/>
              </a:ext>
            </a:extLst>
          </p:cNvPr>
          <p:cNvPicPr>
            <a:picLocks/>
          </p:cNvPicPr>
          <p:nvPr/>
        </p:nvPicPr>
        <p:blipFill rotWithShape="1"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54" t="87037" r="52608"/>
          <a:stretch/>
        </p:blipFill>
        <p:spPr>
          <a:xfrm>
            <a:off x="6168677" y="3118401"/>
            <a:ext cx="1052513" cy="328397"/>
          </a:xfrm>
          <a:prstGeom prst="rect">
            <a:avLst/>
          </a:prstGeom>
        </p:spPr>
      </p:pic>
      <p:pic>
        <p:nvPicPr>
          <p:cNvPr id="6" name="오디오 5">
            <a:hlinkClick r:id="" action="ppaction://media"/>
            <a:extLst>
              <a:ext uri="{FF2B5EF4-FFF2-40B4-BE49-F238E27FC236}">
                <a16:creationId xmlns:a16="http://schemas.microsoft.com/office/drawing/2014/main" id="{EC76E9F7-5683-6BBC-731E-B9382EDE05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3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3921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901"/>
    </mc:Choice>
    <mc:Fallback>
      <p:transition spd="slow" advTm="249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>
            <a:extLst>
              <a:ext uri="{FF2B5EF4-FFF2-40B4-BE49-F238E27FC236}">
                <a16:creationId xmlns:a16="http://schemas.microsoft.com/office/drawing/2014/main" id="{27130398-B531-D119-B399-43565A906D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6469" y="1386205"/>
            <a:ext cx="8051062" cy="3401696"/>
          </a:xfrm>
        </p:spPr>
        <p:txBody>
          <a:bodyPr>
            <a:normAutofit/>
          </a:bodyPr>
          <a:lstStyle/>
          <a:p>
            <a:r>
              <a:rPr lang="en-US" altLang="ko-KR" sz="2000" dirty="0"/>
              <a:t>Electrode distance :</a:t>
            </a:r>
          </a:p>
          <a:p>
            <a:pPr marL="0" indent="0">
              <a:buNone/>
            </a:pPr>
            <a:r>
              <a:rPr lang="en-US" altLang="ko-KR" sz="2000" dirty="0">
                <a:sym typeface="Wingdings" panose="05000000000000000000" pitchFamily="2" charset="2"/>
              </a:rPr>
              <a:t>	</a:t>
            </a:r>
            <a:r>
              <a:rPr lang="en-US" altLang="ko-KR" sz="1800" dirty="0"/>
              <a:t>longer </a:t>
            </a:r>
            <a:r>
              <a:rPr lang="en-US" altLang="ko-KR" sz="1800" dirty="0">
                <a:sym typeface="Wingdings" panose="05000000000000000000" pitchFamily="2" charset="2"/>
              </a:rPr>
              <a:t> high sensitivity </a:t>
            </a:r>
          </a:p>
          <a:p>
            <a:pPr marL="0" indent="0">
              <a:buNone/>
            </a:pPr>
            <a:r>
              <a:rPr lang="en-US" altLang="ko-KR" sz="2000" dirty="0">
                <a:sym typeface="Wingdings" panose="05000000000000000000" pitchFamily="2" charset="2"/>
              </a:rPr>
              <a:t>	</a:t>
            </a:r>
            <a:r>
              <a:rPr lang="en-US" altLang="ko-KR" sz="1800" dirty="0">
                <a:sym typeface="Wingdings" panose="05000000000000000000" pitchFamily="2" charset="2"/>
              </a:rPr>
              <a:t>shorter  when physical properties contrasting : anomaly cognition ↑00</a:t>
            </a:r>
            <a:endParaRPr lang="en-US" altLang="ko-KR" sz="2000" dirty="0">
              <a:sym typeface="Wingdings" panose="05000000000000000000" pitchFamily="2" charset="2"/>
            </a:endParaRPr>
          </a:p>
          <a:p>
            <a:r>
              <a:rPr lang="en-US" altLang="ko-KR" sz="2000" dirty="0">
                <a:sym typeface="Wingdings" panose="05000000000000000000" pitchFamily="2" charset="2"/>
              </a:rPr>
              <a:t>Not only resistivity, but also chargeability, phase</a:t>
            </a:r>
          </a:p>
          <a:p>
            <a:pPr marL="0" indent="0">
              <a:buNone/>
            </a:pPr>
            <a:r>
              <a:rPr lang="en-US" altLang="ko-KR" sz="2000" dirty="0">
                <a:sym typeface="Wingdings" panose="05000000000000000000" pitchFamily="2" charset="2"/>
              </a:rPr>
              <a:t>	</a:t>
            </a:r>
            <a:r>
              <a:rPr lang="en-US" altLang="ko-KR" sz="1800" dirty="0">
                <a:sym typeface="Wingdings" panose="05000000000000000000" pitchFamily="2" charset="2"/>
              </a:rPr>
              <a:t> TDIP &amp; CR &amp; SIP gives various information</a:t>
            </a:r>
          </a:p>
          <a:p>
            <a:r>
              <a:rPr lang="en-US" altLang="ko-KR" sz="2000" dirty="0">
                <a:sym typeface="Wingdings" panose="05000000000000000000" pitchFamily="2" charset="2"/>
              </a:rPr>
              <a:t>When, geological structure much higher or lower electrical properties </a:t>
            </a:r>
          </a:p>
          <a:p>
            <a:pPr marL="257175" lvl="1" indent="0">
              <a:buNone/>
            </a:pPr>
            <a:r>
              <a:rPr lang="en-US" altLang="ko-KR" sz="1800" dirty="0">
                <a:sym typeface="Wingdings" panose="05000000000000000000" pitchFamily="2" charset="2"/>
              </a:rPr>
              <a:t>	 short to recognize anomaly</a:t>
            </a:r>
            <a:endParaRPr lang="en-US" altLang="ko-KR" sz="2000" b="1" dirty="0">
              <a:sym typeface="Wingdings" panose="05000000000000000000" pitchFamily="2" charset="2"/>
            </a:endParaRPr>
          </a:p>
          <a:p>
            <a:r>
              <a:rPr lang="en-US" altLang="ko-KR" sz="2000" dirty="0">
                <a:sym typeface="Wingdings" panose="05000000000000000000" pitchFamily="2" charset="2"/>
              </a:rPr>
              <a:t>Check pseudo &amp; inversion procedure is necessary</a:t>
            </a:r>
          </a:p>
          <a:p>
            <a:pPr marL="257175" lvl="1" indent="0">
              <a:buNone/>
            </a:pPr>
            <a:r>
              <a:rPr lang="en-US" altLang="ko-KR" sz="2000" dirty="0">
                <a:sym typeface="Wingdings" panose="05000000000000000000" pitchFamily="2" charset="2"/>
              </a:rPr>
              <a:t>	 special case, one of both shows anomalous information</a:t>
            </a:r>
            <a:endParaRPr lang="ko-KR" altLang="en-US" sz="2000" dirty="0"/>
          </a:p>
        </p:txBody>
      </p:sp>
      <p:sp>
        <p:nvSpPr>
          <p:cNvPr id="3" name="제목 2">
            <a:extLst>
              <a:ext uri="{FF2B5EF4-FFF2-40B4-BE49-F238E27FC236}">
                <a16:creationId xmlns:a16="http://schemas.microsoft.com/office/drawing/2014/main" id="{248FDE7F-ECFE-1045-10F6-5C2761F8AA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2800" dirty="0"/>
              <a:t>Conclusion</a:t>
            </a:r>
            <a:endParaRPr lang="ko-KR" altLang="en-US" sz="2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3615CC2-7F17-FDA5-98E9-6066B37D7F2D}"/>
              </a:ext>
            </a:extLst>
          </p:cNvPr>
          <p:cNvSpPr txBox="1"/>
          <p:nvPr/>
        </p:nvSpPr>
        <p:spPr>
          <a:xfrm>
            <a:off x="252847" y="986094"/>
            <a:ext cx="856848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2000" b="1" dirty="0"/>
              <a:t>Consideration for geophysical survey in contaminated zone </a:t>
            </a:r>
            <a:endParaRPr lang="ko-KR" altLang="en-US" sz="2000" b="1" dirty="0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E522BC71-1251-B056-73AA-45E5B4FA87F7}"/>
              </a:ext>
            </a:extLst>
          </p:cNvPr>
          <p:cNvSpPr/>
          <p:nvPr/>
        </p:nvSpPr>
        <p:spPr>
          <a:xfrm>
            <a:off x="397719" y="5194300"/>
            <a:ext cx="7906190" cy="954404"/>
          </a:xfrm>
          <a:prstGeom prst="rect">
            <a:avLst/>
          </a:prstGeom>
          <a:noFill/>
          <a:ln>
            <a:solidFill>
              <a:srgbClr val="8BE1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>
                <a:solidFill>
                  <a:schemeClr val="tx1"/>
                </a:solidFill>
              </a:rPr>
              <a:t>Simulate other geophysics method(e.g. GPR, seismic) to get structural result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>
                <a:solidFill>
                  <a:schemeClr val="tx1"/>
                </a:solidFill>
              </a:rPr>
              <a:t>Suggest various condition, case </a:t>
            </a:r>
            <a:r>
              <a:rPr lang="en-US" altLang="ko-KR" dirty="0">
                <a:solidFill>
                  <a:schemeClr val="tx1"/>
                </a:solidFill>
                <a:sym typeface="Wingdings" panose="05000000000000000000" pitchFamily="2" charset="2"/>
              </a:rPr>
              <a:t> for predict what’s going forward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EFEA87-8986-9683-416C-7945B34C748E}"/>
              </a:ext>
            </a:extLst>
          </p:cNvPr>
          <p:cNvSpPr txBox="1"/>
          <p:nvPr/>
        </p:nvSpPr>
        <p:spPr>
          <a:xfrm>
            <a:off x="252847" y="5027389"/>
            <a:ext cx="1614053" cy="400110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r>
              <a:rPr lang="en-US" altLang="ko-KR" sz="2000" b="1" dirty="0"/>
              <a:t>Future work</a:t>
            </a:r>
            <a:endParaRPr lang="ko-KR" altLang="en-US" sz="2000" b="1" dirty="0"/>
          </a:p>
        </p:txBody>
      </p:sp>
      <p:pic>
        <p:nvPicPr>
          <p:cNvPr id="12" name="오디오 11">
            <a:hlinkClick r:id="" action="ppaction://media"/>
            <a:extLst>
              <a:ext uri="{FF2B5EF4-FFF2-40B4-BE49-F238E27FC236}">
                <a16:creationId xmlns:a16="http://schemas.microsoft.com/office/drawing/2014/main" id="{E3477373-83B6-DDB6-3B58-62A2979B6C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931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367"/>
    </mc:Choice>
    <mc:Fallback>
      <p:transition spd="slow" advTm="423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>
            <a:extLst>
              <a:ext uri="{FF2B5EF4-FFF2-40B4-BE49-F238E27FC236}">
                <a16:creationId xmlns:a16="http://schemas.microsoft.com/office/drawing/2014/main" id="{2DE680C5-0B8E-1D9F-CDA9-E1DC1D1A70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3148575-4350-7919-37A2-A7971CA3458C}"/>
              </a:ext>
            </a:extLst>
          </p:cNvPr>
          <p:cNvSpPr txBox="1"/>
          <p:nvPr/>
        </p:nvSpPr>
        <p:spPr>
          <a:xfrm>
            <a:off x="4665427" y="4302252"/>
            <a:ext cx="39253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/>
              <a:t>Thank you for attention ^0^</a:t>
            </a:r>
            <a:endParaRPr lang="ko-KR" altLang="en-US" sz="2400" b="1" dirty="0"/>
          </a:p>
        </p:txBody>
      </p:sp>
      <p:pic>
        <p:nvPicPr>
          <p:cNvPr id="6" name="오디오 5">
            <a:hlinkClick r:id="" action="ppaction://media"/>
            <a:extLst>
              <a:ext uri="{FF2B5EF4-FFF2-40B4-BE49-F238E27FC236}">
                <a16:creationId xmlns:a16="http://schemas.microsoft.com/office/drawing/2014/main" id="{39A4C2DA-84C8-FBD2-8015-3C717CA092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5867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376"/>
    </mc:Choice>
    <mc:Fallback>
      <p:transition spd="slow" advTm="83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>
            <a:extLst>
              <a:ext uri="{FF2B5EF4-FFF2-40B4-BE49-F238E27FC236}">
                <a16:creationId xmlns:a16="http://schemas.microsoft.com/office/drawing/2014/main" id="{6258B9F4-14F6-72DD-A795-70C7DEC674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7719" y="1680375"/>
            <a:ext cx="8051062" cy="1189074"/>
          </a:xfrm>
        </p:spPr>
        <p:txBody>
          <a:bodyPr>
            <a:normAutofit/>
          </a:bodyPr>
          <a:lstStyle/>
          <a:p>
            <a:r>
              <a:rPr lang="en-US" altLang="ko-KR" sz="1800" dirty="0"/>
              <a:t>Construct contaminant test-bed </a:t>
            </a:r>
            <a:r>
              <a:rPr lang="en-US" altLang="ko-KR" sz="1800" dirty="0">
                <a:sym typeface="Wingdings" panose="05000000000000000000" pitchFamily="2" charset="2"/>
              </a:rPr>
              <a:t> expensive, uncontrolled condition</a:t>
            </a:r>
          </a:p>
          <a:p>
            <a:r>
              <a:rPr lang="en-US" altLang="ko-KR" sz="1800" dirty="0"/>
              <a:t>Transition of geophysical properties  </a:t>
            </a:r>
            <a:r>
              <a:rPr lang="en-US" altLang="ko-KR" sz="1800" dirty="0">
                <a:sym typeface="Wingdings" panose="05000000000000000000" pitchFamily="2" charset="2"/>
              </a:rPr>
              <a:t> takes too long time</a:t>
            </a:r>
          </a:p>
          <a:p>
            <a:r>
              <a:rPr lang="en-US" altLang="ko-KR" sz="1800" dirty="0">
                <a:sym typeface="Wingdings" panose="05000000000000000000" pitchFamily="2" charset="2"/>
              </a:rPr>
              <a:t>Hard to control identical survey condition </a:t>
            </a:r>
          </a:p>
          <a:p>
            <a:endParaRPr lang="ko-KR" altLang="en-US" sz="1800" dirty="0"/>
          </a:p>
        </p:txBody>
      </p:sp>
      <p:sp>
        <p:nvSpPr>
          <p:cNvPr id="3" name="제목 2">
            <a:extLst>
              <a:ext uri="{FF2B5EF4-FFF2-40B4-BE49-F238E27FC236}">
                <a16:creationId xmlns:a16="http://schemas.microsoft.com/office/drawing/2014/main" id="{716AF906-ECDB-4EAF-51CF-50008DF713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2400" dirty="0" err="1"/>
              <a:t>Enbodying</a:t>
            </a:r>
            <a:r>
              <a:rPr lang="en-US" altLang="ko-KR" sz="2400" dirty="0"/>
              <a:t> Contamination </a:t>
            </a:r>
            <a:endParaRPr lang="ko-KR" altLang="en-US" sz="2400" dirty="0"/>
          </a:p>
        </p:txBody>
      </p:sp>
      <p:sp>
        <p:nvSpPr>
          <p:cNvPr id="4" name="아래쪽 화살표 1">
            <a:extLst>
              <a:ext uri="{FF2B5EF4-FFF2-40B4-BE49-F238E27FC236}">
                <a16:creationId xmlns:a16="http://schemas.microsoft.com/office/drawing/2014/main" id="{02B3F964-464A-4616-25C2-2772DA27AB39}"/>
              </a:ext>
            </a:extLst>
          </p:cNvPr>
          <p:cNvSpPr/>
          <p:nvPr/>
        </p:nvSpPr>
        <p:spPr>
          <a:xfrm rot="10800000" flipV="1">
            <a:off x="3465231" y="2939346"/>
            <a:ext cx="1916038" cy="1251974"/>
          </a:xfrm>
          <a:custGeom>
            <a:avLst/>
            <a:gdLst>
              <a:gd name="connsiteX0" fmla="*/ 0 w 1374745"/>
              <a:gd name="connsiteY0" fmla="*/ 847355 h 1351810"/>
              <a:gd name="connsiteX1" fmla="*/ 314322 w 1374745"/>
              <a:gd name="connsiteY1" fmla="*/ 847355 h 1351810"/>
              <a:gd name="connsiteX2" fmla="*/ 314322 w 1374745"/>
              <a:gd name="connsiteY2" fmla="*/ 0 h 1351810"/>
              <a:gd name="connsiteX3" fmla="*/ 1060423 w 1374745"/>
              <a:gd name="connsiteY3" fmla="*/ 0 h 1351810"/>
              <a:gd name="connsiteX4" fmla="*/ 1060423 w 1374745"/>
              <a:gd name="connsiteY4" fmla="*/ 847355 h 1351810"/>
              <a:gd name="connsiteX5" fmla="*/ 1374745 w 1374745"/>
              <a:gd name="connsiteY5" fmla="*/ 847355 h 1351810"/>
              <a:gd name="connsiteX6" fmla="*/ 687373 w 1374745"/>
              <a:gd name="connsiteY6" fmla="*/ 1351810 h 1351810"/>
              <a:gd name="connsiteX7" fmla="*/ 0 w 1374745"/>
              <a:gd name="connsiteY7" fmla="*/ 847355 h 1351810"/>
              <a:gd name="connsiteX0" fmla="*/ 130972 w 1505717"/>
              <a:gd name="connsiteY0" fmla="*/ 847355 h 1351810"/>
              <a:gd name="connsiteX1" fmla="*/ 445294 w 1505717"/>
              <a:gd name="connsiteY1" fmla="*/ 847355 h 1351810"/>
              <a:gd name="connsiteX2" fmla="*/ 0 w 1505717"/>
              <a:gd name="connsiteY2" fmla="*/ 2382 h 1351810"/>
              <a:gd name="connsiteX3" fmla="*/ 1191395 w 1505717"/>
              <a:gd name="connsiteY3" fmla="*/ 0 h 1351810"/>
              <a:gd name="connsiteX4" fmla="*/ 1191395 w 1505717"/>
              <a:gd name="connsiteY4" fmla="*/ 847355 h 1351810"/>
              <a:gd name="connsiteX5" fmla="*/ 1505717 w 1505717"/>
              <a:gd name="connsiteY5" fmla="*/ 847355 h 1351810"/>
              <a:gd name="connsiteX6" fmla="*/ 818345 w 1505717"/>
              <a:gd name="connsiteY6" fmla="*/ 1351810 h 1351810"/>
              <a:gd name="connsiteX7" fmla="*/ 130972 w 1505717"/>
              <a:gd name="connsiteY7" fmla="*/ 847355 h 1351810"/>
              <a:gd name="connsiteX0" fmla="*/ 130972 w 1600970"/>
              <a:gd name="connsiteY0" fmla="*/ 844974 h 1349429"/>
              <a:gd name="connsiteX1" fmla="*/ 445294 w 1600970"/>
              <a:gd name="connsiteY1" fmla="*/ 844974 h 1349429"/>
              <a:gd name="connsiteX2" fmla="*/ 0 w 1600970"/>
              <a:gd name="connsiteY2" fmla="*/ 1 h 1349429"/>
              <a:gd name="connsiteX3" fmla="*/ 1600970 w 1600970"/>
              <a:gd name="connsiteY3" fmla="*/ 0 h 1349429"/>
              <a:gd name="connsiteX4" fmla="*/ 1191395 w 1600970"/>
              <a:gd name="connsiteY4" fmla="*/ 844974 h 1349429"/>
              <a:gd name="connsiteX5" fmla="*/ 1505717 w 1600970"/>
              <a:gd name="connsiteY5" fmla="*/ 844974 h 1349429"/>
              <a:gd name="connsiteX6" fmla="*/ 818345 w 1600970"/>
              <a:gd name="connsiteY6" fmla="*/ 1349429 h 1349429"/>
              <a:gd name="connsiteX7" fmla="*/ 130972 w 1600970"/>
              <a:gd name="connsiteY7" fmla="*/ 844974 h 1349429"/>
              <a:gd name="connsiteX0" fmla="*/ 130972 w 1600970"/>
              <a:gd name="connsiteY0" fmla="*/ 844974 h 1349429"/>
              <a:gd name="connsiteX1" fmla="*/ 445294 w 1600970"/>
              <a:gd name="connsiteY1" fmla="*/ 844974 h 1349429"/>
              <a:gd name="connsiteX2" fmla="*/ 0 w 1600970"/>
              <a:gd name="connsiteY2" fmla="*/ 1 h 1349429"/>
              <a:gd name="connsiteX3" fmla="*/ 1600970 w 1600970"/>
              <a:gd name="connsiteY3" fmla="*/ 0 h 1349429"/>
              <a:gd name="connsiteX4" fmla="*/ 1191395 w 1600970"/>
              <a:gd name="connsiteY4" fmla="*/ 844974 h 1349429"/>
              <a:gd name="connsiteX5" fmla="*/ 1505717 w 1600970"/>
              <a:gd name="connsiteY5" fmla="*/ 844974 h 1349429"/>
              <a:gd name="connsiteX6" fmla="*/ 818345 w 1600970"/>
              <a:gd name="connsiteY6" fmla="*/ 1349429 h 1349429"/>
              <a:gd name="connsiteX7" fmla="*/ 130972 w 1600970"/>
              <a:gd name="connsiteY7" fmla="*/ 844974 h 1349429"/>
              <a:gd name="connsiteX0" fmla="*/ 130972 w 1600970"/>
              <a:gd name="connsiteY0" fmla="*/ 844974 h 1349429"/>
              <a:gd name="connsiteX1" fmla="*/ 445294 w 1600970"/>
              <a:gd name="connsiteY1" fmla="*/ 844974 h 1349429"/>
              <a:gd name="connsiteX2" fmla="*/ 0 w 1600970"/>
              <a:gd name="connsiteY2" fmla="*/ 1 h 1349429"/>
              <a:gd name="connsiteX3" fmla="*/ 1600970 w 1600970"/>
              <a:gd name="connsiteY3" fmla="*/ 0 h 1349429"/>
              <a:gd name="connsiteX4" fmla="*/ 1191395 w 1600970"/>
              <a:gd name="connsiteY4" fmla="*/ 844974 h 1349429"/>
              <a:gd name="connsiteX5" fmla="*/ 1505717 w 1600970"/>
              <a:gd name="connsiteY5" fmla="*/ 844974 h 1349429"/>
              <a:gd name="connsiteX6" fmla="*/ 818345 w 1600970"/>
              <a:gd name="connsiteY6" fmla="*/ 1349429 h 1349429"/>
              <a:gd name="connsiteX7" fmla="*/ 130972 w 1600970"/>
              <a:gd name="connsiteY7" fmla="*/ 844974 h 1349429"/>
              <a:gd name="connsiteX0" fmla="*/ 130972 w 1600970"/>
              <a:gd name="connsiteY0" fmla="*/ 844974 h 1349429"/>
              <a:gd name="connsiteX1" fmla="*/ 445294 w 1600970"/>
              <a:gd name="connsiteY1" fmla="*/ 844974 h 1349429"/>
              <a:gd name="connsiteX2" fmla="*/ 0 w 1600970"/>
              <a:gd name="connsiteY2" fmla="*/ 1 h 1349429"/>
              <a:gd name="connsiteX3" fmla="*/ 1600970 w 1600970"/>
              <a:gd name="connsiteY3" fmla="*/ 0 h 1349429"/>
              <a:gd name="connsiteX4" fmla="*/ 1191395 w 1600970"/>
              <a:gd name="connsiteY4" fmla="*/ 844974 h 1349429"/>
              <a:gd name="connsiteX5" fmla="*/ 1505717 w 1600970"/>
              <a:gd name="connsiteY5" fmla="*/ 844974 h 1349429"/>
              <a:gd name="connsiteX6" fmla="*/ 818345 w 1600970"/>
              <a:gd name="connsiteY6" fmla="*/ 1349429 h 1349429"/>
              <a:gd name="connsiteX7" fmla="*/ 130972 w 1600970"/>
              <a:gd name="connsiteY7" fmla="*/ 844974 h 1349429"/>
              <a:gd name="connsiteX0" fmla="*/ 130972 w 1600970"/>
              <a:gd name="connsiteY0" fmla="*/ 844974 h 1349429"/>
              <a:gd name="connsiteX1" fmla="*/ 445294 w 1600970"/>
              <a:gd name="connsiteY1" fmla="*/ 844974 h 1349429"/>
              <a:gd name="connsiteX2" fmla="*/ 0 w 1600970"/>
              <a:gd name="connsiteY2" fmla="*/ 1 h 1349429"/>
              <a:gd name="connsiteX3" fmla="*/ 1600970 w 1600970"/>
              <a:gd name="connsiteY3" fmla="*/ 0 h 1349429"/>
              <a:gd name="connsiteX4" fmla="*/ 1191395 w 1600970"/>
              <a:gd name="connsiteY4" fmla="*/ 844974 h 1349429"/>
              <a:gd name="connsiteX5" fmla="*/ 1505717 w 1600970"/>
              <a:gd name="connsiteY5" fmla="*/ 844974 h 1349429"/>
              <a:gd name="connsiteX6" fmla="*/ 818345 w 1600970"/>
              <a:gd name="connsiteY6" fmla="*/ 1349429 h 1349429"/>
              <a:gd name="connsiteX7" fmla="*/ 130972 w 1600970"/>
              <a:gd name="connsiteY7" fmla="*/ 844974 h 1349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00970" h="1349429">
                <a:moveTo>
                  <a:pt x="130972" y="844974"/>
                </a:moveTo>
                <a:lnTo>
                  <a:pt x="445294" y="844974"/>
                </a:lnTo>
                <a:cubicBezTo>
                  <a:pt x="304007" y="456160"/>
                  <a:pt x="186531" y="269753"/>
                  <a:pt x="0" y="1"/>
                </a:cubicBezTo>
                <a:lnTo>
                  <a:pt x="1600970" y="0"/>
                </a:lnTo>
                <a:cubicBezTo>
                  <a:pt x="1407295" y="284039"/>
                  <a:pt x="1289820" y="513309"/>
                  <a:pt x="1191395" y="844974"/>
                </a:cubicBezTo>
                <a:lnTo>
                  <a:pt x="1505717" y="844974"/>
                </a:lnTo>
                <a:lnTo>
                  <a:pt x="818345" y="1349429"/>
                </a:lnTo>
                <a:lnTo>
                  <a:pt x="130972" y="844974"/>
                </a:lnTo>
                <a:close/>
              </a:path>
            </a:pathLst>
          </a:custGeom>
          <a:gradFill flip="none" rotWithShape="1">
            <a:gsLst>
              <a:gs pos="0">
                <a:schemeClr val="tx1">
                  <a:alpha val="0"/>
                  <a:lumMod val="0"/>
                  <a:lumOff val="100000"/>
                </a:schemeClr>
              </a:gs>
              <a:gs pos="31000">
                <a:schemeClr val="accent4">
                  <a:lumMod val="40000"/>
                  <a:lumOff val="60000"/>
                </a:schemeClr>
              </a:gs>
              <a:gs pos="100000">
                <a:schemeClr val="accent4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600" b="1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+mn-ea"/>
            </a:endParaRPr>
          </a:p>
        </p:txBody>
      </p:sp>
      <p:sp>
        <p:nvSpPr>
          <p:cNvPr id="5" name="내용 개체 틀 1">
            <a:extLst>
              <a:ext uri="{FF2B5EF4-FFF2-40B4-BE49-F238E27FC236}">
                <a16:creationId xmlns:a16="http://schemas.microsoft.com/office/drawing/2014/main" id="{E6A96549-45AB-F11A-FE7A-78BA2A9DD8DC}"/>
              </a:ext>
            </a:extLst>
          </p:cNvPr>
          <p:cNvSpPr txBox="1">
            <a:spLocks/>
          </p:cNvSpPr>
          <p:nvPr/>
        </p:nvSpPr>
        <p:spPr>
          <a:xfrm>
            <a:off x="397719" y="4573575"/>
            <a:ext cx="8051062" cy="165614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192881" indent="-192881" algn="l" defTabSz="514350" rtl="0" eaLnBrk="1" latinLnBrk="1" hangingPunct="1">
              <a:spcBef>
                <a:spcPct val="20000"/>
              </a:spcBef>
              <a:buClr>
                <a:schemeClr val="accent4">
                  <a:lumMod val="75000"/>
                </a:schemeClr>
              </a:buClr>
              <a:buSzPct val="110000"/>
              <a:buFontTx/>
              <a:buBlip>
                <a:blip r:embed="rId4"/>
              </a:buBlip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7910" indent="-160735" algn="l" defTabSz="514350" rtl="0" eaLnBrk="1" latinLnBrk="1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38" indent="-128588" algn="l" defTabSz="51435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113" indent="-128588" algn="l" defTabSz="51435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–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88" indent="-128588" algn="l" defTabSz="514350" rtl="0" eaLnBrk="1" latinLnBrk="1" hangingPunct="1">
              <a:spcBef>
                <a:spcPct val="20000"/>
              </a:spcBef>
              <a:buFont typeface="Arial" panose="020B0604020202020204" pitchFamily="34" charset="0"/>
              <a:buChar char="»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63" indent="-128588" algn="l" defTabSz="51435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638" indent="-128588" algn="l" defTabSz="51435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813" indent="-128588" algn="l" defTabSz="51435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88" indent="-128588" algn="l" defTabSz="51435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800" dirty="0"/>
              <a:t>Control contaminants condition</a:t>
            </a:r>
          </a:p>
          <a:p>
            <a:r>
              <a:rPr lang="en-US" altLang="ko-KR" sz="1800" dirty="0"/>
              <a:t>Possible various physical properties </a:t>
            </a:r>
          </a:p>
          <a:p>
            <a:r>
              <a:rPr lang="en-US" altLang="ko-KR" sz="1800" dirty="0"/>
              <a:t>Diverse geophysical survey </a:t>
            </a:r>
          </a:p>
          <a:p>
            <a:r>
              <a:rPr lang="en-US" altLang="ko-KR" sz="1800" dirty="0"/>
              <a:t>Construct a contaminant diffusion model </a:t>
            </a:r>
            <a:r>
              <a:rPr lang="en-US" altLang="ko-KR" sz="1800" dirty="0">
                <a:sym typeface="Wingdings" panose="05000000000000000000" pitchFamily="2" charset="2"/>
              </a:rPr>
              <a:t> predict for future</a:t>
            </a:r>
            <a:endParaRPr lang="en-US" altLang="ko-KR" sz="1800" dirty="0"/>
          </a:p>
          <a:p>
            <a:r>
              <a:rPr lang="en-US" altLang="ko-KR" sz="1800" dirty="0"/>
              <a:t>Exploration design in contaminated area</a:t>
            </a:r>
          </a:p>
        </p:txBody>
      </p:sp>
      <p:sp>
        <p:nvSpPr>
          <p:cNvPr id="6" name="Rectangle: Rounded Corners 27">
            <a:extLst>
              <a:ext uri="{FF2B5EF4-FFF2-40B4-BE49-F238E27FC236}">
                <a16:creationId xmlns:a16="http://schemas.microsoft.com/office/drawing/2014/main" id="{036623DB-7A18-79E8-F91E-E61CFC71FAF1}"/>
              </a:ext>
            </a:extLst>
          </p:cNvPr>
          <p:cNvSpPr/>
          <p:nvPr/>
        </p:nvSpPr>
        <p:spPr>
          <a:xfrm>
            <a:off x="506141" y="4098128"/>
            <a:ext cx="2134872" cy="428755"/>
          </a:xfrm>
          <a:prstGeom prst="roundRect">
            <a:avLst>
              <a:gd name="adj" fmla="val 50000"/>
            </a:avLst>
          </a:prstGeom>
          <a:solidFill>
            <a:srgbClr val="9C9C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>
                <a:solidFill>
                  <a:schemeClr val="tx1"/>
                </a:solidFill>
              </a:rPr>
              <a:t>Numerical Model</a:t>
            </a:r>
            <a:endParaRPr lang="ko-KR" altLang="en-US" sz="1600" b="1" dirty="0">
              <a:solidFill>
                <a:schemeClr val="tx1"/>
              </a:solidFill>
            </a:endParaRPr>
          </a:p>
        </p:txBody>
      </p:sp>
      <p:sp>
        <p:nvSpPr>
          <p:cNvPr id="7" name="Rectangle: Rounded Corners 27">
            <a:extLst>
              <a:ext uri="{FF2B5EF4-FFF2-40B4-BE49-F238E27FC236}">
                <a16:creationId xmlns:a16="http://schemas.microsoft.com/office/drawing/2014/main" id="{C0FAD5A9-8D6C-376D-ECF0-BAB2D91283F4}"/>
              </a:ext>
            </a:extLst>
          </p:cNvPr>
          <p:cNvSpPr/>
          <p:nvPr/>
        </p:nvSpPr>
        <p:spPr>
          <a:xfrm>
            <a:off x="506141" y="1259480"/>
            <a:ext cx="2134872" cy="428755"/>
          </a:xfrm>
          <a:prstGeom prst="roundRect">
            <a:avLst>
              <a:gd name="adj" fmla="val 50000"/>
            </a:avLst>
          </a:prstGeom>
          <a:solidFill>
            <a:srgbClr val="FEC9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>
                <a:solidFill>
                  <a:schemeClr val="tx1"/>
                </a:solidFill>
              </a:rPr>
              <a:t>Test-bed</a:t>
            </a:r>
            <a:endParaRPr lang="ko-KR" altLang="en-US" sz="1600" b="1" dirty="0">
              <a:solidFill>
                <a:schemeClr val="tx1"/>
              </a:solidFill>
            </a:endParaRPr>
          </a:p>
        </p:txBody>
      </p:sp>
      <p:pic>
        <p:nvPicPr>
          <p:cNvPr id="12" name="오디오 11">
            <a:hlinkClick r:id="" action="ppaction://media"/>
            <a:extLst>
              <a:ext uri="{FF2B5EF4-FFF2-40B4-BE49-F238E27FC236}">
                <a16:creationId xmlns:a16="http://schemas.microsoft.com/office/drawing/2014/main" id="{0A961DC6-0571-A0E9-38CB-B101B03C2D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909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982"/>
    </mc:Choice>
    <mc:Fallback>
      <p:transition spd="slow" advTm="329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모서리가 둥근 직사각형 5">
            <a:extLst>
              <a:ext uri="{FF2B5EF4-FFF2-40B4-BE49-F238E27FC236}">
                <a16:creationId xmlns:a16="http://schemas.microsoft.com/office/drawing/2014/main" id="{0AC3A0FF-811B-D20B-9428-5B8C864FDB67}"/>
              </a:ext>
            </a:extLst>
          </p:cNvPr>
          <p:cNvSpPr/>
          <p:nvPr/>
        </p:nvSpPr>
        <p:spPr>
          <a:xfrm>
            <a:off x="3072943" y="1098135"/>
            <a:ext cx="5982341" cy="2566447"/>
          </a:xfrm>
          <a:prstGeom prst="roundRect">
            <a:avLst>
              <a:gd name="adj" fmla="val 0"/>
            </a:avLst>
          </a:prstGeom>
          <a:noFill/>
          <a:ln w="28575">
            <a:solidFill>
              <a:srgbClr val="69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제목 2">
            <a:extLst>
              <a:ext uri="{FF2B5EF4-FFF2-40B4-BE49-F238E27FC236}">
                <a16:creationId xmlns:a16="http://schemas.microsoft.com/office/drawing/2014/main" id="{AC6A45E8-3B8D-24C3-37B6-DE68075440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2400" dirty="0"/>
              <a:t>Geophysical Survey : Electromagnetic</a:t>
            </a:r>
            <a:endParaRPr lang="ko-KR" altLang="en-US" sz="2400" dirty="0"/>
          </a:p>
        </p:txBody>
      </p:sp>
      <p:grpSp>
        <p:nvGrpSpPr>
          <p:cNvPr id="50" name="그룹 49">
            <a:extLst>
              <a:ext uri="{FF2B5EF4-FFF2-40B4-BE49-F238E27FC236}">
                <a16:creationId xmlns:a16="http://schemas.microsoft.com/office/drawing/2014/main" id="{AC13B54C-5E37-01A1-D784-25E421859294}"/>
              </a:ext>
            </a:extLst>
          </p:cNvPr>
          <p:cNvGrpSpPr/>
          <p:nvPr/>
        </p:nvGrpSpPr>
        <p:grpSpPr>
          <a:xfrm>
            <a:off x="243951" y="1018442"/>
            <a:ext cx="2522096" cy="1789630"/>
            <a:chOff x="453596" y="1020401"/>
            <a:chExt cx="2522096" cy="1789630"/>
          </a:xfrm>
        </p:grpSpPr>
        <p:pic>
          <p:nvPicPr>
            <p:cNvPr id="36" name="Picture 3">
              <a:extLst>
                <a:ext uri="{FF2B5EF4-FFF2-40B4-BE49-F238E27FC236}">
                  <a16:creationId xmlns:a16="http://schemas.microsoft.com/office/drawing/2014/main" id="{D20C2CFD-9880-3F4C-5F6D-F3C4D0BC36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298" y="1020401"/>
              <a:ext cx="2422394" cy="17896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그림 37">
              <a:extLst>
                <a:ext uri="{FF2B5EF4-FFF2-40B4-BE49-F238E27FC236}">
                  <a16:creationId xmlns:a16="http://schemas.microsoft.com/office/drawing/2014/main" id="{F9FF2DFE-8809-C2BF-4AB7-9A6B688C26A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3596" y="1980733"/>
              <a:ext cx="425344" cy="575770"/>
            </a:xfrm>
            <a:prstGeom prst="rect">
              <a:avLst/>
            </a:prstGeom>
          </p:spPr>
        </p:pic>
      </p:grpSp>
      <p:pic>
        <p:nvPicPr>
          <p:cNvPr id="39" name="그림 38">
            <a:extLst>
              <a:ext uri="{FF2B5EF4-FFF2-40B4-BE49-F238E27FC236}">
                <a16:creationId xmlns:a16="http://schemas.microsoft.com/office/drawing/2014/main" id="{4F621773-BCE5-FD68-69DC-663274F20EA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590" b="8635"/>
          <a:stretch/>
        </p:blipFill>
        <p:spPr>
          <a:xfrm>
            <a:off x="4421669" y="1272042"/>
            <a:ext cx="3536060" cy="956408"/>
          </a:xfrm>
          <a:prstGeom prst="rect">
            <a:avLst/>
          </a:prstGeom>
        </p:spPr>
      </p:pic>
      <p:pic>
        <p:nvPicPr>
          <p:cNvPr id="40" name="그림 39">
            <a:extLst>
              <a:ext uri="{FF2B5EF4-FFF2-40B4-BE49-F238E27FC236}">
                <a16:creationId xmlns:a16="http://schemas.microsoft.com/office/drawing/2014/main" id="{94519EC1-3B6E-7F57-AACD-7C70135A213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35" t="15951" r="6725" b="5003"/>
          <a:stretch/>
        </p:blipFill>
        <p:spPr>
          <a:xfrm>
            <a:off x="6831379" y="2382322"/>
            <a:ext cx="2151520" cy="1046410"/>
          </a:xfrm>
          <a:prstGeom prst="rect">
            <a:avLst/>
          </a:prstGeom>
        </p:spPr>
      </p:pic>
      <p:pic>
        <p:nvPicPr>
          <p:cNvPr id="41" name="그림 40">
            <a:extLst>
              <a:ext uri="{FF2B5EF4-FFF2-40B4-BE49-F238E27FC236}">
                <a16:creationId xmlns:a16="http://schemas.microsoft.com/office/drawing/2014/main" id="{0818B55C-D310-D224-EC30-834FCEA95C2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0787" y="2337266"/>
            <a:ext cx="3758047" cy="79176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F2CFFD9-6545-D874-6DD3-6B90EEA1DA4A}"/>
              </a:ext>
            </a:extLst>
          </p:cNvPr>
          <p:cNvSpPr txBox="1"/>
          <p:nvPr/>
        </p:nvSpPr>
        <p:spPr>
          <a:xfrm>
            <a:off x="7513587" y="2126796"/>
            <a:ext cx="16065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/>
              <a:t>Apparent resistivity</a:t>
            </a:r>
            <a:endParaRPr lang="ko-KR" altLang="en-US" sz="1400" dirty="0"/>
          </a:p>
        </p:txBody>
      </p:sp>
      <p:cxnSp>
        <p:nvCxnSpPr>
          <p:cNvPr id="37" name="구부러진 연결선 11">
            <a:extLst>
              <a:ext uri="{FF2B5EF4-FFF2-40B4-BE49-F238E27FC236}">
                <a16:creationId xmlns:a16="http://schemas.microsoft.com/office/drawing/2014/main" id="{8AD6DD45-3432-1BBB-DDF3-B5F7988DCCA6}"/>
              </a:ext>
            </a:extLst>
          </p:cNvPr>
          <p:cNvCxnSpPr>
            <a:cxnSpLocks/>
          </p:cNvCxnSpPr>
          <p:nvPr/>
        </p:nvCxnSpPr>
        <p:spPr>
          <a:xfrm rot="10800000" flipV="1">
            <a:off x="1416122" y="1451294"/>
            <a:ext cx="3450159" cy="829389"/>
          </a:xfrm>
          <a:prstGeom prst="curvedConnector3">
            <a:avLst>
              <a:gd name="adj1" fmla="val 50000"/>
            </a:avLst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직사각형 51">
            <a:extLst>
              <a:ext uri="{FF2B5EF4-FFF2-40B4-BE49-F238E27FC236}">
                <a16:creationId xmlns:a16="http://schemas.microsoft.com/office/drawing/2014/main" id="{525A538D-123D-3CBA-12EC-8AB0C9998AB0}"/>
              </a:ext>
            </a:extLst>
          </p:cNvPr>
          <p:cNvSpPr/>
          <p:nvPr/>
        </p:nvSpPr>
        <p:spPr>
          <a:xfrm>
            <a:off x="157896" y="4234252"/>
            <a:ext cx="2448012" cy="2160000"/>
          </a:xfrm>
          <a:prstGeom prst="rect">
            <a:avLst/>
          </a:prstGeom>
          <a:noFill/>
          <a:ln w="28575">
            <a:solidFill>
              <a:srgbClr val="CA8C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9" name="직사각형 58">
            <a:extLst>
              <a:ext uri="{FF2B5EF4-FFF2-40B4-BE49-F238E27FC236}">
                <a16:creationId xmlns:a16="http://schemas.microsoft.com/office/drawing/2014/main" id="{0D5124F9-EAF3-F0EF-9077-BC2566E29F46}"/>
              </a:ext>
            </a:extLst>
          </p:cNvPr>
          <p:cNvSpPr/>
          <p:nvPr/>
        </p:nvSpPr>
        <p:spPr>
          <a:xfrm>
            <a:off x="157896" y="4019320"/>
            <a:ext cx="2016224" cy="394245"/>
          </a:xfrm>
          <a:prstGeom prst="rect">
            <a:avLst/>
          </a:prstGeom>
          <a:solidFill>
            <a:srgbClr val="ECD6D9"/>
          </a:solidFill>
          <a:ln>
            <a:solidFill>
              <a:srgbClr val="CA8C95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Time-domain</a:t>
            </a:r>
            <a:endParaRPr lang="ko-KR" alt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0" name="직사각형 59">
            <a:extLst>
              <a:ext uri="{FF2B5EF4-FFF2-40B4-BE49-F238E27FC236}">
                <a16:creationId xmlns:a16="http://schemas.microsoft.com/office/drawing/2014/main" id="{9A89DC2D-D598-D7A4-5FF0-03A9443B476D}"/>
              </a:ext>
            </a:extLst>
          </p:cNvPr>
          <p:cNvSpPr/>
          <p:nvPr/>
        </p:nvSpPr>
        <p:spPr>
          <a:xfrm>
            <a:off x="2693018" y="4234252"/>
            <a:ext cx="2448012" cy="2160000"/>
          </a:xfrm>
          <a:prstGeom prst="rect">
            <a:avLst/>
          </a:prstGeom>
          <a:noFill/>
          <a:ln w="28575">
            <a:solidFill>
              <a:srgbClr val="E38A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2" name="직사각형 71">
            <a:extLst>
              <a:ext uri="{FF2B5EF4-FFF2-40B4-BE49-F238E27FC236}">
                <a16:creationId xmlns:a16="http://schemas.microsoft.com/office/drawing/2014/main" id="{DCDD9D30-860D-68A6-AB6A-F3F3566965C8}"/>
              </a:ext>
            </a:extLst>
          </p:cNvPr>
          <p:cNvSpPr/>
          <p:nvPr/>
        </p:nvSpPr>
        <p:spPr>
          <a:xfrm>
            <a:off x="2693017" y="4001003"/>
            <a:ext cx="2173263" cy="394245"/>
          </a:xfrm>
          <a:prstGeom prst="rect">
            <a:avLst/>
          </a:prstGeom>
          <a:solidFill>
            <a:srgbClr val="F3C2BD"/>
          </a:solidFill>
          <a:ln>
            <a:solidFill>
              <a:srgbClr val="E38A8A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Complex resistivity</a:t>
            </a:r>
            <a:endParaRPr lang="ko-KR" alt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3" name="그림 72">
            <a:extLst>
              <a:ext uri="{FF2B5EF4-FFF2-40B4-BE49-F238E27FC236}">
                <a16:creationId xmlns:a16="http://schemas.microsoft.com/office/drawing/2014/main" id="{9F896656-6851-2DDF-53EF-52B822F4107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45569" y="4936387"/>
            <a:ext cx="1770096" cy="1196175"/>
          </a:xfrm>
          <a:prstGeom prst="rect">
            <a:avLst/>
          </a:prstGeom>
        </p:spPr>
      </p:pic>
      <p:sp>
        <p:nvSpPr>
          <p:cNvPr id="74" name="직사각형 73">
            <a:extLst>
              <a:ext uri="{FF2B5EF4-FFF2-40B4-BE49-F238E27FC236}">
                <a16:creationId xmlns:a16="http://schemas.microsoft.com/office/drawing/2014/main" id="{4E5E43E2-FE75-C589-2268-7FB47F3DE54D}"/>
              </a:ext>
            </a:extLst>
          </p:cNvPr>
          <p:cNvSpPr/>
          <p:nvPr/>
        </p:nvSpPr>
        <p:spPr>
          <a:xfrm>
            <a:off x="5298069" y="4234252"/>
            <a:ext cx="3710214" cy="2160000"/>
          </a:xfrm>
          <a:prstGeom prst="rect">
            <a:avLst/>
          </a:prstGeom>
          <a:noFill/>
          <a:ln w="28575">
            <a:solidFill>
              <a:srgbClr val="D652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5" name="직사각형 74">
            <a:extLst>
              <a:ext uri="{FF2B5EF4-FFF2-40B4-BE49-F238E27FC236}">
                <a16:creationId xmlns:a16="http://schemas.microsoft.com/office/drawing/2014/main" id="{AE30FD69-F764-3A5B-3D06-F9964AD7BF22}"/>
              </a:ext>
            </a:extLst>
          </p:cNvPr>
          <p:cNvSpPr/>
          <p:nvPr/>
        </p:nvSpPr>
        <p:spPr>
          <a:xfrm>
            <a:off x="5300427" y="4001003"/>
            <a:ext cx="1304281" cy="394245"/>
          </a:xfrm>
          <a:prstGeom prst="rect">
            <a:avLst/>
          </a:prstGeom>
          <a:solidFill>
            <a:srgbClr val="E38A8A"/>
          </a:solidFill>
          <a:ln>
            <a:solidFill>
              <a:srgbClr val="D65252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Spectral IP</a:t>
            </a:r>
            <a:endParaRPr lang="ko-KR" alt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8DE018B5-376F-4799-57BC-49265AEF368D}"/>
              </a:ext>
            </a:extLst>
          </p:cNvPr>
          <p:cNvSpPr txBox="1"/>
          <p:nvPr/>
        </p:nvSpPr>
        <p:spPr>
          <a:xfrm>
            <a:off x="7661692" y="4708635"/>
            <a:ext cx="10147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/>
              <a:t>typical SIP </a:t>
            </a:r>
            <a:endParaRPr lang="ko-KR" altLang="en-US" sz="1400" dirty="0"/>
          </a:p>
        </p:txBody>
      </p:sp>
      <p:sp>
        <p:nvSpPr>
          <p:cNvPr id="80" name="직사각형 79">
            <a:extLst>
              <a:ext uri="{FF2B5EF4-FFF2-40B4-BE49-F238E27FC236}">
                <a16:creationId xmlns:a16="http://schemas.microsoft.com/office/drawing/2014/main" id="{EB982B37-9E7F-FEBA-5FF2-942E976331F6}"/>
              </a:ext>
            </a:extLst>
          </p:cNvPr>
          <p:cNvSpPr/>
          <p:nvPr/>
        </p:nvSpPr>
        <p:spPr>
          <a:xfrm>
            <a:off x="7969492" y="6105707"/>
            <a:ext cx="10663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200" dirty="0"/>
              <a:t>(Pelton, 1983)</a:t>
            </a:r>
            <a:endParaRPr lang="ko-KR" altLang="en-US" sz="1200" dirty="0"/>
          </a:p>
        </p:txBody>
      </p:sp>
      <p:sp>
        <p:nvSpPr>
          <p:cNvPr id="81" name="직사각형 80">
            <a:extLst>
              <a:ext uri="{FF2B5EF4-FFF2-40B4-BE49-F238E27FC236}">
                <a16:creationId xmlns:a16="http://schemas.microsoft.com/office/drawing/2014/main" id="{61044013-8550-E691-3D69-430E39F884BC}"/>
              </a:ext>
            </a:extLst>
          </p:cNvPr>
          <p:cNvSpPr/>
          <p:nvPr/>
        </p:nvSpPr>
        <p:spPr>
          <a:xfrm>
            <a:off x="7532151" y="963896"/>
            <a:ext cx="1517546" cy="330590"/>
          </a:xfrm>
          <a:prstGeom prst="rect">
            <a:avLst/>
          </a:prstGeom>
          <a:solidFill>
            <a:srgbClr val="E6E6E6"/>
          </a:solidFill>
          <a:ln>
            <a:solidFill>
              <a:srgbClr val="696969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Resistivity</a:t>
            </a:r>
            <a:endParaRPr lang="ko-KR" alt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24C3E867-6604-FB1F-1547-6A4A2839375C}"/>
                  </a:ext>
                </a:extLst>
              </p:cNvPr>
              <p:cNvSpPr txBox="1"/>
              <p:nvPr/>
            </p:nvSpPr>
            <p:spPr>
              <a:xfrm>
                <a:off x="5325596" y="4424472"/>
                <a:ext cx="2957344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Tx/>
                  <a:buChar char="-"/>
                </a:pP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altLang="ko-KR" sz="16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</m:d>
                  </m:oMath>
                </a14:m>
                <a:r>
                  <a:rPr lang="ko-KR" altLang="en-US" sz="1600" dirty="0"/>
                  <a:t> </a:t>
                </a:r>
                <a:r>
                  <a:rPr lang="en-US" altLang="ko-KR" sz="1600" dirty="0"/>
                  <a:t>&amp;</a:t>
                </a:r>
                <a:r>
                  <a:rPr lang="ko-KR" altLang="en-US" sz="1600" dirty="0"/>
                  <a:t> </a:t>
                </a:r>
                <a:r>
                  <a:rPr lang="en-US" altLang="ko-KR" sz="1600" i="1" dirty="0">
                    <a:latin typeface="Symbol" panose="05050102010706020507" pitchFamily="18" charset="2"/>
                  </a:rPr>
                  <a:t>f</a:t>
                </a:r>
                <a:r>
                  <a:rPr lang="en-US" altLang="ko-KR" sz="1600" dirty="0"/>
                  <a:t> in several frequency</a:t>
                </a:r>
                <a:endParaRPr lang="en-US" altLang="ko-KR" sz="1600" i="1" dirty="0">
                  <a:latin typeface="Symbol" panose="05050102010706020507" pitchFamily="18" charset="2"/>
                </a:endParaRPr>
              </a:p>
              <a:p>
                <a:pPr marL="285750" indent="-285750">
                  <a:buFontTx/>
                  <a:buChar char="-"/>
                </a:pPr>
                <a:r>
                  <a:rPr lang="en-US" altLang="ko-KR" sz="1600" dirty="0"/>
                  <a:t>AC</a:t>
                </a:r>
              </a:p>
              <a:p>
                <a:pPr marL="285750" indent="-285750">
                  <a:buFontTx/>
                  <a:buChar char="-"/>
                </a:pPr>
                <a:r>
                  <a:rPr lang="en-US" altLang="ko-KR" sz="1600" dirty="0"/>
                  <a:t> </a:t>
                </a:r>
                <a:endParaRPr lang="ko-KR" altLang="en-US" sz="1600" dirty="0"/>
              </a:p>
            </p:txBody>
          </p:sp>
        </mc:Choice>
        <mc:Fallback xmlns=""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24C3E867-6604-FB1F-1547-6A4A283937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5596" y="4424472"/>
                <a:ext cx="2957344" cy="830997"/>
              </a:xfrm>
              <a:prstGeom prst="rect">
                <a:avLst/>
              </a:prstGeom>
              <a:blipFill>
                <a:blip r:embed="rId12"/>
                <a:stretch>
                  <a:fillRect l="-1031" t="-2941" b="-6618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9" name="Picture 22">
            <a:extLst>
              <a:ext uri="{FF2B5EF4-FFF2-40B4-BE49-F238E27FC236}">
                <a16:creationId xmlns:a16="http://schemas.microsoft.com/office/drawing/2014/main" id="{82BE159C-F377-F6B4-0FFA-E5858AEA83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2803" y="5019685"/>
            <a:ext cx="1770096" cy="1132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도형 78">
            <a:extLst>
              <a:ext uri="{FF2B5EF4-FFF2-40B4-BE49-F238E27FC236}">
                <a16:creationId xmlns:a16="http://schemas.microsoft.com/office/drawing/2014/main" id="{569F1F7A-748D-9065-954F-C9AA754A9AE2}"/>
              </a:ext>
            </a:extLst>
          </p:cNvPr>
          <p:cNvSpPr/>
          <p:nvPr/>
        </p:nvSpPr>
        <p:spPr>
          <a:xfrm rot="19242648" flipV="1">
            <a:off x="6590429" y="5553654"/>
            <a:ext cx="973688" cy="655747"/>
          </a:xfrm>
          <a:prstGeom prst="swooshArrow">
            <a:avLst>
              <a:gd name="adj1" fmla="val 16310"/>
              <a:gd name="adj2" fmla="val 31370"/>
            </a:avLst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E9BA4A3B-422A-A92F-4F6C-D3868788BA8B}"/>
                  </a:ext>
                </a:extLst>
              </p:cNvPr>
              <p:cNvSpPr txBox="1"/>
              <p:nvPr/>
            </p:nvSpPr>
            <p:spPr>
              <a:xfrm>
                <a:off x="2794252" y="5806758"/>
                <a:ext cx="2159320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Tx/>
                  <a:buChar char="-"/>
                </a:pPr>
                <a14:m>
                  <m:oMath xmlns:m="http://schemas.openxmlformats.org/officeDocument/2006/math">
                    <m:r>
                      <a:rPr lang="en-US" altLang="ko-KR" sz="1600" i="1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altLang="ko-KR" sz="1600" b="0" i="1" smtClean="0">
                        <a:latin typeface="Cambria Math" panose="02040503050406030204" pitchFamily="18" charset="0"/>
                      </a:rPr>
                      <m:t>100</m:t>
                    </m:r>
                  </m:oMath>
                </a14:m>
                <a:r>
                  <a:rPr lang="en-US" altLang="ko-KR" sz="1600" dirty="0"/>
                  <a:t> Hz</a:t>
                </a:r>
              </a:p>
              <a:p>
                <a:pPr marL="285750" indent="-285750">
                  <a:buFontTx/>
                  <a:buChar char="-"/>
                </a:pPr>
                <a:r>
                  <a:rPr lang="en-US" altLang="ko-KR" sz="1600" dirty="0"/>
                  <a:t>Amplitude &amp; phase</a:t>
                </a:r>
                <a:endParaRPr lang="ko-KR" altLang="en-US" sz="1600" dirty="0"/>
              </a:p>
            </p:txBody>
          </p:sp>
        </mc:Choice>
        <mc:Fallback xmlns=""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E9BA4A3B-422A-A92F-4F6C-D3868788BA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4252" y="5806758"/>
                <a:ext cx="2159320" cy="584775"/>
              </a:xfrm>
              <a:prstGeom prst="rect">
                <a:avLst/>
              </a:prstGeom>
              <a:blipFill>
                <a:blip r:embed="rId18"/>
                <a:stretch>
                  <a:fillRect l="-1127" t="-3158" b="-13684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4" name="그림 103">
            <a:extLst>
              <a:ext uri="{FF2B5EF4-FFF2-40B4-BE49-F238E27FC236}">
                <a16:creationId xmlns:a16="http://schemas.microsoft.com/office/drawing/2014/main" id="{5A24BD56-E7D9-A0C0-E4BC-85C6F2358606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365" y="4499085"/>
            <a:ext cx="2210906" cy="1377012"/>
          </a:xfrm>
          <a:prstGeom prst="rect">
            <a:avLst/>
          </a:prstGeom>
        </p:spPr>
      </p:pic>
      <p:sp>
        <p:nvSpPr>
          <p:cNvPr id="105" name="TextBox 104">
            <a:extLst>
              <a:ext uri="{FF2B5EF4-FFF2-40B4-BE49-F238E27FC236}">
                <a16:creationId xmlns:a16="http://schemas.microsoft.com/office/drawing/2014/main" id="{87B1CC57-53EB-417F-79F4-F7570C2DEBF5}"/>
              </a:ext>
            </a:extLst>
          </p:cNvPr>
          <p:cNvSpPr txBox="1"/>
          <p:nvPr/>
        </p:nvSpPr>
        <p:spPr>
          <a:xfrm>
            <a:off x="226019" y="5820607"/>
            <a:ext cx="215932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altLang="ko-KR" sz="1600" dirty="0"/>
              <a:t>Current On-Off time</a:t>
            </a:r>
          </a:p>
          <a:p>
            <a:pPr marL="285750" indent="-285750">
              <a:buFontTx/>
              <a:buChar char="-"/>
            </a:pPr>
            <a:r>
              <a:rPr lang="en-US" altLang="ko-KR" sz="1600" dirty="0"/>
              <a:t>Chargeability (</a:t>
            </a:r>
            <a:r>
              <a:rPr lang="en-US" altLang="ko-KR" sz="1600" i="1" dirty="0"/>
              <a:t>m</a:t>
            </a:r>
            <a:r>
              <a:rPr lang="en-US" altLang="ko-KR" sz="1600" dirty="0"/>
              <a:t>)</a:t>
            </a:r>
          </a:p>
          <a:p>
            <a:pPr marL="285750" indent="-285750">
              <a:buFontTx/>
              <a:buChar char="-"/>
            </a:pPr>
            <a:endParaRPr lang="ko-KR" altLang="en-US" sz="1600" dirty="0"/>
          </a:p>
        </p:txBody>
      </p:sp>
      <p:pic>
        <p:nvPicPr>
          <p:cNvPr id="107" name="그림 106">
            <a:extLst>
              <a:ext uri="{FF2B5EF4-FFF2-40B4-BE49-F238E27FC236}">
                <a16:creationId xmlns:a16="http://schemas.microsoft.com/office/drawing/2014/main" id="{DAFBB527-6261-16D9-790C-A3B2DC241781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28" t="15503" r="25641" b="15458"/>
          <a:stretch/>
        </p:blipFill>
        <p:spPr bwMode="auto">
          <a:xfrm>
            <a:off x="3023549" y="4431518"/>
            <a:ext cx="1601730" cy="1328347"/>
          </a:xfrm>
          <a:prstGeom prst="rect">
            <a:avLst/>
          </a:prstGeom>
          <a:noFill/>
        </p:spPr>
      </p:pic>
      <p:sp>
        <p:nvSpPr>
          <p:cNvPr id="109" name="TextBox 108">
            <a:extLst>
              <a:ext uri="{FF2B5EF4-FFF2-40B4-BE49-F238E27FC236}">
                <a16:creationId xmlns:a16="http://schemas.microsoft.com/office/drawing/2014/main" id="{6DDEDE10-0B5C-DC8C-3175-11A17B3F0FA8}"/>
              </a:ext>
            </a:extLst>
          </p:cNvPr>
          <p:cNvSpPr txBox="1"/>
          <p:nvPr/>
        </p:nvSpPr>
        <p:spPr>
          <a:xfrm>
            <a:off x="3459110" y="5113263"/>
            <a:ext cx="2940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800" i="1" dirty="0">
                <a:latin typeface="Symbol" panose="05050102010706020507" pitchFamily="18" charset="2"/>
              </a:rPr>
              <a:t>f</a:t>
            </a:r>
            <a:endParaRPr lang="ko-KR" altLang="en-US" dirty="0"/>
          </a:p>
        </p:txBody>
      </p:sp>
      <p:pic>
        <p:nvPicPr>
          <p:cNvPr id="8" name="오디오 7">
            <a:hlinkClick r:id="" action="ppaction://media"/>
            <a:extLst>
              <a:ext uri="{FF2B5EF4-FFF2-40B4-BE49-F238E27FC236}">
                <a16:creationId xmlns:a16="http://schemas.microsoft.com/office/drawing/2014/main" id="{663F9B99-F430-397E-4858-F0CF1C581E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2018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673"/>
    </mc:Choice>
    <mc:Fallback>
      <p:transition spd="slow" advTm="356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>
            <a:extLst>
              <a:ext uri="{FF2B5EF4-FFF2-40B4-BE49-F238E27FC236}">
                <a16:creationId xmlns:a16="http://schemas.microsoft.com/office/drawing/2014/main" id="{EE1FAC84-0A52-3A84-0DC7-6648C164D5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2400" dirty="0"/>
              <a:t>Procedure</a:t>
            </a:r>
            <a:endParaRPr lang="ko-KR" altLang="en-US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7F251D-A4A1-F4BE-2C31-0C2D18BDB717}"/>
              </a:ext>
            </a:extLst>
          </p:cNvPr>
          <p:cNvSpPr txBox="1"/>
          <p:nvPr/>
        </p:nvSpPr>
        <p:spPr>
          <a:xfrm>
            <a:off x="397719" y="2486566"/>
            <a:ext cx="1245414" cy="433626"/>
          </a:xfrm>
          <a:prstGeom prst="roundRect">
            <a:avLst>
              <a:gd name="adj" fmla="val 25991"/>
            </a:avLst>
          </a:prstGeom>
          <a:solidFill>
            <a:srgbClr val="C0609E"/>
          </a:solidFill>
        </p:spPr>
        <p:txBody>
          <a:bodyPr wrap="square" rtlCol="0">
            <a:spAutoFit/>
          </a:bodyPr>
          <a:lstStyle>
            <a:defPPr>
              <a:defRPr lang="ko-KR"/>
            </a:defPPr>
          </a:lstStyle>
          <a:p>
            <a:r>
              <a:rPr lang="en-US" altLang="ko-KR" dirty="0"/>
              <a:t>Real</a:t>
            </a:r>
            <a:r>
              <a:rPr lang="ko-KR" altLang="en-US" dirty="0"/>
              <a:t> </a:t>
            </a:r>
            <a:r>
              <a:rPr lang="en-US" altLang="ko-KR" dirty="0"/>
              <a:t>Field</a:t>
            </a:r>
          </a:p>
        </p:txBody>
      </p:sp>
      <p:cxnSp>
        <p:nvCxnSpPr>
          <p:cNvPr id="8" name="직선 화살표 연결선 7">
            <a:extLst>
              <a:ext uri="{FF2B5EF4-FFF2-40B4-BE49-F238E27FC236}">
                <a16:creationId xmlns:a16="http://schemas.microsoft.com/office/drawing/2014/main" id="{8D571596-A481-533E-29A8-ACEE93F31E5A}"/>
              </a:ext>
            </a:extLst>
          </p:cNvPr>
          <p:cNvCxnSpPr>
            <a:cxnSpLocks/>
            <a:stCxn id="5" idx="3"/>
            <a:endCxn id="9" idx="1"/>
          </p:cNvCxnSpPr>
          <p:nvPr/>
        </p:nvCxnSpPr>
        <p:spPr>
          <a:xfrm>
            <a:off x="1643133" y="2703379"/>
            <a:ext cx="67467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BECCE00B-6A2B-1226-DDF8-6C8CF7C80AC3}"/>
              </a:ext>
            </a:extLst>
          </p:cNvPr>
          <p:cNvSpPr txBox="1"/>
          <p:nvPr/>
        </p:nvSpPr>
        <p:spPr>
          <a:xfrm>
            <a:off x="2317808" y="2323956"/>
            <a:ext cx="1473607" cy="758845"/>
          </a:xfrm>
          <a:prstGeom prst="roundRect">
            <a:avLst>
              <a:gd name="adj" fmla="val 25991"/>
            </a:avLst>
          </a:prstGeom>
          <a:solidFill>
            <a:srgbClr val="C06C84"/>
          </a:solidFill>
        </p:spPr>
        <p:txBody>
          <a:bodyPr wrap="square" rtlCol="0">
            <a:spAutoFit/>
          </a:bodyPr>
          <a:lstStyle>
            <a:defPPr>
              <a:defRPr lang="ko-KR"/>
            </a:defPPr>
          </a:lstStyle>
          <a:p>
            <a:r>
              <a:rPr lang="en-US" altLang="ko-KR" dirty="0"/>
              <a:t>Numerical model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A49FF29-B0E1-A299-946E-284723F8AB38}"/>
              </a:ext>
            </a:extLst>
          </p:cNvPr>
          <p:cNvSpPr txBox="1"/>
          <p:nvPr/>
        </p:nvSpPr>
        <p:spPr>
          <a:xfrm>
            <a:off x="4466090" y="2161346"/>
            <a:ext cx="1473607" cy="1084064"/>
          </a:xfrm>
          <a:prstGeom prst="roundRect">
            <a:avLst>
              <a:gd name="adj" fmla="val 25991"/>
            </a:avLst>
          </a:prstGeom>
          <a:solidFill>
            <a:srgbClr val="F67280"/>
          </a:solidFill>
        </p:spPr>
        <p:txBody>
          <a:bodyPr wrap="square" rtlCol="0">
            <a:spAutoFit/>
          </a:bodyPr>
          <a:lstStyle>
            <a:defPPr>
              <a:defRPr lang="ko-KR"/>
            </a:defPPr>
          </a:lstStyle>
          <a:p>
            <a:r>
              <a:rPr lang="en-US" altLang="ko-KR" dirty="0"/>
              <a:t>Assume</a:t>
            </a:r>
          </a:p>
          <a:p>
            <a:r>
              <a:rPr lang="en-US" altLang="ko-KR" dirty="0"/>
              <a:t>Various </a:t>
            </a:r>
          </a:p>
          <a:p>
            <a:r>
              <a:rPr lang="en-US" altLang="ko-KR" dirty="0"/>
              <a:t>Scenario</a:t>
            </a:r>
          </a:p>
        </p:txBody>
      </p:sp>
      <p:cxnSp>
        <p:nvCxnSpPr>
          <p:cNvPr id="13" name="직선 화살표 연결선 12">
            <a:extLst>
              <a:ext uri="{FF2B5EF4-FFF2-40B4-BE49-F238E27FC236}">
                <a16:creationId xmlns:a16="http://schemas.microsoft.com/office/drawing/2014/main" id="{B471E739-43D3-E3AE-B7AA-B7683CD40CFD}"/>
              </a:ext>
            </a:extLst>
          </p:cNvPr>
          <p:cNvCxnSpPr>
            <a:cxnSpLocks/>
            <a:stCxn id="9" idx="3"/>
            <a:endCxn id="12" idx="1"/>
          </p:cNvCxnSpPr>
          <p:nvPr/>
        </p:nvCxnSpPr>
        <p:spPr>
          <a:xfrm flipV="1">
            <a:off x="3791415" y="2703378"/>
            <a:ext cx="674675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AAB288D6-18E0-79EC-14EF-6A5168878070}"/>
              </a:ext>
            </a:extLst>
          </p:cNvPr>
          <p:cNvSpPr txBox="1"/>
          <p:nvPr/>
        </p:nvSpPr>
        <p:spPr>
          <a:xfrm>
            <a:off x="6614371" y="2161346"/>
            <a:ext cx="2210410" cy="1084064"/>
          </a:xfrm>
          <a:prstGeom prst="roundRect">
            <a:avLst>
              <a:gd name="adj" fmla="val 25991"/>
            </a:avLst>
          </a:prstGeom>
          <a:solidFill>
            <a:srgbClr val="F8B195"/>
          </a:solidFill>
        </p:spPr>
        <p:txBody>
          <a:bodyPr wrap="square" rtlCol="0">
            <a:spAutoFit/>
          </a:bodyPr>
          <a:lstStyle>
            <a:defPPr>
              <a:defRPr lang="ko-KR"/>
            </a:defPPr>
          </a:lstStyle>
          <a:p>
            <a:r>
              <a:rPr lang="en-US" altLang="ko-KR" dirty="0"/>
              <a:t>TDIP</a:t>
            </a:r>
          </a:p>
          <a:p>
            <a:r>
              <a:rPr lang="en-US" altLang="ko-KR" dirty="0"/>
              <a:t>Complex resistivity</a:t>
            </a:r>
          </a:p>
          <a:p>
            <a:r>
              <a:rPr lang="en-US" altLang="ko-KR" dirty="0"/>
              <a:t>SIP</a:t>
            </a:r>
          </a:p>
        </p:txBody>
      </p:sp>
      <p:cxnSp>
        <p:nvCxnSpPr>
          <p:cNvPr id="18" name="직선 화살표 연결선 17">
            <a:extLst>
              <a:ext uri="{FF2B5EF4-FFF2-40B4-BE49-F238E27FC236}">
                <a16:creationId xmlns:a16="http://schemas.microsoft.com/office/drawing/2014/main" id="{65932DCE-3487-F97C-3391-B74CB804BD05}"/>
              </a:ext>
            </a:extLst>
          </p:cNvPr>
          <p:cNvCxnSpPr>
            <a:cxnSpLocks/>
            <a:stCxn id="12" idx="3"/>
            <a:endCxn id="17" idx="1"/>
          </p:cNvCxnSpPr>
          <p:nvPr/>
        </p:nvCxnSpPr>
        <p:spPr>
          <a:xfrm>
            <a:off x="5939697" y="2703378"/>
            <a:ext cx="674674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6B55D8BE-7831-4052-BAC7-C41A7E448E02}"/>
              </a:ext>
            </a:extLst>
          </p:cNvPr>
          <p:cNvSpPr txBox="1"/>
          <p:nvPr/>
        </p:nvSpPr>
        <p:spPr>
          <a:xfrm>
            <a:off x="1884227" y="3429000"/>
            <a:ext cx="219162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1600" dirty="0"/>
              <a:t>Geological structure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1600" dirty="0"/>
              <a:t>Physical properties</a:t>
            </a:r>
          </a:p>
          <a:p>
            <a:r>
              <a:rPr lang="en-US" altLang="ko-KR" sz="1600" dirty="0"/>
              <a:t>    : using real field </a:t>
            </a:r>
          </a:p>
          <a:p>
            <a:r>
              <a:rPr lang="en-US" altLang="ko-KR" sz="1600" dirty="0"/>
              <a:t>       &amp; laboratory results</a:t>
            </a:r>
            <a:endParaRPr lang="ko-KR" altLang="en-US" sz="1600" dirty="0"/>
          </a:p>
        </p:txBody>
      </p:sp>
      <p:graphicFrame>
        <p:nvGraphicFramePr>
          <p:cNvPr id="24" name="표 23">
            <a:extLst>
              <a:ext uri="{FF2B5EF4-FFF2-40B4-BE49-F238E27FC236}">
                <a16:creationId xmlns:a16="http://schemas.microsoft.com/office/drawing/2014/main" id="{A8C959A0-9F14-F090-A106-4B293C0060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7168836"/>
              </p:ext>
            </p:extLst>
          </p:nvPr>
        </p:nvGraphicFramePr>
        <p:xfrm>
          <a:off x="4128752" y="3429000"/>
          <a:ext cx="3548513" cy="2397004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1580234">
                  <a:extLst>
                    <a:ext uri="{9D8B030D-6E8A-4147-A177-3AD203B41FA5}">
                      <a16:colId xmlns:a16="http://schemas.microsoft.com/office/drawing/2014/main" val="2916159743"/>
                    </a:ext>
                  </a:extLst>
                </a:gridCol>
                <a:gridCol w="1968279">
                  <a:extLst>
                    <a:ext uri="{9D8B030D-6E8A-4147-A177-3AD203B41FA5}">
                      <a16:colId xmlns:a16="http://schemas.microsoft.com/office/drawing/2014/main" val="3679971587"/>
                    </a:ext>
                  </a:extLst>
                </a:gridCol>
              </a:tblGrid>
              <a:tr h="314582">
                <a:tc>
                  <a:txBody>
                    <a:bodyPr/>
                    <a:lstStyle/>
                    <a:p>
                      <a:r>
                        <a:rPr lang="en-US" altLang="ko-KR" sz="1400" b="1" kern="1200" dirty="0">
                          <a:solidFill>
                            <a:schemeClr val="bg1"/>
                          </a:solidFill>
                        </a:rPr>
                        <a:t>Assumption</a:t>
                      </a:r>
                      <a:endParaRPr lang="en-US" altLang="ko-KR" sz="14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kern="1200" dirty="0">
                          <a:solidFill>
                            <a:schemeClr val="bg1"/>
                          </a:solidFill>
                        </a:rPr>
                        <a:t>feature</a:t>
                      </a:r>
                      <a:endParaRPr lang="ko-KR" altLang="en-US" sz="14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6348449"/>
                  </a:ext>
                </a:extLst>
              </a:tr>
              <a:tr h="499133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kern="1200" dirty="0">
                          <a:solidFill>
                            <a:schemeClr val="tx1"/>
                          </a:solidFill>
                        </a:rPr>
                        <a:t>Leakage</a:t>
                      </a:r>
                      <a:endParaRPr lang="ko-KR" altLang="en-US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sz="1400" kern="1200" dirty="0">
                          <a:solidFill>
                            <a:schemeClr val="tx1"/>
                          </a:solidFill>
                        </a:rPr>
                        <a:t>Surface or adjacent</a:t>
                      </a:r>
                      <a:r>
                        <a:rPr lang="ko-KR" altLang="en-US" sz="1400" kern="12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ko-KR" sz="1400" kern="1200" dirty="0">
                          <a:solidFill>
                            <a:schemeClr val="tx1"/>
                          </a:solidFill>
                        </a:rPr>
                        <a:t>from source</a:t>
                      </a:r>
                      <a:endParaRPr lang="en-US" altLang="ko-KR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0434465"/>
                  </a:ext>
                </a:extLst>
              </a:tr>
              <a:tr h="314582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kern="1200" dirty="0">
                          <a:solidFill>
                            <a:schemeClr val="tx1"/>
                          </a:solidFill>
                        </a:rPr>
                        <a:t>Extension</a:t>
                      </a:r>
                      <a:endParaRPr lang="ko-KR" altLang="en-US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latinLnBrk="1"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sz="1400" kern="1200" dirty="0">
                          <a:solidFill>
                            <a:schemeClr val="tx1"/>
                          </a:solidFill>
                        </a:rPr>
                        <a:t>Extent size</a:t>
                      </a:r>
                      <a:endParaRPr lang="ko-KR" altLang="en-US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9665784"/>
                  </a:ext>
                </a:extLst>
              </a:tr>
              <a:tr h="499133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kern="1200" dirty="0">
                          <a:solidFill>
                            <a:schemeClr val="tx1"/>
                          </a:solidFill>
                        </a:rPr>
                        <a:t>Biodegradation</a:t>
                      </a:r>
                      <a:endParaRPr lang="ko-KR" altLang="en-US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latinLnBrk="1"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sz="1400" kern="1200" dirty="0">
                          <a:solidFill>
                            <a:schemeClr val="tx1"/>
                          </a:solidFill>
                        </a:rPr>
                        <a:t>Characteristic of NAPL </a:t>
                      </a:r>
                      <a:endParaRPr lang="ko-KR" altLang="en-US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3252219"/>
                  </a:ext>
                </a:extLst>
              </a:tr>
              <a:tr h="704658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kern="1200" dirty="0">
                          <a:solidFill>
                            <a:schemeClr val="tx1"/>
                          </a:solidFill>
                        </a:rPr>
                        <a:t>absence water table</a:t>
                      </a:r>
                      <a:endParaRPr lang="ko-KR" altLang="en-US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latinLnBrk="1"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sz="1400" kern="1200" dirty="0">
                          <a:solidFill>
                            <a:schemeClr val="tx1"/>
                          </a:solidFill>
                        </a:rPr>
                        <a:t>Maximum coverage</a:t>
                      </a:r>
                    </a:p>
                    <a:p>
                      <a:pPr marL="285750" indent="-285750" latinLnBrk="1"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sz="1400" kern="1200" dirty="0">
                          <a:solidFill>
                            <a:schemeClr val="tx1"/>
                          </a:solidFill>
                        </a:rPr>
                        <a:t>Before degradation</a:t>
                      </a:r>
                    </a:p>
                    <a:p>
                      <a:pPr marL="285750" indent="-285750" latinLnBrk="1"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sz="1400" kern="1200" dirty="0">
                          <a:solidFill>
                            <a:schemeClr val="tx1"/>
                          </a:solidFill>
                        </a:rPr>
                        <a:t>After degradation</a:t>
                      </a:r>
                      <a:endParaRPr lang="en-US" altLang="ko-KR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8269652"/>
                  </a:ext>
                </a:extLst>
              </a:tr>
            </a:tbl>
          </a:graphicData>
        </a:graphic>
      </p:graphicFrame>
      <p:pic>
        <p:nvPicPr>
          <p:cNvPr id="10" name="오디오 9">
            <a:hlinkClick r:id="" action="ppaction://media"/>
            <a:extLst>
              <a:ext uri="{FF2B5EF4-FFF2-40B4-BE49-F238E27FC236}">
                <a16:creationId xmlns:a16="http://schemas.microsoft.com/office/drawing/2014/main" id="{50F6DEE7-CBB0-07FE-A188-8FB036293B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3653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669"/>
    </mc:Choice>
    <mc:Fallback>
      <p:transition spd="slow" advTm="246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>
            <a:extLst>
              <a:ext uri="{FF2B5EF4-FFF2-40B4-BE49-F238E27FC236}">
                <a16:creationId xmlns:a16="http://schemas.microsoft.com/office/drawing/2014/main" id="{67A98EAE-7AC2-4FEA-892A-BE00D0D78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2400" dirty="0"/>
              <a:t>Physical Properties</a:t>
            </a:r>
            <a:endParaRPr lang="ko-KR" altLang="en-US" sz="2400" dirty="0"/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5636B6C3-1A09-A159-8BC2-696E1385673D}"/>
              </a:ext>
            </a:extLst>
          </p:cNvPr>
          <p:cNvGrpSpPr/>
          <p:nvPr/>
        </p:nvGrpSpPr>
        <p:grpSpPr>
          <a:xfrm>
            <a:off x="256959" y="1583285"/>
            <a:ext cx="3080804" cy="1156238"/>
            <a:chOff x="2895726" y="1019090"/>
            <a:chExt cx="3198708" cy="1294250"/>
          </a:xfrm>
        </p:grpSpPr>
        <p:pic>
          <p:nvPicPr>
            <p:cNvPr id="6" name="그림 5">
              <a:extLst>
                <a:ext uri="{FF2B5EF4-FFF2-40B4-BE49-F238E27FC236}">
                  <a16:creationId xmlns:a16="http://schemas.microsoft.com/office/drawing/2014/main" id="{10FFD68E-BF89-8E2F-9FBF-89C86658BF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895726" y="1109707"/>
              <a:ext cx="3198708" cy="1203633"/>
            </a:xfrm>
            <a:prstGeom prst="rect">
              <a:avLst/>
            </a:prstGeom>
          </p:spPr>
        </p:pic>
        <p:sp>
          <p:nvSpPr>
            <p:cNvPr id="9" name="Rectangle: Rounded Corners 39">
              <a:extLst>
                <a:ext uri="{FF2B5EF4-FFF2-40B4-BE49-F238E27FC236}">
                  <a16:creationId xmlns:a16="http://schemas.microsoft.com/office/drawing/2014/main" id="{41DB8F07-912A-45E3-CBD8-3F58A7200DF7}"/>
                </a:ext>
              </a:extLst>
            </p:cNvPr>
            <p:cNvSpPr/>
            <p:nvPr/>
          </p:nvSpPr>
          <p:spPr>
            <a:xfrm>
              <a:off x="4609144" y="1019090"/>
              <a:ext cx="1097595" cy="231217"/>
            </a:xfrm>
            <a:prstGeom prst="rect">
              <a:avLst/>
            </a:prstGeom>
            <a:solidFill>
              <a:srgbClr val="FFE5E5"/>
            </a:solidFill>
            <a:ln>
              <a:solidFill>
                <a:srgbClr val="FEC9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rPr>
                <a:t>Resistivity</a:t>
              </a:r>
              <a:r>
                <a:rPr lang="en-US" altLang="ko-KR" sz="12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  <a:sym typeface="Wingdings" panose="05000000000000000000" pitchFamily="2" charset="2"/>
                </a:rPr>
                <a:t>↑</a:t>
              </a:r>
              <a:endParaRPr lang="ko-KR" altLang="en-US" sz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</p:grpSp>
      <p:grpSp>
        <p:nvGrpSpPr>
          <p:cNvPr id="49" name="그룹 48">
            <a:extLst>
              <a:ext uri="{FF2B5EF4-FFF2-40B4-BE49-F238E27FC236}">
                <a16:creationId xmlns:a16="http://schemas.microsoft.com/office/drawing/2014/main" id="{EB2C8CB0-CFBF-32A2-11B7-52DFE6D15744}"/>
              </a:ext>
            </a:extLst>
          </p:cNvPr>
          <p:cNvGrpSpPr/>
          <p:nvPr/>
        </p:nvGrpSpPr>
        <p:grpSpPr>
          <a:xfrm>
            <a:off x="3223757" y="1256013"/>
            <a:ext cx="1828861" cy="1770007"/>
            <a:chOff x="2299542" y="3553565"/>
            <a:chExt cx="2922214" cy="3251367"/>
          </a:xfrm>
        </p:grpSpPr>
        <p:pic>
          <p:nvPicPr>
            <p:cNvPr id="50" name="그림 49">
              <a:extLst>
                <a:ext uri="{FF2B5EF4-FFF2-40B4-BE49-F238E27FC236}">
                  <a16:creationId xmlns:a16="http://schemas.microsoft.com/office/drawing/2014/main" id="{F0B52D7D-2D9D-3E38-C5E9-E08CDE5C44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7536"/>
            <a:stretch/>
          </p:blipFill>
          <p:spPr>
            <a:xfrm>
              <a:off x="2299736" y="3553565"/>
              <a:ext cx="506553" cy="3094305"/>
            </a:xfrm>
            <a:prstGeom prst="rect">
              <a:avLst/>
            </a:prstGeom>
          </p:spPr>
        </p:pic>
        <p:cxnSp>
          <p:nvCxnSpPr>
            <p:cNvPr id="51" name="직선 화살표 연결선 50">
              <a:extLst>
                <a:ext uri="{FF2B5EF4-FFF2-40B4-BE49-F238E27FC236}">
                  <a16:creationId xmlns:a16="http://schemas.microsoft.com/office/drawing/2014/main" id="{870A12E2-03BE-741B-7DF7-071D6112269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77651" y="4247185"/>
              <a:ext cx="424005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  <a:effectLst>
              <a:glow rad="50800">
                <a:schemeClr val="bg1"/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직선 화살표 연결선 51">
              <a:extLst>
                <a:ext uri="{FF2B5EF4-FFF2-40B4-BE49-F238E27FC236}">
                  <a16:creationId xmlns:a16="http://schemas.microsoft.com/office/drawing/2014/main" id="{A2B5CD8F-43F1-652F-F36C-D078EB561EF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77651" y="4907367"/>
              <a:ext cx="424005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  <a:effectLst>
              <a:glow rad="50800">
                <a:schemeClr val="bg1"/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직선 화살표 연결선 52">
              <a:extLst>
                <a:ext uri="{FF2B5EF4-FFF2-40B4-BE49-F238E27FC236}">
                  <a16:creationId xmlns:a16="http://schemas.microsoft.com/office/drawing/2014/main" id="{02872DBA-E470-93D5-FFC4-7E24BBF5515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77651" y="5709659"/>
              <a:ext cx="424005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  <a:effectLst>
              <a:glow rad="50800">
                <a:schemeClr val="bg1"/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직선 화살표 연결선 53">
              <a:extLst>
                <a:ext uri="{FF2B5EF4-FFF2-40B4-BE49-F238E27FC236}">
                  <a16:creationId xmlns:a16="http://schemas.microsoft.com/office/drawing/2014/main" id="{7A3AAF25-5CEA-3294-3DD0-91B53159194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77651" y="6410444"/>
              <a:ext cx="424005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  <a:effectLst>
              <a:glow rad="50800">
                <a:schemeClr val="bg1"/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직선 연결선 54">
              <a:extLst>
                <a:ext uri="{FF2B5EF4-FFF2-40B4-BE49-F238E27FC236}">
                  <a16:creationId xmlns:a16="http://schemas.microsoft.com/office/drawing/2014/main" id="{4080B16A-AC67-2807-0398-3A67AAD11307}"/>
                </a:ext>
              </a:extLst>
            </p:cNvPr>
            <p:cNvCxnSpPr>
              <a:cxnSpLocks/>
            </p:cNvCxnSpPr>
            <p:nvPr/>
          </p:nvCxnSpPr>
          <p:spPr>
            <a:xfrm>
              <a:off x="2299542" y="5707337"/>
              <a:ext cx="506553" cy="8440"/>
            </a:xfrm>
            <a:prstGeom prst="line">
              <a:avLst/>
            </a:prstGeom>
            <a:ln w="28575">
              <a:solidFill>
                <a:schemeClr val="tx2"/>
              </a:solidFill>
              <a:prstDash val="dash"/>
            </a:ln>
            <a:effectLst>
              <a:glow rad="63500">
                <a:schemeClr val="bg1"/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DA6A2B5A-5423-3CDB-C89A-95269F9FE297}"/>
                </a:ext>
              </a:extLst>
            </p:cNvPr>
            <p:cNvSpPr txBox="1"/>
            <p:nvPr/>
          </p:nvSpPr>
          <p:spPr>
            <a:xfrm>
              <a:off x="3071195" y="4612974"/>
              <a:ext cx="2006355" cy="8480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dirty="0"/>
                <a:t>Transition </a:t>
              </a:r>
            </a:p>
            <a:p>
              <a:r>
                <a:rPr lang="en-US" altLang="ko-KR" sz="1200" b="1" dirty="0"/>
                <a:t>zone</a:t>
              </a:r>
              <a:endParaRPr lang="ko-KR" altLang="en-US" sz="1200" b="1" dirty="0"/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DBA27683-8774-AD9E-0C0F-2873588F6E5E}"/>
                </a:ext>
              </a:extLst>
            </p:cNvPr>
            <p:cNvSpPr txBox="1"/>
            <p:nvPr/>
          </p:nvSpPr>
          <p:spPr>
            <a:xfrm>
              <a:off x="2752486" y="5254293"/>
              <a:ext cx="2325064" cy="5088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dirty="0"/>
                <a:t>Capillary fringe</a:t>
              </a:r>
              <a:endParaRPr lang="ko-KR" altLang="en-US" sz="1200" b="1" dirty="0"/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AC483F44-BCE5-1E6C-5A1F-079C8A5149E7}"/>
                </a:ext>
              </a:extLst>
            </p:cNvPr>
            <p:cNvSpPr txBox="1"/>
            <p:nvPr/>
          </p:nvSpPr>
          <p:spPr>
            <a:xfrm>
              <a:off x="3086924" y="5533458"/>
              <a:ext cx="1741734" cy="5088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dirty="0">
                  <a:solidFill>
                    <a:schemeClr val="tx2"/>
                  </a:solidFill>
                </a:rPr>
                <a:t>Water table</a:t>
              </a:r>
              <a:endParaRPr lang="ko-KR" altLang="en-US" sz="1200" b="1" dirty="0">
                <a:solidFill>
                  <a:schemeClr val="tx2"/>
                </a:solidFill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FE6C3E31-B7C1-1AB5-BC3F-ED51BD15E9D0}"/>
                </a:ext>
              </a:extLst>
            </p:cNvPr>
            <p:cNvSpPr txBox="1"/>
            <p:nvPr/>
          </p:nvSpPr>
          <p:spPr>
            <a:xfrm>
              <a:off x="3085882" y="5956889"/>
              <a:ext cx="2135874" cy="8480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dirty="0"/>
                <a:t>Saturated </a:t>
              </a:r>
            </a:p>
            <a:p>
              <a:r>
                <a:rPr lang="en-US" altLang="ko-KR" sz="1200" b="1" dirty="0"/>
                <a:t>zone</a:t>
              </a:r>
              <a:endParaRPr lang="ko-KR" altLang="en-US" sz="1200" b="1" dirty="0"/>
            </a:p>
          </p:txBody>
        </p:sp>
        <p:sp>
          <p:nvSpPr>
            <p:cNvPr id="60" name="왼쪽 중괄호 59">
              <a:extLst>
                <a:ext uri="{FF2B5EF4-FFF2-40B4-BE49-F238E27FC236}">
                  <a16:creationId xmlns:a16="http://schemas.microsoft.com/office/drawing/2014/main" id="{B78A543D-7162-4D9A-2114-4443E4A92FF7}"/>
                </a:ext>
              </a:extLst>
            </p:cNvPr>
            <p:cNvSpPr/>
            <p:nvPr/>
          </p:nvSpPr>
          <p:spPr>
            <a:xfrm flipH="1">
              <a:off x="2777651" y="4680924"/>
              <a:ext cx="158214" cy="479341"/>
            </a:xfrm>
            <a:prstGeom prst="leftBrac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1" name="왼쪽 중괄호 60">
              <a:extLst>
                <a:ext uri="{FF2B5EF4-FFF2-40B4-BE49-F238E27FC236}">
                  <a16:creationId xmlns:a16="http://schemas.microsoft.com/office/drawing/2014/main" id="{461B72C2-720C-9B9D-E9D3-A0BF49B1D98D}"/>
                </a:ext>
              </a:extLst>
            </p:cNvPr>
            <p:cNvSpPr/>
            <p:nvPr/>
          </p:nvSpPr>
          <p:spPr>
            <a:xfrm flipH="1">
              <a:off x="2777651" y="5186387"/>
              <a:ext cx="158214" cy="479341"/>
            </a:xfrm>
            <a:prstGeom prst="leftBrac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BA85D7EC-076D-E8E5-E8B2-EFA3C9380914}"/>
                </a:ext>
              </a:extLst>
            </p:cNvPr>
            <p:cNvSpPr txBox="1"/>
            <p:nvPr/>
          </p:nvSpPr>
          <p:spPr>
            <a:xfrm>
              <a:off x="3093991" y="3962920"/>
              <a:ext cx="2120712" cy="8480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dirty="0"/>
                <a:t>Vadose </a:t>
              </a:r>
            </a:p>
            <a:p>
              <a:r>
                <a:rPr lang="en-US" altLang="ko-KR" sz="1200" b="1" dirty="0"/>
                <a:t>Zone</a:t>
              </a:r>
              <a:endParaRPr lang="ko-KR" altLang="en-US" sz="1200" b="1" dirty="0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19D7889F-758C-B24B-B1A9-C3C9EA59509E}"/>
              </a:ext>
            </a:extLst>
          </p:cNvPr>
          <p:cNvSpPr txBox="1"/>
          <p:nvPr/>
        </p:nvSpPr>
        <p:spPr>
          <a:xfrm>
            <a:off x="1432483" y="1024469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Distance</a:t>
            </a:r>
            <a:endParaRPr lang="ko-KR" altLang="en-US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0F3AF5C0-C497-7155-6457-84D8A6EBBC22}"/>
              </a:ext>
            </a:extLst>
          </p:cNvPr>
          <p:cNvGrpSpPr/>
          <p:nvPr/>
        </p:nvGrpSpPr>
        <p:grpSpPr>
          <a:xfrm>
            <a:off x="4708637" y="1023320"/>
            <a:ext cx="4322780" cy="2100185"/>
            <a:chOff x="1056041" y="3994750"/>
            <a:chExt cx="5146363" cy="2090565"/>
          </a:xfrm>
        </p:grpSpPr>
        <p:grpSp>
          <p:nvGrpSpPr>
            <p:cNvPr id="7" name="그룹 6">
              <a:extLst>
                <a:ext uri="{FF2B5EF4-FFF2-40B4-BE49-F238E27FC236}">
                  <a16:creationId xmlns:a16="http://schemas.microsoft.com/office/drawing/2014/main" id="{674040DC-AE7B-E7AE-D9FF-B8EAC0BE2C45}"/>
                </a:ext>
              </a:extLst>
            </p:cNvPr>
            <p:cNvGrpSpPr/>
            <p:nvPr/>
          </p:nvGrpSpPr>
          <p:grpSpPr>
            <a:xfrm>
              <a:off x="1056041" y="4335566"/>
              <a:ext cx="5146363" cy="1749749"/>
              <a:chOff x="1579053" y="5656742"/>
              <a:chExt cx="5146363" cy="1749749"/>
            </a:xfrm>
          </p:grpSpPr>
          <p:pic>
            <p:nvPicPr>
              <p:cNvPr id="67" name="그림 66">
                <a:extLst>
                  <a:ext uri="{FF2B5EF4-FFF2-40B4-BE49-F238E27FC236}">
                    <a16:creationId xmlns:a16="http://schemas.microsoft.com/office/drawing/2014/main" id="{7F711537-B33B-97D4-AE2A-BC7A8ED40A0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t="53421" r="51815"/>
              <a:stretch/>
            </p:blipFill>
            <p:spPr>
              <a:xfrm>
                <a:off x="1579053" y="5656742"/>
                <a:ext cx="2520000" cy="1686220"/>
              </a:xfrm>
              <a:prstGeom prst="rect">
                <a:avLst/>
              </a:prstGeom>
            </p:spPr>
          </p:pic>
          <p:pic>
            <p:nvPicPr>
              <p:cNvPr id="68" name="그림 67">
                <a:extLst>
                  <a:ext uri="{FF2B5EF4-FFF2-40B4-BE49-F238E27FC236}">
                    <a16:creationId xmlns:a16="http://schemas.microsoft.com/office/drawing/2014/main" id="{99E8AE01-24BA-634C-2AEC-09F32756C96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51210" b="51060"/>
              <a:stretch/>
            </p:blipFill>
            <p:spPr>
              <a:xfrm>
                <a:off x="4205416" y="5656742"/>
                <a:ext cx="2520000" cy="1749749"/>
              </a:xfrm>
              <a:prstGeom prst="rect">
                <a:avLst/>
              </a:prstGeom>
            </p:spPr>
          </p:pic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46B6D973-5E49-D7F6-25C6-46BD462DCFCB}"/>
                  </a:ext>
                </a:extLst>
              </p:cNvPr>
              <p:cNvSpPr txBox="1"/>
              <p:nvPr/>
            </p:nvSpPr>
            <p:spPr>
              <a:xfrm>
                <a:off x="4978812" y="6721455"/>
                <a:ext cx="1740024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100" dirty="0"/>
                  <a:t>(Abdel Aal et al., 2014)</a:t>
                </a:r>
                <a:endParaRPr lang="ko-KR" altLang="en-US" sz="1100" dirty="0"/>
              </a:p>
            </p:txBody>
          </p:sp>
        </p:grp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066BE814-4197-C12D-D09B-5A182D9B1D91}"/>
                </a:ext>
              </a:extLst>
            </p:cNvPr>
            <p:cNvSpPr txBox="1"/>
            <p:nvPr/>
          </p:nvSpPr>
          <p:spPr>
            <a:xfrm>
              <a:off x="2717178" y="3994750"/>
              <a:ext cx="158011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ko-KR" sz="18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Biograded</a:t>
              </a:r>
              <a:endParaRPr lang="ko-KR" altLang="en-US" dirty="0"/>
            </a:p>
          </p:txBody>
        </p:sp>
      </p:grp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2456BFFB-3C17-C1AD-7F4B-742686C1B114}"/>
              </a:ext>
            </a:extLst>
          </p:cNvPr>
          <p:cNvGrpSpPr/>
          <p:nvPr/>
        </p:nvGrpSpPr>
        <p:grpSpPr>
          <a:xfrm>
            <a:off x="147702" y="3642731"/>
            <a:ext cx="4940815" cy="1989837"/>
            <a:chOff x="2688733" y="4799501"/>
            <a:chExt cx="4940815" cy="1989837"/>
          </a:xfrm>
        </p:grpSpPr>
        <p:grpSp>
          <p:nvGrpSpPr>
            <p:cNvPr id="64" name="그룹 63">
              <a:extLst>
                <a:ext uri="{FF2B5EF4-FFF2-40B4-BE49-F238E27FC236}">
                  <a16:creationId xmlns:a16="http://schemas.microsoft.com/office/drawing/2014/main" id="{24B6A405-BEA0-97BD-4D01-A9FDB628D24F}"/>
                </a:ext>
              </a:extLst>
            </p:cNvPr>
            <p:cNvGrpSpPr/>
            <p:nvPr/>
          </p:nvGrpSpPr>
          <p:grpSpPr>
            <a:xfrm>
              <a:off x="2960026" y="4799501"/>
              <a:ext cx="4669522" cy="1989837"/>
              <a:chOff x="1050877" y="3151725"/>
              <a:chExt cx="7677041" cy="3387268"/>
            </a:xfrm>
          </p:grpSpPr>
          <p:pic>
            <p:nvPicPr>
              <p:cNvPr id="65" name="그림 64">
                <a:extLst>
                  <a:ext uri="{FF2B5EF4-FFF2-40B4-BE49-F238E27FC236}">
                    <a16:creationId xmlns:a16="http://schemas.microsoft.com/office/drawing/2014/main" id="{76930789-A491-681E-7D1C-16D7F2062BF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b="50214"/>
              <a:stretch/>
            </p:blipFill>
            <p:spPr>
              <a:xfrm>
                <a:off x="1050877" y="3151725"/>
                <a:ext cx="3753374" cy="3210876"/>
              </a:xfrm>
              <a:prstGeom prst="rect">
                <a:avLst/>
              </a:prstGeom>
            </p:spPr>
          </p:pic>
          <p:pic>
            <p:nvPicPr>
              <p:cNvPr id="66" name="그림 65">
                <a:extLst>
                  <a:ext uri="{FF2B5EF4-FFF2-40B4-BE49-F238E27FC236}">
                    <a16:creationId xmlns:a16="http://schemas.microsoft.com/office/drawing/2014/main" id="{C0EEBD56-FD0F-DA40-4D93-07DE7B95CD3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t="50214"/>
              <a:stretch/>
            </p:blipFill>
            <p:spPr>
              <a:xfrm>
                <a:off x="4974544" y="3328116"/>
                <a:ext cx="3753374" cy="3210877"/>
              </a:xfrm>
              <a:prstGeom prst="rect">
                <a:avLst/>
              </a:prstGeom>
            </p:spPr>
          </p:pic>
        </p:grp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A172AB76-6357-DB16-F176-6BEFF0655A45}"/>
                </a:ext>
              </a:extLst>
            </p:cNvPr>
            <p:cNvSpPr txBox="1"/>
            <p:nvPr/>
          </p:nvSpPr>
          <p:spPr>
            <a:xfrm rot="16200000">
              <a:off x="2205032" y="5718243"/>
              <a:ext cx="133673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ko-KR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Amplitude</a:t>
              </a:r>
              <a:endParaRPr lang="ko-KR" altLang="en-US" dirty="0"/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C550D3A4-6FC2-E63E-86CD-D8627D5909C0}"/>
                </a:ext>
              </a:extLst>
            </p:cNvPr>
            <p:cNvSpPr txBox="1"/>
            <p:nvPr/>
          </p:nvSpPr>
          <p:spPr>
            <a:xfrm rot="16200000">
              <a:off x="4845101" y="5558792"/>
              <a:ext cx="87307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ko-KR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Phase</a:t>
              </a:r>
              <a:endParaRPr lang="ko-KR" altLang="en-US" dirty="0"/>
            </a:p>
          </p:txBody>
        </p:sp>
      </p:grpSp>
      <p:sp>
        <p:nvSpPr>
          <p:cNvPr id="76" name="직사각형 75">
            <a:extLst>
              <a:ext uri="{FF2B5EF4-FFF2-40B4-BE49-F238E27FC236}">
                <a16:creationId xmlns:a16="http://schemas.microsoft.com/office/drawing/2014/main" id="{4FCCB928-1215-55CC-2C16-EA5076308A73}"/>
              </a:ext>
            </a:extLst>
          </p:cNvPr>
          <p:cNvSpPr/>
          <p:nvPr/>
        </p:nvSpPr>
        <p:spPr>
          <a:xfrm>
            <a:off x="1960149" y="5908647"/>
            <a:ext cx="5907544" cy="87307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>
                <a:solidFill>
                  <a:schemeClr val="tx1"/>
                </a:solidFill>
              </a:rPr>
              <a:t>Contaminant strongly coupled with electric properties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>
                <a:solidFill>
                  <a:schemeClr val="tx1"/>
                </a:solidFill>
              </a:rPr>
              <a:t>Amplitude &amp; Phase properties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>
                <a:solidFill>
                  <a:schemeClr val="tx1"/>
                </a:solidFill>
              </a:rPr>
              <a:t>Different physical properties depends on frequency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13" name="사각형: 둥근 모서리 12">
            <a:extLst>
              <a:ext uri="{FF2B5EF4-FFF2-40B4-BE49-F238E27FC236}">
                <a16:creationId xmlns:a16="http://schemas.microsoft.com/office/drawing/2014/main" id="{A148489B-53FE-782E-CCC3-C315F77DC98E}"/>
              </a:ext>
            </a:extLst>
          </p:cNvPr>
          <p:cNvSpPr/>
          <p:nvPr/>
        </p:nvSpPr>
        <p:spPr>
          <a:xfrm>
            <a:off x="162943" y="999714"/>
            <a:ext cx="8913208" cy="2203928"/>
          </a:xfrm>
          <a:prstGeom prst="roundRect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A570CF3-ECF2-38C4-F843-56EAE8EA1F41}"/>
              </a:ext>
            </a:extLst>
          </p:cNvPr>
          <p:cNvSpPr txBox="1"/>
          <p:nvPr/>
        </p:nvSpPr>
        <p:spPr>
          <a:xfrm>
            <a:off x="162943" y="985869"/>
            <a:ext cx="740908" cy="338554"/>
          </a:xfrm>
          <a:prstGeom prst="rect">
            <a:avLst/>
          </a:prstGeom>
          <a:solidFill>
            <a:srgbClr val="FEC9C9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algn="ctr">
              <a:defRPr sz="1600" b="1"/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altLang="ko-KR"/>
              <a:t>NAP</a:t>
            </a:r>
            <a:r>
              <a:rPr lang="en-US" altLang="ko-KR" dirty="0"/>
              <a:t>L</a:t>
            </a:r>
            <a:endParaRPr lang="ko-KR" altLang="en-US" dirty="0"/>
          </a:p>
        </p:txBody>
      </p:sp>
      <p:sp>
        <p:nvSpPr>
          <p:cNvPr id="77" name="Rectangle: Rounded Corners 39">
            <a:extLst>
              <a:ext uri="{FF2B5EF4-FFF2-40B4-BE49-F238E27FC236}">
                <a16:creationId xmlns:a16="http://schemas.microsoft.com/office/drawing/2014/main" id="{61B59398-75D5-B242-6E10-DDF62F917DED}"/>
              </a:ext>
            </a:extLst>
          </p:cNvPr>
          <p:cNvSpPr/>
          <p:nvPr/>
        </p:nvSpPr>
        <p:spPr>
          <a:xfrm>
            <a:off x="7951870" y="1212253"/>
            <a:ext cx="1003102" cy="371032"/>
          </a:xfrm>
          <a:prstGeom prst="roundRect">
            <a:avLst>
              <a:gd name="adj" fmla="val 0"/>
            </a:avLst>
          </a:prstGeom>
          <a:solidFill>
            <a:srgbClr val="FFE5E5"/>
          </a:solidFill>
          <a:ln>
            <a:solidFill>
              <a:srgbClr val="FEC9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Resistivity↓</a:t>
            </a:r>
          </a:p>
          <a:p>
            <a:pPr algn="ctr"/>
            <a:r>
              <a:rPr lang="en-US" altLang="ko-KR" sz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IP effect↑</a:t>
            </a:r>
            <a:endParaRPr lang="ko-KR" altLang="en-US" sz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5D6592DE-5CAF-4B14-287C-D13A5448A463}"/>
              </a:ext>
            </a:extLst>
          </p:cNvPr>
          <p:cNvSpPr txBox="1"/>
          <p:nvPr/>
        </p:nvSpPr>
        <p:spPr>
          <a:xfrm>
            <a:off x="3740961" y="3511324"/>
            <a:ext cx="1461564" cy="262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100" dirty="0"/>
              <a:t>(Ahmed et al., 2020)</a:t>
            </a:r>
            <a:endParaRPr lang="ko-KR" altLang="en-US" sz="1100" dirty="0"/>
          </a:p>
        </p:txBody>
      </p:sp>
      <p:sp>
        <p:nvSpPr>
          <p:cNvPr id="80" name="사각형: 둥근 모서리 79">
            <a:extLst>
              <a:ext uri="{FF2B5EF4-FFF2-40B4-BE49-F238E27FC236}">
                <a16:creationId xmlns:a16="http://schemas.microsoft.com/office/drawing/2014/main" id="{664D6356-8287-F423-32F2-31691666FB8A}"/>
              </a:ext>
            </a:extLst>
          </p:cNvPr>
          <p:cNvSpPr/>
          <p:nvPr/>
        </p:nvSpPr>
        <p:spPr>
          <a:xfrm>
            <a:off x="5231294" y="3376985"/>
            <a:ext cx="3813165" cy="2399086"/>
          </a:xfrm>
          <a:prstGeom prst="round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EE58C7CD-DC1D-9BD6-7537-C573504329D3}"/>
              </a:ext>
            </a:extLst>
          </p:cNvPr>
          <p:cNvSpPr txBox="1"/>
          <p:nvPr/>
        </p:nvSpPr>
        <p:spPr>
          <a:xfrm>
            <a:off x="8324197" y="3274772"/>
            <a:ext cx="679290" cy="338554"/>
          </a:xfrm>
          <a:prstGeom prst="rect">
            <a:avLst/>
          </a:prstGeom>
          <a:solidFill>
            <a:schemeClr val="accent6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algn="ctr">
              <a:defRPr sz="1600" b="1"/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altLang="ko-KR" dirty="0"/>
              <a:t>Sand</a:t>
            </a:r>
            <a:endParaRPr lang="ko-KR" altLang="en-US" dirty="0"/>
          </a:p>
        </p:txBody>
      </p:sp>
      <p:sp>
        <p:nvSpPr>
          <p:cNvPr id="79" name="사각형: 둥근 모서리 78">
            <a:extLst>
              <a:ext uri="{FF2B5EF4-FFF2-40B4-BE49-F238E27FC236}">
                <a16:creationId xmlns:a16="http://schemas.microsoft.com/office/drawing/2014/main" id="{8CA06CF5-1305-EACA-CCE7-20BB38DD2927}"/>
              </a:ext>
            </a:extLst>
          </p:cNvPr>
          <p:cNvSpPr/>
          <p:nvPr/>
        </p:nvSpPr>
        <p:spPr>
          <a:xfrm>
            <a:off x="109374" y="3376985"/>
            <a:ext cx="5055148" cy="2399086"/>
          </a:xfrm>
          <a:prstGeom prst="roundRect">
            <a:avLst/>
          </a:prstGeom>
          <a:noFill/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3AE354F1-C51A-73AA-6EC8-DFD8425D4559}"/>
              </a:ext>
            </a:extLst>
          </p:cNvPr>
          <p:cNvSpPr txBox="1"/>
          <p:nvPr/>
        </p:nvSpPr>
        <p:spPr>
          <a:xfrm>
            <a:off x="137123" y="3263020"/>
            <a:ext cx="740908" cy="338554"/>
          </a:xfrm>
          <a:prstGeom prst="rect">
            <a:avLst/>
          </a:prstGeom>
          <a:solidFill>
            <a:schemeClr val="accent2"/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algn="ctr">
              <a:defRPr sz="1600" b="1"/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altLang="ko-KR" dirty="0"/>
              <a:t>Clay</a:t>
            </a:r>
            <a:endParaRPr lang="ko-KR" altLang="en-US" dirty="0"/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312CAED0-88A5-A737-BB37-348C15151B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00836" y="3601574"/>
            <a:ext cx="2335618" cy="2064765"/>
          </a:xfrm>
          <a:prstGeom prst="rect">
            <a:avLst/>
          </a:prstGeom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id="{188F31DA-699C-AEF7-614B-DDEEEFBE9F3A}"/>
              </a:ext>
            </a:extLst>
          </p:cNvPr>
          <p:cNvSpPr txBox="1"/>
          <p:nvPr/>
        </p:nvSpPr>
        <p:spPr>
          <a:xfrm>
            <a:off x="7293709" y="5528947"/>
            <a:ext cx="186163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100" dirty="0"/>
              <a:t>Tarasov and </a:t>
            </a:r>
            <a:r>
              <a:rPr lang="en-US" altLang="ko-KR" sz="1100" dirty="0" err="1"/>
              <a:t>Titov</a:t>
            </a:r>
            <a:r>
              <a:rPr lang="en-US" altLang="ko-KR" sz="1100" dirty="0"/>
              <a:t>, 2013)</a:t>
            </a:r>
            <a:endParaRPr lang="ko-KR" altLang="en-US" sz="1100" dirty="0"/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CA9E0BC8-591F-2FCE-36FA-DC35A07A7F5C}"/>
              </a:ext>
            </a:extLst>
          </p:cNvPr>
          <p:cNvSpPr txBox="1"/>
          <p:nvPr/>
        </p:nvSpPr>
        <p:spPr>
          <a:xfrm>
            <a:off x="7788729" y="4388126"/>
            <a:ext cx="132724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Mixture</a:t>
            </a:r>
          </a:p>
          <a:p>
            <a:r>
              <a:rPr lang="en-US" altLang="ko-KR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with clay</a:t>
            </a:r>
            <a:endParaRPr lang="ko-KR" altLang="en-US" dirty="0"/>
          </a:p>
        </p:txBody>
      </p:sp>
      <p:pic>
        <p:nvPicPr>
          <p:cNvPr id="17" name="오디오 16">
            <a:hlinkClick r:id="" action="ppaction://media"/>
            <a:extLst>
              <a:ext uri="{FF2B5EF4-FFF2-40B4-BE49-F238E27FC236}">
                <a16:creationId xmlns:a16="http://schemas.microsoft.com/office/drawing/2014/main" id="{0EB582DE-8566-4F82-50B0-7131985CAF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3124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90"/>
    </mc:Choice>
    <mc:Fallback>
      <p:transition spd="slow" advTm="67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83B30BA7-1F70-35E7-F29C-B544D786C6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5148" y="3925976"/>
            <a:ext cx="2716306" cy="685992"/>
          </a:xfrm>
          <a:prstGeom prst="rect">
            <a:avLst/>
          </a:prstGeom>
        </p:spPr>
      </p:pic>
      <p:sp>
        <p:nvSpPr>
          <p:cNvPr id="3" name="제목 2">
            <a:extLst>
              <a:ext uri="{FF2B5EF4-FFF2-40B4-BE49-F238E27FC236}">
                <a16:creationId xmlns:a16="http://schemas.microsoft.com/office/drawing/2014/main" id="{66C92284-6217-1A6A-8092-30C1D0502A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2400" dirty="0"/>
              <a:t>Geophysical properties :</a:t>
            </a:r>
            <a:r>
              <a:rPr lang="en-US" altLang="ko-KR" sz="2000" dirty="0"/>
              <a:t> Cole-Cole parameters</a:t>
            </a:r>
            <a:endParaRPr lang="ko-KR" altLang="en-US" sz="2400" dirty="0"/>
          </a:p>
        </p:txBody>
      </p:sp>
      <p:grpSp>
        <p:nvGrpSpPr>
          <p:cNvPr id="9" name="그룹 8">
            <a:extLst>
              <a:ext uri="{FF2B5EF4-FFF2-40B4-BE49-F238E27FC236}">
                <a16:creationId xmlns:a16="http://schemas.microsoft.com/office/drawing/2014/main" id="{7C2B2195-D14F-C35E-3B97-AF393A82AFF7}"/>
              </a:ext>
            </a:extLst>
          </p:cNvPr>
          <p:cNvGrpSpPr/>
          <p:nvPr/>
        </p:nvGrpSpPr>
        <p:grpSpPr>
          <a:xfrm>
            <a:off x="1124525" y="1037988"/>
            <a:ext cx="4322780" cy="1757801"/>
            <a:chOff x="1579053" y="5656742"/>
            <a:chExt cx="5146363" cy="1749749"/>
          </a:xfrm>
        </p:grpSpPr>
        <p:pic>
          <p:nvPicPr>
            <p:cNvPr id="11" name="그림 10">
              <a:extLst>
                <a:ext uri="{FF2B5EF4-FFF2-40B4-BE49-F238E27FC236}">
                  <a16:creationId xmlns:a16="http://schemas.microsoft.com/office/drawing/2014/main" id="{5C59D233-0B92-3D29-9B8B-BC0F3F7867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53421" r="51815"/>
            <a:stretch/>
          </p:blipFill>
          <p:spPr>
            <a:xfrm>
              <a:off x="1579053" y="5656742"/>
              <a:ext cx="2520000" cy="1686220"/>
            </a:xfrm>
            <a:prstGeom prst="rect">
              <a:avLst/>
            </a:prstGeom>
          </p:spPr>
        </p:pic>
        <p:pic>
          <p:nvPicPr>
            <p:cNvPr id="12" name="그림 11">
              <a:extLst>
                <a:ext uri="{FF2B5EF4-FFF2-40B4-BE49-F238E27FC236}">
                  <a16:creationId xmlns:a16="http://schemas.microsoft.com/office/drawing/2014/main" id="{ACAE5FA4-ADB1-E0A8-80BC-2417A38C2A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51210" b="51060"/>
            <a:stretch/>
          </p:blipFill>
          <p:spPr>
            <a:xfrm>
              <a:off x="4205416" y="5656742"/>
              <a:ext cx="2520000" cy="1749749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7245297D-949D-5849-E3C0-9271AA59295C}"/>
              </a:ext>
            </a:extLst>
          </p:cNvPr>
          <p:cNvSpPr txBox="1"/>
          <p:nvPr/>
        </p:nvSpPr>
        <p:spPr>
          <a:xfrm>
            <a:off x="478245" y="884921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e.g.</a:t>
            </a:r>
            <a:endParaRPr lang="ko-KR" altLang="en-US" dirty="0"/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33E87D02-A8FC-5D34-E3A6-6E09B8E98FB4}"/>
              </a:ext>
            </a:extLst>
          </p:cNvPr>
          <p:cNvSpPr/>
          <p:nvPr/>
        </p:nvSpPr>
        <p:spPr>
          <a:xfrm>
            <a:off x="1072700" y="1037988"/>
            <a:ext cx="2193082" cy="1715465"/>
          </a:xfrm>
          <a:prstGeom prst="rect">
            <a:avLst/>
          </a:prstGeom>
          <a:noFill/>
          <a:ln>
            <a:solidFill>
              <a:srgbClr val="E38A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92E421B2-7237-5C63-F094-F98ECB6DD4FB}"/>
              </a:ext>
            </a:extLst>
          </p:cNvPr>
          <p:cNvSpPr/>
          <p:nvPr/>
        </p:nvSpPr>
        <p:spPr>
          <a:xfrm>
            <a:off x="3330587" y="1036210"/>
            <a:ext cx="2193082" cy="1715465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화살표: 오른쪽 21">
            <a:extLst>
              <a:ext uri="{FF2B5EF4-FFF2-40B4-BE49-F238E27FC236}">
                <a16:creationId xmlns:a16="http://schemas.microsoft.com/office/drawing/2014/main" id="{B813D684-4210-35BF-5125-54747907C079}"/>
              </a:ext>
            </a:extLst>
          </p:cNvPr>
          <p:cNvSpPr/>
          <p:nvPr/>
        </p:nvSpPr>
        <p:spPr>
          <a:xfrm rot="3327982">
            <a:off x="2178773" y="3070205"/>
            <a:ext cx="1256004" cy="445008"/>
          </a:xfrm>
          <a:prstGeom prst="rightArrow">
            <a:avLst/>
          </a:prstGeom>
          <a:solidFill>
            <a:srgbClr val="DB8FA4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dirty="0"/>
              <a:t>amplitude</a:t>
            </a:r>
            <a:endParaRPr lang="ko-KR" altLang="en-US" dirty="0"/>
          </a:p>
        </p:txBody>
      </p:sp>
      <p:grpSp>
        <p:nvGrpSpPr>
          <p:cNvPr id="24" name="그룹 23">
            <a:extLst>
              <a:ext uri="{FF2B5EF4-FFF2-40B4-BE49-F238E27FC236}">
                <a16:creationId xmlns:a16="http://schemas.microsoft.com/office/drawing/2014/main" id="{8517E900-688F-9C3A-BEA4-C77B9B40BF0C}"/>
              </a:ext>
            </a:extLst>
          </p:cNvPr>
          <p:cNvGrpSpPr/>
          <p:nvPr/>
        </p:nvGrpSpPr>
        <p:grpSpPr>
          <a:xfrm rot="21225598">
            <a:off x="3878962" y="2659099"/>
            <a:ext cx="456432" cy="1256004"/>
            <a:chOff x="3123744" y="2998855"/>
            <a:chExt cx="456432" cy="1256004"/>
          </a:xfrm>
          <a:solidFill>
            <a:srgbClr val="9C9C9C"/>
          </a:solidFill>
        </p:grpSpPr>
        <p:sp>
          <p:nvSpPr>
            <p:cNvPr id="23" name="화살표: 오른쪽 22">
              <a:extLst>
                <a:ext uri="{FF2B5EF4-FFF2-40B4-BE49-F238E27FC236}">
                  <a16:creationId xmlns:a16="http://schemas.microsoft.com/office/drawing/2014/main" id="{8FDFB1E8-4C60-DD1F-884A-537C0B929438}"/>
                </a:ext>
              </a:extLst>
            </p:cNvPr>
            <p:cNvSpPr/>
            <p:nvPr/>
          </p:nvSpPr>
          <p:spPr>
            <a:xfrm rot="7434132">
              <a:off x="2718246" y="3404353"/>
              <a:ext cx="1256004" cy="445008"/>
            </a:xfrm>
            <a:prstGeom prst="rightArrow">
              <a:avLst/>
            </a:prstGeom>
            <a:grpFill/>
            <a:ln>
              <a:solidFill>
                <a:srgbClr val="9C85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1CE9678-2806-8701-EB2E-FFCF4D698E8D}"/>
                </a:ext>
              </a:extLst>
            </p:cNvPr>
            <p:cNvSpPr txBox="1"/>
            <p:nvPr/>
          </p:nvSpPr>
          <p:spPr>
            <a:xfrm rot="18208953">
              <a:off x="3033872" y="3323620"/>
              <a:ext cx="7232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>
                  <a:solidFill>
                    <a:schemeClr val="lt1"/>
                  </a:solidFill>
                </a:rPr>
                <a:t>Phase</a:t>
              </a:r>
              <a:endParaRPr lang="ko-KR" altLang="en-US" dirty="0">
                <a:solidFill>
                  <a:schemeClr val="lt1"/>
                </a:solidFill>
              </a:endParaRPr>
            </a:p>
          </p:txBody>
        </p:sp>
      </p:grpSp>
      <p:grpSp>
        <p:nvGrpSpPr>
          <p:cNvPr id="35" name="그룹 34">
            <a:extLst>
              <a:ext uri="{FF2B5EF4-FFF2-40B4-BE49-F238E27FC236}">
                <a16:creationId xmlns:a16="http://schemas.microsoft.com/office/drawing/2014/main" id="{67432144-3AFC-6439-CEC0-DEEB0CEEF534}"/>
              </a:ext>
            </a:extLst>
          </p:cNvPr>
          <p:cNvGrpSpPr/>
          <p:nvPr/>
        </p:nvGrpSpPr>
        <p:grpSpPr>
          <a:xfrm>
            <a:off x="2511090" y="3886733"/>
            <a:ext cx="1916038" cy="1251974"/>
            <a:chOff x="2221928" y="4399128"/>
            <a:chExt cx="1916038" cy="1251974"/>
          </a:xfrm>
        </p:grpSpPr>
        <p:sp>
          <p:nvSpPr>
            <p:cNvPr id="26" name="아래쪽 화살표 1">
              <a:extLst>
                <a:ext uri="{FF2B5EF4-FFF2-40B4-BE49-F238E27FC236}">
                  <a16:creationId xmlns:a16="http://schemas.microsoft.com/office/drawing/2014/main" id="{731F3445-1181-C9AC-3C9F-D418047FF7E6}"/>
                </a:ext>
              </a:extLst>
            </p:cNvPr>
            <p:cNvSpPr/>
            <p:nvPr/>
          </p:nvSpPr>
          <p:spPr>
            <a:xfrm rot="10800000" flipV="1">
              <a:off x="2221928" y="4399128"/>
              <a:ext cx="1916038" cy="1251974"/>
            </a:xfrm>
            <a:custGeom>
              <a:avLst/>
              <a:gdLst>
                <a:gd name="connsiteX0" fmla="*/ 0 w 1374745"/>
                <a:gd name="connsiteY0" fmla="*/ 847355 h 1351810"/>
                <a:gd name="connsiteX1" fmla="*/ 314322 w 1374745"/>
                <a:gd name="connsiteY1" fmla="*/ 847355 h 1351810"/>
                <a:gd name="connsiteX2" fmla="*/ 314322 w 1374745"/>
                <a:gd name="connsiteY2" fmla="*/ 0 h 1351810"/>
                <a:gd name="connsiteX3" fmla="*/ 1060423 w 1374745"/>
                <a:gd name="connsiteY3" fmla="*/ 0 h 1351810"/>
                <a:gd name="connsiteX4" fmla="*/ 1060423 w 1374745"/>
                <a:gd name="connsiteY4" fmla="*/ 847355 h 1351810"/>
                <a:gd name="connsiteX5" fmla="*/ 1374745 w 1374745"/>
                <a:gd name="connsiteY5" fmla="*/ 847355 h 1351810"/>
                <a:gd name="connsiteX6" fmla="*/ 687373 w 1374745"/>
                <a:gd name="connsiteY6" fmla="*/ 1351810 h 1351810"/>
                <a:gd name="connsiteX7" fmla="*/ 0 w 1374745"/>
                <a:gd name="connsiteY7" fmla="*/ 847355 h 1351810"/>
                <a:gd name="connsiteX0" fmla="*/ 130972 w 1505717"/>
                <a:gd name="connsiteY0" fmla="*/ 847355 h 1351810"/>
                <a:gd name="connsiteX1" fmla="*/ 445294 w 1505717"/>
                <a:gd name="connsiteY1" fmla="*/ 847355 h 1351810"/>
                <a:gd name="connsiteX2" fmla="*/ 0 w 1505717"/>
                <a:gd name="connsiteY2" fmla="*/ 2382 h 1351810"/>
                <a:gd name="connsiteX3" fmla="*/ 1191395 w 1505717"/>
                <a:gd name="connsiteY3" fmla="*/ 0 h 1351810"/>
                <a:gd name="connsiteX4" fmla="*/ 1191395 w 1505717"/>
                <a:gd name="connsiteY4" fmla="*/ 847355 h 1351810"/>
                <a:gd name="connsiteX5" fmla="*/ 1505717 w 1505717"/>
                <a:gd name="connsiteY5" fmla="*/ 847355 h 1351810"/>
                <a:gd name="connsiteX6" fmla="*/ 818345 w 1505717"/>
                <a:gd name="connsiteY6" fmla="*/ 1351810 h 1351810"/>
                <a:gd name="connsiteX7" fmla="*/ 130972 w 1505717"/>
                <a:gd name="connsiteY7" fmla="*/ 847355 h 1351810"/>
                <a:gd name="connsiteX0" fmla="*/ 130972 w 1600970"/>
                <a:gd name="connsiteY0" fmla="*/ 844974 h 1349429"/>
                <a:gd name="connsiteX1" fmla="*/ 445294 w 1600970"/>
                <a:gd name="connsiteY1" fmla="*/ 844974 h 1349429"/>
                <a:gd name="connsiteX2" fmla="*/ 0 w 1600970"/>
                <a:gd name="connsiteY2" fmla="*/ 1 h 1349429"/>
                <a:gd name="connsiteX3" fmla="*/ 1600970 w 1600970"/>
                <a:gd name="connsiteY3" fmla="*/ 0 h 1349429"/>
                <a:gd name="connsiteX4" fmla="*/ 1191395 w 1600970"/>
                <a:gd name="connsiteY4" fmla="*/ 844974 h 1349429"/>
                <a:gd name="connsiteX5" fmla="*/ 1505717 w 1600970"/>
                <a:gd name="connsiteY5" fmla="*/ 844974 h 1349429"/>
                <a:gd name="connsiteX6" fmla="*/ 818345 w 1600970"/>
                <a:gd name="connsiteY6" fmla="*/ 1349429 h 1349429"/>
                <a:gd name="connsiteX7" fmla="*/ 130972 w 1600970"/>
                <a:gd name="connsiteY7" fmla="*/ 844974 h 1349429"/>
                <a:gd name="connsiteX0" fmla="*/ 130972 w 1600970"/>
                <a:gd name="connsiteY0" fmla="*/ 844974 h 1349429"/>
                <a:gd name="connsiteX1" fmla="*/ 445294 w 1600970"/>
                <a:gd name="connsiteY1" fmla="*/ 844974 h 1349429"/>
                <a:gd name="connsiteX2" fmla="*/ 0 w 1600970"/>
                <a:gd name="connsiteY2" fmla="*/ 1 h 1349429"/>
                <a:gd name="connsiteX3" fmla="*/ 1600970 w 1600970"/>
                <a:gd name="connsiteY3" fmla="*/ 0 h 1349429"/>
                <a:gd name="connsiteX4" fmla="*/ 1191395 w 1600970"/>
                <a:gd name="connsiteY4" fmla="*/ 844974 h 1349429"/>
                <a:gd name="connsiteX5" fmla="*/ 1505717 w 1600970"/>
                <a:gd name="connsiteY5" fmla="*/ 844974 h 1349429"/>
                <a:gd name="connsiteX6" fmla="*/ 818345 w 1600970"/>
                <a:gd name="connsiteY6" fmla="*/ 1349429 h 1349429"/>
                <a:gd name="connsiteX7" fmla="*/ 130972 w 1600970"/>
                <a:gd name="connsiteY7" fmla="*/ 844974 h 1349429"/>
                <a:gd name="connsiteX0" fmla="*/ 130972 w 1600970"/>
                <a:gd name="connsiteY0" fmla="*/ 844974 h 1349429"/>
                <a:gd name="connsiteX1" fmla="*/ 445294 w 1600970"/>
                <a:gd name="connsiteY1" fmla="*/ 844974 h 1349429"/>
                <a:gd name="connsiteX2" fmla="*/ 0 w 1600970"/>
                <a:gd name="connsiteY2" fmla="*/ 1 h 1349429"/>
                <a:gd name="connsiteX3" fmla="*/ 1600970 w 1600970"/>
                <a:gd name="connsiteY3" fmla="*/ 0 h 1349429"/>
                <a:gd name="connsiteX4" fmla="*/ 1191395 w 1600970"/>
                <a:gd name="connsiteY4" fmla="*/ 844974 h 1349429"/>
                <a:gd name="connsiteX5" fmla="*/ 1505717 w 1600970"/>
                <a:gd name="connsiteY5" fmla="*/ 844974 h 1349429"/>
                <a:gd name="connsiteX6" fmla="*/ 818345 w 1600970"/>
                <a:gd name="connsiteY6" fmla="*/ 1349429 h 1349429"/>
                <a:gd name="connsiteX7" fmla="*/ 130972 w 1600970"/>
                <a:gd name="connsiteY7" fmla="*/ 844974 h 1349429"/>
                <a:gd name="connsiteX0" fmla="*/ 130972 w 1600970"/>
                <a:gd name="connsiteY0" fmla="*/ 844974 h 1349429"/>
                <a:gd name="connsiteX1" fmla="*/ 445294 w 1600970"/>
                <a:gd name="connsiteY1" fmla="*/ 844974 h 1349429"/>
                <a:gd name="connsiteX2" fmla="*/ 0 w 1600970"/>
                <a:gd name="connsiteY2" fmla="*/ 1 h 1349429"/>
                <a:gd name="connsiteX3" fmla="*/ 1600970 w 1600970"/>
                <a:gd name="connsiteY3" fmla="*/ 0 h 1349429"/>
                <a:gd name="connsiteX4" fmla="*/ 1191395 w 1600970"/>
                <a:gd name="connsiteY4" fmla="*/ 844974 h 1349429"/>
                <a:gd name="connsiteX5" fmla="*/ 1505717 w 1600970"/>
                <a:gd name="connsiteY5" fmla="*/ 844974 h 1349429"/>
                <a:gd name="connsiteX6" fmla="*/ 818345 w 1600970"/>
                <a:gd name="connsiteY6" fmla="*/ 1349429 h 1349429"/>
                <a:gd name="connsiteX7" fmla="*/ 130972 w 1600970"/>
                <a:gd name="connsiteY7" fmla="*/ 844974 h 1349429"/>
                <a:gd name="connsiteX0" fmla="*/ 130972 w 1600970"/>
                <a:gd name="connsiteY0" fmla="*/ 844974 h 1349429"/>
                <a:gd name="connsiteX1" fmla="*/ 445294 w 1600970"/>
                <a:gd name="connsiteY1" fmla="*/ 844974 h 1349429"/>
                <a:gd name="connsiteX2" fmla="*/ 0 w 1600970"/>
                <a:gd name="connsiteY2" fmla="*/ 1 h 1349429"/>
                <a:gd name="connsiteX3" fmla="*/ 1600970 w 1600970"/>
                <a:gd name="connsiteY3" fmla="*/ 0 h 1349429"/>
                <a:gd name="connsiteX4" fmla="*/ 1191395 w 1600970"/>
                <a:gd name="connsiteY4" fmla="*/ 844974 h 1349429"/>
                <a:gd name="connsiteX5" fmla="*/ 1505717 w 1600970"/>
                <a:gd name="connsiteY5" fmla="*/ 844974 h 1349429"/>
                <a:gd name="connsiteX6" fmla="*/ 818345 w 1600970"/>
                <a:gd name="connsiteY6" fmla="*/ 1349429 h 1349429"/>
                <a:gd name="connsiteX7" fmla="*/ 130972 w 1600970"/>
                <a:gd name="connsiteY7" fmla="*/ 844974 h 1349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00970" h="1349429">
                  <a:moveTo>
                    <a:pt x="130972" y="844974"/>
                  </a:moveTo>
                  <a:lnTo>
                    <a:pt x="445294" y="844974"/>
                  </a:lnTo>
                  <a:cubicBezTo>
                    <a:pt x="304007" y="456160"/>
                    <a:pt x="186531" y="269753"/>
                    <a:pt x="0" y="1"/>
                  </a:cubicBezTo>
                  <a:lnTo>
                    <a:pt x="1600970" y="0"/>
                  </a:lnTo>
                  <a:cubicBezTo>
                    <a:pt x="1407295" y="284039"/>
                    <a:pt x="1289820" y="513309"/>
                    <a:pt x="1191395" y="844974"/>
                  </a:cubicBezTo>
                  <a:lnTo>
                    <a:pt x="1505717" y="844974"/>
                  </a:lnTo>
                  <a:lnTo>
                    <a:pt x="818345" y="1349429"/>
                  </a:lnTo>
                  <a:lnTo>
                    <a:pt x="130972" y="844974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tx1">
                    <a:alpha val="0"/>
                    <a:lumMod val="0"/>
                    <a:lumOff val="100000"/>
                  </a:schemeClr>
                </a:gs>
                <a:gs pos="100000">
                  <a:srgbClr val="9C9C9C"/>
                </a:gs>
              </a:gsLst>
              <a:lin ang="54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1600" b="1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+mn-ea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5E49B57-5B6D-99C0-DF1B-0E01EFA11D45}"/>
                </a:ext>
              </a:extLst>
            </p:cNvPr>
            <p:cNvSpPr txBox="1"/>
            <p:nvPr/>
          </p:nvSpPr>
          <p:spPr>
            <a:xfrm>
              <a:off x="2828631" y="5083962"/>
              <a:ext cx="8077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dirty="0"/>
                <a:t>fitting</a:t>
              </a:r>
              <a:endParaRPr lang="ko-KR" altLang="en-US" dirty="0"/>
            </a:p>
          </p:txBody>
        </p:sp>
      </p:grpSp>
      <p:pic>
        <p:nvPicPr>
          <p:cNvPr id="28" name="그림 27">
            <a:extLst>
              <a:ext uri="{FF2B5EF4-FFF2-40B4-BE49-F238E27FC236}">
                <a16:creationId xmlns:a16="http://schemas.microsoft.com/office/drawing/2014/main" id="{BC3548A7-D789-5865-F545-948B0A2D313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454"/>
          <a:stretch/>
        </p:blipFill>
        <p:spPr>
          <a:xfrm>
            <a:off x="1009275" y="5455086"/>
            <a:ext cx="2232000" cy="1074345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9ED58425-B0C6-E4D8-44BC-B5BEE4EE7EB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011"/>
          <a:stretch/>
        </p:blipFill>
        <p:spPr>
          <a:xfrm>
            <a:off x="3440870" y="5455086"/>
            <a:ext cx="2232000" cy="1017768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D0943F3D-D126-D9DA-35AD-EC0661320C14}"/>
              </a:ext>
            </a:extLst>
          </p:cNvPr>
          <p:cNvSpPr txBox="1"/>
          <p:nvPr/>
        </p:nvSpPr>
        <p:spPr>
          <a:xfrm>
            <a:off x="850868" y="5124314"/>
            <a:ext cx="11843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/>
              <a:t>amplitude</a:t>
            </a:r>
            <a:endParaRPr lang="ko-KR" altLang="en-US" sz="16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66B4BE7-FCDD-2CD6-CCAA-86547C14326D}"/>
              </a:ext>
            </a:extLst>
          </p:cNvPr>
          <p:cNvSpPr txBox="1"/>
          <p:nvPr/>
        </p:nvSpPr>
        <p:spPr>
          <a:xfrm>
            <a:off x="5163781" y="5116532"/>
            <a:ext cx="10561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/>
              <a:t>phase</a:t>
            </a:r>
            <a:endParaRPr lang="ko-KR" altLang="en-US" sz="1600" dirty="0"/>
          </a:p>
        </p:txBody>
      </p:sp>
      <p:pic>
        <p:nvPicPr>
          <p:cNvPr id="32" name="그림 31">
            <a:extLst>
              <a:ext uri="{FF2B5EF4-FFF2-40B4-BE49-F238E27FC236}">
                <a16:creationId xmlns:a16="http://schemas.microsoft.com/office/drawing/2014/main" id="{BD7DE90A-64E6-16AB-5B23-73C3F38D934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" t="48062" r="-513" b="46292"/>
          <a:stretch/>
        </p:blipFill>
        <p:spPr>
          <a:xfrm>
            <a:off x="1379065" y="6495142"/>
            <a:ext cx="4123609" cy="230593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082B6829-0A79-D25C-69D1-84304884A136}"/>
              </a:ext>
            </a:extLst>
          </p:cNvPr>
          <p:cNvSpPr txBox="1"/>
          <p:nvPr/>
        </p:nvSpPr>
        <p:spPr>
          <a:xfrm>
            <a:off x="5955735" y="2068240"/>
            <a:ext cx="2313454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ko-KR" dirty="0"/>
              <a:t>Laboratory result</a:t>
            </a:r>
          </a:p>
          <a:p>
            <a:r>
              <a:rPr lang="en-US" altLang="ko-KR" dirty="0"/>
              <a:t>according to frequency</a:t>
            </a:r>
            <a:endParaRPr lang="ko-KR" alt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9151E2E-E280-E8EE-9702-D7ACF631B991}"/>
              </a:ext>
            </a:extLst>
          </p:cNvPr>
          <p:cNvSpPr txBox="1"/>
          <p:nvPr/>
        </p:nvSpPr>
        <p:spPr>
          <a:xfrm>
            <a:off x="5955735" y="4147771"/>
            <a:ext cx="14350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Fitting model</a:t>
            </a:r>
            <a:endParaRPr lang="ko-KR" alt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451D152-A160-3D40-5AE1-59A0E5B0C06E}"/>
              </a:ext>
            </a:extLst>
          </p:cNvPr>
          <p:cNvSpPr txBox="1"/>
          <p:nvPr/>
        </p:nvSpPr>
        <p:spPr>
          <a:xfrm>
            <a:off x="5955735" y="5640060"/>
            <a:ext cx="21146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Extract </a:t>
            </a:r>
          </a:p>
          <a:p>
            <a:r>
              <a:rPr lang="en-US" altLang="ko-KR" dirty="0"/>
              <a:t>Cole-Cole parameter</a:t>
            </a:r>
            <a:endParaRPr lang="ko-KR" altLang="en-US" dirty="0"/>
          </a:p>
        </p:txBody>
      </p:sp>
      <p:sp>
        <p:nvSpPr>
          <p:cNvPr id="37" name="직사각형 36">
            <a:extLst>
              <a:ext uri="{FF2B5EF4-FFF2-40B4-BE49-F238E27FC236}">
                <a16:creationId xmlns:a16="http://schemas.microsoft.com/office/drawing/2014/main" id="{64E13DA4-4BCA-E37B-75D6-4A733D940FCF}"/>
              </a:ext>
            </a:extLst>
          </p:cNvPr>
          <p:cNvSpPr/>
          <p:nvPr/>
        </p:nvSpPr>
        <p:spPr>
          <a:xfrm>
            <a:off x="850868" y="5160995"/>
            <a:ext cx="5104867" cy="1619263"/>
          </a:xfrm>
          <a:prstGeom prst="rect">
            <a:avLst/>
          </a:prstGeom>
          <a:noFill/>
          <a:ln>
            <a:solidFill>
              <a:srgbClr val="F0C2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 dirty="0"/>
          </a:p>
        </p:txBody>
      </p:sp>
      <p:pic>
        <p:nvPicPr>
          <p:cNvPr id="6" name="오디오 5">
            <a:hlinkClick r:id="" action="ppaction://media"/>
            <a:extLst>
              <a:ext uri="{FF2B5EF4-FFF2-40B4-BE49-F238E27FC236}">
                <a16:creationId xmlns:a16="http://schemas.microsoft.com/office/drawing/2014/main" id="{4EA5C2BF-1A16-0652-3E5D-362BFC1F99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5501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493"/>
    </mc:Choice>
    <mc:Fallback>
      <p:transition spd="slow" advTm="184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그룹 8">
            <a:extLst>
              <a:ext uri="{FF2B5EF4-FFF2-40B4-BE49-F238E27FC236}">
                <a16:creationId xmlns:a16="http://schemas.microsoft.com/office/drawing/2014/main" id="{687F5CE5-4C1B-AF39-D300-1930A187444B}"/>
              </a:ext>
            </a:extLst>
          </p:cNvPr>
          <p:cNvGrpSpPr/>
          <p:nvPr/>
        </p:nvGrpSpPr>
        <p:grpSpPr>
          <a:xfrm>
            <a:off x="6500336" y="1320469"/>
            <a:ext cx="2323746" cy="1239425"/>
            <a:chOff x="4628711" y="1309842"/>
            <a:chExt cx="2671486" cy="1522467"/>
          </a:xfrm>
        </p:grpSpPr>
        <p:grpSp>
          <p:nvGrpSpPr>
            <p:cNvPr id="11" name="그룹 10">
              <a:extLst>
                <a:ext uri="{FF2B5EF4-FFF2-40B4-BE49-F238E27FC236}">
                  <a16:creationId xmlns:a16="http://schemas.microsoft.com/office/drawing/2014/main" id="{638CAAB2-CF39-6C5C-502B-1F3BF625437E}"/>
                </a:ext>
              </a:extLst>
            </p:cNvPr>
            <p:cNvGrpSpPr/>
            <p:nvPr/>
          </p:nvGrpSpPr>
          <p:grpSpPr>
            <a:xfrm>
              <a:off x="4628711" y="1309842"/>
              <a:ext cx="2671486" cy="1522467"/>
              <a:chOff x="3184109" y="3983316"/>
              <a:chExt cx="1803653" cy="1208618"/>
            </a:xfrm>
          </p:grpSpPr>
          <p:pic>
            <p:nvPicPr>
              <p:cNvPr id="12" name="그림 11">
                <a:extLst>
                  <a:ext uri="{FF2B5EF4-FFF2-40B4-BE49-F238E27FC236}">
                    <a16:creationId xmlns:a16="http://schemas.microsoft.com/office/drawing/2014/main" id="{709019AE-AF89-EA44-7E21-B05661D4C9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flipV="1">
                <a:off x="3232831" y="3983316"/>
                <a:ext cx="1754931" cy="1208618"/>
              </a:xfrm>
              <a:prstGeom prst="rect">
                <a:avLst/>
              </a:prstGeom>
            </p:spPr>
          </p:pic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9C08741-EA75-2084-1775-77D7D5DDDF3B}"/>
                  </a:ext>
                </a:extLst>
              </p:cNvPr>
              <p:cNvSpPr txBox="1"/>
              <p:nvPr/>
            </p:nvSpPr>
            <p:spPr>
              <a:xfrm>
                <a:off x="3582140" y="4014614"/>
                <a:ext cx="26161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>
                    <a:solidFill>
                      <a:schemeClr val="bg1"/>
                    </a:solidFill>
                  </a:rPr>
                  <a:t>1</a:t>
                </a:r>
                <a:endParaRPr lang="ko-KR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0AB8BC3-6675-65E3-F033-75418DEAB32D}"/>
                  </a:ext>
                </a:extLst>
              </p:cNvPr>
              <p:cNvSpPr txBox="1"/>
              <p:nvPr/>
            </p:nvSpPr>
            <p:spPr>
              <a:xfrm>
                <a:off x="3184109" y="4153113"/>
                <a:ext cx="26161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>
                    <a:solidFill>
                      <a:schemeClr val="bg1"/>
                    </a:solidFill>
                  </a:rPr>
                  <a:t>2</a:t>
                </a:r>
                <a:endParaRPr lang="ko-KR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192A2A3-0E51-6E0D-8246-49DC12BC059B}"/>
                  </a:ext>
                </a:extLst>
              </p:cNvPr>
              <p:cNvSpPr txBox="1"/>
              <p:nvPr/>
            </p:nvSpPr>
            <p:spPr>
              <a:xfrm>
                <a:off x="4060478" y="4315613"/>
                <a:ext cx="261610" cy="2467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200">
                    <a:solidFill>
                      <a:schemeClr val="bg1"/>
                    </a:solidFill>
                  </a:rPr>
                  <a:t>3</a:t>
                </a:r>
                <a:endParaRPr lang="ko-KR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A8329CE-A042-64A0-F993-0F3CA2CD5329}"/>
                  </a:ext>
                </a:extLst>
              </p:cNvPr>
              <p:cNvSpPr txBox="1"/>
              <p:nvPr/>
            </p:nvSpPr>
            <p:spPr>
              <a:xfrm>
                <a:off x="4251722" y="4628236"/>
                <a:ext cx="261610" cy="2770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 dirty="0">
                    <a:solidFill>
                      <a:schemeClr val="bg1"/>
                    </a:solidFill>
                  </a:rPr>
                  <a:t>4</a:t>
                </a:r>
                <a:endParaRPr lang="ko-KR" altLang="en-US" dirty="0">
                  <a:solidFill>
                    <a:schemeClr val="bg1"/>
                  </a:solidFill>
                </a:endParaRPr>
              </a:p>
            </p:txBody>
          </p:sp>
        </p:grpSp>
        <p:cxnSp>
          <p:nvCxnSpPr>
            <p:cNvPr id="23" name="직선 화살표 연결선 22">
              <a:extLst>
                <a:ext uri="{FF2B5EF4-FFF2-40B4-BE49-F238E27FC236}">
                  <a16:creationId xmlns:a16="http://schemas.microsoft.com/office/drawing/2014/main" id="{C8DDD187-3E63-A2CA-6E60-94101CDCE8C3}"/>
                </a:ext>
              </a:extLst>
            </p:cNvPr>
            <p:cNvCxnSpPr/>
            <p:nvPr/>
          </p:nvCxnSpPr>
          <p:spPr>
            <a:xfrm flipH="1" flipV="1">
              <a:off x="5359142" y="2092915"/>
              <a:ext cx="105030" cy="172337"/>
            </a:xfrm>
            <a:prstGeom prst="straightConnector1">
              <a:avLst/>
            </a:prstGeom>
            <a:ln w="3810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7222A90-5F69-4913-9516-68C8A7F10E13}"/>
                </a:ext>
              </a:extLst>
            </p:cNvPr>
            <p:cNvSpPr txBox="1"/>
            <p:nvPr/>
          </p:nvSpPr>
          <p:spPr>
            <a:xfrm>
              <a:off x="5448511" y="2080586"/>
              <a:ext cx="6719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err="1">
                  <a:solidFill>
                    <a:schemeClr val="accent5">
                      <a:lumMod val="20000"/>
                      <a:lumOff val="80000"/>
                    </a:schemeClr>
                  </a:solidFill>
                </a:rPr>
                <a:t>lense</a:t>
              </a:r>
              <a:endParaRPr lang="ko-KR" altLang="en-US" dirty="0">
                <a:solidFill>
                  <a:schemeClr val="accent5">
                    <a:lumMod val="20000"/>
                    <a:lumOff val="80000"/>
                  </a:schemeClr>
                </a:solidFill>
              </a:endParaRPr>
            </a:p>
          </p:txBody>
        </p:sp>
      </p:grpSp>
      <p:sp>
        <p:nvSpPr>
          <p:cNvPr id="3" name="제목 2">
            <a:extLst>
              <a:ext uri="{FF2B5EF4-FFF2-40B4-BE49-F238E27FC236}">
                <a16:creationId xmlns:a16="http://schemas.microsoft.com/office/drawing/2014/main" id="{B73E7EEA-5DAC-9951-7BE4-C7A19937C8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2400" dirty="0"/>
              <a:t>Numerical Model 1 : simple lens</a:t>
            </a:r>
            <a:endParaRPr lang="ko-KR" altLang="en-US" sz="2400" dirty="0"/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2A4EBCD0-6E1C-45F4-A6B2-8B742772EAE9}"/>
              </a:ext>
            </a:extLst>
          </p:cNvPr>
          <p:cNvGrpSpPr/>
          <p:nvPr/>
        </p:nvGrpSpPr>
        <p:grpSpPr>
          <a:xfrm>
            <a:off x="304421" y="1395322"/>
            <a:ext cx="3684907" cy="1915799"/>
            <a:chOff x="4400470" y="1123236"/>
            <a:chExt cx="4649798" cy="2305764"/>
          </a:xfrm>
        </p:grpSpPr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64FF1F7C-0FF5-92FA-E93E-E929F7D2B82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00470" y="1123236"/>
              <a:ext cx="4275987" cy="230576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6EA8587-A2B1-EBF5-CB4D-F8D2EAA89F49}"/>
                </a:ext>
              </a:extLst>
            </p:cNvPr>
            <p:cNvSpPr txBox="1"/>
            <p:nvPr/>
          </p:nvSpPr>
          <p:spPr>
            <a:xfrm>
              <a:off x="7477885" y="2455300"/>
              <a:ext cx="1572383" cy="4445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dirty="0"/>
                <a:t>1.0 ~ 2.4 m</a:t>
              </a:r>
              <a:endParaRPr lang="ko-KR" altLang="en-US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6CF7F17-A48C-08D5-C03B-5FDBC838274B}"/>
                </a:ext>
              </a:extLst>
            </p:cNvPr>
            <p:cNvSpPr txBox="1"/>
            <p:nvPr/>
          </p:nvSpPr>
          <p:spPr>
            <a:xfrm>
              <a:off x="5270393" y="2359294"/>
              <a:ext cx="1489710" cy="4074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600" b="1" dirty="0">
                  <a:solidFill>
                    <a:schemeClr val="bg1"/>
                  </a:solidFill>
                </a:rPr>
                <a:t>Clay </a:t>
              </a:r>
              <a:r>
                <a:rPr lang="en-US" altLang="ko-KR" sz="1600" b="1" dirty="0" err="1">
                  <a:solidFill>
                    <a:schemeClr val="bg1"/>
                  </a:solidFill>
                </a:rPr>
                <a:t>lense</a:t>
              </a:r>
              <a:endParaRPr lang="ko-KR" altLang="en-US" sz="16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0F0EE1DF-5778-DA77-CC4D-E2238331BD74}"/>
              </a:ext>
            </a:extLst>
          </p:cNvPr>
          <p:cNvSpPr txBox="1"/>
          <p:nvPr/>
        </p:nvSpPr>
        <p:spPr>
          <a:xfrm>
            <a:off x="397718" y="3323401"/>
            <a:ext cx="31663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/>
              <a:t>Dry sandy or clayey soil 1 mS/m</a:t>
            </a:r>
          </a:p>
          <a:p>
            <a:r>
              <a:rPr lang="en-US" altLang="ko-KR" sz="1600" dirty="0"/>
              <a:t>Moist sandy  : 3 mS/m</a:t>
            </a:r>
          </a:p>
          <a:p>
            <a:r>
              <a:rPr lang="en-US" altLang="ko-KR" sz="1600" dirty="0"/>
              <a:t>Moist clayey soil : 6 mS/m</a:t>
            </a:r>
          </a:p>
          <a:p>
            <a:r>
              <a:rPr lang="en-US" altLang="ko-KR" sz="1600" dirty="0"/>
              <a:t>Saturated soil : 10 mS/m</a:t>
            </a:r>
            <a:endParaRPr lang="ko-KR" altLang="en-US" sz="16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262AE1F-A2F3-832E-79DA-CA9458E9FD40}"/>
              </a:ext>
            </a:extLst>
          </p:cNvPr>
          <p:cNvSpPr txBox="1"/>
          <p:nvPr/>
        </p:nvSpPr>
        <p:spPr>
          <a:xfrm>
            <a:off x="2662530" y="3204734"/>
            <a:ext cx="14272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0" i="0" u="none" strike="noStrike" baseline="0" dirty="0">
                <a:latin typeface="AdvTT5843c571"/>
              </a:rPr>
              <a:t>(Jordan et al., 2004)</a:t>
            </a:r>
            <a:endParaRPr lang="ko-KR" altLang="en-US" sz="1200" dirty="0"/>
          </a:p>
        </p:txBody>
      </p:sp>
      <p:sp>
        <p:nvSpPr>
          <p:cNvPr id="25" name="사각형: 둥근 모서리 24">
            <a:extLst>
              <a:ext uri="{FF2B5EF4-FFF2-40B4-BE49-F238E27FC236}">
                <a16:creationId xmlns:a16="http://schemas.microsoft.com/office/drawing/2014/main" id="{B6FCA36A-95D6-2FA7-1048-B691D15D271C}"/>
              </a:ext>
            </a:extLst>
          </p:cNvPr>
          <p:cNvSpPr/>
          <p:nvPr/>
        </p:nvSpPr>
        <p:spPr>
          <a:xfrm>
            <a:off x="92504" y="1072437"/>
            <a:ext cx="3927338" cy="3362546"/>
          </a:xfrm>
          <a:prstGeom prst="roundRect">
            <a:avLst>
              <a:gd name="adj" fmla="val 10218"/>
            </a:avLst>
          </a:prstGeom>
          <a:noFill/>
          <a:ln>
            <a:solidFill>
              <a:srgbClr val="9979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" name="사각형: 둥근 모서리 25">
            <a:extLst>
              <a:ext uri="{FF2B5EF4-FFF2-40B4-BE49-F238E27FC236}">
                <a16:creationId xmlns:a16="http://schemas.microsoft.com/office/drawing/2014/main" id="{711E3BA2-03B6-9406-D62D-699DCDF85CD2}"/>
              </a:ext>
            </a:extLst>
          </p:cNvPr>
          <p:cNvSpPr/>
          <p:nvPr/>
        </p:nvSpPr>
        <p:spPr>
          <a:xfrm>
            <a:off x="4108352" y="1072437"/>
            <a:ext cx="4901178" cy="5668253"/>
          </a:xfrm>
          <a:prstGeom prst="roundRect">
            <a:avLst>
              <a:gd name="adj" fmla="val 6114"/>
            </a:avLst>
          </a:prstGeom>
          <a:noFill/>
          <a:ln>
            <a:solidFill>
              <a:srgbClr val="9979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20" name="직선 연결선 19">
            <a:extLst>
              <a:ext uri="{FF2B5EF4-FFF2-40B4-BE49-F238E27FC236}">
                <a16:creationId xmlns:a16="http://schemas.microsoft.com/office/drawing/2014/main" id="{823793C5-D708-0422-E65D-E0A60D1B9C25}"/>
              </a:ext>
            </a:extLst>
          </p:cNvPr>
          <p:cNvCxnSpPr>
            <a:cxnSpLocks/>
            <a:stCxn id="12" idx="1"/>
            <a:endCxn id="12" idx="3"/>
          </p:cNvCxnSpPr>
          <p:nvPr/>
        </p:nvCxnSpPr>
        <p:spPr>
          <a:xfrm>
            <a:off x="6563107" y="1940181"/>
            <a:ext cx="2260975" cy="0"/>
          </a:xfrm>
          <a:prstGeom prst="line">
            <a:avLst/>
          </a:prstGeom>
          <a:ln w="12700">
            <a:solidFill>
              <a:schemeClr val="bg1">
                <a:lumMod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그림 28">
            <a:extLst>
              <a:ext uri="{FF2B5EF4-FFF2-40B4-BE49-F238E27FC236}">
                <a16:creationId xmlns:a16="http://schemas.microsoft.com/office/drawing/2014/main" id="{5B43165F-1CA2-E83D-06C5-E3BAC6CA0FD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58079" y="1206311"/>
            <a:ext cx="2422457" cy="167523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8" name="표 8">
                <a:extLst>
                  <a:ext uri="{FF2B5EF4-FFF2-40B4-BE49-F238E27FC236}">
                    <a16:creationId xmlns:a16="http://schemas.microsoft.com/office/drawing/2014/main" id="{0FFF85D5-0EA0-04B5-2580-E5C8929B089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9531367"/>
                  </p:ext>
                </p:extLst>
              </p:nvPr>
            </p:nvGraphicFramePr>
            <p:xfrm>
              <a:off x="4159914" y="2464579"/>
              <a:ext cx="4735676" cy="155448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72047">
                      <a:extLst>
                        <a:ext uri="{9D8B030D-6E8A-4147-A177-3AD203B41FA5}">
                          <a16:colId xmlns:a16="http://schemas.microsoft.com/office/drawing/2014/main" val="3980165380"/>
                        </a:ext>
                      </a:extLst>
                    </a:gridCol>
                    <a:gridCol w="1305874">
                      <a:extLst>
                        <a:ext uri="{9D8B030D-6E8A-4147-A177-3AD203B41FA5}">
                          <a16:colId xmlns:a16="http://schemas.microsoft.com/office/drawing/2014/main" val="224866607"/>
                        </a:ext>
                      </a:extLst>
                    </a:gridCol>
                    <a:gridCol w="611551">
                      <a:extLst>
                        <a:ext uri="{9D8B030D-6E8A-4147-A177-3AD203B41FA5}">
                          <a16:colId xmlns:a16="http://schemas.microsoft.com/office/drawing/2014/main" val="2838929672"/>
                        </a:ext>
                      </a:extLst>
                    </a:gridCol>
                    <a:gridCol w="611551">
                      <a:extLst>
                        <a:ext uri="{9D8B030D-6E8A-4147-A177-3AD203B41FA5}">
                          <a16:colId xmlns:a16="http://schemas.microsoft.com/office/drawing/2014/main" val="2923687674"/>
                        </a:ext>
                      </a:extLst>
                    </a:gridCol>
                    <a:gridCol w="611551">
                      <a:extLst>
                        <a:ext uri="{9D8B030D-6E8A-4147-A177-3AD203B41FA5}">
                          <a16:colId xmlns:a16="http://schemas.microsoft.com/office/drawing/2014/main" val="1355151255"/>
                        </a:ext>
                      </a:extLst>
                    </a:gridCol>
                    <a:gridCol w="611551">
                      <a:extLst>
                        <a:ext uri="{9D8B030D-6E8A-4147-A177-3AD203B41FA5}">
                          <a16:colId xmlns:a16="http://schemas.microsoft.com/office/drawing/2014/main" val="4090854689"/>
                        </a:ext>
                      </a:extLst>
                    </a:gridCol>
                    <a:gridCol w="611551">
                      <a:extLst>
                        <a:ext uri="{9D8B030D-6E8A-4147-A177-3AD203B41FA5}">
                          <a16:colId xmlns:a16="http://schemas.microsoft.com/office/drawing/2014/main" val="527444079"/>
                        </a:ext>
                      </a:extLst>
                    </a:gridCol>
                  </a:tblGrid>
                  <a:tr h="299455">
                    <a:tc>
                      <a:txBody>
                        <a:bodyPr/>
                        <a:lstStyle/>
                        <a:p>
                          <a:pPr algn="l" latinLnBrk="1"/>
                          <a:endParaRPr lang="ko-KR" altLang="en-US" sz="15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ko-KR" sz="1500" dirty="0" err="1"/>
                            <a:t>sturucture</a:t>
                          </a:r>
                          <a:endParaRPr lang="ko-KR" altLang="en-US" sz="15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 latinLnBrk="1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ko-KR" sz="1500" b="1" i="1" dirty="0" smtClean="0">
                                    <a:latin typeface="Cambria Math" panose="02040503050406030204" pitchFamily="18" charset="0"/>
                                  </a:rPr>
                                  <m:t>𝝆</m:t>
                                </m:r>
                              </m:oMath>
                            </m:oMathPara>
                          </a14:m>
                          <a:endParaRPr lang="ko-KR" altLang="en-US" sz="15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514350" rtl="0" eaLnBrk="1" fontAlgn="auto" latinLnBrk="1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ko-KR" sz="1600" b="1" i="1" smtClean="0">
                                    <a:latin typeface="Cambria Math" panose="02040503050406030204" pitchFamily="18" charset="0"/>
                                  </a:rPr>
                                  <m:t>𝝓</m:t>
                                </m:r>
                              </m:oMath>
                            </m:oMathPara>
                          </a14:m>
                          <a:endParaRPr lang="ko-KR" alt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 latinLnBrk="1"/>
                          <a:r>
                            <a:rPr lang="en-US" altLang="ko-KR" sz="1500" dirty="0"/>
                            <a:t>m</a:t>
                          </a:r>
                          <a:endParaRPr lang="ko-KR" altLang="en-US" sz="15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 latinLnBrk="1"/>
                          <a:r>
                            <a:rPr lang="en-US" altLang="ko-KR" sz="1500" dirty="0"/>
                            <a:t>tau</a:t>
                          </a:r>
                          <a:endParaRPr lang="ko-KR" altLang="en-US" sz="15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 latinLnBrk="1"/>
                          <a:r>
                            <a:rPr lang="en-US" altLang="ko-KR" sz="1500"/>
                            <a:t>c</a:t>
                          </a:r>
                          <a:endParaRPr lang="ko-KR" altLang="en-US" sz="150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21652647"/>
                      </a:ext>
                    </a:extLst>
                  </a:tr>
                  <a:tr h="272231">
                    <a:tc>
                      <a:txBody>
                        <a:bodyPr/>
                        <a:lstStyle/>
                        <a:p>
                          <a:pPr algn="l" latinLnBrk="1"/>
                          <a:r>
                            <a:rPr lang="en-US" altLang="ko-KR" sz="1400" dirty="0"/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4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 dry sandy</a:t>
                          </a:r>
                          <a:endParaRPr lang="ko-KR" altLang="en-US" sz="140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ko-KR" sz="1400" kern="12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1204</a:t>
                          </a: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ko-KR" sz="14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5.55</a:t>
                          </a: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ko-KR" sz="1400" kern="12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0.05</a:t>
                          </a:r>
                          <a:endParaRPr lang="en-US" altLang="ko-KR" sz="140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ko-KR" sz="1400" kern="12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4.9</a:t>
                          </a: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ko-KR" sz="1400" kern="12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0.28</a:t>
                          </a:r>
                        </a:p>
                      </a:txBody>
                      <a:tcPr marL="9525" marR="9525" marT="9525" marB="0" anchor="ctr"/>
                    </a:tc>
                    <a:extLst>
                      <a:ext uri="{0D108BD9-81ED-4DB2-BD59-A6C34878D82A}">
                        <a16:rowId xmlns:a16="http://schemas.microsoft.com/office/drawing/2014/main" val="2037626950"/>
                      </a:ext>
                    </a:extLst>
                  </a:tr>
                  <a:tr h="272231">
                    <a:tc>
                      <a:txBody>
                        <a:bodyPr/>
                        <a:lstStyle/>
                        <a:p>
                          <a:pPr algn="l" latinLnBrk="1"/>
                          <a:r>
                            <a:rPr lang="en-US" altLang="ko-KR" sz="1400" dirty="0"/>
                            <a:t>2</a:t>
                          </a:r>
                          <a:endParaRPr lang="ko-KR" alt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4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moist sandy</a:t>
                          </a:r>
                          <a:endParaRPr lang="ko-KR" altLang="en-US" sz="140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ko-KR" sz="1400" kern="12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353</a:t>
                          </a:r>
                          <a:endParaRPr lang="en-US" altLang="ko-KR" sz="140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ko-KR" sz="14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3.27</a:t>
                          </a: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ko-KR" sz="1400" kern="12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0.03</a:t>
                          </a:r>
                          <a:endParaRPr lang="en-US" altLang="ko-KR" sz="140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ko-KR" sz="14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4.2</a:t>
                          </a: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ko-KR" sz="1400" kern="12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0.28</a:t>
                          </a:r>
                        </a:p>
                      </a:txBody>
                      <a:tcPr marL="9525" marR="9525" marT="9525" marB="0" anchor="ctr"/>
                    </a:tc>
                    <a:extLst>
                      <a:ext uri="{0D108BD9-81ED-4DB2-BD59-A6C34878D82A}">
                        <a16:rowId xmlns:a16="http://schemas.microsoft.com/office/drawing/2014/main" val="908235472"/>
                      </a:ext>
                    </a:extLst>
                  </a:tr>
                  <a:tr h="272231">
                    <a:tc>
                      <a:txBody>
                        <a:bodyPr/>
                        <a:lstStyle/>
                        <a:p>
                          <a:pPr algn="l" latinLnBrk="1"/>
                          <a:r>
                            <a:rPr lang="en-US" altLang="ko-KR" sz="1400" dirty="0"/>
                            <a:t>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4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saturated soil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400" kern="12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100</a:t>
                          </a:r>
                          <a:endParaRPr lang="ko-KR" altLang="en-US" sz="1400" kern="120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4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1.387</a:t>
                          </a:r>
                          <a:endParaRPr lang="ko-KR" altLang="en-US" sz="140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4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0.013</a:t>
                          </a:r>
                          <a:endParaRPr lang="ko-KR" altLang="en-US" sz="140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4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3.27</a:t>
                          </a:r>
                          <a:endParaRPr lang="ko-KR" altLang="en-US" sz="140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4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0.28</a:t>
                          </a:r>
                          <a:endParaRPr lang="ko-KR" altLang="en-US" sz="140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81447542"/>
                      </a:ext>
                    </a:extLst>
                  </a:tr>
                  <a:tr h="272231">
                    <a:tc>
                      <a:txBody>
                        <a:bodyPr/>
                        <a:lstStyle/>
                        <a:p>
                          <a:pPr algn="l" latinLnBrk="1"/>
                          <a:r>
                            <a:rPr lang="en-US" altLang="ko-KR" sz="1400" dirty="0"/>
                            <a:t>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4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Water level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4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82</a:t>
                          </a:r>
                          <a:endParaRPr lang="ko-KR" altLang="en-US" sz="140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4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1.064</a:t>
                          </a:r>
                          <a:endParaRPr lang="ko-KR" altLang="en-US" sz="140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4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0.01</a:t>
                          </a:r>
                          <a:endParaRPr lang="ko-KR" altLang="en-US" sz="140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4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3.2</a:t>
                          </a:r>
                          <a:endParaRPr lang="ko-KR" altLang="en-US" sz="140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4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0.28</a:t>
                          </a:r>
                          <a:endParaRPr lang="ko-KR" altLang="en-US" sz="140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2552140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8" name="표 8">
                <a:extLst>
                  <a:ext uri="{FF2B5EF4-FFF2-40B4-BE49-F238E27FC236}">
                    <a16:creationId xmlns:a16="http://schemas.microsoft.com/office/drawing/2014/main" id="{0FFF85D5-0EA0-04B5-2580-E5C8929B089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9531367"/>
                  </p:ext>
                </p:extLst>
              </p:nvPr>
            </p:nvGraphicFramePr>
            <p:xfrm>
              <a:off x="4159914" y="2464579"/>
              <a:ext cx="4735676" cy="155448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72047">
                      <a:extLst>
                        <a:ext uri="{9D8B030D-6E8A-4147-A177-3AD203B41FA5}">
                          <a16:colId xmlns:a16="http://schemas.microsoft.com/office/drawing/2014/main" val="3980165380"/>
                        </a:ext>
                      </a:extLst>
                    </a:gridCol>
                    <a:gridCol w="1305874">
                      <a:extLst>
                        <a:ext uri="{9D8B030D-6E8A-4147-A177-3AD203B41FA5}">
                          <a16:colId xmlns:a16="http://schemas.microsoft.com/office/drawing/2014/main" val="224866607"/>
                        </a:ext>
                      </a:extLst>
                    </a:gridCol>
                    <a:gridCol w="611551">
                      <a:extLst>
                        <a:ext uri="{9D8B030D-6E8A-4147-A177-3AD203B41FA5}">
                          <a16:colId xmlns:a16="http://schemas.microsoft.com/office/drawing/2014/main" val="2838929672"/>
                        </a:ext>
                      </a:extLst>
                    </a:gridCol>
                    <a:gridCol w="611551">
                      <a:extLst>
                        <a:ext uri="{9D8B030D-6E8A-4147-A177-3AD203B41FA5}">
                          <a16:colId xmlns:a16="http://schemas.microsoft.com/office/drawing/2014/main" val="2923687674"/>
                        </a:ext>
                      </a:extLst>
                    </a:gridCol>
                    <a:gridCol w="611551">
                      <a:extLst>
                        <a:ext uri="{9D8B030D-6E8A-4147-A177-3AD203B41FA5}">
                          <a16:colId xmlns:a16="http://schemas.microsoft.com/office/drawing/2014/main" val="1355151255"/>
                        </a:ext>
                      </a:extLst>
                    </a:gridCol>
                    <a:gridCol w="611551">
                      <a:extLst>
                        <a:ext uri="{9D8B030D-6E8A-4147-A177-3AD203B41FA5}">
                          <a16:colId xmlns:a16="http://schemas.microsoft.com/office/drawing/2014/main" val="4090854689"/>
                        </a:ext>
                      </a:extLst>
                    </a:gridCol>
                    <a:gridCol w="611551">
                      <a:extLst>
                        <a:ext uri="{9D8B030D-6E8A-4147-A177-3AD203B41FA5}">
                          <a16:colId xmlns:a16="http://schemas.microsoft.com/office/drawing/2014/main" val="527444079"/>
                        </a:ext>
                      </a:extLst>
                    </a:gridCol>
                  </a:tblGrid>
                  <a:tr h="335280">
                    <a:tc>
                      <a:txBody>
                        <a:bodyPr/>
                        <a:lstStyle/>
                        <a:p>
                          <a:pPr algn="l" latinLnBrk="1"/>
                          <a:endParaRPr lang="ko-KR" altLang="en-US" sz="15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ko-KR" sz="1500" dirty="0" err="1"/>
                            <a:t>sturucture</a:t>
                          </a:r>
                          <a:endParaRPr lang="ko-KR" altLang="en-US" sz="15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>
                        <a:blipFill>
                          <a:blip r:embed="rId8"/>
                          <a:stretch>
                            <a:fillRect l="-277000" t="-3636" r="-406000" b="-3836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>
                        <a:blipFill>
                          <a:blip r:embed="rId8"/>
                          <a:stretch>
                            <a:fillRect l="-373267" t="-3636" r="-301980" b="-3836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 latinLnBrk="1"/>
                          <a:r>
                            <a:rPr lang="en-US" altLang="ko-KR" sz="1500" dirty="0"/>
                            <a:t>m</a:t>
                          </a:r>
                          <a:endParaRPr lang="ko-KR" altLang="en-US" sz="15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 latinLnBrk="1"/>
                          <a:r>
                            <a:rPr lang="en-US" altLang="ko-KR" sz="1500" dirty="0"/>
                            <a:t>tau</a:t>
                          </a:r>
                          <a:endParaRPr lang="ko-KR" altLang="en-US" sz="15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 latinLnBrk="1"/>
                          <a:r>
                            <a:rPr lang="en-US" altLang="ko-KR" sz="1500"/>
                            <a:t>c</a:t>
                          </a:r>
                          <a:endParaRPr lang="ko-KR" altLang="en-US" sz="150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21652647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pPr algn="l" latinLnBrk="1"/>
                          <a:r>
                            <a:rPr lang="en-US" altLang="ko-KR" sz="1400" dirty="0"/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4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 dry sandy</a:t>
                          </a:r>
                          <a:endParaRPr lang="ko-KR" altLang="en-US" sz="140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ko-KR" sz="1400" kern="12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1204</a:t>
                          </a: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ko-KR" sz="14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5.55</a:t>
                          </a: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ko-KR" sz="1400" kern="12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0.05</a:t>
                          </a:r>
                          <a:endParaRPr lang="en-US" altLang="ko-KR" sz="140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ko-KR" sz="1400" kern="12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4.9</a:t>
                          </a: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ko-KR" sz="1400" kern="12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0.28</a:t>
                          </a:r>
                        </a:p>
                      </a:txBody>
                      <a:tcPr marL="9525" marR="9525" marT="9525" marB="0" anchor="ctr"/>
                    </a:tc>
                    <a:extLst>
                      <a:ext uri="{0D108BD9-81ED-4DB2-BD59-A6C34878D82A}">
                        <a16:rowId xmlns:a16="http://schemas.microsoft.com/office/drawing/2014/main" val="2037626950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pPr algn="l" latinLnBrk="1"/>
                          <a:r>
                            <a:rPr lang="en-US" altLang="ko-KR" sz="1400" dirty="0"/>
                            <a:t>2</a:t>
                          </a:r>
                          <a:endParaRPr lang="ko-KR" alt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4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moist sandy</a:t>
                          </a:r>
                          <a:endParaRPr lang="ko-KR" altLang="en-US" sz="140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ko-KR" sz="1400" kern="12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353</a:t>
                          </a:r>
                          <a:endParaRPr lang="en-US" altLang="ko-KR" sz="140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ko-KR" sz="14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3.27</a:t>
                          </a: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ko-KR" sz="1400" kern="12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0.03</a:t>
                          </a:r>
                          <a:endParaRPr lang="en-US" altLang="ko-KR" sz="140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ko-KR" sz="14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4.2</a:t>
                          </a: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ko-KR" sz="1400" kern="12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0.28</a:t>
                          </a:r>
                        </a:p>
                      </a:txBody>
                      <a:tcPr marL="9525" marR="9525" marT="9525" marB="0" anchor="ctr"/>
                    </a:tc>
                    <a:extLst>
                      <a:ext uri="{0D108BD9-81ED-4DB2-BD59-A6C34878D82A}">
                        <a16:rowId xmlns:a16="http://schemas.microsoft.com/office/drawing/2014/main" val="908235472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pPr algn="l" latinLnBrk="1"/>
                          <a:r>
                            <a:rPr lang="en-US" altLang="ko-KR" sz="1400" dirty="0"/>
                            <a:t>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4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saturated soil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400" kern="12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100</a:t>
                          </a:r>
                          <a:endParaRPr lang="ko-KR" altLang="en-US" sz="1400" kern="120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4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1.387</a:t>
                          </a:r>
                          <a:endParaRPr lang="ko-KR" altLang="en-US" sz="140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4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0.013</a:t>
                          </a:r>
                          <a:endParaRPr lang="ko-KR" altLang="en-US" sz="140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4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3.27</a:t>
                          </a:r>
                          <a:endParaRPr lang="ko-KR" altLang="en-US" sz="140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4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0.28</a:t>
                          </a:r>
                          <a:endParaRPr lang="ko-KR" altLang="en-US" sz="140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81447542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pPr algn="l" latinLnBrk="1"/>
                          <a:r>
                            <a:rPr lang="en-US" altLang="ko-KR" sz="1400" dirty="0"/>
                            <a:t>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4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Water level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4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82</a:t>
                          </a:r>
                          <a:endParaRPr lang="ko-KR" altLang="en-US" sz="140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4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1.064</a:t>
                          </a:r>
                          <a:endParaRPr lang="ko-KR" altLang="en-US" sz="140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4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0.01</a:t>
                          </a:r>
                          <a:endParaRPr lang="ko-KR" altLang="en-US" sz="140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4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3.2</a:t>
                          </a:r>
                          <a:endParaRPr lang="ko-KR" altLang="en-US" sz="140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4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0.28</a:t>
                          </a:r>
                          <a:endParaRPr lang="ko-KR" altLang="en-US" sz="140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25521401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30" name="TextBox 29">
            <a:extLst>
              <a:ext uri="{FF2B5EF4-FFF2-40B4-BE49-F238E27FC236}">
                <a16:creationId xmlns:a16="http://schemas.microsoft.com/office/drawing/2014/main" id="{385B0E2A-E9D3-1AF6-A565-2452AED96A37}"/>
              </a:ext>
            </a:extLst>
          </p:cNvPr>
          <p:cNvSpPr txBox="1"/>
          <p:nvPr/>
        </p:nvSpPr>
        <p:spPr>
          <a:xfrm>
            <a:off x="1222677" y="887771"/>
            <a:ext cx="138371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ko-KR" dirty="0"/>
              <a:t>Based model</a:t>
            </a:r>
            <a:endParaRPr lang="ko-KR" alt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5190C3B-3B6C-A53D-C0E3-24D29FE4B65C}"/>
              </a:ext>
            </a:extLst>
          </p:cNvPr>
          <p:cNvSpPr txBox="1"/>
          <p:nvPr/>
        </p:nvSpPr>
        <p:spPr>
          <a:xfrm>
            <a:off x="5591369" y="887771"/>
            <a:ext cx="193514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ko-KR" dirty="0"/>
              <a:t>Constructed model</a:t>
            </a:r>
            <a:endParaRPr lang="ko-KR" altLang="en-US" dirty="0"/>
          </a:p>
        </p:txBody>
      </p:sp>
      <p:sp>
        <p:nvSpPr>
          <p:cNvPr id="32" name="사각형: 둥근 모서리 31">
            <a:extLst>
              <a:ext uri="{FF2B5EF4-FFF2-40B4-BE49-F238E27FC236}">
                <a16:creationId xmlns:a16="http://schemas.microsoft.com/office/drawing/2014/main" id="{0C675209-5225-4709-6B75-3AD6C9A41668}"/>
              </a:ext>
            </a:extLst>
          </p:cNvPr>
          <p:cNvSpPr/>
          <p:nvPr/>
        </p:nvSpPr>
        <p:spPr>
          <a:xfrm>
            <a:off x="71717" y="4597026"/>
            <a:ext cx="4172623" cy="2143664"/>
          </a:xfrm>
          <a:prstGeom prst="roundRect">
            <a:avLst>
              <a:gd name="adj" fmla="val 6114"/>
            </a:avLst>
          </a:prstGeom>
          <a:solidFill>
            <a:schemeClr val="bg1"/>
          </a:solidFill>
          <a:ln>
            <a:solidFill>
              <a:srgbClr val="9979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3" name="직사각형 32">
            <a:extLst>
              <a:ext uri="{FF2B5EF4-FFF2-40B4-BE49-F238E27FC236}">
                <a16:creationId xmlns:a16="http://schemas.microsoft.com/office/drawing/2014/main" id="{5755FC13-70F8-8CEE-6C39-DEBCA32977A4}"/>
              </a:ext>
            </a:extLst>
          </p:cNvPr>
          <p:cNvSpPr/>
          <p:nvPr/>
        </p:nvSpPr>
        <p:spPr>
          <a:xfrm>
            <a:off x="3833927" y="5410890"/>
            <a:ext cx="685800" cy="13454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35" name="직선 연결선 34">
            <a:extLst>
              <a:ext uri="{FF2B5EF4-FFF2-40B4-BE49-F238E27FC236}">
                <a16:creationId xmlns:a16="http://schemas.microsoft.com/office/drawing/2014/main" id="{0887DDA1-AABD-718B-CB0D-9027F0AA3CFD}"/>
              </a:ext>
            </a:extLst>
          </p:cNvPr>
          <p:cNvCxnSpPr>
            <a:cxnSpLocks/>
          </p:cNvCxnSpPr>
          <p:nvPr/>
        </p:nvCxnSpPr>
        <p:spPr>
          <a:xfrm>
            <a:off x="3693087" y="6740690"/>
            <a:ext cx="1102433" cy="0"/>
          </a:xfrm>
          <a:prstGeom prst="line">
            <a:avLst/>
          </a:prstGeom>
          <a:solidFill>
            <a:schemeClr val="bg1"/>
          </a:solidFill>
          <a:ln>
            <a:solidFill>
              <a:srgbClr val="9979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8" name="표 8">
                <a:extLst>
                  <a:ext uri="{FF2B5EF4-FFF2-40B4-BE49-F238E27FC236}">
                    <a16:creationId xmlns:a16="http://schemas.microsoft.com/office/drawing/2014/main" id="{894CF67E-62D1-6E43-0D77-4886963BD5D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78219360"/>
                  </p:ext>
                </p:extLst>
              </p:nvPr>
            </p:nvGraphicFramePr>
            <p:xfrm>
              <a:off x="4158078" y="4100080"/>
              <a:ext cx="4735676" cy="2533650"/>
            </p:xfrm>
            <a:graphic>
              <a:graphicData uri="http://schemas.openxmlformats.org/drawingml/2006/table">
                <a:tbl>
                  <a:tblPr firstRow="1" bandRow="1">
                    <a:tableStyleId>{21E4AEA4-8DFA-4A89-87EB-49C32662AFE0}</a:tableStyleId>
                  </a:tblPr>
                  <a:tblGrid>
                    <a:gridCol w="716178">
                      <a:extLst>
                        <a:ext uri="{9D8B030D-6E8A-4147-A177-3AD203B41FA5}">
                          <a16:colId xmlns:a16="http://schemas.microsoft.com/office/drawing/2014/main" val="3980165380"/>
                        </a:ext>
                      </a:extLst>
                    </a:gridCol>
                    <a:gridCol w="1724182">
                      <a:extLst>
                        <a:ext uri="{9D8B030D-6E8A-4147-A177-3AD203B41FA5}">
                          <a16:colId xmlns:a16="http://schemas.microsoft.com/office/drawing/2014/main" val="224866607"/>
                        </a:ext>
                      </a:extLst>
                    </a:gridCol>
                    <a:gridCol w="573829">
                      <a:extLst>
                        <a:ext uri="{9D8B030D-6E8A-4147-A177-3AD203B41FA5}">
                          <a16:colId xmlns:a16="http://schemas.microsoft.com/office/drawing/2014/main" val="2838929672"/>
                        </a:ext>
                      </a:extLst>
                    </a:gridCol>
                    <a:gridCol w="573829">
                      <a:extLst>
                        <a:ext uri="{9D8B030D-6E8A-4147-A177-3AD203B41FA5}">
                          <a16:colId xmlns:a16="http://schemas.microsoft.com/office/drawing/2014/main" val="1355151255"/>
                        </a:ext>
                      </a:extLst>
                    </a:gridCol>
                    <a:gridCol w="573829">
                      <a:extLst>
                        <a:ext uri="{9D8B030D-6E8A-4147-A177-3AD203B41FA5}">
                          <a16:colId xmlns:a16="http://schemas.microsoft.com/office/drawing/2014/main" val="1015585958"/>
                        </a:ext>
                      </a:extLst>
                    </a:gridCol>
                    <a:gridCol w="573829">
                      <a:extLst>
                        <a:ext uri="{9D8B030D-6E8A-4147-A177-3AD203B41FA5}">
                          <a16:colId xmlns:a16="http://schemas.microsoft.com/office/drawing/2014/main" val="2850860314"/>
                        </a:ext>
                      </a:extLst>
                    </a:gridCol>
                  </a:tblGrid>
                  <a:tr h="276570">
                    <a:tc>
                      <a:txBody>
                        <a:bodyPr/>
                        <a:lstStyle/>
                        <a:p>
                          <a:pPr algn="l" latinLnBrk="1"/>
                          <a:endParaRPr lang="ko-KR" altLang="en-US" sz="8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ko-KR" sz="1500" dirty="0" err="1"/>
                            <a:t>Lense</a:t>
                          </a:r>
                          <a:endParaRPr lang="ko-KR" altLang="en-US" sz="15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 latinLnBrk="1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ko-KR" sz="1500" b="1" kern="1200" dirty="0" smtClean="0">
                                    <a:solidFill>
                                      <a:schemeClr val="lt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𝝆</m:t>
                                </m:r>
                              </m:oMath>
                            </m:oMathPara>
                          </a14:m>
                          <a:endParaRPr lang="ko-KR" altLang="en-US" sz="1500" b="1" kern="1200" dirty="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 latinLnBrk="1"/>
                          <a:r>
                            <a:rPr lang="en-US" altLang="ko-KR" sz="1500" b="1" kern="1200" dirty="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m</a:t>
                          </a:r>
                          <a:endParaRPr lang="ko-KR" altLang="en-US" sz="1500" b="1" kern="1200" dirty="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 latinLnBrk="1"/>
                          <a:r>
                            <a:rPr lang="en-US" altLang="ko-KR" sz="1500" b="1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tau</a:t>
                          </a:r>
                          <a:endParaRPr lang="ko-KR" altLang="en-US" sz="1500" b="1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 latinLnBrk="1"/>
                          <a:r>
                            <a:rPr lang="en-US" altLang="ko-KR" sz="1500" b="1" kern="1200" dirty="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c</a:t>
                          </a:r>
                          <a:endParaRPr lang="ko-KR" altLang="en-US" sz="1500" b="1" kern="1200" dirty="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21652647"/>
                      </a:ext>
                    </a:extLst>
                  </a:tr>
                  <a:tr h="276570">
                    <a:tc>
                      <a:txBody>
                        <a:bodyPr/>
                        <a:lstStyle/>
                        <a:p>
                          <a:pPr algn="l" latinLnBrk="1"/>
                          <a:r>
                            <a:rPr lang="en-US" altLang="ko-KR" sz="1500" dirty="0"/>
                            <a:t>Case1 </a:t>
                          </a:r>
                          <a:endParaRPr lang="ko-KR" altLang="en-US" sz="15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514350" rtl="0" eaLnBrk="1" fontAlgn="auto" latinLnBrk="1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ko-KR" sz="15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×</a:t>
                          </a:r>
                          <a:endParaRPr lang="ko-KR" altLang="en-US" sz="150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endParaRPr lang="en-US" altLang="ko-KR" sz="120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endParaRPr lang="en-US" altLang="ko-KR" sz="120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endParaRPr lang="en-US" altLang="ko-KR" sz="1200" kern="120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endParaRPr lang="en-US" altLang="ko-KR" sz="120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ctr"/>
                    </a:tc>
                    <a:extLst>
                      <a:ext uri="{0D108BD9-81ED-4DB2-BD59-A6C34878D82A}">
                        <a16:rowId xmlns:a16="http://schemas.microsoft.com/office/drawing/2014/main" val="1161547027"/>
                      </a:ext>
                    </a:extLst>
                  </a:tr>
                  <a:tr h="276570">
                    <a:tc>
                      <a:txBody>
                        <a:bodyPr/>
                        <a:lstStyle/>
                        <a:p>
                          <a:pPr algn="l" latinLnBrk="1"/>
                          <a:r>
                            <a:rPr lang="en-US" altLang="ko-KR" sz="1500" dirty="0"/>
                            <a:t>Case2</a:t>
                          </a:r>
                          <a:endParaRPr lang="ko-KR" altLang="en-US" sz="15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514350" rtl="0" eaLnBrk="1" fontAlgn="auto" latinLnBrk="1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ko-KR" sz="15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Sandy </a:t>
                          </a:r>
                          <a:r>
                            <a:rPr lang="en-US" altLang="ko-KR" sz="1500" kern="1200" dirty="0" err="1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lense+NAPL</a:t>
                          </a:r>
                          <a:endParaRPr lang="ko-KR" altLang="en-US" sz="150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ko-KR" sz="12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477</a:t>
                          </a: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ko-KR" sz="12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0.039</a:t>
                          </a: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ko-KR" sz="12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10.72</a:t>
                          </a: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ko-KR" sz="12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0.28</a:t>
                          </a:r>
                        </a:p>
                      </a:txBody>
                      <a:tcPr marL="9525" marR="9525" marT="9525" marB="0" anchor="ctr"/>
                    </a:tc>
                    <a:extLst>
                      <a:ext uri="{0D108BD9-81ED-4DB2-BD59-A6C34878D82A}">
                        <a16:rowId xmlns:a16="http://schemas.microsoft.com/office/drawing/2014/main" val="2037626950"/>
                      </a:ext>
                    </a:extLst>
                  </a:tr>
                  <a:tr h="166271">
                    <a:tc rowSpan="2">
                      <a:txBody>
                        <a:bodyPr/>
                        <a:lstStyle/>
                        <a:p>
                          <a:pPr marL="0" marR="0" lvl="0" indent="0" algn="l" defTabSz="514350" rtl="0" eaLnBrk="1" fontAlgn="auto" latinLnBrk="1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altLang="ko-KR" sz="15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/>
                              <a:ea typeface="맑은 고딕"/>
                              <a:cs typeface="+mn-cs"/>
                            </a:rPr>
                            <a:t>Case2’</a:t>
                          </a:r>
                          <a:endParaRPr kumimoji="0" lang="ko-KR" altLang="en-US" sz="15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Times New Roman"/>
                            <a:ea typeface="맑은 고딕"/>
                            <a:cs typeface="+mn-cs"/>
                          </a:endParaRPr>
                        </a:p>
                      </a:txBody>
                      <a:tcPr/>
                    </a:tc>
                    <a:tc rowSpan="2"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1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ko-KR" sz="11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Sandy </a:t>
                          </a:r>
                          <a:r>
                            <a:rPr lang="en-US" altLang="ko-KR" sz="1100" kern="1200" dirty="0" err="1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lense+NAPL+water</a:t>
                          </a:r>
                          <a:endParaRPr lang="ko-KR" altLang="en-US" sz="110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ko-KR" sz="12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477</a:t>
                          </a:r>
                        </a:p>
                      </a:txBody>
                      <a:tcPr marL="9525" marR="9525" marT="9525" marB="0" anchor="ctr">
                        <a:solidFill>
                          <a:srgbClr val="FAE0C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ko-KR" sz="12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0.039</a:t>
                          </a:r>
                        </a:p>
                      </a:txBody>
                      <a:tcPr marL="9525" marR="9525" marT="9525" marB="0" anchor="ctr">
                        <a:solidFill>
                          <a:srgbClr val="FAE0C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ko-KR" sz="12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10.72</a:t>
                          </a:r>
                        </a:p>
                      </a:txBody>
                      <a:tcPr marL="9525" marR="9525" marT="9525" marB="0" anchor="ctr">
                        <a:solidFill>
                          <a:srgbClr val="FAE0C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ko-KR" sz="12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0.28</a:t>
                          </a:r>
                        </a:p>
                      </a:txBody>
                      <a:tcPr marL="9525" marR="9525" marT="9525" marB="0" anchor="ctr">
                        <a:solidFill>
                          <a:srgbClr val="FAE0C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908235472"/>
                      </a:ext>
                    </a:extLst>
                  </a:tr>
                  <a:tr h="166271">
                    <a:tc vMerge="1">
                      <a:txBody>
                        <a:bodyPr/>
                        <a:lstStyle/>
                        <a:p>
                          <a:pPr latinLnBrk="1"/>
                          <a:endParaRPr lang="ko-KR" altLang="en-US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pPr latinLnBrk="1"/>
                          <a:endParaRPr lang="ko-KR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ko-KR" sz="12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103</a:t>
                          </a:r>
                        </a:p>
                      </a:txBody>
                      <a:tcPr marL="9525" marR="9525" marT="9525" marB="0" anchor="ctr">
                        <a:solidFill>
                          <a:srgbClr val="FAE0C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ko-KR" sz="12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0.014</a:t>
                          </a:r>
                        </a:p>
                      </a:txBody>
                      <a:tcPr marL="9525" marR="9525" marT="9525" marB="0" anchor="ctr">
                        <a:solidFill>
                          <a:srgbClr val="FAE0C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ko-KR" sz="12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3.8</a:t>
                          </a:r>
                        </a:p>
                      </a:txBody>
                      <a:tcPr marL="9525" marR="9525" marT="9525" marB="0" anchor="ctr">
                        <a:solidFill>
                          <a:srgbClr val="FAE0C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ko-KR" sz="12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0.28</a:t>
                          </a:r>
                        </a:p>
                      </a:txBody>
                      <a:tcPr marL="9525" marR="9525" marT="9525" marB="0" anchor="ctr">
                        <a:solidFill>
                          <a:srgbClr val="FAE0C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25016135"/>
                      </a:ext>
                    </a:extLst>
                  </a:tr>
                  <a:tr h="276570">
                    <a:tc>
                      <a:txBody>
                        <a:bodyPr/>
                        <a:lstStyle/>
                        <a:p>
                          <a:pPr marL="0" marR="0" lvl="0" indent="0" algn="l" defTabSz="514350" rtl="0" eaLnBrk="1" fontAlgn="auto" latinLnBrk="1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altLang="ko-KR" sz="15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/>
                              <a:ea typeface="맑은 고딕"/>
                              <a:cs typeface="+mn-cs"/>
                            </a:rPr>
                            <a:t>Case3</a:t>
                          </a:r>
                          <a:endParaRPr kumimoji="0" lang="ko-KR" altLang="en-US" sz="15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Times New Roman"/>
                            <a:ea typeface="맑은 고딕"/>
                            <a:cs typeface="+mn-cs"/>
                          </a:endParaRPr>
                        </a:p>
                      </a:txBody>
                      <a:tcPr>
                        <a:solidFill>
                          <a:srgbClr val="FDF0E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514350" rtl="0" eaLnBrk="1" fontAlgn="auto" latinLnBrk="1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ko-KR" sz="15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Clay </a:t>
                          </a:r>
                          <a:r>
                            <a:rPr lang="en-US" altLang="ko-KR" sz="1500" kern="1200" dirty="0" err="1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lense+NAPL</a:t>
                          </a:r>
                          <a:endParaRPr lang="ko-KR" altLang="en-US" sz="150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>
                        <a:solidFill>
                          <a:srgbClr val="FDF0E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2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2620</a:t>
                          </a:r>
                          <a:endParaRPr lang="ko-KR" altLang="en-US" sz="120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>
                        <a:solidFill>
                          <a:srgbClr val="FDF0E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2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0.11</a:t>
                          </a:r>
                          <a:endParaRPr lang="ko-KR" altLang="en-US" sz="120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>
                        <a:solidFill>
                          <a:srgbClr val="FDF0E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2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1.2</a:t>
                          </a:r>
                          <a:endParaRPr lang="ko-KR" altLang="en-US" sz="120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>
                        <a:solidFill>
                          <a:srgbClr val="FDF0E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2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0.21</a:t>
                          </a:r>
                          <a:endParaRPr lang="ko-KR" altLang="en-US" sz="120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>
                        <a:solidFill>
                          <a:srgbClr val="FDF0E9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81447542"/>
                      </a:ext>
                    </a:extLst>
                  </a:tr>
                  <a:tr h="237060">
                    <a:tc rowSpan="2">
                      <a:txBody>
                        <a:bodyPr/>
                        <a:lstStyle/>
                        <a:p>
                          <a:pPr marL="0" marR="0" lvl="0" indent="0" algn="l" defTabSz="514350" rtl="0" eaLnBrk="1" fontAlgn="auto" latinLnBrk="1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altLang="ko-KR" sz="15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/>
                              <a:ea typeface="맑은 고딕"/>
                              <a:cs typeface="+mn-cs"/>
                            </a:rPr>
                            <a:t>Case3’</a:t>
                          </a:r>
                          <a:endParaRPr kumimoji="0" lang="ko-KR" altLang="en-US" sz="15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Times New Roman"/>
                            <a:ea typeface="맑은 고딕"/>
                            <a:cs typeface="+mn-cs"/>
                          </a:endParaRPr>
                        </a:p>
                      </a:txBody>
                      <a:tcPr>
                        <a:solidFill>
                          <a:srgbClr val="FAE0CF"/>
                        </a:solidFill>
                      </a:tcPr>
                    </a:tc>
                    <a:tc rowSpan="2"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1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ko-KR" sz="11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Clay </a:t>
                          </a:r>
                          <a:r>
                            <a:rPr lang="en-US" altLang="ko-KR" sz="1100" kern="1200" dirty="0" err="1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lense+NAPL+water</a:t>
                          </a:r>
                          <a:endParaRPr lang="ko-KR" altLang="en-US" sz="110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>
                        <a:solidFill>
                          <a:srgbClr val="FAE0C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2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2620</a:t>
                          </a:r>
                          <a:endParaRPr lang="ko-KR" altLang="en-US" sz="120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>
                        <a:solidFill>
                          <a:srgbClr val="FAE0C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2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0.11</a:t>
                          </a:r>
                          <a:endParaRPr lang="ko-KR" altLang="en-US" sz="120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>
                        <a:solidFill>
                          <a:srgbClr val="FAE0C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2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1.2</a:t>
                          </a:r>
                          <a:endParaRPr lang="ko-KR" altLang="en-US" sz="120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>
                        <a:solidFill>
                          <a:srgbClr val="FAE0C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2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0.21</a:t>
                          </a:r>
                          <a:endParaRPr lang="ko-KR" altLang="en-US" sz="120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>
                        <a:solidFill>
                          <a:srgbClr val="FAE0C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47599660"/>
                      </a:ext>
                    </a:extLst>
                  </a:tr>
                  <a:tr h="237060">
                    <a:tc vMerge="1">
                      <a:txBody>
                        <a:bodyPr/>
                        <a:lstStyle/>
                        <a:p>
                          <a:pPr latinLnBrk="1"/>
                          <a:endParaRPr lang="ko-KR" altLang="en-US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pPr latinLnBrk="1"/>
                          <a:endParaRPr lang="ko-KR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2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7.9</a:t>
                          </a:r>
                          <a:endParaRPr lang="ko-KR" altLang="en-US" sz="120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>
                        <a:solidFill>
                          <a:srgbClr val="FAE0C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2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0.02</a:t>
                          </a:r>
                          <a:endParaRPr lang="ko-KR" altLang="en-US" sz="120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>
                        <a:solidFill>
                          <a:srgbClr val="FAE0C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2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1.32</a:t>
                          </a:r>
                          <a:endParaRPr lang="ko-KR" altLang="en-US" sz="120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>
                        <a:solidFill>
                          <a:srgbClr val="FAE0C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2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0.24</a:t>
                          </a:r>
                          <a:endParaRPr lang="ko-KR" altLang="en-US" sz="120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>
                        <a:solidFill>
                          <a:srgbClr val="FAE0C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60548252"/>
                      </a:ext>
                    </a:extLst>
                  </a:tr>
                  <a:tr h="276570">
                    <a:tc>
                      <a:txBody>
                        <a:bodyPr/>
                        <a:lstStyle/>
                        <a:p>
                          <a:pPr algn="l" latinLnBrk="1"/>
                          <a:r>
                            <a:rPr lang="en-US" altLang="ko-KR" sz="1500" dirty="0"/>
                            <a:t>Casel4</a:t>
                          </a:r>
                          <a:endParaRPr lang="ko-KR" altLang="en-US" sz="15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 latinLnBrk="1"/>
                          <a:r>
                            <a:rPr lang="en-US" altLang="ko-KR" sz="15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NAPL</a:t>
                          </a:r>
                          <a:endParaRPr lang="ko-KR" altLang="en-US" sz="150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2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93.4</a:t>
                          </a:r>
                          <a:endParaRPr lang="ko-KR" altLang="en-US" sz="120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2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0.02</a:t>
                          </a:r>
                          <a:endParaRPr lang="ko-KR" altLang="en-US" sz="120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200" kern="12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7.4</a:t>
                          </a:r>
                          <a:endParaRPr lang="ko-KR" altLang="en-US" sz="1200" kern="120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2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0.35</a:t>
                          </a:r>
                          <a:endParaRPr lang="ko-KR" altLang="en-US" sz="120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084920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8" name="표 8">
                <a:extLst>
                  <a:ext uri="{FF2B5EF4-FFF2-40B4-BE49-F238E27FC236}">
                    <a16:creationId xmlns:a16="http://schemas.microsoft.com/office/drawing/2014/main" id="{894CF67E-62D1-6E43-0D77-4886963BD5D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78219360"/>
                  </p:ext>
                </p:extLst>
              </p:nvPr>
            </p:nvGraphicFramePr>
            <p:xfrm>
              <a:off x="4158078" y="4100080"/>
              <a:ext cx="4735676" cy="2533650"/>
            </p:xfrm>
            <a:graphic>
              <a:graphicData uri="http://schemas.openxmlformats.org/drawingml/2006/table">
                <a:tbl>
                  <a:tblPr firstRow="1" bandRow="1">
                    <a:tableStyleId>{21E4AEA4-8DFA-4A89-87EB-49C32662AFE0}</a:tableStyleId>
                  </a:tblPr>
                  <a:tblGrid>
                    <a:gridCol w="716178">
                      <a:extLst>
                        <a:ext uri="{9D8B030D-6E8A-4147-A177-3AD203B41FA5}">
                          <a16:colId xmlns:a16="http://schemas.microsoft.com/office/drawing/2014/main" val="3980165380"/>
                        </a:ext>
                      </a:extLst>
                    </a:gridCol>
                    <a:gridCol w="1724182">
                      <a:extLst>
                        <a:ext uri="{9D8B030D-6E8A-4147-A177-3AD203B41FA5}">
                          <a16:colId xmlns:a16="http://schemas.microsoft.com/office/drawing/2014/main" val="224866607"/>
                        </a:ext>
                      </a:extLst>
                    </a:gridCol>
                    <a:gridCol w="573829">
                      <a:extLst>
                        <a:ext uri="{9D8B030D-6E8A-4147-A177-3AD203B41FA5}">
                          <a16:colId xmlns:a16="http://schemas.microsoft.com/office/drawing/2014/main" val="2838929672"/>
                        </a:ext>
                      </a:extLst>
                    </a:gridCol>
                    <a:gridCol w="573829">
                      <a:extLst>
                        <a:ext uri="{9D8B030D-6E8A-4147-A177-3AD203B41FA5}">
                          <a16:colId xmlns:a16="http://schemas.microsoft.com/office/drawing/2014/main" val="1355151255"/>
                        </a:ext>
                      </a:extLst>
                    </a:gridCol>
                    <a:gridCol w="573829">
                      <a:extLst>
                        <a:ext uri="{9D8B030D-6E8A-4147-A177-3AD203B41FA5}">
                          <a16:colId xmlns:a16="http://schemas.microsoft.com/office/drawing/2014/main" val="1015585958"/>
                        </a:ext>
                      </a:extLst>
                    </a:gridCol>
                    <a:gridCol w="573829">
                      <a:extLst>
                        <a:ext uri="{9D8B030D-6E8A-4147-A177-3AD203B41FA5}">
                          <a16:colId xmlns:a16="http://schemas.microsoft.com/office/drawing/2014/main" val="2850860314"/>
                        </a:ext>
                      </a:extLst>
                    </a:gridCol>
                  </a:tblGrid>
                  <a:tr h="320040">
                    <a:tc>
                      <a:txBody>
                        <a:bodyPr/>
                        <a:lstStyle/>
                        <a:p>
                          <a:pPr algn="l" latinLnBrk="1"/>
                          <a:endParaRPr lang="ko-KR" altLang="en-US" sz="8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ko-KR" sz="1500" dirty="0" err="1"/>
                            <a:t>Lense</a:t>
                          </a:r>
                          <a:endParaRPr lang="ko-KR" altLang="en-US" sz="15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>
                        <a:blipFill>
                          <a:blip r:embed="rId9"/>
                          <a:stretch>
                            <a:fillRect l="-422105" t="-3774" r="-302105" b="-70566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 latinLnBrk="1"/>
                          <a:r>
                            <a:rPr lang="en-US" altLang="ko-KR" sz="1500" b="1" kern="1200" dirty="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m</a:t>
                          </a:r>
                          <a:endParaRPr lang="ko-KR" altLang="en-US" sz="1500" b="1" kern="1200" dirty="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 latinLnBrk="1"/>
                          <a:r>
                            <a:rPr lang="en-US" altLang="ko-KR" sz="1500" b="1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tau</a:t>
                          </a:r>
                          <a:endParaRPr lang="ko-KR" altLang="en-US" sz="1500" b="1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 latinLnBrk="1"/>
                          <a:r>
                            <a:rPr lang="en-US" altLang="ko-KR" sz="1500" b="1" kern="1200" dirty="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c</a:t>
                          </a:r>
                          <a:endParaRPr lang="ko-KR" altLang="en-US" sz="1500" b="1" kern="1200" dirty="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21652647"/>
                      </a:ext>
                    </a:extLst>
                  </a:tr>
                  <a:tr h="320040">
                    <a:tc>
                      <a:txBody>
                        <a:bodyPr/>
                        <a:lstStyle/>
                        <a:p>
                          <a:pPr algn="l" latinLnBrk="1"/>
                          <a:r>
                            <a:rPr lang="en-US" altLang="ko-KR" sz="1500" dirty="0"/>
                            <a:t>Case1 </a:t>
                          </a:r>
                          <a:endParaRPr lang="ko-KR" altLang="en-US" sz="15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514350" rtl="0" eaLnBrk="1" fontAlgn="auto" latinLnBrk="1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ko-KR" sz="15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×</a:t>
                          </a:r>
                          <a:endParaRPr lang="ko-KR" altLang="en-US" sz="150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endParaRPr lang="en-US" altLang="ko-KR" sz="120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endParaRPr lang="en-US" altLang="ko-KR" sz="120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endParaRPr lang="en-US" altLang="ko-KR" sz="1200" kern="120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endParaRPr lang="en-US" altLang="ko-KR" sz="120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ctr"/>
                    </a:tc>
                    <a:extLst>
                      <a:ext uri="{0D108BD9-81ED-4DB2-BD59-A6C34878D82A}">
                        <a16:rowId xmlns:a16="http://schemas.microsoft.com/office/drawing/2014/main" val="1161547027"/>
                      </a:ext>
                    </a:extLst>
                  </a:tr>
                  <a:tr h="320040">
                    <a:tc>
                      <a:txBody>
                        <a:bodyPr/>
                        <a:lstStyle/>
                        <a:p>
                          <a:pPr algn="l" latinLnBrk="1"/>
                          <a:r>
                            <a:rPr lang="en-US" altLang="ko-KR" sz="1500" dirty="0"/>
                            <a:t>Case2</a:t>
                          </a:r>
                          <a:endParaRPr lang="ko-KR" altLang="en-US" sz="15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514350" rtl="0" eaLnBrk="1" fontAlgn="auto" latinLnBrk="1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ko-KR" sz="15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Sandy </a:t>
                          </a:r>
                          <a:r>
                            <a:rPr lang="en-US" altLang="ko-KR" sz="1500" kern="1200" dirty="0" err="1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lense+NAPL</a:t>
                          </a:r>
                          <a:endParaRPr lang="ko-KR" altLang="en-US" sz="150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ko-KR" sz="12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477</a:t>
                          </a: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ko-KR" sz="12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0.039</a:t>
                          </a: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ko-KR" sz="12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10.72</a:t>
                          </a: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ko-KR" sz="12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0.28</a:t>
                          </a:r>
                        </a:p>
                      </a:txBody>
                      <a:tcPr marL="9525" marR="9525" marT="9525" marB="0" anchor="ctr"/>
                    </a:tc>
                    <a:extLst>
                      <a:ext uri="{0D108BD9-81ED-4DB2-BD59-A6C34878D82A}">
                        <a16:rowId xmlns:a16="http://schemas.microsoft.com/office/drawing/2014/main" val="2037626950"/>
                      </a:ext>
                    </a:extLst>
                  </a:tr>
                  <a:tr h="192405">
                    <a:tc rowSpan="2">
                      <a:txBody>
                        <a:bodyPr/>
                        <a:lstStyle/>
                        <a:p>
                          <a:pPr marL="0" marR="0" lvl="0" indent="0" algn="l" defTabSz="514350" rtl="0" eaLnBrk="1" fontAlgn="auto" latinLnBrk="1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altLang="ko-KR" sz="15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/>
                              <a:ea typeface="맑은 고딕"/>
                              <a:cs typeface="+mn-cs"/>
                            </a:rPr>
                            <a:t>Case2’</a:t>
                          </a:r>
                          <a:endParaRPr kumimoji="0" lang="ko-KR" altLang="en-US" sz="15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Times New Roman"/>
                            <a:ea typeface="맑은 고딕"/>
                            <a:cs typeface="+mn-cs"/>
                          </a:endParaRPr>
                        </a:p>
                      </a:txBody>
                      <a:tcPr/>
                    </a:tc>
                    <a:tc rowSpan="2"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1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ko-KR" sz="11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Sandy </a:t>
                          </a:r>
                          <a:r>
                            <a:rPr lang="en-US" altLang="ko-KR" sz="1100" kern="1200" dirty="0" err="1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lense+NAPL+water</a:t>
                          </a:r>
                          <a:endParaRPr lang="ko-KR" altLang="en-US" sz="110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ko-KR" sz="12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477</a:t>
                          </a:r>
                        </a:p>
                      </a:txBody>
                      <a:tcPr marL="9525" marR="9525" marT="9525" marB="0" anchor="ctr">
                        <a:solidFill>
                          <a:srgbClr val="FAE0C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ko-KR" sz="12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0.039</a:t>
                          </a:r>
                        </a:p>
                      </a:txBody>
                      <a:tcPr marL="9525" marR="9525" marT="9525" marB="0" anchor="ctr">
                        <a:solidFill>
                          <a:srgbClr val="FAE0C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ko-KR" sz="12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10.72</a:t>
                          </a:r>
                        </a:p>
                      </a:txBody>
                      <a:tcPr marL="9525" marR="9525" marT="9525" marB="0" anchor="ctr">
                        <a:solidFill>
                          <a:srgbClr val="FAE0C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ko-KR" sz="12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0.28</a:t>
                          </a:r>
                        </a:p>
                      </a:txBody>
                      <a:tcPr marL="9525" marR="9525" marT="9525" marB="0" anchor="ctr">
                        <a:solidFill>
                          <a:srgbClr val="FAE0C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908235472"/>
                      </a:ext>
                    </a:extLst>
                  </a:tr>
                  <a:tr h="192405">
                    <a:tc vMerge="1">
                      <a:txBody>
                        <a:bodyPr/>
                        <a:lstStyle/>
                        <a:p>
                          <a:pPr latinLnBrk="1"/>
                          <a:endParaRPr lang="ko-KR" altLang="en-US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pPr latinLnBrk="1"/>
                          <a:endParaRPr lang="ko-KR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ko-KR" sz="12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103</a:t>
                          </a:r>
                        </a:p>
                      </a:txBody>
                      <a:tcPr marL="9525" marR="9525" marT="9525" marB="0" anchor="ctr">
                        <a:solidFill>
                          <a:srgbClr val="FAE0C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ko-KR" sz="12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0.014</a:t>
                          </a:r>
                        </a:p>
                      </a:txBody>
                      <a:tcPr marL="9525" marR="9525" marT="9525" marB="0" anchor="ctr">
                        <a:solidFill>
                          <a:srgbClr val="FAE0C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ko-KR" sz="12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3.8</a:t>
                          </a:r>
                        </a:p>
                      </a:txBody>
                      <a:tcPr marL="9525" marR="9525" marT="9525" marB="0" anchor="ctr">
                        <a:solidFill>
                          <a:srgbClr val="FAE0C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ko-KR" sz="12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0.28</a:t>
                          </a:r>
                        </a:p>
                      </a:txBody>
                      <a:tcPr marL="9525" marR="9525" marT="9525" marB="0" anchor="ctr">
                        <a:solidFill>
                          <a:srgbClr val="FAE0C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25016135"/>
                      </a:ext>
                    </a:extLst>
                  </a:tr>
                  <a:tr h="320040">
                    <a:tc>
                      <a:txBody>
                        <a:bodyPr/>
                        <a:lstStyle/>
                        <a:p>
                          <a:pPr marL="0" marR="0" lvl="0" indent="0" algn="l" defTabSz="514350" rtl="0" eaLnBrk="1" fontAlgn="auto" latinLnBrk="1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altLang="ko-KR" sz="15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/>
                              <a:ea typeface="맑은 고딕"/>
                              <a:cs typeface="+mn-cs"/>
                            </a:rPr>
                            <a:t>Case3</a:t>
                          </a:r>
                          <a:endParaRPr kumimoji="0" lang="ko-KR" altLang="en-US" sz="15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Times New Roman"/>
                            <a:ea typeface="맑은 고딕"/>
                            <a:cs typeface="+mn-cs"/>
                          </a:endParaRPr>
                        </a:p>
                      </a:txBody>
                      <a:tcPr>
                        <a:solidFill>
                          <a:srgbClr val="FDF0E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514350" rtl="0" eaLnBrk="1" fontAlgn="auto" latinLnBrk="1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ko-KR" sz="15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Clay </a:t>
                          </a:r>
                          <a:r>
                            <a:rPr lang="en-US" altLang="ko-KR" sz="1500" kern="1200" dirty="0" err="1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lense+NAPL</a:t>
                          </a:r>
                          <a:endParaRPr lang="ko-KR" altLang="en-US" sz="150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>
                        <a:solidFill>
                          <a:srgbClr val="FDF0E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2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2620</a:t>
                          </a:r>
                          <a:endParaRPr lang="ko-KR" altLang="en-US" sz="120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>
                        <a:solidFill>
                          <a:srgbClr val="FDF0E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2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0.11</a:t>
                          </a:r>
                          <a:endParaRPr lang="ko-KR" altLang="en-US" sz="120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>
                        <a:solidFill>
                          <a:srgbClr val="FDF0E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2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1.2</a:t>
                          </a:r>
                          <a:endParaRPr lang="ko-KR" altLang="en-US" sz="120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>
                        <a:solidFill>
                          <a:srgbClr val="FDF0E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2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0.21</a:t>
                          </a:r>
                          <a:endParaRPr lang="ko-KR" altLang="en-US" sz="120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>
                        <a:solidFill>
                          <a:srgbClr val="FDF0E9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81447542"/>
                      </a:ext>
                    </a:extLst>
                  </a:tr>
                  <a:tr h="274320">
                    <a:tc rowSpan="2">
                      <a:txBody>
                        <a:bodyPr/>
                        <a:lstStyle/>
                        <a:p>
                          <a:pPr marL="0" marR="0" lvl="0" indent="0" algn="l" defTabSz="514350" rtl="0" eaLnBrk="1" fontAlgn="auto" latinLnBrk="1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altLang="ko-KR" sz="15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/>
                              <a:ea typeface="맑은 고딕"/>
                              <a:cs typeface="+mn-cs"/>
                            </a:rPr>
                            <a:t>Case3’</a:t>
                          </a:r>
                          <a:endParaRPr kumimoji="0" lang="ko-KR" altLang="en-US" sz="15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Times New Roman"/>
                            <a:ea typeface="맑은 고딕"/>
                            <a:cs typeface="+mn-cs"/>
                          </a:endParaRPr>
                        </a:p>
                      </a:txBody>
                      <a:tcPr>
                        <a:solidFill>
                          <a:srgbClr val="FAE0CF"/>
                        </a:solidFill>
                      </a:tcPr>
                    </a:tc>
                    <a:tc rowSpan="2"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1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ko-KR" sz="11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Clay </a:t>
                          </a:r>
                          <a:r>
                            <a:rPr lang="en-US" altLang="ko-KR" sz="1100" kern="1200" dirty="0" err="1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lense+NAPL+water</a:t>
                          </a:r>
                          <a:endParaRPr lang="ko-KR" altLang="en-US" sz="110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>
                        <a:solidFill>
                          <a:srgbClr val="FAE0C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2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2620</a:t>
                          </a:r>
                          <a:endParaRPr lang="ko-KR" altLang="en-US" sz="120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>
                        <a:solidFill>
                          <a:srgbClr val="FAE0C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2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0.11</a:t>
                          </a:r>
                          <a:endParaRPr lang="ko-KR" altLang="en-US" sz="120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>
                        <a:solidFill>
                          <a:srgbClr val="FAE0C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2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1.2</a:t>
                          </a:r>
                          <a:endParaRPr lang="ko-KR" altLang="en-US" sz="120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>
                        <a:solidFill>
                          <a:srgbClr val="FAE0C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2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0.21</a:t>
                          </a:r>
                          <a:endParaRPr lang="ko-KR" altLang="en-US" sz="120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>
                        <a:solidFill>
                          <a:srgbClr val="FAE0C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47599660"/>
                      </a:ext>
                    </a:extLst>
                  </a:tr>
                  <a:tr h="274320">
                    <a:tc vMerge="1">
                      <a:txBody>
                        <a:bodyPr/>
                        <a:lstStyle/>
                        <a:p>
                          <a:pPr latinLnBrk="1"/>
                          <a:endParaRPr lang="ko-KR" altLang="en-US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pPr latinLnBrk="1"/>
                          <a:endParaRPr lang="ko-KR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2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7.9</a:t>
                          </a:r>
                          <a:endParaRPr lang="ko-KR" altLang="en-US" sz="120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>
                        <a:solidFill>
                          <a:srgbClr val="FAE0C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2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0.02</a:t>
                          </a:r>
                          <a:endParaRPr lang="ko-KR" altLang="en-US" sz="120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>
                        <a:solidFill>
                          <a:srgbClr val="FAE0C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2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1.32</a:t>
                          </a:r>
                          <a:endParaRPr lang="ko-KR" altLang="en-US" sz="120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>
                        <a:solidFill>
                          <a:srgbClr val="FAE0C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2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0.24</a:t>
                          </a:r>
                          <a:endParaRPr lang="ko-KR" altLang="en-US" sz="120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>
                        <a:solidFill>
                          <a:srgbClr val="FAE0C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60548252"/>
                      </a:ext>
                    </a:extLst>
                  </a:tr>
                  <a:tr h="320040">
                    <a:tc>
                      <a:txBody>
                        <a:bodyPr/>
                        <a:lstStyle/>
                        <a:p>
                          <a:pPr algn="l" latinLnBrk="1"/>
                          <a:r>
                            <a:rPr lang="en-US" altLang="ko-KR" sz="1500" dirty="0"/>
                            <a:t>Casel4</a:t>
                          </a:r>
                          <a:endParaRPr lang="ko-KR" altLang="en-US" sz="15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 latinLnBrk="1"/>
                          <a:r>
                            <a:rPr lang="en-US" altLang="ko-KR" sz="15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NAPL</a:t>
                          </a:r>
                          <a:endParaRPr lang="ko-KR" altLang="en-US" sz="150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2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93.4</a:t>
                          </a:r>
                          <a:endParaRPr lang="ko-KR" altLang="en-US" sz="120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2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0.02</a:t>
                          </a:r>
                          <a:endParaRPr lang="ko-KR" altLang="en-US" sz="120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200" kern="12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7.4</a:t>
                          </a:r>
                          <a:endParaRPr lang="ko-KR" altLang="en-US" sz="1200" kern="120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2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0.35</a:t>
                          </a:r>
                          <a:endParaRPr lang="ko-KR" altLang="en-US" sz="120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0849204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36" name="TextBox 35">
            <a:extLst>
              <a:ext uri="{FF2B5EF4-FFF2-40B4-BE49-F238E27FC236}">
                <a16:creationId xmlns:a16="http://schemas.microsoft.com/office/drawing/2014/main" id="{E7457C7D-C7CD-1303-623F-1774A69B8429}"/>
              </a:ext>
            </a:extLst>
          </p:cNvPr>
          <p:cNvSpPr txBox="1"/>
          <p:nvPr/>
        </p:nvSpPr>
        <p:spPr>
          <a:xfrm>
            <a:off x="397718" y="5150521"/>
            <a:ext cx="277511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 err="1"/>
              <a:t>x×y×z</a:t>
            </a:r>
            <a:r>
              <a:rPr lang="en-US" altLang="ko-KR" dirty="0"/>
              <a:t> : 50×28×3.4 [m]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/>
              <a:t>Array : dipole-dipole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/>
              <a:t>Pole interval : 2.0 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/>
              <a:t>N-unit : 13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/>
              <a:t>3 profile interval : 4 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6684AC-8E91-A1B6-B645-ED5E00011E08}"/>
              </a:ext>
            </a:extLst>
          </p:cNvPr>
          <p:cNvSpPr txBox="1"/>
          <p:nvPr/>
        </p:nvSpPr>
        <p:spPr>
          <a:xfrm>
            <a:off x="145442" y="4693286"/>
            <a:ext cx="4012637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ko-KR" dirty="0"/>
              <a:t>Depends on the existence of groundwater</a:t>
            </a:r>
            <a:endParaRPr lang="ko-KR" altLang="en-US" dirty="0"/>
          </a:p>
        </p:txBody>
      </p:sp>
      <p:cxnSp>
        <p:nvCxnSpPr>
          <p:cNvPr id="38" name="직선 연결선 37">
            <a:extLst>
              <a:ext uri="{FF2B5EF4-FFF2-40B4-BE49-F238E27FC236}">
                <a16:creationId xmlns:a16="http://schemas.microsoft.com/office/drawing/2014/main" id="{EB39AAD7-AA99-FDD7-3482-41C95938A502}"/>
              </a:ext>
            </a:extLst>
          </p:cNvPr>
          <p:cNvCxnSpPr>
            <a:cxnSpLocks/>
          </p:cNvCxnSpPr>
          <p:nvPr/>
        </p:nvCxnSpPr>
        <p:spPr>
          <a:xfrm flipV="1">
            <a:off x="176836" y="5042836"/>
            <a:ext cx="3949848" cy="469"/>
          </a:xfrm>
          <a:prstGeom prst="line">
            <a:avLst/>
          </a:prstGeom>
          <a:ln w="28575">
            <a:solidFill>
              <a:srgbClr val="9979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오디오 21">
            <a:hlinkClick r:id="" action="ppaction://media"/>
            <a:extLst>
              <a:ext uri="{FF2B5EF4-FFF2-40B4-BE49-F238E27FC236}">
                <a16:creationId xmlns:a16="http://schemas.microsoft.com/office/drawing/2014/main" id="{9A130A9A-2AAB-2321-E9AC-72424DD10A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0118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146"/>
    </mc:Choice>
    <mc:Fallback>
      <p:transition spd="slow" advTm="321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>
            <a:extLst>
              <a:ext uri="{FF2B5EF4-FFF2-40B4-BE49-F238E27FC236}">
                <a16:creationId xmlns:a16="http://schemas.microsoft.com/office/drawing/2014/main" id="{6DBA77D7-060F-DFA0-9851-751F2389E9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2800" dirty="0"/>
              <a:t>Result</a:t>
            </a:r>
            <a:endParaRPr lang="ko-KR" altLang="en-US" sz="2800" dirty="0"/>
          </a:p>
        </p:txBody>
      </p:sp>
      <p:grpSp>
        <p:nvGrpSpPr>
          <p:cNvPr id="25" name="그룹 24">
            <a:extLst>
              <a:ext uri="{FF2B5EF4-FFF2-40B4-BE49-F238E27FC236}">
                <a16:creationId xmlns:a16="http://schemas.microsoft.com/office/drawing/2014/main" id="{C27FD114-A04D-4C70-8389-CDB98544A33C}"/>
              </a:ext>
            </a:extLst>
          </p:cNvPr>
          <p:cNvGrpSpPr/>
          <p:nvPr/>
        </p:nvGrpSpPr>
        <p:grpSpPr>
          <a:xfrm>
            <a:off x="1865535" y="52871"/>
            <a:ext cx="1746630" cy="1063790"/>
            <a:chOff x="4628711" y="1309842"/>
            <a:chExt cx="2599323" cy="1522467"/>
          </a:xfrm>
        </p:grpSpPr>
        <p:grpSp>
          <p:nvGrpSpPr>
            <p:cNvPr id="26" name="그룹 25">
              <a:extLst>
                <a:ext uri="{FF2B5EF4-FFF2-40B4-BE49-F238E27FC236}">
                  <a16:creationId xmlns:a16="http://schemas.microsoft.com/office/drawing/2014/main" id="{88448F87-64F8-BC75-FF8E-77E662DA487B}"/>
                </a:ext>
              </a:extLst>
            </p:cNvPr>
            <p:cNvGrpSpPr/>
            <p:nvPr/>
          </p:nvGrpSpPr>
          <p:grpSpPr>
            <a:xfrm>
              <a:off x="4628711" y="1309842"/>
              <a:ext cx="2599323" cy="1522467"/>
              <a:chOff x="3184109" y="3983316"/>
              <a:chExt cx="1754932" cy="1208618"/>
            </a:xfrm>
          </p:grpSpPr>
          <p:pic>
            <p:nvPicPr>
              <p:cNvPr id="29" name="그림 28">
                <a:extLst>
                  <a:ext uri="{FF2B5EF4-FFF2-40B4-BE49-F238E27FC236}">
                    <a16:creationId xmlns:a16="http://schemas.microsoft.com/office/drawing/2014/main" id="{1C32C6C2-E0B2-D35F-AB69-4C4741903D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3184109" y="3983316"/>
                <a:ext cx="1754932" cy="1208618"/>
              </a:xfrm>
              <a:prstGeom prst="rect">
                <a:avLst/>
              </a:prstGeom>
            </p:spPr>
          </p:pic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CD8C0C6F-6D8F-561A-919F-D112C6B9DCDF}"/>
                  </a:ext>
                </a:extLst>
              </p:cNvPr>
              <p:cNvSpPr txBox="1"/>
              <p:nvPr/>
            </p:nvSpPr>
            <p:spPr>
              <a:xfrm>
                <a:off x="3582140" y="4014614"/>
                <a:ext cx="26161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>
                    <a:solidFill>
                      <a:schemeClr val="bg1"/>
                    </a:solidFill>
                  </a:rPr>
                  <a:t>1</a:t>
                </a:r>
                <a:endParaRPr lang="ko-KR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88CDC568-06D7-D3EE-9A02-7AB9DB94DAAA}"/>
                  </a:ext>
                </a:extLst>
              </p:cNvPr>
              <p:cNvSpPr txBox="1"/>
              <p:nvPr/>
            </p:nvSpPr>
            <p:spPr>
              <a:xfrm>
                <a:off x="3184109" y="4153113"/>
                <a:ext cx="26161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>
                    <a:solidFill>
                      <a:schemeClr val="bg1"/>
                    </a:solidFill>
                  </a:rPr>
                  <a:t>2</a:t>
                </a:r>
                <a:endParaRPr lang="ko-KR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90A8F70C-BE31-E9CA-23B9-EA30EB77C796}"/>
                  </a:ext>
                </a:extLst>
              </p:cNvPr>
              <p:cNvSpPr txBox="1"/>
              <p:nvPr/>
            </p:nvSpPr>
            <p:spPr>
              <a:xfrm>
                <a:off x="4060478" y="4315613"/>
                <a:ext cx="261610" cy="2467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200">
                    <a:solidFill>
                      <a:schemeClr val="bg1"/>
                    </a:solidFill>
                  </a:rPr>
                  <a:t>3</a:t>
                </a:r>
                <a:endParaRPr lang="ko-KR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9FF41229-DA13-BDF4-5A06-F6E1CAE619C7}"/>
                  </a:ext>
                </a:extLst>
              </p:cNvPr>
              <p:cNvSpPr txBox="1"/>
              <p:nvPr/>
            </p:nvSpPr>
            <p:spPr>
              <a:xfrm>
                <a:off x="4251722" y="4628236"/>
                <a:ext cx="261610" cy="2770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 dirty="0">
                    <a:solidFill>
                      <a:schemeClr val="bg1"/>
                    </a:solidFill>
                  </a:rPr>
                  <a:t>4</a:t>
                </a:r>
                <a:endParaRPr lang="ko-KR" altLang="en-US" dirty="0">
                  <a:solidFill>
                    <a:schemeClr val="bg1"/>
                  </a:solidFill>
                </a:endParaRPr>
              </a:p>
            </p:txBody>
          </p:sp>
        </p:grpSp>
        <p:cxnSp>
          <p:nvCxnSpPr>
            <p:cNvPr id="27" name="직선 화살표 연결선 26">
              <a:extLst>
                <a:ext uri="{FF2B5EF4-FFF2-40B4-BE49-F238E27FC236}">
                  <a16:creationId xmlns:a16="http://schemas.microsoft.com/office/drawing/2014/main" id="{9E41703C-7FBA-8556-BE33-E9910A72C141}"/>
                </a:ext>
              </a:extLst>
            </p:cNvPr>
            <p:cNvCxnSpPr/>
            <p:nvPr/>
          </p:nvCxnSpPr>
          <p:spPr>
            <a:xfrm flipH="1" flipV="1">
              <a:off x="5359142" y="2092915"/>
              <a:ext cx="105030" cy="172337"/>
            </a:xfrm>
            <a:prstGeom prst="straightConnector1">
              <a:avLst/>
            </a:prstGeom>
            <a:ln w="3810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2D9A20C-C4F5-0BDB-C1D4-7B70CA8183C5}"/>
                </a:ext>
              </a:extLst>
            </p:cNvPr>
            <p:cNvSpPr txBox="1"/>
            <p:nvPr/>
          </p:nvSpPr>
          <p:spPr>
            <a:xfrm>
              <a:off x="5448511" y="2080586"/>
              <a:ext cx="6719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err="1">
                  <a:solidFill>
                    <a:schemeClr val="accent5">
                      <a:lumMod val="20000"/>
                      <a:lumOff val="80000"/>
                    </a:schemeClr>
                  </a:solidFill>
                </a:rPr>
                <a:t>lense</a:t>
              </a:r>
              <a:endParaRPr lang="ko-KR" altLang="en-US" dirty="0">
                <a:solidFill>
                  <a:schemeClr val="accent5">
                    <a:lumMod val="20000"/>
                    <a:lumOff val="80000"/>
                  </a:schemeClr>
                </a:solidFill>
              </a:endParaRPr>
            </a:p>
          </p:txBody>
        </p:sp>
      </p:grpSp>
      <p:grpSp>
        <p:nvGrpSpPr>
          <p:cNvPr id="2" name="그룹 1">
            <a:extLst>
              <a:ext uri="{FF2B5EF4-FFF2-40B4-BE49-F238E27FC236}">
                <a16:creationId xmlns:a16="http://schemas.microsoft.com/office/drawing/2014/main" id="{EF5A5490-907D-EE83-187E-6A6EEF327312}"/>
              </a:ext>
            </a:extLst>
          </p:cNvPr>
          <p:cNvGrpSpPr/>
          <p:nvPr/>
        </p:nvGrpSpPr>
        <p:grpSpPr>
          <a:xfrm>
            <a:off x="4728913" y="1545042"/>
            <a:ext cx="3849131" cy="1179299"/>
            <a:chOff x="408211" y="1476556"/>
            <a:chExt cx="4102147" cy="1003695"/>
          </a:xfrm>
        </p:grpSpPr>
        <p:pic>
          <p:nvPicPr>
            <p:cNvPr id="13" name="그림 12">
              <a:extLst>
                <a:ext uri="{FF2B5EF4-FFF2-40B4-BE49-F238E27FC236}">
                  <a16:creationId xmlns:a16="http://schemas.microsoft.com/office/drawing/2014/main" id="{2AEF9358-829D-D8BE-C134-46436ABAB50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50358" y="1774097"/>
              <a:ext cx="2160000" cy="706154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E882332-306F-FBF3-0B75-544161FC3C6B}"/>
                </a:ext>
              </a:extLst>
            </p:cNvPr>
            <p:cNvSpPr txBox="1"/>
            <p:nvPr/>
          </p:nvSpPr>
          <p:spPr>
            <a:xfrm>
              <a:off x="934213" y="1477460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/>
                <a:t>amplitude</a:t>
              </a:r>
              <a:endParaRPr lang="ko-KR" altLang="en-US" dirty="0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FBCB1C10-D00E-93DD-5CB6-BF90D6A5B31F}"/>
                </a:ext>
              </a:extLst>
            </p:cNvPr>
            <p:cNvSpPr txBox="1"/>
            <p:nvPr/>
          </p:nvSpPr>
          <p:spPr>
            <a:xfrm>
              <a:off x="2711732" y="1476556"/>
              <a:ext cx="14372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/>
                <a:t>Chargeability</a:t>
              </a:r>
              <a:endParaRPr lang="ko-KR" altLang="en-US" dirty="0"/>
            </a:p>
          </p:txBody>
        </p:sp>
        <p:pic>
          <p:nvPicPr>
            <p:cNvPr id="10" name="그림 9">
              <a:extLst>
                <a:ext uri="{FF2B5EF4-FFF2-40B4-BE49-F238E27FC236}">
                  <a16:creationId xmlns:a16="http://schemas.microsoft.com/office/drawing/2014/main" id="{5EB16413-3C39-21FF-6C75-1F15ADA7596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211" y="1774097"/>
              <a:ext cx="2160000" cy="706154"/>
            </a:xfrm>
            <a:prstGeom prst="rect">
              <a:avLst/>
            </a:prstGeom>
          </p:spPr>
        </p:pic>
      </p:grpSp>
      <p:grpSp>
        <p:nvGrpSpPr>
          <p:cNvPr id="4" name="그룹 3">
            <a:extLst>
              <a:ext uri="{FF2B5EF4-FFF2-40B4-BE49-F238E27FC236}">
                <a16:creationId xmlns:a16="http://schemas.microsoft.com/office/drawing/2014/main" id="{4940BD5D-3F3F-B5CE-B9AE-C041B3B71246}"/>
              </a:ext>
            </a:extLst>
          </p:cNvPr>
          <p:cNvGrpSpPr/>
          <p:nvPr/>
        </p:nvGrpSpPr>
        <p:grpSpPr>
          <a:xfrm>
            <a:off x="410335" y="1556526"/>
            <a:ext cx="4099304" cy="1205530"/>
            <a:chOff x="4643387" y="1440805"/>
            <a:chExt cx="4101090" cy="1031702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E090CFEA-7A44-2E51-BDFF-1BDB8C17FFE2}"/>
                </a:ext>
              </a:extLst>
            </p:cNvPr>
            <p:cNvSpPr txBox="1"/>
            <p:nvPr/>
          </p:nvSpPr>
          <p:spPr>
            <a:xfrm>
              <a:off x="5169389" y="1440805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/>
                <a:t>amplitude</a:t>
              </a:r>
              <a:endParaRPr lang="ko-KR" altLang="en-US" dirty="0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24381E14-8BDF-D94E-4364-4713061BAE30}"/>
                </a:ext>
              </a:extLst>
            </p:cNvPr>
            <p:cNvSpPr txBox="1"/>
            <p:nvPr/>
          </p:nvSpPr>
          <p:spPr>
            <a:xfrm>
              <a:off x="6945852" y="1454154"/>
              <a:ext cx="14372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/>
                <a:t>Chargeability</a:t>
              </a:r>
              <a:endParaRPr lang="ko-KR" altLang="en-US" dirty="0"/>
            </a:p>
          </p:txBody>
        </p:sp>
        <p:pic>
          <p:nvPicPr>
            <p:cNvPr id="20" name="그림 19">
              <a:extLst>
                <a:ext uri="{FF2B5EF4-FFF2-40B4-BE49-F238E27FC236}">
                  <a16:creationId xmlns:a16="http://schemas.microsoft.com/office/drawing/2014/main" id="{0E1A1BF3-5CC4-3606-F854-3647976622D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3387" y="1750517"/>
              <a:ext cx="2160000" cy="706154"/>
            </a:xfrm>
            <a:prstGeom prst="rect">
              <a:avLst/>
            </a:prstGeom>
          </p:spPr>
        </p:pic>
        <p:pic>
          <p:nvPicPr>
            <p:cNvPr id="17" name="그림 16">
              <a:extLst>
                <a:ext uri="{FF2B5EF4-FFF2-40B4-BE49-F238E27FC236}">
                  <a16:creationId xmlns:a16="http://schemas.microsoft.com/office/drawing/2014/main" id="{C705F092-9008-DF97-A5E2-A7B08C96099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4478" y="1766353"/>
              <a:ext cx="2159999" cy="706154"/>
            </a:xfrm>
            <a:prstGeom prst="rect">
              <a:avLst/>
            </a:prstGeom>
          </p:spPr>
        </p:pic>
      </p:grpSp>
      <p:pic>
        <p:nvPicPr>
          <p:cNvPr id="58" name="그림 57">
            <a:extLst>
              <a:ext uri="{FF2B5EF4-FFF2-40B4-BE49-F238E27FC236}">
                <a16:creationId xmlns:a16="http://schemas.microsoft.com/office/drawing/2014/main" id="{BF77B221-DBB5-318C-9C0D-E7CEA1BD450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03" t="85609" r="45342"/>
          <a:stretch/>
        </p:blipFill>
        <p:spPr>
          <a:xfrm>
            <a:off x="820892" y="2806286"/>
            <a:ext cx="1447800" cy="380659"/>
          </a:xfrm>
          <a:prstGeom prst="rect">
            <a:avLst/>
          </a:prstGeom>
        </p:spPr>
      </p:pic>
      <p:pic>
        <p:nvPicPr>
          <p:cNvPr id="59" name="그림 58">
            <a:extLst>
              <a:ext uri="{FF2B5EF4-FFF2-40B4-BE49-F238E27FC236}">
                <a16:creationId xmlns:a16="http://schemas.microsoft.com/office/drawing/2014/main" id="{4C493E66-5897-A808-6F74-9B71EDBB212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60" t="87456" r="43140"/>
          <a:stretch/>
        </p:blipFill>
        <p:spPr>
          <a:xfrm>
            <a:off x="2682575" y="2806285"/>
            <a:ext cx="1763408" cy="380659"/>
          </a:xfrm>
          <a:prstGeom prst="rect">
            <a:avLst/>
          </a:prstGeom>
        </p:spPr>
      </p:pic>
      <p:sp>
        <p:nvSpPr>
          <p:cNvPr id="62" name="사각형: 둥근 모서리 61">
            <a:extLst>
              <a:ext uri="{FF2B5EF4-FFF2-40B4-BE49-F238E27FC236}">
                <a16:creationId xmlns:a16="http://schemas.microsoft.com/office/drawing/2014/main" id="{01FDBDBB-F048-4CE6-137C-97BF2AEEAA92}"/>
              </a:ext>
            </a:extLst>
          </p:cNvPr>
          <p:cNvSpPr/>
          <p:nvPr/>
        </p:nvSpPr>
        <p:spPr>
          <a:xfrm>
            <a:off x="92745" y="1543466"/>
            <a:ext cx="8943243" cy="1852732"/>
          </a:xfrm>
          <a:prstGeom prst="roundRect">
            <a:avLst>
              <a:gd name="adj" fmla="val 3445"/>
            </a:avLst>
          </a:prstGeom>
          <a:noFill/>
          <a:ln>
            <a:solidFill>
              <a:srgbClr val="CA8C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7" name="직사각형 56">
            <a:extLst>
              <a:ext uri="{FF2B5EF4-FFF2-40B4-BE49-F238E27FC236}">
                <a16:creationId xmlns:a16="http://schemas.microsoft.com/office/drawing/2014/main" id="{816357F3-E8DF-8AD3-7AC8-BB3C347CF9A1}"/>
              </a:ext>
            </a:extLst>
          </p:cNvPr>
          <p:cNvSpPr/>
          <p:nvPr/>
        </p:nvSpPr>
        <p:spPr>
          <a:xfrm>
            <a:off x="162768" y="1172591"/>
            <a:ext cx="1658379" cy="369332"/>
          </a:xfrm>
          <a:prstGeom prst="rect">
            <a:avLst/>
          </a:prstGeom>
          <a:solidFill>
            <a:srgbClr val="ECD6D9"/>
          </a:solidFill>
          <a:ln>
            <a:solidFill>
              <a:srgbClr val="CA8C95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Time-domain</a:t>
            </a:r>
            <a:endParaRPr lang="ko-KR" alt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DFEA77A5-B114-2FF6-2CCA-366E9667228C}"/>
              </a:ext>
            </a:extLst>
          </p:cNvPr>
          <p:cNvSpPr txBox="1"/>
          <p:nvPr/>
        </p:nvSpPr>
        <p:spPr>
          <a:xfrm>
            <a:off x="5186857" y="3026179"/>
            <a:ext cx="3849131" cy="369332"/>
          </a:xfrm>
          <a:prstGeom prst="rect">
            <a:avLst/>
          </a:prstGeom>
          <a:noFill/>
          <a:ln>
            <a:solidFill>
              <a:srgbClr val="CA8C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altLang="ko-KR" dirty="0">
                <a:solidFill>
                  <a:schemeClr val="tx1"/>
                </a:solidFill>
              </a:rPr>
              <a:t>When, water table </a:t>
            </a:r>
            <a:r>
              <a:rPr lang="en-US" altLang="ko-KR" dirty="0">
                <a:solidFill>
                  <a:schemeClr val="tx1"/>
                </a:solidFill>
                <a:sym typeface="Wingdings" panose="05000000000000000000" pitchFamily="2" charset="2"/>
              </a:rPr>
              <a:t> </a:t>
            </a:r>
            <a:r>
              <a:rPr lang="en-US" altLang="ko-KR" dirty="0">
                <a:solidFill>
                  <a:schemeClr val="tx1"/>
                </a:solidFill>
              </a:rPr>
              <a:t>Focusing to </a:t>
            </a:r>
            <a:r>
              <a:rPr lang="en-US" altLang="ko-KR" dirty="0" err="1">
                <a:solidFill>
                  <a:schemeClr val="tx1"/>
                </a:solidFill>
              </a:rPr>
              <a:t>lense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68" name="직사각형 67">
            <a:extLst>
              <a:ext uri="{FF2B5EF4-FFF2-40B4-BE49-F238E27FC236}">
                <a16:creationId xmlns:a16="http://schemas.microsoft.com/office/drawing/2014/main" id="{E9B12899-48BE-98D8-7F33-2F02F8561F13}"/>
              </a:ext>
            </a:extLst>
          </p:cNvPr>
          <p:cNvSpPr/>
          <p:nvPr/>
        </p:nvSpPr>
        <p:spPr>
          <a:xfrm>
            <a:off x="133149" y="3854875"/>
            <a:ext cx="2173263" cy="394245"/>
          </a:xfrm>
          <a:prstGeom prst="rect">
            <a:avLst/>
          </a:prstGeom>
          <a:solidFill>
            <a:srgbClr val="F3C2BD"/>
          </a:solidFill>
          <a:ln>
            <a:solidFill>
              <a:srgbClr val="E38A8A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SIP</a:t>
            </a:r>
            <a:endParaRPr lang="ko-KR" alt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D0319C3-A173-4042-F77F-2C1C078F7A66}"/>
              </a:ext>
            </a:extLst>
          </p:cNvPr>
          <p:cNvSpPr txBox="1"/>
          <p:nvPr/>
        </p:nvSpPr>
        <p:spPr>
          <a:xfrm rot="16200000">
            <a:off x="-412533" y="2193538"/>
            <a:ext cx="1403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err="1"/>
              <a:t>Watertable</a:t>
            </a:r>
            <a:r>
              <a:rPr lang="en-US" altLang="ko-KR" dirty="0"/>
              <a:t> X</a:t>
            </a:r>
            <a:endParaRPr lang="ko-KR" alt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3C92876-AC32-7643-0835-8E9AB6B44ACA}"/>
              </a:ext>
            </a:extLst>
          </p:cNvPr>
          <p:cNvSpPr txBox="1"/>
          <p:nvPr/>
        </p:nvSpPr>
        <p:spPr>
          <a:xfrm rot="16200000">
            <a:off x="4041001" y="2050735"/>
            <a:ext cx="1179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err="1"/>
              <a:t>Watertable</a:t>
            </a:r>
            <a:endParaRPr lang="ko-KR" altLang="en-US" dirty="0"/>
          </a:p>
        </p:txBody>
      </p:sp>
      <p:pic>
        <p:nvPicPr>
          <p:cNvPr id="47" name="그림 46">
            <a:extLst>
              <a:ext uri="{FF2B5EF4-FFF2-40B4-BE49-F238E27FC236}">
                <a16:creationId xmlns:a16="http://schemas.microsoft.com/office/drawing/2014/main" id="{BF64F32B-04EA-4288-1A3C-A3BA08C1198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7257" y="4658131"/>
            <a:ext cx="1562100" cy="713601"/>
          </a:xfrm>
          <a:prstGeom prst="rect">
            <a:avLst/>
          </a:prstGeom>
        </p:spPr>
      </p:pic>
      <p:pic>
        <p:nvPicPr>
          <p:cNvPr id="48" name="그림 47">
            <a:extLst>
              <a:ext uri="{FF2B5EF4-FFF2-40B4-BE49-F238E27FC236}">
                <a16:creationId xmlns:a16="http://schemas.microsoft.com/office/drawing/2014/main" id="{E9C99D50-F2B8-63A0-0FB0-3925A6F8495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4167" y="4658131"/>
            <a:ext cx="1562100" cy="713601"/>
          </a:xfrm>
          <a:prstGeom prst="rect">
            <a:avLst/>
          </a:prstGeom>
        </p:spPr>
      </p:pic>
      <p:pic>
        <p:nvPicPr>
          <p:cNvPr id="49" name="그림 48">
            <a:extLst>
              <a:ext uri="{FF2B5EF4-FFF2-40B4-BE49-F238E27FC236}">
                <a16:creationId xmlns:a16="http://schemas.microsoft.com/office/drawing/2014/main" id="{69B0BFAC-3EAC-95C0-2EB5-3E088FF2147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1076" y="4658131"/>
            <a:ext cx="1562100" cy="713601"/>
          </a:xfrm>
          <a:prstGeom prst="rect">
            <a:avLst/>
          </a:prstGeom>
        </p:spPr>
      </p:pic>
      <p:pic>
        <p:nvPicPr>
          <p:cNvPr id="50" name="그림 49">
            <a:extLst>
              <a:ext uri="{FF2B5EF4-FFF2-40B4-BE49-F238E27FC236}">
                <a16:creationId xmlns:a16="http://schemas.microsoft.com/office/drawing/2014/main" id="{0371855B-03D1-25E2-12C8-DD17F60C8D1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27" y="4658131"/>
            <a:ext cx="1562100" cy="713601"/>
          </a:xfrm>
          <a:prstGeom prst="rect">
            <a:avLst/>
          </a:prstGeom>
        </p:spPr>
      </p:pic>
      <p:pic>
        <p:nvPicPr>
          <p:cNvPr id="51" name="그림 50">
            <a:extLst>
              <a:ext uri="{FF2B5EF4-FFF2-40B4-BE49-F238E27FC236}">
                <a16:creationId xmlns:a16="http://schemas.microsoft.com/office/drawing/2014/main" id="{DB510E6F-B941-BFD4-763B-0EE618DEC6D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437" y="4658131"/>
            <a:ext cx="1562100" cy="713601"/>
          </a:xfrm>
          <a:prstGeom prst="rect">
            <a:avLst/>
          </a:prstGeom>
        </p:spPr>
      </p:pic>
      <p:pic>
        <p:nvPicPr>
          <p:cNvPr id="52" name="그림 51">
            <a:extLst>
              <a:ext uri="{FF2B5EF4-FFF2-40B4-BE49-F238E27FC236}">
                <a16:creationId xmlns:a16="http://schemas.microsoft.com/office/drawing/2014/main" id="{76877341-D6FD-738E-A9DD-6D6D304112F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0347" y="4658131"/>
            <a:ext cx="1562100" cy="713601"/>
          </a:xfrm>
          <a:prstGeom prst="rect">
            <a:avLst/>
          </a:prstGeom>
        </p:spPr>
      </p:pic>
      <p:pic>
        <p:nvPicPr>
          <p:cNvPr id="54" name="그림 53">
            <a:extLst>
              <a:ext uri="{FF2B5EF4-FFF2-40B4-BE49-F238E27FC236}">
                <a16:creationId xmlns:a16="http://schemas.microsoft.com/office/drawing/2014/main" id="{04B95756-86CE-1787-5C18-BF16C2CBC83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27" y="5344230"/>
            <a:ext cx="1562100" cy="713601"/>
          </a:xfrm>
          <a:prstGeom prst="rect">
            <a:avLst/>
          </a:prstGeom>
        </p:spPr>
      </p:pic>
      <p:pic>
        <p:nvPicPr>
          <p:cNvPr id="55" name="그림 54">
            <a:extLst>
              <a:ext uri="{FF2B5EF4-FFF2-40B4-BE49-F238E27FC236}">
                <a16:creationId xmlns:a16="http://schemas.microsoft.com/office/drawing/2014/main" id="{550EFE95-D088-3C3F-D4A5-2DFA32CFDA6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999" y="5344230"/>
            <a:ext cx="1562100" cy="713601"/>
          </a:xfrm>
          <a:prstGeom prst="rect">
            <a:avLst/>
          </a:prstGeom>
        </p:spPr>
      </p:pic>
      <p:pic>
        <p:nvPicPr>
          <p:cNvPr id="56" name="그림 55">
            <a:extLst>
              <a:ext uri="{FF2B5EF4-FFF2-40B4-BE49-F238E27FC236}">
                <a16:creationId xmlns:a16="http://schemas.microsoft.com/office/drawing/2014/main" id="{D63B5FF7-2613-689F-0ED3-B50FFA9C636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471" y="5344230"/>
            <a:ext cx="1562100" cy="713601"/>
          </a:xfrm>
          <a:prstGeom prst="rect">
            <a:avLst/>
          </a:prstGeom>
        </p:spPr>
      </p:pic>
      <p:pic>
        <p:nvPicPr>
          <p:cNvPr id="66" name="그림 65">
            <a:extLst>
              <a:ext uri="{FF2B5EF4-FFF2-40B4-BE49-F238E27FC236}">
                <a16:creationId xmlns:a16="http://schemas.microsoft.com/office/drawing/2014/main" id="{5C845237-E068-7DC4-6167-6F83FEB4BF5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0943" y="5344230"/>
            <a:ext cx="1562100" cy="713601"/>
          </a:xfrm>
          <a:prstGeom prst="rect">
            <a:avLst/>
          </a:prstGeom>
        </p:spPr>
      </p:pic>
      <p:pic>
        <p:nvPicPr>
          <p:cNvPr id="67" name="그림 66">
            <a:extLst>
              <a:ext uri="{FF2B5EF4-FFF2-40B4-BE49-F238E27FC236}">
                <a16:creationId xmlns:a16="http://schemas.microsoft.com/office/drawing/2014/main" id="{6C47A335-4962-A2D8-F1F3-FAF765F09F7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2415" y="5344230"/>
            <a:ext cx="1562100" cy="713601"/>
          </a:xfrm>
          <a:prstGeom prst="rect">
            <a:avLst/>
          </a:prstGeom>
        </p:spPr>
      </p:pic>
      <p:pic>
        <p:nvPicPr>
          <p:cNvPr id="69" name="그림 68">
            <a:extLst>
              <a:ext uri="{FF2B5EF4-FFF2-40B4-BE49-F238E27FC236}">
                <a16:creationId xmlns:a16="http://schemas.microsoft.com/office/drawing/2014/main" id="{0E7F9787-2298-7E29-89A7-A74B62D9F0F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3888" y="5344230"/>
            <a:ext cx="1562100" cy="713601"/>
          </a:xfrm>
          <a:prstGeom prst="rect">
            <a:avLst/>
          </a:prstGeom>
        </p:spPr>
      </p:pic>
      <p:sp>
        <p:nvSpPr>
          <p:cNvPr id="72" name="TextBox 71">
            <a:extLst>
              <a:ext uri="{FF2B5EF4-FFF2-40B4-BE49-F238E27FC236}">
                <a16:creationId xmlns:a16="http://schemas.microsoft.com/office/drawing/2014/main" id="{11EEDAD0-9E4B-E6CF-49B2-2D01346EC208}"/>
              </a:ext>
            </a:extLst>
          </p:cNvPr>
          <p:cNvSpPr txBox="1"/>
          <p:nvPr/>
        </p:nvSpPr>
        <p:spPr>
          <a:xfrm>
            <a:off x="528871" y="4249122"/>
            <a:ext cx="7234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dirty="0"/>
              <a:t>0.125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A7450EDF-41DE-44E0-F86A-C374F846749A}"/>
              </a:ext>
            </a:extLst>
          </p:cNvPr>
          <p:cNvSpPr txBox="1"/>
          <p:nvPr/>
        </p:nvSpPr>
        <p:spPr>
          <a:xfrm>
            <a:off x="2014526" y="4249122"/>
            <a:ext cx="7234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dirty="0"/>
              <a:t>0.375</a:t>
            </a:r>
            <a:endParaRPr lang="ko-KR" altLang="en-US" dirty="0"/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AAB411E2-091C-09BC-6C43-7DD1A97FC033}"/>
              </a:ext>
            </a:extLst>
          </p:cNvPr>
          <p:cNvSpPr txBox="1"/>
          <p:nvPr/>
        </p:nvSpPr>
        <p:spPr>
          <a:xfrm>
            <a:off x="3500181" y="4249122"/>
            <a:ext cx="7234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dirty="0"/>
              <a:t>0.625</a:t>
            </a:r>
            <a:endParaRPr lang="ko-KR" altLang="en-US" dirty="0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EA517E66-9CFB-766B-57F9-BC2B39B8E87B}"/>
              </a:ext>
            </a:extLst>
          </p:cNvPr>
          <p:cNvSpPr txBox="1"/>
          <p:nvPr/>
        </p:nvSpPr>
        <p:spPr>
          <a:xfrm>
            <a:off x="4985836" y="4249122"/>
            <a:ext cx="7234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dirty="0"/>
              <a:t>1</a:t>
            </a:r>
            <a:endParaRPr lang="ko-KR" altLang="en-US" dirty="0"/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E9F6F834-046C-558A-A923-5947D706CFB7}"/>
              </a:ext>
            </a:extLst>
          </p:cNvPr>
          <p:cNvSpPr txBox="1"/>
          <p:nvPr/>
        </p:nvSpPr>
        <p:spPr>
          <a:xfrm>
            <a:off x="6471491" y="4249122"/>
            <a:ext cx="7234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D05373AA-6409-E4F2-A9A8-442A4360C492}"/>
              </a:ext>
            </a:extLst>
          </p:cNvPr>
          <p:cNvSpPr txBox="1"/>
          <p:nvPr/>
        </p:nvSpPr>
        <p:spPr>
          <a:xfrm>
            <a:off x="7957148" y="4249122"/>
            <a:ext cx="7234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dirty="0"/>
              <a:t>5</a:t>
            </a:r>
            <a:endParaRPr lang="ko-KR" alt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774C20-823C-8D9B-6F51-C31F6A35228C}"/>
              </a:ext>
            </a:extLst>
          </p:cNvPr>
          <p:cNvSpPr txBox="1"/>
          <p:nvPr/>
        </p:nvSpPr>
        <p:spPr>
          <a:xfrm>
            <a:off x="305285" y="6065476"/>
            <a:ext cx="6806137" cy="369332"/>
          </a:xfrm>
          <a:prstGeom prst="rect">
            <a:avLst/>
          </a:prstGeom>
          <a:noFill/>
          <a:ln>
            <a:solidFill>
              <a:srgbClr val="E38A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algn="ctr"/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altLang="ko-KR" dirty="0">
                <a:solidFill>
                  <a:schemeClr val="tx1"/>
                </a:solidFill>
              </a:rPr>
              <a:t> According to frequency,</a:t>
            </a:r>
            <a:r>
              <a:rPr lang="en-US" altLang="ko-KR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ko-KR" dirty="0">
                <a:solidFill>
                  <a:schemeClr val="tx1"/>
                </a:solidFill>
              </a:rPr>
              <a:t>When without </a:t>
            </a:r>
            <a:r>
              <a:rPr lang="en-US" altLang="ko-KR" dirty="0" err="1">
                <a:solidFill>
                  <a:schemeClr val="tx1"/>
                </a:solidFill>
              </a:rPr>
              <a:t>watertable</a:t>
            </a:r>
            <a:r>
              <a:rPr lang="en-US" altLang="ko-KR" dirty="0">
                <a:solidFill>
                  <a:schemeClr val="tx1"/>
                </a:solidFill>
              </a:rPr>
              <a:t> </a:t>
            </a:r>
            <a:r>
              <a:rPr lang="en-US" altLang="ko-KR" dirty="0">
                <a:solidFill>
                  <a:schemeClr val="tx1"/>
                </a:solidFill>
                <a:sym typeface="Wingdings" panose="05000000000000000000" pitchFamily="2" charset="2"/>
              </a:rPr>
              <a:t> </a:t>
            </a:r>
            <a:r>
              <a:rPr lang="en-US" altLang="ko-KR" dirty="0">
                <a:solidFill>
                  <a:schemeClr val="tx1"/>
                </a:solidFill>
              </a:rPr>
              <a:t>Phase deviation ↑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75E3FEEF-4ED4-E1DF-2C8A-1061E084B493}"/>
              </a:ext>
            </a:extLst>
          </p:cNvPr>
          <p:cNvSpPr txBox="1"/>
          <p:nvPr/>
        </p:nvSpPr>
        <p:spPr>
          <a:xfrm>
            <a:off x="1796962" y="1188081"/>
            <a:ext cx="39196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latinLnBrk="1"/>
            <a:r>
              <a:rPr lang="en-US" altLang="ko-KR" dirty="0"/>
              <a:t>: Case 3 &amp; 3’ (</a:t>
            </a:r>
            <a:r>
              <a:rPr lang="en-US" altLang="ko-KR" sz="1800" kern="1200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Clay </a:t>
            </a:r>
            <a:r>
              <a:rPr lang="en-US" altLang="ko-KR" sz="1800" kern="1200" dirty="0" err="1">
                <a:solidFill>
                  <a:schemeClr val="dk1"/>
                </a:solidFill>
                <a:latin typeface="+mn-lt"/>
                <a:ea typeface="+mn-ea"/>
                <a:cs typeface="+mn-cs"/>
              </a:rPr>
              <a:t>lens+NAPL</a:t>
            </a:r>
            <a:r>
              <a:rPr lang="en-US" altLang="ko-KR" sz="1800" kern="1200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)</a:t>
            </a:r>
            <a:endParaRPr lang="ko-KR" altLang="en-US" sz="1800" kern="1200" dirty="0">
              <a:solidFill>
                <a:schemeClr val="dk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FC8603E2-98AD-33C6-9507-43AF0EBEA099}"/>
              </a:ext>
            </a:extLst>
          </p:cNvPr>
          <p:cNvSpPr txBox="1"/>
          <p:nvPr/>
        </p:nvSpPr>
        <p:spPr>
          <a:xfrm>
            <a:off x="2332614" y="3855201"/>
            <a:ext cx="44727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latinLnBrk="1"/>
            <a:r>
              <a:rPr lang="en-US" altLang="ko-KR" dirty="0"/>
              <a:t>: Case 2 &amp; 2’ (</a:t>
            </a:r>
            <a:r>
              <a:rPr lang="en-US" altLang="ko-KR" dirty="0">
                <a:solidFill>
                  <a:schemeClr val="dk1"/>
                </a:solidFill>
              </a:rPr>
              <a:t>Sand</a:t>
            </a:r>
            <a:r>
              <a:rPr lang="en-US" altLang="ko-KR" sz="1800" kern="1200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ko-KR" sz="1800" kern="1200" dirty="0" err="1">
                <a:solidFill>
                  <a:schemeClr val="dk1"/>
                </a:solidFill>
                <a:latin typeface="+mn-lt"/>
                <a:ea typeface="+mn-ea"/>
                <a:cs typeface="+mn-cs"/>
              </a:rPr>
              <a:t>lens+NAPL</a:t>
            </a:r>
            <a:r>
              <a:rPr lang="en-US" altLang="ko-KR" sz="1800" kern="1200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)</a:t>
            </a:r>
            <a:endParaRPr lang="ko-KR" altLang="en-US" sz="1800" kern="1200" dirty="0">
              <a:solidFill>
                <a:schemeClr val="dk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807AC007-DDAA-7147-2523-C25F0A245215}"/>
              </a:ext>
            </a:extLst>
          </p:cNvPr>
          <p:cNvSpPr txBox="1"/>
          <p:nvPr/>
        </p:nvSpPr>
        <p:spPr>
          <a:xfrm rot="16200000">
            <a:off x="-213445" y="4749551"/>
            <a:ext cx="8044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dirty="0"/>
              <a:t>Case 2 </a:t>
            </a:r>
            <a:endParaRPr lang="ko-KR" altLang="en-US" dirty="0"/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2EE27E43-BC4E-504F-7550-2C679E0862C1}"/>
              </a:ext>
            </a:extLst>
          </p:cNvPr>
          <p:cNvSpPr txBox="1"/>
          <p:nvPr/>
        </p:nvSpPr>
        <p:spPr>
          <a:xfrm rot="16200000">
            <a:off x="-190132" y="5561784"/>
            <a:ext cx="8044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dirty="0"/>
              <a:t>Case 2’ </a:t>
            </a:r>
            <a:endParaRPr lang="ko-KR" altLang="en-US" dirty="0"/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C43AA759-1DB2-D880-908F-6C167B5488FB}"/>
              </a:ext>
            </a:extLst>
          </p:cNvPr>
          <p:cNvSpPr txBox="1"/>
          <p:nvPr/>
        </p:nvSpPr>
        <p:spPr>
          <a:xfrm>
            <a:off x="0" y="4256915"/>
            <a:ext cx="7234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dirty="0"/>
              <a:t>[Hz]</a:t>
            </a:r>
            <a:endParaRPr lang="ko-KR" altLang="en-US" dirty="0"/>
          </a:p>
        </p:txBody>
      </p:sp>
      <p:sp>
        <p:nvSpPr>
          <p:cNvPr id="16" name="타원 15">
            <a:extLst>
              <a:ext uri="{FF2B5EF4-FFF2-40B4-BE49-F238E27FC236}">
                <a16:creationId xmlns:a16="http://schemas.microsoft.com/office/drawing/2014/main" id="{DA8808CD-EF36-0BB4-6DFF-0B0036534D7B}"/>
              </a:ext>
            </a:extLst>
          </p:cNvPr>
          <p:cNvSpPr/>
          <p:nvPr/>
        </p:nvSpPr>
        <p:spPr>
          <a:xfrm>
            <a:off x="936108" y="2186133"/>
            <a:ext cx="415190" cy="353813"/>
          </a:xfrm>
          <a:prstGeom prst="ellipse">
            <a:avLst/>
          </a:prstGeom>
          <a:noFill/>
          <a:ln>
            <a:solidFill>
              <a:schemeClr val="bg1"/>
            </a:solidFill>
          </a:ln>
          <a:effectLst>
            <a:glow rad="101600">
              <a:schemeClr val="tx1">
                <a:lumMod val="50000"/>
                <a:lumOff val="50000"/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4" name="타원 83">
            <a:extLst>
              <a:ext uri="{FF2B5EF4-FFF2-40B4-BE49-F238E27FC236}">
                <a16:creationId xmlns:a16="http://schemas.microsoft.com/office/drawing/2014/main" id="{CAC7123F-1AF4-1F36-85CF-314FCFBE752B}"/>
              </a:ext>
            </a:extLst>
          </p:cNvPr>
          <p:cNvSpPr/>
          <p:nvPr/>
        </p:nvSpPr>
        <p:spPr>
          <a:xfrm>
            <a:off x="2906556" y="2191577"/>
            <a:ext cx="415190" cy="353813"/>
          </a:xfrm>
          <a:prstGeom prst="ellipse">
            <a:avLst/>
          </a:prstGeom>
          <a:noFill/>
          <a:ln>
            <a:solidFill>
              <a:schemeClr val="bg1"/>
            </a:solidFill>
          </a:ln>
          <a:effectLst>
            <a:glow rad="101600">
              <a:schemeClr val="tx1">
                <a:lumMod val="50000"/>
                <a:lumOff val="50000"/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5" name="타원 84">
            <a:extLst>
              <a:ext uri="{FF2B5EF4-FFF2-40B4-BE49-F238E27FC236}">
                <a16:creationId xmlns:a16="http://schemas.microsoft.com/office/drawing/2014/main" id="{D591171D-FA1F-DA90-F5E9-19B368E60D41}"/>
              </a:ext>
            </a:extLst>
          </p:cNvPr>
          <p:cNvSpPr/>
          <p:nvPr/>
        </p:nvSpPr>
        <p:spPr>
          <a:xfrm>
            <a:off x="5230426" y="2114845"/>
            <a:ext cx="415190" cy="353813"/>
          </a:xfrm>
          <a:prstGeom prst="ellipse">
            <a:avLst/>
          </a:prstGeom>
          <a:noFill/>
          <a:ln>
            <a:solidFill>
              <a:schemeClr val="bg1"/>
            </a:solidFill>
          </a:ln>
          <a:effectLst>
            <a:glow rad="101600">
              <a:schemeClr val="tx1">
                <a:lumMod val="50000"/>
                <a:lumOff val="50000"/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6" name="타원 85">
            <a:extLst>
              <a:ext uri="{FF2B5EF4-FFF2-40B4-BE49-F238E27FC236}">
                <a16:creationId xmlns:a16="http://schemas.microsoft.com/office/drawing/2014/main" id="{D1D47967-6EA5-2BF1-C11C-713DE0144FDD}"/>
              </a:ext>
            </a:extLst>
          </p:cNvPr>
          <p:cNvSpPr/>
          <p:nvPr/>
        </p:nvSpPr>
        <p:spPr>
          <a:xfrm>
            <a:off x="7058698" y="2117692"/>
            <a:ext cx="415190" cy="353813"/>
          </a:xfrm>
          <a:prstGeom prst="ellipse">
            <a:avLst/>
          </a:prstGeom>
          <a:noFill/>
          <a:ln>
            <a:solidFill>
              <a:schemeClr val="bg1"/>
            </a:solidFill>
          </a:ln>
          <a:effectLst>
            <a:glow rad="101600">
              <a:schemeClr val="tx1">
                <a:lumMod val="50000"/>
                <a:lumOff val="50000"/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5" name="사각형: 둥근 모서리 64">
            <a:extLst>
              <a:ext uri="{FF2B5EF4-FFF2-40B4-BE49-F238E27FC236}">
                <a16:creationId xmlns:a16="http://schemas.microsoft.com/office/drawing/2014/main" id="{0F422449-AAB8-9669-60B9-3A99DABF8CB3}"/>
              </a:ext>
            </a:extLst>
          </p:cNvPr>
          <p:cNvSpPr/>
          <p:nvPr/>
        </p:nvSpPr>
        <p:spPr>
          <a:xfrm>
            <a:off x="97386" y="4249121"/>
            <a:ext cx="8943243" cy="2194599"/>
          </a:xfrm>
          <a:prstGeom prst="roundRect">
            <a:avLst>
              <a:gd name="adj" fmla="val 3566"/>
            </a:avLst>
          </a:prstGeom>
          <a:noFill/>
          <a:ln>
            <a:solidFill>
              <a:srgbClr val="E38A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60" name="그림 59">
            <a:extLst>
              <a:ext uri="{FF2B5EF4-FFF2-40B4-BE49-F238E27FC236}">
                <a16:creationId xmlns:a16="http://schemas.microsoft.com/office/drawing/2014/main" id="{DA1F1354-9BEF-C65D-9938-D13E17EDD25F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12" t="86556" r="43441" b="1890"/>
          <a:stretch/>
        </p:blipFill>
        <p:spPr>
          <a:xfrm>
            <a:off x="7164130" y="6065536"/>
            <a:ext cx="1764916" cy="286767"/>
          </a:xfrm>
          <a:prstGeom prst="rect">
            <a:avLst/>
          </a:prstGeom>
        </p:spPr>
      </p:pic>
      <p:pic>
        <p:nvPicPr>
          <p:cNvPr id="9" name="오디오 8">
            <a:hlinkClick r:id="" action="ppaction://media"/>
            <a:extLst>
              <a:ext uri="{FF2B5EF4-FFF2-40B4-BE49-F238E27FC236}">
                <a16:creationId xmlns:a16="http://schemas.microsoft.com/office/drawing/2014/main" id="{BE9FEE70-BCE8-E373-81AB-62DA3E6ED8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1698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613"/>
    </mc:Choice>
    <mc:Fallback>
      <p:transition spd="slow" advTm="136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그림 18">
            <a:extLst>
              <a:ext uri="{FF2B5EF4-FFF2-40B4-BE49-F238E27FC236}">
                <a16:creationId xmlns:a16="http://schemas.microsoft.com/office/drawing/2014/main" id="{6234F2D9-84E9-3951-EC06-BB7537D71F6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1820" b="10655"/>
          <a:stretch/>
        </p:blipFill>
        <p:spPr>
          <a:xfrm>
            <a:off x="2513940" y="3669336"/>
            <a:ext cx="2344454" cy="1380615"/>
          </a:xfrm>
          <a:prstGeom prst="rect">
            <a:avLst/>
          </a:prstGeom>
        </p:spPr>
      </p:pic>
      <p:sp>
        <p:nvSpPr>
          <p:cNvPr id="3" name="제목 2">
            <a:extLst>
              <a:ext uri="{FF2B5EF4-FFF2-40B4-BE49-F238E27FC236}">
                <a16:creationId xmlns:a16="http://schemas.microsoft.com/office/drawing/2014/main" id="{D07A2FCF-4263-8163-C455-C60C58B8EF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2400" dirty="0"/>
              <a:t>Numerical Model 2 : dug with anomaly</a:t>
            </a:r>
            <a:endParaRPr lang="ko-KR" altLang="en-US" sz="2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2FC1CCA-0DB8-BECE-F34F-4B87CC29F59E}"/>
              </a:ext>
            </a:extLst>
          </p:cNvPr>
          <p:cNvSpPr txBox="1"/>
          <p:nvPr/>
        </p:nvSpPr>
        <p:spPr>
          <a:xfrm>
            <a:off x="2411503" y="1108657"/>
            <a:ext cx="2368657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dirty="0" err="1"/>
              <a:t>Resistivity</a:t>
            </a:r>
            <a:r>
              <a:rPr lang="ko-KR" altLang="en-US" dirty="0"/>
              <a:t> </a:t>
            </a:r>
            <a:r>
              <a:rPr lang="ko-KR" altLang="en-US" dirty="0" err="1"/>
              <a:t>tomogram</a:t>
            </a:r>
            <a:r>
              <a:rPr lang="ko-KR" altLang="en-US" dirty="0"/>
              <a:t> </a:t>
            </a:r>
            <a:endParaRPr lang="en-US" altLang="ko-KR" dirty="0"/>
          </a:p>
          <a:p>
            <a:r>
              <a:rPr lang="en-US" altLang="ko-KR" sz="1600" dirty="0"/>
              <a:t>@0.6 Hz</a:t>
            </a:r>
          </a:p>
        </p:txBody>
      </p:sp>
      <p:grpSp>
        <p:nvGrpSpPr>
          <p:cNvPr id="22" name="그룹 21">
            <a:extLst>
              <a:ext uri="{FF2B5EF4-FFF2-40B4-BE49-F238E27FC236}">
                <a16:creationId xmlns:a16="http://schemas.microsoft.com/office/drawing/2014/main" id="{5F900909-575D-9712-26DE-047F2DED9B17}"/>
              </a:ext>
            </a:extLst>
          </p:cNvPr>
          <p:cNvGrpSpPr/>
          <p:nvPr/>
        </p:nvGrpSpPr>
        <p:grpSpPr>
          <a:xfrm>
            <a:off x="2391502" y="1635743"/>
            <a:ext cx="2492711" cy="1273823"/>
            <a:chOff x="2416034" y="1192054"/>
            <a:chExt cx="2492711" cy="1273823"/>
          </a:xfrm>
        </p:grpSpPr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25BED289-352A-F14A-50BF-4E95ACE4B6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55715"/>
            <a:stretch/>
          </p:blipFill>
          <p:spPr>
            <a:xfrm>
              <a:off x="2416034" y="1192054"/>
              <a:ext cx="2492711" cy="127382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2823711B-B6EB-55B2-9A3B-4B2C567A28A8}"/>
                    </a:ext>
                  </a:extLst>
                </p:cNvPr>
                <p:cNvSpPr txBox="1"/>
                <p:nvPr/>
              </p:nvSpPr>
              <p:spPr>
                <a:xfrm>
                  <a:off x="3207973" y="1746403"/>
                  <a:ext cx="761155" cy="30777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altLang="ko-KR" sz="1400" b="1" dirty="0">
                      <a:solidFill>
                        <a:schemeClr val="bg1"/>
                      </a:solidFill>
                    </a:rPr>
                    <a:t>6</a:t>
                  </a:r>
                  <a14:m>
                    <m:oMath xmlns:m="http://schemas.openxmlformats.org/officeDocument/2006/math">
                      <m:r>
                        <a:rPr lang="el-GR" altLang="ko-KR" sz="14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𝜴</m:t>
                      </m:r>
                      <m:r>
                        <a:rPr lang="en-US" altLang="ko-KR" sz="14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𝒎</m:t>
                      </m:r>
                    </m:oMath>
                  </a14:m>
                  <a:endParaRPr lang="en-US" altLang="ko-KR" b="1" dirty="0"/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2823711B-B6EB-55B2-9A3B-4B2C567A28A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07973" y="1746403"/>
                  <a:ext cx="761155" cy="307777"/>
                </a:xfrm>
                <a:prstGeom prst="rect">
                  <a:avLst/>
                </a:prstGeom>
                <a:blipFill>
                  <a:blip r:embed="rId7"/>
                  <a:stretch>
                    <a:fillRect l="-2400" t="-4000" b="-20000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6" name="직선 화살표 연결선 15">
              <a:extLst>
                <a:ext uri="{FF2B5EF4-FFF2-40B4-BE49-F238E27FC236}">
                  <a16:creationId xmlns:a16="http://schemas.microsoft.com/office/drawing/2014/main" id="{A88F482F-5D60-11F9-59B3-3AA98104734A}"/>
                </a:ext>
              </a:extLst>
            </p:cNvPr>
            <p:cNvCxnSpPr/>
            <p:nvPr/>
          </p:nvCxnSpPr>
          <p:spPr>
            <a:xfrm flipH="1" flipV="1">
              <a:off x="3263900" y="1677184"/>
              <a:ext cx="98425" cy="148393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7" name="직선 화살표 연결선 16">
            <a:extLst>
              <a:ext uri="{FF2B5EF4-FFF2-40B4-BE49-F238E27FC236}">
                <a16:creationId xmlns:a16="http://schemas.microsoft.com/office/drawing/2014/main" id="{450027D8-55EB-5A98-92B7-20C52A8F63A2}"/>
              </a:ext>
            </a:extLst>
          </p:cNvPr>
          <p:cNvCxnSpPr>
            <a:cxnSpLocks/>
          </p:cNvCxnSpPr>
          <p:nvPr/>
        </p:nvCxnSpPr>
        <p:spPr>
          <a:xfrm flipV="1">
            <a:off x="1171416" y="3976212"/>
            <a:ext cx="156687" cy="214044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그룹 19">
            <a:extLst>
              <a:ext uri="{FF2B5EF4-FFF2-40B4-BE49-F238E27FC236}">
                <a16:creationId xmlns:a16="http://schemas.microsoft.com/office/drawing/2014/main" id="{799C51AA-4EFA-3E6B-A4D5-00D647495982}"/>
              </a:ext>
            </a:extLst>
          </p:cNvPr>
          <p:cNvGrpSpPr/>
          <p:nvPr/>
        </p:nvGrpSpPr>
        <p:grpSpPr>
          <a:xfrm>
            <a:off x="2969223" y="2497869"/>
            <a:ext cx="1971814" cy="1213540"/>
            <a:chOff x="2276349" y="3172090"/>
            <a:chExt cx="2493769" cy="1526315"/>
          </a:xfrm>
        </p:grpSpPr>
        <p:grpSp>
          <p:nvGrpSpPr>
            <p:cNvPr id="5" name="그룹 4">
              <a:extLst>
                <a:ext uri="{FF2B5EF4-FFF2-40B4-BE49-F238E27FC236}">
                  <a16:creationId xmlns:a16="http://schemas.microsoft.com/office/drawing/2014/main" id="{2B694A59-9FFB-A8EA-4C7B-5BAF0CC30160}"/>
                </a:ext>
              </a:extLst>
            </p:cNvPr>
            <p:cNvGrpSpPr/>
            <p:nvPr/>
          </p:nvGrpSpPr>
          <p:grpSpPr>
            <a:xfrm>
              <a:off x="2276349" y="3172090"/>
              <a:ext cx="2493769" cy="1526315"/>
              <a:chOff x="2990949" y="4565756"/>
              <a:chExt cx="3792122" cy="2072080"/>
            </a:xfrm>
          </p:grpSpPr>
          <p:pic>
            <p:nvPicPr>
              <p:cNvPr id="6" name="그림 5">
                <a:extLst>
                  <a:ext uri="{FF2B5EF4-FFF2-40B4-BE49-F238E27FC236}">
                    <a16:creationId xmlns:a16="http://schemas.microsoft.com/office/drawing/2014/main" id="{8CDB9CBF-2BB3-7D52-D3ED-610D41A2F0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990949" y="4565756"/>
                <a:ext cx="3792122" cy="2072080"/>
              </a:xfrm>
              <a:prstGeom prst="rect">
                <a:avLst/>
              </a:prstGeom>
            </p:spPr>
          </p:pic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E77A95F-EF33-EE7A-C86C-C20EF1B85DE1}"/>
                  </a:ext>
                </a:extLst>
              </p:cNvPr>
              <p:cNvSpPr txBox="1"/>
              <p:nvPr/>
            </p:nvSpPr>
            <p:spPr>
              <a:xfrm>
                <a:off x="3325070" y="5294877"/>
                <a:ext cx="2153723" cy="73572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ko-KR" sz="1100" b="1" dirty="0">
                    <a:solidFill>
                      <a:schemeClr val="bg1"/>
                    </a:solidFill>
                    <a:latin typeface="TimesNewRomanPSMT"/>
                  </a:rPr>
                  <a:t>Infer geometrics</a:t>
                </a:r>
                <a:endParaRPr lang="ko-KR" altLang="en-US" sz="1100" b="1" dirty="0">
                  <a:solidFill>
                    <a:schemeClr val="bg1"/>
                  </a:solidFill>
                  <a:latin typeface="TimesNewRomanPSMT"/>
                </a:endParaRPr>
              </a:p>
            </p:txBody>
          </p: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4E708B4B-7F3D-2CD4-FD6F-C2534BD6C04C}"/>
                </a:ext>
              </a:extLst>
            </p:cNvPr>
            <p:cNvSpPr txBox="1"/>
            <p:nvPr/>
          </p:nvSpPr>
          <p:spPr>
            <a:xfrm>
              <a:off x="3325993" y="3914437"/>
              <a:ext cx="133350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dirty="0"/>
                <a:t>Waste stack</a:t>
              </a:r>
              <a:endParaRPr lang="ko-KR" altLang="en-US" sz="1200" b="1" dirty="0"/>
            </a:p>
          </p:txBody>
        </p:sp>
      </p:grpSp>
      <p:sp>
        <p:nvSpPr>
          <p:cNvPr id="87" name="사각형: 둥근 모서리 86">
            <a:extLst>
              <a:ext uri="{FF2B5EF4-FFF2-40B4-BE49-F238E27FC236}">
                <a16:creationId xmlns:a16="http://schemas.microsoft.com/office/drawing/2014/main" id="{D3FE176E-C3FB-E7E0-F7E9-A4D20C381318}"/>
              </a:ext>
            </a:extLst>
          </p:cNvPr>
          <p:cNvSpPr/>
          <p:nvPr/>
        </p:nvSpPr>
        <p:spPr>
          <a:xfrm>
            <a:off x="71717" y="1072438"/>
            <a:ext cx="4846708" cy="4029238"/>
          </a:xfrm>
          <a:prstGeom prst="roundRect">
            <a:avLst>
              <a:gd name="adj" fmla="val 5779"/>
            </a:avLst>
          </a:prstGeom>
          <a:noFill/>
          <a:ln>
            <a:solidFill>
              <a:srgbClr val="9979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8" name="사각형: 둥근 모서리 87">
            <a:extLst>
              <a:ext uri="{FF2B5EF4-FFF2-40B4-BE49-F238E27FC236}">
                <a16:creationId xmlns:a16="http://schemas.microsoft.com/office/drawing/2014/main" id="{E62ECF99-5B7B-2611-B504-FDC6CDD48CDB}"/>
              </a:ext>
            </a:extLst>
          </p:cNvPr>
          <p:cNvSpPr/>
          <p:nvPr/>
        </p:nvSpPr>
        <p:spPr>
          <a:xfrm>
            <a:off x="5014196" y="1072437"/>
            <a:ext cx="3995334" cy="5668253"/>
          </a:xfrm>
          <a:prstGeom prst="roundRect">
            <a:avLst>
              <a:gd name="adj" fmla="val 5458"/>
            </a:avLst>
          </a:prstGeom>
          <a:noFill/>
          <a:ln>
            <a:solidFill>
              <a:srgbClr val="9979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18" name="그룹 17">
            <a:extLst>
              <a:ext uri="{FF2B5EF4-FFF2-40B4-BE49-F238E27FC236}">
                <a16:creationId xmlns:a16="http://schemas.microsoft.com/office/drawing/2014/main" id="{367F478F-7076-ABA5-E724-43600B0A1E72}"/>
              </a:ext>
            </a:extLst>
          </p:cNvPr>
          <p:cNvGrpSpPr/>
          <p:nvPr/>
        </p:nvGrpSpPr>
        <p:grpSpPr>
          <a:xfrm>
            <a:off x="243368" y="1100812"/>
            <a:ext cx="2101309" cy="2254963"/>
            <a:chOff x="234805" y="1134409"/>
            <a:chExt cx="2101309" cy="2254963"/>
          </a:xfrm>
        </p:grpSpPr>
        <p:pic>
          <p:nvPicPr>
            <p:cNvPr id="8" name="그림 7">
              <a:extLst>
                <a:ext uri="{FF2B5EF4-FFF2-40B4-BE49-F238E27FC236}">
                  <a16:creationId xmlns:a16="http://schemas.microsoft.com/office/drawing/2014/main" id="{2512ACFA-FF1E-8D9B-35DB-B012C843061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34805" y="1534442"/>
              <a:ext cx="2052644" cy="1619075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4F90238-7F6C-2AC0-BDE0-D3216EF9FDA4}"/>
                </a:ext>
              </a:extLst>
            </p:cNvPr>
            <p:cNvSpPr txBox="1"/>
            <p:nvPr/>
          </p:nvSpPr>
          <p:spPr>
            <a:xfrm>
              <a:off x="699127" y="3112373"/>
              <a:ext cx="163698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200" dirty="0"/>
                <a:t>(Chambers et al., 2005)</a:t>
              </a:r>
              <a:endParaRPr lang="ko-KR" altLang="en-US" sz="1200" dirty="0"/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165C7292-5A3E-4725-A09C-80F6D3F9380D}"/>
                </a:ext>
              </a:extLst>
            </p:cNvPr>
            <p:cNvSpPr txBox="1"/>
            <p:nvPr/>
          </p:nvSpPr>
          <p:spPr>
            <a:xfrm>
              <a:off x="279757" y="1134409"/>
              <a:ext cx="200769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ko-KR" dirty="0"/>
                <a:t>A</a:t>
              </a:r>
              <a:r>
                <a:rPr lang="ko-KR" altLang="en-US" sz="1800" dirty="0" err="1"/>
                <a:t>erial</a:t>
              </a:r>
              <a:r>
                <a:rPr lang="ko-KR" altLang="en-US" sz="1800" dirty="0"/>
                <a:t> </a:t>
              </a:r>
              <a:r>
                <a:rPr lang="ko-KR" altLang="en-US" sz="1800" dirty="0" err="1"/>
                <a:t>photograph</a:t>
              </a:r>
              <a:endParaRPr lang="ko-KR" altLang="en-US" sz="1800" dirty="0"/>
            </a:p>
          </p:txBody>
        </p:sp>
      </p:grpSp>
      <p:sp>
        <p:nvSpPr>
          <p:cNvPr id="93" name="TextBox 92">
            <a:extLst>
              <a:ext uri="{FF2B5EF4-FFF2-40B4-BE49-F238E27FC236}">
                <a16:creationId xmlns:a16="http://schemas.microsoft.com/office/drawing/2014/main" id="{1F615A17-982D-9ADA-4FD2-7D18940CEC64}"/>
              </a:ext>
            </a:extLst>
          </p:cNvPr>
          <p:cNvSpPr txBox="1"/>
          <p:nvPr/>
        </p:nvSpPr>
        <p:spPr>
          <a:xfrm>
            <a:off x="2383064" y="3402413"/>
            <a:ext cx="23686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dirty="0"/>
              <a:t>Phase </a:t>
            </a:r>
            <a:r>
              <a:rPr lang="en-US" altLang="ko-KR" sz="1600" dirty="0"/>
              <a:t>@0.6 Hz</a:t>
            </a:r>
          </a:p>
        </p:txBody>
      </p:sp>
      <p:sp>
        <p:nvSpPr>
          <p:cNvPr id="94" name="직사각형 93">
            <a:extLst>
              <a:ext uri="{FF2B5EF4-FFF2-40B4-BE49-F238E27FC236}">
                <a16:creationId xmlns:a16="http://schemas.microsoft.com/office/drawing/2014/main" id="{CD7AAFA0-9A1D-58C4-808D-B2518DFABDD4}"/>
              </a:ext>
            </a:extLst>
          </p:cNvPr>
          <p:cNvSpPr/>
          <p:nvPr/>
        </p:nvSpPr>
        <p:spPr>
          <a:xfrm>
            <a:off x="2686050" y="1900151"/>
            <a:ext cx="1762687" cy="59628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96" name="직선 연결선 95">
            <a:extLst>
              <a:ext uri="{FF2B5EF4-FFF2-40B4-BE49-F238E27FC236}">
                <a16:creationId xmlns:a16="http://schemas.microsoft.com/office/drawing/2014/main" id="{DFBCB2B0-E0B6-9E63-DB19-CBFE9F4C346E}"/>
              </a:ext>
            </a:extLst>
          </p:cNvPr>
          <p:cNvCxnSpPr>
            <a:cxnSpLocks/>
          </p:cNvCxnSpPr>
          <p:nvPr/>
        </p:nvCxnSpPr>
        <p:spPr>
          <a:xfrm>
            <a:off x="2695883" y="1900151"/>
            <a:ext cx="481301" cy="873632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98" name="직사각형 97">
            <a:extLst>
              <a:ext uri="{FF2B5EF4-FFF2-40B4-BE49-F238E27FC236}">
                <a16:creationId xmlns:a16="http://schemas.microsoft.com/office/drawing/2014/main" id="{67F79181-383C-DD02-6326-DCDA00C919FC}"/>
              </a:ext>
            </a:extLst>
          </p:cNvPr>
          <p:cNvSpPr/>
          <p:nvPr/>
        </p:nvSpPr>
        <p:spPr>
          <a:xfrm>
            <a:off x="3169026" y="2758605"/>
            <a:ext cx="1705052" cy="6703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89" name="직선 연결선 88">
            <a:extLst>
              <a:ext uri="{FF2B5EF4-FFF2-40B4-BE49-F238E27FC236}">
                <a16:creationId xmlns:a16="http://schemas.microsoft.com/office/drawing/2014/main" id="{3D2A4838-EE2C-19E5-4880-822DEB42FA29}"/>
              </a:ext>
            </a:extLst>
          </p:cNvPr>
          <p:cNvCxnSpPr>
            <a:cxnSpLocks/>
          </p:cNvCxnSpPr>
          <p:nvPr/>
        </p:nvCxnSpPr>
        <p:spPr>
          <a:xfrm>
            <a:off x="4446682" y="1891508"/>
            <a:ext cx="425934" cy="873632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92" name="직선 연결선 91">
            <a:extLst>
              <a:ext uri="{FF2B5EF4-FFF2-40B4-BE49-F238E27FC236}">
                <a16:creationId xmlns:a16="http://schemas.microsoft.com/office/drawing/2014/main" id="{AE86529B-AD65-EE01-2D0D-297FD2459E0F}"/>
              </a:ext>
            </a:extLst>
          </p:cNvPr>
          <p:cNvCxnSpPr>
            <a:cxnSpLocks/>
          </p:cNvCxnSpPr>
          <p:nvPr/>
        </p:nvCxnSpPr>
        <p:spPr>
          <a:xfrm>
            <a:off x="2685869" y="2483980"/>
            <a:ext cx="465807" cy="93236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95" name="직선 연결선 94">
            <a:extLst>
              <a:ext uri="{FF2B5EF4-FFF2-40B4-BE49-F238E27FC236}">
                <a16:creationId xmlns:a16="http://schemas.microsoft.com/office/drawing/2014/main" id="{72E325CA-3FDE-2A31-58EF-B5664CFF1EC7}"/>
              </a:ext>
            </a:extLst>
          </p:cNvPr>
          <p:cNvCxnSpPr>
            <a:cxnSpLocks/>
          </p:cNvCxnSpPr>
          <p:nvPr/>
        </p:nvCxnSpPr>
        <p:spPr>
          <a:xfrm>
            <a:off x="4453631" y="2495408"/>
            <a:ext cx="124074" cy="260139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97" name="그림 96">
            <a:extLst>
              <a:ext uri="{FF2B5EF4-FFF2-40B4-BE49-F238E27FC236}">
                <a16:creationId xmlns:a16="http://schemas.microsoft.com/office/drawing/2014/main" id="{7198087E-AB76-F3CB-16A3-BE72BB13AF5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006" t="89682" r="33621" b="1364"/>
          <a:stretch/>
        </p:blipFill>
        <p:spPr>
          <a:xfrm rot="5400000">
            <a:off x="4382206" y="4500143"/>
            <a:ext cx="663304" cy="220529"/>
          </a:xfrm>
          <a:prstGeom prst="rect">
            <a:avLst/>
          </a:prstGeom>
        </p:spPr>
      </p:pic>
      <p:pic>
        <p:nvPicPr>
          <p:cNvPr id="222" name="그림 221">
            <a:extLst>
              <a:ext uri="{FF2B5EF4-FFF2-40B4-BE49-F238E27FC236}">
                <a16:creationId xmlns:a16="http://schemas.microsoft.com/office/drawing/2014/main" id="{CB413382-3DC5-E2B3-B7A7-1E8D289757A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13355" y="1040759"/>
            <a:ext cx="2070957" cy="1352899"/>
          </a:xfrm>
          <a:prstGeom prst="rect">
            <a:avLst/>
          </a:prstGeom>
        </p:spPr>
      </p:pic>
      <p:grpSp>
        <p:nvGrpSpPr>
          <p:cNvPr id="228" name="그룹 227">
            <a:extLst>
              <a:ext uri="{FF2B5EF4-FFF2-40B4-BE49-F238E27FC236}">
                <a16:creationId xmlns:a16="http://schemas.microsoft.com/office/drawing/2014/main" id="{91310AF3-DB10-4136-EFE3-1515680AB577}"/>
              </a:ext>
            </a:extLst>
          </p:cNvPr>
          <p:cNvGrpSpPr/>
          <p:nvPr/>
        </p:nvGrpSpPr>
        <p:grpSpPr>
          <a:xfrm>
            <a:off x="4955681" y="1168128"/>
            <a:ext cx="1979001" cy="1932260"/>
            <a:chOff x="5004966" y="1335742"/>
            <a:chExt cx="2070956" cy="1935323"/>
          </a:xfrm>
        </p:grpSpPr>
        <p:pic>
          <p:nvPicPr>
            <p:cNvPr id="140" name="그림 139">
              <a:extLst>
                <a:ext uri="{FF2B5EF4-FFF2-40B4-BE49-F238E27FC236}">
                  <a16:creationId xmlns:a16="http://schemas.microsoft.com/office/drawing/2014/main" id="{B45AECCA-539A-76F2-FD8F-EDE290E09B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004966" y="1335742"/>
              <a:ext cx="2070956" cy="1708699"/>
            </a:xfrm>
            <a:prstGeom prst="rect">
              <a:avLst/>
            </a:prstGeom>
          </p:spPr>
        </p:pic>
        <p:cxnSp>
          <p:nvCxnSpPr>
            <p:cNvPr id="224" name="직선 화살표 연결선 223">
              <a:extLst>
                <a:ext uri="{FF2B5EF4-FFF2-40B4-BE49-F238E27FC236}">
                  <a16:creationId xmlns:a16="http://schemas.microsoft.com/office/drawing/2014/main" id="{2606C601-4309-0AED-AA24-7065B15D8D4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18959" y="2310382"/>
              <a:ext cx="33766" cy="759207"/>
            </a:xfrm>
            <a:prstGeom prst="straightConnector1">
              <a:avLst/>
            </a:prstGeom>
            <a:ln w="6350">
              <a:solidFill>
                <a:schemeClr val="tx1"/>
              </a:solidFill>
              <a:tailEnd type="triangle"/>
            </a:ln>
            <a:effectLst>
              <a:glow rad="508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6" name="TextBox 225">
              <a:extLst>
                <a:ext uri="{FF2B5EF4-FFF2-40B4-BE49-F238E27FC236}">
                  <a16:creationId xmlns:a16="http://schemas.microsoft.com/office/drawing/2014/main" id="{30921B83-8F96-E2A8-0DF2-C398F3F728CC}"/>
                </a:ext>
              </a:extLst>
            </p:cNvPr>
            <p:cNvSpPr txBox="1"/>
            <p:nvPr/>
          </p:nvSpPr>
          <p:spPr>
            <a:xfrm>
              <a:off x="5291170" y="2963288"/>
              <a:ext cx="1396280" cy="307777"/>
            </a:xfrm>
            <a:prstGeom prst="rect">
              <a:avLst/>
            </a:prstGeom>
            <a:ln w="6350">
              <a:solidFill>
                <a:schemeClr val="tx1"/>
              </a:solidFill>
              <a:tailEnd type="triangle"/>
            </a:ln>
            <a:effectLst>
              <a:glow rad="508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none" rtlCol="0">
              <a:spAutoFit/>
            </a:bodyPr>
            <a:lstStyle/>
            <a:p>
              <a:r>
                <a:rPr lang="en-US" altLang="ko-KR" sz="1400" dirty="0"/>
                <a:t>IP response zone</a:t>
              </a:r>
              <a:endParaRPr lang="ko-KR" altLang="en-US" sz="1400" dirty="0"/>
            </a:p>
          </p:txBody>
        </p:sp>
      </p:grpSp>
      <p:sp>
        <p:nvSpPr>
          <p:cNvPr id="227" name="TextBox 226">
            <a:extLst>
              <a:ext uri="{FF2B5EF4-FFF2-40B4-BE49-F238E27FC236}">
                <a16:creationId xmlns:a16="http://schemas.microsoft.com/office/drawing/2014/main" id="{13A738A7-16A2-4916-9BE5-4799C5EE8895}"/>
              </a:ext>
            </a:extLst>
          </p:cNvPr>
          <p:cNvSpPr txBox="1"/>
          <p:nvPr/>
        </p:nvSpPr>
        <p:spPr>
          <a:xfrm>
            <a:off x="6345655" y="833908"/>
            <a:ext cx="133241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ko-KR"/>
            </a:defPPr>
          </a:lstStyle>
          <a:p>
            <a:r>
              <a:rPr lang="en-US" altLang="ko-KR" dirty="0"/>
              <a:t>Basic model</a:t>
            </a:r>
            <a:endParaRPr lang="ko-KR" altLang="en-US" dirty="0"/>
          </a:p>
        </p:txBody>
      </p:sp>
      <p:sp>
        <p:nvSpPr>
          <p:cNvPr id="245" name="직사각형 244">
            <a:extLst>
              <a:ext uri="{FF2B5EF4-FFF2-40B4-BE49-F238E27FC236}">
                <a16:creationId xmlns:a16="http://schemas.microsoft.com/office/drawing/2014/main" id="{BA96BC39-5B5F-812E-68E6-8A6FA5892439}"/>
              </a:ext>
            </a:extLst>
          </p:cNvPr>
          <p:cNvSpPr/>
          <p:nvPr/>
        </p:nvSpPr>
        <p:spPr>
          <a:xfrm rot="21009054">
            <a:off x="2595753" y="3780431"/>
            <a:ext cx="180232" cy="1266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97B4EA52-E4E4-3060-D249-D9A4E3878E16}"/>
              </a:ext>
            </a:extLst>
          </p:cNvPr>
          <p:cNvSpPr txBox="1"/>
          <p:nvPr/>
        </p:nvSpPr>
        <p:spPr>
          <a:xfrm>
            <a:off x="78400" y="3416048"/>
            <a:ext cx="2934211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400" dirty="0">
                <a:solidFill>
                  <a:srgbClr val="000000"/>
                </a:solidFill>
                <a:latin typeface="noto"/>
              </a:rPr>
              <a:t>- </a:t>
            </a:r>
            <a:r>
              <a:rPr lang="en-US" altLang="ko-KR" sz="1400" b="0" i="0" dirty="0">
                <a:solidFill>
                  <a:srgbClr val="000000"/>
                </a:solidFill>
                <a:effectLst/>
                <a:latin typeface="noto"/>
              </a:rPr>
              <a:t>Water leve</a:t>
            </a:r>
            <a:r>
              <a:rPr lang="en-US" altLang="ko-KR" sz="1400" dirty="0">
                <a:solidFill>
                  <a:srgbClr val="000000"/>
                </a:solidFill>
                <a:latin typeface="noto"/>
              </a:rPr>
              <a:t>l : 2 ~ 5 m</a:t>
            </a:r>
            <a:endParaRPr lang="en-US" altLang="ko-KR" sz="1400" b="0" i="0" dirty="0">
              <a:solidFill>
                <a:srgbClr val="000000"/>
              </a:solidFill>
              <a:effectLst/>
              <a:latin typeface="noto"/>
            </a:endParaRPr>
          </a:p>
          <a:p>
            <a:r>
              <a:rPr lang="en-US" altLang="ko-KR" sz="1400" b="0" i="0" dirty="0">
                <a:solidFill>
                  <a:srgbClr val="000000"/>
                </a:solidFill>
                <a:effectLst/>
                <a:latin typeface="noto"/>
              </a:rPr>
              <a:t>- Benzol, pits piled up with acid tar</a:t>
            </a:r>
            <a:endParaRPr lang="en-US" altLang="ko-KR" sz="1400" dirty="0">
              <a:solidFill>
                <a:srgbClr val="000000"/>
              </a:solidFill>
              <a:latin typeface="noto"/>
            </a:endParaRPr>
          </a:p>
          <a:p>
            <a:r>
              <a:rPr lang="en-US" altLang="ko-KR" sz="1400" dirty="0">
                <a:solidFill>
                  <a:srgbClr val="000000"/>
                </a:solidFill>
                <a:latin typeface="noto"/>
              </a:rPr>
              <a:t>- </a:t>
            </a:r>
            <a:r>
              <a:rPr lang="en-US" altLang="ko-KR" sz="1400" b="0" i="0" dirty="0">
                <a:solidFill>
                  <a:srgbClr val="000000"/>
                </a:solidFill>
                <a:effectLst/>
                <a:latin typeface="noto"/>
              </a:rPr>
              <a:t>waste from refining oil</a:t>
            </a:r>
          </a:p>
          <a:p>
            <a:r>
              <a:rPr lang="en-US" altLang="ko-KR" sz="1400" dirty="0">
                <a:solidFill>
                  <a:srgbClr val="000000"/>
                </a:solidFill>
                <a:latin typeface="noto"/>
              </a:rPr>
              <a:t>- </a:t>
            </a:r>
            <a:r>
              <a:rPr lang="en-US" altLang="ko-KR" sz="1400" b="0" i="0" dirty="0">
                <a:solidFill>
                  <a:srgbClr val="000000"/>
                </a:solidFill>
                <a:effectLst/>
                <a:latin typeface="noto"/>
              </a:rPr>
              <a:t>includes oil saturated clay </a:t>
            </a:r>
          </a:p>
          <a:p>
            <a:r>
              <a:rPr lang="en-US" altLang="ko-KR" sz="1400" dirty="0">
                <a:solidFill>
                  <a:srgbClr val="000000"/>
                </a:solidFill>
                <a:latin typeface="noto"/>
              </a:rPr>
              <a:t>- </a:t>
            </a:r>
            <a:r>
              <a:rPr lang="en-US" altLang="ko-KR" sz="1400" b="0" i="0" dirty="0">
                <a:solidFill>
                  <a:srgbClr val="000000"/>
                </a:solidFill>
                <a:effectLst/>
                <a:latin typeface="noto"/>
              </a:rPr>
              <a:t>waste containing heavy metals</a:t>
            </a:r>
          </a:p>
          <a:p>
            <a:r>
              <a:rPr lang="en-US" altLang="ko-KR" sz="1400" dirty="0">
                <a:solidFill>
                  <a:srgbClr val="000000"/>
                </a:solidFill>
                <a:latin typeface="noto"/>
              </a:rPr>
              <a:t>- Array : dipole-dipole</a:t>
            </a:r>
          </a:p>
          <a:p>
            <a:r>
              <a:rPr lang="en-US" altLang="ko-KR" sz="1400" dirty="0">
                <a:solidFill>
                  <a:srgbClr val="000000"/>
                </a:solidFill>
                <a:latin typeface="noto"/>
              </a:rPr>
              <a:t>- N-unit : 18</a:t>
            </a:r>
            <a:endParaRPr lang="ko-KR" altLang="en-US" sz="1400" dirty="0"/>
          </a:p>
        </p:txBody>
      </p:sp>
      <p:cxnSp>
        <p:nvCxnSpPr>
          <p:cNvPr id="196" name="직선 화살표 연결선 195">
            <a:extLst>
              <a:ext uri="{FF2B5EF4-FFF2-40B4-BE49-F238E27FC236}">
                <a16:creationId xmlns:a16="http://schemas.microsoft.com/office/drawing/2014/main" id="{33E5B2CB-6B68-E60A-B143-CD1CECDBE955}"/>
              </a:ext>
            </a:extLst>
          </p:cNvPr>
          <p:cNvCxnSpPr>
            <a:cxnSpLocks/>
          </p:cNvCxnSpPr>
          <p:nvPr/>
        </p:nvCxnSpPr>
        <p:spPr>
          <a:xfrm flipV="1">
            <a:off x="8010953" y="1782663"/>
            <a:ext cx="147127" cy="179105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  <a:effectLst>
            <a:glow rad="508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8" name="TextBox 197">
            <a:extLst>
              <a:ext uri="{FF2B5EF4-FFF2-40B4-BE49-F238E27FC236}">
                <a16:creationId xmlns:a16="http://schemas.microsoft.com/office/drawing/2014/main" id="{186EA94F-F701-6CB3-AA1A-8876CA4407CA}"/>
              </a:ext>
            </a:extLst>
          </p:cNvPr>
          <p:cNvSpPr txBox="1"/>
          <p:nvPr/>
        </p:nvSpPr>
        <p:spPr>
          <a:xfrm>
            <a:off x="7459924" y="1976875"/>
            <a:ext cx="10631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/>
              <a:t>waste filled </a:t>
            </a:r>
            <a:endParaRPr lang="ko-KR" altLang="en-US" sz="1400" dirty="0"/>
          </a:p>
        </p:txBody>
      </p:sp>
      <p:sp>
        <p:nvSpPr>
          <p:cNvPr id="202" name="사각형: 둥근 모서리 201">
            <a:extLst>
              <a:ext uri="{FF2B5EF4-FFF2-40B4-BE49-F238E27FC236}">
                <a16:creationId xmlns:a16="http://schemas.microsoft.com/office/drawing/2014/main" id="{9E2FABE1-C842-063E-61DA-0E0402271ABF}"/>
              </a:ext>
            </a:extLst>
          </p:cNvPr>
          <p:cNvSpPr/>
          <p:nvPr/>
        </p:nvSpPr>
        <p:spPr>
          <a:xfrm>
            <a:off x="82078" y="5162690"/>
            <a:ext cx="5076208" cy="1577999"/>
          </a:xfrm>
          <a:prstGeom prst="roundRect">
            <a:avLst>
              <a:gd name="adj" fmla="val 6114"/>
            </a:avLst>
          </a:prstGeom>
          <a:solidFill>
            <a:schemeClr val="bg1"/>
          </a:solidFill>
          <a:ln>
            <a:solidFill>
              <a:srgbClr val="9979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43" name="그림 142">
            <a:extLst>
              <a:ext uri="{FF2B5EF4-FFF2-40B4-BE49-F238E27FC236}">
                <a16:creationId xmlns:a16="http://schemas.microsoft.com/office/drawing/2014/main" id="{3C36DE3E-012F-C28A-7D0F-56D8947A919E}"/>
              </a:ext>
            </a:extLst>
          </p:cNvPr>
          <p:cNvPicPr preferRelativeResize="0">
            <a:picLocks/>
          </p:cNvPicPr>
          <p:nvPr/>
        </p:nvPicPr>
        <p:blipFill>
          <a:blip r:embed="rId12"/>
          <a:stretch>
            <a:fillRect/>
          </a:stretch>
        </p:blipFill>
        <p:spPr>
          <a:xfrm>
            <a:off x="225898" y="5357705"/>
            <a:ext cx="1575440" cy="1288069"/>
          </a:xfrm>
          <a:prstGeom prst="rect">
            <a:avLst/>
          </a:prstGeom>
        </p:spPr>
      </p:pic>
      <p:pic>
        <p:nvPicPr>
          <p:cNvPr id="129" name="그림 128">
            <a:extLst>
              <a:ext uri="{FF2B5EF4-FFF2-40B4-BE49-F238E27FC236}">
                <a16:creationId xmlns:a16="http://schemas.microsoft.com/office/drawing/2014/main" id="{2DC5D910-E6E5-8E6B-C6A4-5A3BEC2B651C}"/>
              </a:ext>
            </a:extLst>
          </p:cNvPr>
          <p:cNvPicPr preferRelativeResize="0">
            <a:picLocks/>
          </p:cNvPicPr>
          <p:nvPr/>
        </p:nvPicPr>
        <p:blipFill>
          <a:blip r:embed="rId13"/>
          <a:stretch>
            <a:fillRect/>
          </a:stretch>
        </p:blipFill>
        <p:spPr>
          <a:xfrm>
            <a:off x="2291047" y="5355215"/>
            <a:ext cx="1575440" cy="1293048"/>
          </a:xfrm>
          <a:prstGeom prst="rect">
            <a:avLst/>
          </a:prstGeom>
        </p:spPr>
      </p:pic>
      <p:sp>
        <p:nvSpPr>
          <p:cNvPr id="203" name="직사각형 202">
            <a:extLst>
              <a:ext uri="{FF2B5EF4-FFF2-40B4-BE49-F238E27FC236}">
                <a16:creationId xmlns:a16="http://schemas.microsoft.com/office/drawing/2014/main" id="{A13E6D57-8C7A-84C4-40C0-0B6612A1D9B6}"/>
              </a:ext>
            </a:extLst>
          </p:cNvPr>
          <p:cNvSpPr/>
          <p:nvPr/>
        </p:nvSpPr>
        <p:spPr>
          <a:xfrm>
            <a:off x="4986315" y="5178220"/>
            <a:ext cx="368588" cy="15382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244" name="그림 243">
            <a:extLst>
              <a:ext uri="{FF2B5EF4-FFF2-40B4-BE49-F238E27FC236}">
                <a16:creationId xmlns:a16="http://schemas.microsoft.com/office/drawing/2014/main" id="{8BEBCCE3-7A5F-8A66-F76A-7798F4CC7576}"/>
              </a:ext>
            </a:extLst>
          </p:cNvPr>
          <p:cNvPicPr preferRelativeResize="0">
            <a:picLocks/>
          </p:cNvPicPr>
          <p:nvPr/>
        </p:nvPicPr>
        <p:blipFill>
          <a:blip r:embed="rId14"/>
          <a:stretch>
            <a:fillRect/>
          </a:stretch>
        </p:blipFill>
        <p:spPr>
          <a:xfrm>
            <a:off x="4252602" y="5309973"/>
            <a:ext cx="1856557" cy="1383533"/>
          </a:xfrm>
          <a:prstGeom prst="rect">
            <a:avLst/>
          </a:prstGeom>
        </p:spPr>
      </p:pic>
      <p:cxnSp>
        <p:nvCxnSpPr>
          <p:cNvPr id="204" name="직선 연결선 203">
            <a:extLst>
              <a:ext uri="{FF2B5EF4-FFF2-40B4-BE49-F238E27FC236}">
                <a16:creationId xmlns:a16="http://schemas.microsoft.com/office/drawing/2014/main" id="{3436E06E-F957-DF88-D78E-C4E010E25013}"/>
              </a:ext>
            </a:extLst>
          </p:cNvPr>
          <p:cNvCxnSpPr>
            <a:cxnSpLocks/>
          </p:cNvCxnSpPr>
          <p:nvPr/>
        </p:nvCxnSpPr>
        <p:spPr>
          <a:xfrm>
            <a:off x="3284432" y="5162691"/>
            <a:ext cx="1102433" cy="0"/>
          </a:xfrm>
          <a:prstGeom prst="line">
            <a:avLst/>
          </a:prstGeom>
          <a:solidFill>
            <a:schemeClr val="bg1"/>
          </a:solidFill>
          <a:ln>
            <a:solidFill>
              <a:srgbClr val="9979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00" name="표 8">
                <a:extLst>
                  <a:ext uri="{FF2B5EF4-FFF2-40B4-BE49-F238E27FC236}">
                    <a16:creationId xmlns:a16="http://schemas.microsoft.com/office/drawing/2014/main" id="{5BFBFCB1-FAA2-CB87-70DA-4A261817326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62363855"/>
                  </p:ext>
                </p:extLst>
              </p:nvPr>
            </p:nvGraphicFramePr>
            <p:xfrm>
              <a:off x="5239613" y="3389814"/>
              <a:ext cx="3450326" cy="170688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08280">
                      <a:extLst>
                        <a:ext uri="{9D8B030D-6E8A-4147-A177-3AD203B41FA5}">
                          <a16:colId xmlns:a16="http://schemas.microsoft.com/office/drawing/2014/main" val="3980165380"/>
                        </a:ext>
                      </a:extLst>
                    </a:gridCol>
                    <a:gridCol w="841298">
                      <a:extLst>
                        <a:ext uri="{9D8B030D-6E8A-4147-A177-3AD203B41FA5}">
                          <a16:colId xmlns:a16="http://schemas.microsoft.com/office/drawing/2014/main" val="224866607"/>
                        </a:ext>
                      </a:extLst>
                    </a:gridCol>
                    <a:gridCol w="500380">
                      <a:extLst>
                        <a:ext uri="{9D8B030D-6E8A-4147-A177-3AD203B41FA5}">
                          <a16:colId xmlns:a16="http://schemas.microsoft.com/office/drawing/2014/main" val="2838929672"/>
                        </a:ext>
                      </a:extLst>
                    </a:gridCol>
                    <a:gridCol w="475092">
                      <a:extLst>
                        <a:ext uri="{9D8B030D-6E8A-4147-A177-3AD203B41FA5}">
                          <a16:colId xmlns:a16="http://schemas.microsoft.com/office/drawing/2014/main" val="2688603962"/>
                        </a:ext>
                      </a:extLst>
                    </a:gridCol>
                    <a:gridCol w="475092">
                      <a:extLst>
                        <a:ext uri="{9D8B030D-6E8A-4147-A177-3AD203B41FA5}">
                          <a16:colId xmlns:a16="http://schemas.microsoft.com/office/drawing/2014/main" val="1355151255"/>
                        </a:ext>
                      </a:extLst>
                    </a:gridCol>
                    <a:gridCol w="475092">
                      <a:extLst>
                        <a:ext uri="{9D8B030D-6E8A-4147-A177-3AD203B41FA5}">
                          <a16:colId xmlns:a16="http://schemas.microsoft.com/office/drawing/2014/main" val="4090854689"/>
                        </a:ext>
                      </a:extLst>
                    </a:gridCol>
                    <a:gridCol w="475092">
                      <a:extLst>
                        <a:ext uri="{9D8B030D-6E8A-4147-A177-3AD203B41FA5}">
                          <a16:colId xmlns:a16="http://schemas.microsoft.com/office/drawing/2014/main" val="527444079"/>
                        </a:ext>
                      </a:extLst>
                    </a:gridCol>
                  </a:tblGrid>
                  <a:tr h="208824">
                    <a:tc>
                      <a:txBody>
                        <a:bodyPr/>
                        <a:lstStyle/>
                        <a:p>
                          <a:pPr algn="ctr" latinLnBrk="1"/>
                          <a:endParaRPr lang="ko-KR" altLang="en-US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 latinLnBrk="1"/>
                          <a:r>
                            <a:rPr lang="en-US" altLang="ko-KR" sz="1000" dirty="0"/>
                            <a:t>Layer</a:t>
                          </a:r>
                          <a:endParaRPr lang="ko-KR" altLang="en-US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 latinLnBrk="1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ko-KR" sz="1000" b="1" i="1" dirty="0" smtClean="0">
                                    <a:latin typeface="Cambria Math" panose="02040503050406030204" pitchFamily="18" charset="0"/>
                                  </a:rPr>
                                  <m:t>𝝆</m:t>
                                </m:r>
                              </m:oMath>
                            </m:oMathPara>
                          </a14:m>
                          <a:endParaRPr lang="ko-KR" altLang="en-US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ko-KR" sz="1000" b="1" i="1" smtClean="0">
                                    <a:latin typeface="Cambria Math" panose="02040503050406030204" pitchFamily="18" charset="0"/>
                                  </a:rPr>
                                  <m:t>𝝓</m:t>
                                </m:r>
                              </m:oMath>
                            </m:oMathPara>
                          </a14:m>
                          <a:endParaRPr lang="ko-KR" altLang="en-US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 latinLnBrk="1"/>
                          <a:r>
                            <a:rPr lang="en-US" altLang="ko-KR" sz="1000" dirty="0"/>
                            <a:t>m</a:t>
                          </a:r>
                          <a:endParaRPr lang="ko-KR" altLang="en-US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 latinLnBrk="1"/>
                          <a:r>
                            <a:rPr lang="en-US" altLang="ko-KR" sz="1000"/>
                            <a:t>tau</a:t>
                          </a:r>
                          <a:endParaRPr lang="ko-KR" altLang="en-US" sz="10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 latinLnBrk="1"/>
                          <a:r>
                            <a:rPr lang="en-US" altLang="ko-KR" sz="1000"/>
                            <a:t>c</a:t>
                          </a:r>
                          <a:endParaRPr lang="ko-KR" altLang="en-US" sz="100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21652647"/>
                      </a:ext>
                    </a:extLst>
                  </a:tr>
                  <a:tr h="208824"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000" dirty="0"/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000" dirty="0"/>
                            <a:t>geology</a:t>
                          </a:r>
                          <a:endParaRPr lang="ko-KR" altLang="en-US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000" dirty="0"/>
                            <a:t>25</a:t>
                          </a:r>
                          <a:endParaRPr lang="ko-KR" altLang="en-US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000" dirty="0"/>
                            <a:t>10</a:t>
                          </a:r>
                          <a:endParaRPr lang="ko-KR" altLang="en-US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000" dirty="0"/>
                            <a:t>0</a:t>
                          </a:r>
                          <a:endParaRPr lang="ko-KR" altLang="en-US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ko-KR" sz="10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0</a:t>
                          </a: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ko-KR" sz="10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0</a:t>
                          </a:r>
                        </a:p>
                      </a:txBody>
                      <a:tcPr marL="9525" marR="9525" marT="9525" marB="0" anchor="ctr"/>
                    </a:tc>
                    <a:extLst>
                      <a:ext uri="{0D108BD9-81ED-4DB2-BD59-A6C34878D82A}">
                        <a16:rowId xmlns:a16="http://schemas.microsoft.com/office/drawing/2014/main" val="2037626950"/>
                      </a:ext>
                    </a:extLst>
                  </a:tr>
                  <a:tr h="208824"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000" dirty="0"/>
                            <a:t>2</a:t>
                          </a:r>
                          <a:endParaRPr lang="ko-KR" altLang="en-US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000" dirty="0"/>
                            <a:t>Dug</a:t>
                          </a:r>
                          <a:endParaRPr lang="ko-KR" altLang="en-US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000" dirty="0"/>
                            <a:t>6</a:t>
                          </a:r>
                          <a:endParaRPr lang="ko-KR" altLang="en-US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000" dirty="0"/>
                            <a:t>50</a:t>
                          </a:r>
                          <a:endParaRPr lang="ko-KR" altLang="en-US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000"/>
                            <a:t>0.903</a:t>
                          </a:r>
                          <a:endParaRPr lang="ko-KR" altLang="en-US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ko-KR" sz="10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0.0075</a:t>
                          </a: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ko-KR" sz="1000" kern="12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0.88</a:t>
                          </a:r>
                          <a:endParaRPr lang="en-US" altLang="ko-KR" sz="100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ctr"/>
                    </a:tc>
                    <a:extLst>
                      <a:ext uri="{0D108BD9-81ED-4DB2-BD59-A6C34878D82A}">
                        <a16:rowId xmlns:a16="http://schemas.microsoft.com/office/drawing/2014/main" val="908235472"/>
                      </a:ext>
                    </a:extLst>
                  </a:tr>
                  <a:tr h="208824"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000" dirty="0"/>
                            <a:t>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000" dirty="0"/>
                            <a:t>Bottom dug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000" dirty="0"/>
                            <a:t>0.1</a:t>
                          </a:r>
                          <a:endParaRPr lang="ko-KR" altLang="en-US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000" dirty="0"/>
                            <a:t>10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000" dirty="0"/>
                            <a:t>0.903</a:t>
                          </a:r>
                          <a:endParaRPr lang="ko-KR" altLang="en-US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ko-KR" sz="10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0.0075</a:t>
                          </a: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ko-KR" sz="10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0.88</a:t>
                          </a:r>
                        </a:p>
                      </a:txBody>
                      <a:tcPr marL="9525" marR="9525" marT="9525" marB="0" anchor="ctr"/>
                    </a:tc>
                    <a:extLst>
                      <a:ext uri="{0D108BD9-81ED-4DB2-BD59-A6C34878D82A}">
                        <a16:rowId xmlns:a16="http://schemas.microsoft.com/office/drawing/2014/main" val="2481447542"/>
                      </a:ext>
                    </a:extLst>
                  </a:tr>
                  <a:tr h="208824">
                    <a:tc rowSpan="2"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0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4</a:t>
                          </a:r>
                          <a:endParaRPr lang="ko-KR" altLang="en-US" sz="100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 rowSpan="2"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1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ko-KR" sz="1000" kern="1200" dirty="0" err="1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Napl</a:t>
                          </a:r>
                          <a:endParaRPr lang="ko-KR" altLang="en-US" sz="100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000" dirty="0"/>
                            <a:t>168.4</a:t>
                          </a:r>
                          <a:endParaRPr lang="ko-KR" altLang="en-US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685800" rtl="0" eaLnBrk="1" fontAlgn="auto" latinLnBrk="1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ko-KR" sz="1000" dirty="0"/>
                            <a:t>30</a:t>
                          </a:r>
                          <a:endParaRPr lang="ko-KR" altLang="en-US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000" dirty="0"/>
                            <a:t>0.044</a:t>
                          </a:r>
                          <a:endParaRPr lang="ko-KR" altLang="en-US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000" dirty="0"/>
                            <a:t>1.0</a:t>
                          </a:r>
                          <a:endParaRPr lang="ko-KR" altLang="en-US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000" dirty="0"/>
                            <a:t>0.36</a:t>
                          </a:r>
                          <a:endParaRPr lang="ko-KR" altLang="en-US" sz="1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47189727"/>
                      </a:ext>
                    </a:extLst>
                  </a:tr>
                  <a:tr h="208824">
                    <a:tc vMerge="1">
                      <a:txBody>
                        <a:bodyPr/>
                        <a:lstStyle/>
                        <a:p>
                          <a:pPr latinLnBrk="1"/>
                          <a:endParaRPr lang="ko-KR" altLang="en-US" sz="100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pPr marL="0" marR="0" lvl="0" indent="0" algn="l" defTabSz="685800" rtl="0" eaLnBrk="1" fontAlgn="auto" latinLnBrk="1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ko-KR" altLang="en-US" sz="100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000" dirty="0"/>
                            <a:t>93.4</a:t>
                          </a:r>
                          <a:endParaRPr lang="ko-KR" altLang="en-US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000" dirty="0"/>
                            <a:t>30</a:t>
                          </a:r>
                          <a:endParaRPr lang="ko-KR" altLang="en-US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000" dirty="0"/>
                            <a:t>0.024</a:t>
                          </a:r>
                          <a:endParaRPr lang="ko-KR" altLang="en-US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000" dirty="0"/>
                            <a:t>7.4</a:t>
                          </a:r>
                          <a:endParaRPr lang="ko-KR" altLang="en-US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000" dirty="0"/>
                            <a:t>0.35</a:t>
                          </a:r>
                          <a:endParaRPr lang="ko-KR" altLang="en-US" sz="1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68934352"/>
                      </a:ext>
                    </a:extLst>
                  </a:tr>
                  <a:tr h="208824"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000" dirty="0"/>
                            <a:t>5</a:t>
                          </a:r>
                          <a:endParaRPr lang="ko-KR" altLang="en-US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000" dirty="0"/>
                            <a:t>Metal Dug </a:t>
                          </a:r>
                          <a:endParaRPr lang="ko-KR" altLang="en-US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685800" rtl="0" eaLnBrk="1" fontAlgn="auto" latinLnBrk="1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ko-KR" sz="1000" dirty="0"/>
                            <a:t>6</a:t>
                          </a:r>
                          <a:endParaRPr lang="ko-KR" altLang="en-US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000" dirty="0"/>
                            <a:t>150</a:t>
                          </a:r>
                          <a:endParaRPr lang="ko-KR" altLang="en-US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000" dirty="0"/>
                            <a:t>0.326</a:t>
                          </a:r>
                          <a:endParaRPr lang="ko-KR" altLang="en-US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0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0.084</a:t>
                          </a:r>
                          <a:endParaRPr lang="ko-KR" altLang="en-US" sz="100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0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0.46</a:t>
                          </a:r>
                          <a:endParaRPr lang="ko-KR" altLang="en-US" sz="100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7969844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00" name="표 8">
                <a:extLst>
                  <a:ext uri="{FF2B5EF4-FFF2-40B4-BE49-F238E27FC236}">
                    <a16:creationId xmlns:a16="http://schemas.microsoft.com/office/drawing/2014/main" id="{5BFBFCB1-FAA2-CB87-70DA-4A261817326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62363855"/>
                  </p:ext>
                </p:extLst>
              </p:nvPr>
            </p:nvGraphicFramePr>
            <p:xfrm>
              <a:off x="5239613" y="3389814"/>
              <a:ext cx="3450326" cy="170688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08280">
                      <a:extLst>
                        <a:ext uri="{9D8B030D-6E8A-4147-A177-3AD203B41FA5}">
                          <a16:colId xmlns:a16="http://schemas.microsoft.com/office/drawing/2014/main" val="3980165380"/>
                        </a:ext>
                      </a:extLst>
                    </a:gridCol>
                    <a:gridCol w="841298">
                      <a:extLst>
                        <a:ext uri="{9D8B030D-6E8A-4147-A177-3AD203B41FA5}">
                          <a16:colId xmlns:a16="http://schemas.microsoft.com/office/drawing/2014/main" val="224866607"/>
                        </a:ext>
                      </a:extLst>
                    </a:gridCol>
                    <a:gridCol w="500380">
                      <a:extLst>
                        <a:ext uri="{9D8B030D-6E8A-4147-A177-3AD203B41FA5}">
                          <a16:colId xmlns:a16="http://schemas.microsoft.com/office/drawing/2014/main" val="2838929672"/>
                        </a:ext>
                      </a:extLst>
                    </a:gridCol>
                    <a:gridCol w="475092">
                      <a:extLst>
                        <a:ext uri="{9D8B030D-6E8A-4147-A177-3AD203B41FA5}">
                          <a16:colId xmlns:a16="http://schemas.microsoft.com/office/drawing/2014/main" val="2688603962"/>
                        </a:ext>
                      </a:extLst>
                    </a:gridCol>
                    <a:gridCol w="475092">
                      <a:extLst>
                        <a:ext uri="{9D8B030D-6E8A-4147-A177-3AD203B41FA5}">
                          <a16:colId xmlns:a16="http://schemas.microsoft.com/office/drawing/2014/main" val="1355151255"/>
                        </a:ext>
                      </a:extLst>
                    </a:gridCol>
                    <a:gridCol w="475092">
                      <a:extLst>
                        <a:ext uri="{9D8B030D-6E8A-4147-A177-3AD203B41FA5}">
                          <a16:colId xmlns:a16="http://schemas.microsoft.com/office/drawing/2014/main" val="4090854689"/>
                        </a:ext>
                      </a:extLst>
                    </a:gridCol>
                    <a:gridCol w="475092">
                      <a:extLst>
                        <a:ext uri="{9D8B030D-6E8A-4147-A177-3AD203B41FA5}">
                          <a16:colId xmlns:a16="http://schemas.microsoft.com/office/drawing/2014/main" val="527444079"/>
                        </a:ext>
                      </a:extLst>
                    </a:gridCol>
                  </a:tblGrid>
                  <a:tr h="243840">
                    <a:tc>
                      <a:txBody>
                        <a:bodyPr/>
                        <a:lstStyle/>
                        <a:p>
                          <a:pPr algn="ctr" latinLnBrk="1"/>
                          <a:endParaRPr lang="ko-KR" altLang="en-US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 latinLnBrk="1"/>
                          <a:r>
                            <a:rPr lang="en-US" altLang="ko-KR" sz="1000" dirty="0"/>
                            <a:t>Layer</a:t>
                          </a:r>
                          <a:endParaRPr lang="ko-KR" altLang="en-US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>
                        <a:blipFill>
                          <a:blip r:embed="rId15"/>
                          <a:stretch>
                            <a:fillRect l="-208434" t="-2500" r="-380723" b="-61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>
                        <a:blipFill>
                          <a:blip r:embed="rId15"/>
                          <a:stretch>
                            <a:fillRect l="-328205" t="-2500" r="-305128" b="-61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 latinLnBrk="1"/>
                          <a:r>
                            <a:rPr lang="en-US" altLang="ko-KR" sz="1000" dirty="0"/>
                            <a:t>m</a:t>
                          </a:r>
                          <a:endParaRPr lang="ko-KR" altLang="en-US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 latinLnBrk="1"/>
                          <a:r>
                            <a:rPr lang="en-US" altLang="ko-KR" sz="1000"/>
                            <a:t>tau</a:t>
                          </a:r>
                          <a:endParaRPr lang="ko-KR" altLang="en-US" sz="10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 latinLnBrk="1"/>
                          <a:r>
                            <a:rPr lang="en-US" altLang="ko-KR" sz="1000"/>
                            <a:t>c</a:t>
                          </a:r>
                          <a:endParaRPr lang="ko-KR" altLang="en-US" sz="100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21652647"/>
                      </a:ext>
                    </a:extLst>
                  </a:tr>
                  <a:tr h="243840"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000" dirty="0"/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000" dirty="0"/>
                            <a:t>geology</a:t>
                          </a:r>
                          <a:endParaRPr lang="ko-KR" altLang="en-US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000" dirty="0"/>
                            <a:t>25</a:t>
                          </a:r>
                          <a:endParaRPr lang="ko-KR" altLang="en-US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000" dirty="0"/>
                            <a:t>10</a:t>
                          </a:r>
                          <a:endParaRPr lang="ko-KR" altLang="en-US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000" dirty="0"/>
                            <a:t>0</a:t>
                          </a:r>
                          <a:endParaRPr lang="ko-KR" altLang="en-US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ko-KR" sz="10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0</a:t>
                          </a: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ko-KR" sz="10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0</a:t>
                          </a:r>
                        </a:p>
                      </a:txBody>
                      <a:tcPr marL="9525" marR="9525" marT="9525" marB="0" anchor="ctr"/>
                    </a:tc>
                    <a:extLst>
                      <a:ext uri="{0D108BD9-81ED-4DB2-BD59-A6C34878D82A}">
                        <a16:rowId xmlns:a16="http://schemas.microsoft.com/office/drawing/2014/main" val="2037626950"/>
                      </a:ext>
                    </a:extLst>
                  </a:tr>
                  <a:tr h="243840"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000" dirty="0"/>
                            <a:t>2</a:t>
                          </a:r>
                          <a:endParaRPr lang="ko-KR" altLang="en-US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000" dirty="0"/>
                            <a:t>Dug</a:t>
                          </a:r>
                          <a:endParaRPr lang="ko-KR" altLang="en-US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000" dirty="0"/>
                            <a:t>6</a:t>
                          </a:r>
                          <a:endParaRPr lang="ko-KR" altLang="en-US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000" dirty="0"/>
                            <a:t>50</a:t>
                          </a:r>
                          <a:endParaRPr lang="ko-KR" altLang="en-US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000"/>
                            <a:t>0.903</a:t>
                          </a:r>
                          <a:endParaRPr lang="ko-KR" altLang="en-US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ko-KR" sz="10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0.0075</a:t>
                          </a: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ko-KR" sz="1000" kern="12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0.88</a:t>
                          </a:r>
                          <a:endParaRPr lang="en-US" altLang="ko-KR" sz="100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ctr"/>
                    </a:tc>
                    <a:extLst>
                      <a:ext uri="{0D108BD9-81ED-4DB2-BD59-A6C34878D82A}">
                        <a16:rowId xmlns:a16="http://schemas.microsoft.com/office/drawing/2014/main" val="908235472"/>
                      </a:ext>
                    </a:extLst>
                  </a:tr>
                  <a:tr h="243840"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000" dirty="0"/>
                            <a:t>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000" dirty="0"/>
                            <a:t>Bottom dug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000" dirty="0"/>
                            <a:t>0.1</a:t>
                          </a:r>
                          <a:endParaRPr lang="ko-KR" altLang="en-US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000" dirty="0"/>
                            <a:t>10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000" dirty="0"/>
                            <a:t>0.903</a:t>
                          </a:r>
                          <a:endParaRPr lang="ko-KR" altLang="en-US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ko-KR" sz="10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0.0075</a:t>
                          </a: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ko-KR" sz="10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0.88</a:t>
                          </a:r>
                        </a:p>
                      </a:txBody>
                      <a:tcPr marL="9525" marR="9525" marT="9525" marB="0" anchor="ctr"/>
                    </a:tc>
                    <a:extLst>
                      <a:ext uri="{0D108BD9-81ED-4DB2-BD59-A6C34878D82A}">
                        <a16:rowId xmlns:a16="http://schemas.microsoft.com/office/drawing/2014/main" val="2481447542"/>
                      </a:ext>
                    </a:extLst>
                  </a:tr>
                  <a:tr h="243840">
                    <a:tc rowSpan="2"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0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4</a:t>
                          </a:r>
                          <a:endParaRPr lang="ko-KR" altLang="en-US" sz="100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 rowSpan="2"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1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ko-KR" sz="1000" kern="1200" dirty="0" err="1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Napl</a:t>
                          </a:r>
                          <a:endParaRPr lang="ko-KR" altLang="en-US" sz="100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000" dirty="0"/>
                            <a:t>168.4</a:t>
                          </a:r>
                          <a:endParaRPr lang="ko-KR" altLang="en-US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685800" rtl="0" eaLnBrk="1" fontAlgn="auto" latinLnBrk="1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ko-KR" sz="1000" dirty="0"/>
                            <a:t>30</a:t>
                          </a:r>
                          <a:endParaRPr lang="ko-KR" altLang="en-US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000" dirty="0"/>
                            <a:t>0.044</a:t>
                          </a:r>
                          <a:endParaRPr lang="ko-KR" altLang="en-US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000" dirty="0"/>
                            <a:t>1.0</a:t>
                          </a:r>
                          <a:endParaRPr lang="ko-KR" altLang="en-US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000" dirty="0"/>
                            <a:t>0.36</a:t>
                          </a:r>
                          <a:endParaRPr lang="ko-KR" altLang="en-US" sz="1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47189727"/>
                      </a:ext>
                    </a:extLst>
                  </a:tr>
                  <a:tr h="243840">
                    <a:tc vMerge="1">
                      <a:txBody>
                        <a:bodyPr/>
                        <a:lstStyle/>
                        <a:p>
                          <a:pPr latinLnBrk="1"/>
                          <a:endParaRPr lang="ko-KR" altLang="en-US" sz="100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pPr marL="0" marR="0" lvl="0" indent="0" algn="l" defTabSz="685800" rtl="0" eaLnBrk="1" fontAlgn="auto" latinLnBrk="1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ko-KR" altLang="en-US" sz="100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000" dirty="0"/>
                            <a:t>93.4</a:t>
                          </a:r>
                          <a:endParaRPr lang="ko-KR" altLang="en-US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000" dirty="0"/>
                            <a:t>30</a:t>
                          </a:r>
                          <a:endParaRPr lang="ko-KR" altLang="en-US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000" dirty="0"/>
                            <a:t>0.024</a:t>
                          </a:r>
                          <a:endParaRPr lang="ko-KR" altLang="en-US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000" dirty="0"/>
                            <a:t>7.4</a:t>
                          </a:r>
                          <a:endParaRPr lang="ko-KR" altLang="en-US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000" dirty="0"/>
                            <a:t>0.35</a:t>
                          </a:r>
                          <a:endParaRPr lang="ko-KR" altLang="en-US" sz="1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68934352"/>
                      </a:ext>
                    </a:extLst>
                  </a:tr>
                  <a:tr h="243840"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000" dirty="0"/>
                            <a:t>5</a:t>
                          </a:r>
                          <a:endParaRPr lang="ko-KR" altLang="en-US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000" dirty="0"/>
                            <a:t>Metal Dug </a:t>
                          </a:r>
                          <a:endParaRPr lang="ko-KR" altLang="en-US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685800" rtl="0" eaLnBrk="1" fontAlgn="auto" latinLnBrk="1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ko-KR" sz="1000" dirty="0"/>
                            <a:t>6</a:t>
                          </a:r>
                          <a:endParaRPr lang="ko-KR" altLang="en-US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000" dirty="0"/>
                            <a:t>150</a:t>
                          </a:r>
                          <a:endParaRPr lang="ko-KR" altLang="en-US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000" dirty="0"/>
                            <a:t>0.326</a:t>
                          </a:r>
                          <a:endParaRPr lang="ko-KR" altLang="en-US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0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0.084</a:t>
                          </a:r>
                          <a:endParaRPr lang="ko-KR" altLang="en-US" sz="100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0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0.46</a:t>
                          </a:r>
                          <a:endParaRPr lang="ko-KR" altLang="en-US" sz="100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79698444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45" name="TextBox 144">
            <a:extLst>
              <a:ext uri="{FF2B5EF4-FFF2-40B4-BE49-F238E27FC236}">
                <a16:creationId xmlns:a16="http://schemas.microsoft.com/office/drawing/2014/main" id="{697BEA12-98CE-C2F8-A298-03B26299B794}"/>
              </a:ext>
            </a:extLst>
          </p:cNvPr>
          <p:cNvSpPr txBox="1"/>
          <p:nvPr/>
        </p:nvSpPr>
        <p:spPr>
          <a:xfrm>
            <a:off x="405118" y="5085606"/>
            <a:ext cx="1217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Case1:dug </a:t>
            </a:r>
            <a:endParaRPr lang="ko-KR" altLang="en-US" dirty="0"/>
          </a:p>
        </p:txBody>
      </p:sp>
      <p:sp>
        <p:nvSpPr>
          <p:cNvPr id="210" name="TextBox 209">
            <a:extLst>
              <a:ext uri="{FF2B5EF4-FFF2-40B4-BE49-F238E27FC236}">
                <a16:creationId xmlns:a16="http://schemas.microsoft.com/office/drawing/2014/main" id="{B40FAD49-5B25-9912-E396-69EFFA2B1C9C}"/>
              </a:ext>
            </a:extLst>
          </p:cNvPr>
          <p:cNvSpPr txBox="1"/>
          <p:nvPr/>
        </p:nvSpPr>
        <p:spPr>
          <a:xfrm>
            <a:off x="1625350" y="5085606"/>
            <a:ext cx="22086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Case2:IP contain</a:t>
            </a:r>
            <a:r>
              <a:rPr lang="ko-KR" altLang="en-US" dirty="0"/>
              <a:t> </a:t>
            </a:r>
            <a:r>
              <a:rPr lang="en-US" altLang="ko-KR" dirty="0"/>
              <a:t>dug </a:t>
            </a:r>
            <a:endParaRPr lang="ko-KR" altLang="en-US" dirty="0"/>
          </a:p>
        </p:txBody>
      </p:sp>
      <p:sp>
        <p:nvSpPr>
          <p:cNvPr id="211" name="TextBox 210">
            <a:extLst>
              <a:ext uri="{FF2B5EF4-FFF2-40B4-BE49-F238E27FC236}">
                <a16:creationId xmlns:a16="http://schemas.microsoft.com/office/drawing/2014/main" id="{E388F3D0-33A1-D578-950B-6D110D79BE9A}"/>
              </a:ext>
            </a:extLst>
          </p:cNvPr>
          <p:cNvSpPr txBox="1"/>
          <p:nvPr/>
        </p:nvSpPr>
        <p:spPr>
          <a:xfrm>
            <a:off x="3837264" y="5085606"/>
            <a:ext cx="2227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Case3:NAPL leakage </a:t>
            </a:r>
            <a:endParaRPr lang="ko-KR" altLang="en-US" dirty="0"/>
          </a:p>
        </p:txBody>
      </p:sp>
      <p:sp>
        <p:nvSpPr>
          <p:cNvPr id="212" name="TextBox 211">
            <a:extLst>
              <a:ext uri="{FF2B5EF4-FFF2-40B4-BE49-F238E27FC236}">
                <a16:creationId xmlns:a16="http://schemas.microsoft.com/office/drawing/2014/main" id="{1984890E-30E6-E3C4-D94C-561215D53812}"/>
              </a:ext>
            </a:extLst>
          </p:cNvPr>
          <p:cNvSpPr txBox="1"/>
          <p:nvPr/>
        </p:nvSpPr>
        <p:spPr>
          <a:xfrm>
            <a:off x="5965821" y="5085606"/>
            <a:ext cx="3132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Case4: degraded NAPL leakage</a:t>
            </a:r>
            <a:endParaRPr lang="ko-KR" altLang="en-US" dirty="0"/>
          </a:p>
        </p:txBody>
      </p:sp>
      <p:pic>
        <p:nvPicPr>
          <p:cNvPr id="213" name="그림 212">
            <a:extLst>
              <a:ext uri="{FF2B5EF4-FFF2-40B4-BE49-F238E27FC236}">
                <a16:creationId xmlns:a16="http://schemas.microsoft.com/office/drawing/2014/main" id="{FAD867C0-5105-D13E-603B-29DFCD0DA0C3}"/>
              </a:ext>
            </a:extLst>
          </p:cNvPr>
          <p:cNvPicPr preferRelativeResize="0">
            <a:picLocks/>
          </p:cNvPicPr>
          <p:nvPr/>
        </p:nvPicPr>
        <p:blipFill>
          <a:blip r:embed="rId14"/>
          <a:stretch>
            <a:fillRect/>
          </a:stretch>
        </p:blipFill>
        <p:spPr>
          <a:xfrm>
            <a:off x="6552252" y="5309973"/>
            <a:ext cx="1856557" cy="1383533"/>
          </a:xfrm>
          <a:prstGeom prst="rect">
            <a:avLst/>
          </a:prstGeom>
        </p:spPr>
      </p:pic>
      <p:sp>
        <p:nvSpPr>
          <p:cNvPr id="214" name="TextBox 213">
            <a:extLst>
              <a:ext uri="{FF2B5EF4-FFF2-40B4-BE49-F238E27FC236}">
                <a16:creationId xmlns:a16="http://schemas.microsoft.com/office/drawing/2014/main" id="{EDDADB60-99DF-9BA5-6091-ECE0929B38E7}"/>
              </a:ext>
            </a:extLst>
          </p:cNvPr>
          <p:cNvSpPr txBox="1"/>
          <p:nvPr/>
        </p:nvSpPr>
        <p:spPr>
          <a:xfrm>
            <a:off x="6705352" y="2267590"/>
            <a:ext cx="2386935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1400" dirty="0" err="1"/>
              <a:t>x×y×z</a:t>
            </a:r>
            <a:r>
              <a:rPr lang="en-US" altLang="ko-KR" sz="1400" dirty="0"/>
              <a:t> : 110 ×44 ×20 [m]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1400" dirty="0"/>
              <a:t>Array : dipole-dipole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1400" dirty="0"/>
              <a:t>Pole interval : 4 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1400" dirty="0"/>
              <a:t>N-unit : 13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1400" dirty="0"/>
              <a:t>3 profile interval : 8 m</a:t>
            </a:r>
          </a:p>
        </p:txBody>
      </p:sp>
      <p:sp>
        <p:nvSpPr>
          <p:cNvPr id="217" name="TextBox 216">
            <a:extLst>
              <a:ext uri="{FF2B5EF4-FFF2-40B4-BE49-F238E27FC236}">
                <a16:creationId xmlns:a16="http://schemas.microsoft.com/office/drawing/2014/main" id="{055A3A7F-96DF-14C1-1DF8-F7906D9987FC}"/>
              </a:ext>
            </a:extLst>
          </p:cNvPr>
          <p:cNvSpPr txBox="1"/>
          <p:nvPr/>
        </p:nvSpPr>
        <p:spPr>
          <a:xfrm>
            <a:off x="1777186" y="772066"/>
            <a:ext cx="114005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ko-KR"/>
            </a:defPPr>
          </a:lstStyle>
          <a:p>
            <a:r>
              <a:rPr lang="en-US" altLang="ko-KR" dirty="0"/>
              <a:t>Real</a:t>
            </a:r>
            <a:r>
              <a:rPr lang="ko-KR" altLang="en-US" dirty="0"/>
              <a:t> </a:t>
            </a:r>
            <a:r>
              <a:rPr lang="en-US" altLang="ko-KR" dirty="0"/>
              <a:t>Field</a:t>
            </a:r>
          </a:p>
        </p:txBody>
      </p:sp>
      <p:pic>
        <p:nvPicPr>
          <p:cNvPr id="15" name="오디오 14">
            <a:hlinkClick r:id="" action="ppaction://media"/>
            <a:extLst>
              <a:ext uri="{FF2B5EF4-FFF2-40B4-BE49-F238E27FC236}">
                <a16:creationId xmlns:a16="http://schemas.microsoft.com/office/drawing/2014/main" id="{6298BE7F-2030-AF52-6CA8-9CAD748E96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7977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850"/>
    </mc:Choice>
    <mc:Fallback>
      <p:transition spd="slow" advTm="278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GPL_pink2">
  <a:themeElements>
    <a:clrScheme name="종이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사용자 지정 3">
      <a:majorFont>
        <a:latin typeface="Times New Roman"/>
        <a:ea typeface="맑은 고딕"/>
        <a:cs typeface=""/>
      </a:majorFont>
      <a:minorFont>
        <a:latin typeface="Times New Roman"/>
        <a:ea typeface="맑은 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PL_pink2" id="{1A0D68ED-0A2C-4D32-AF8E-8BDCACC10E35}" vid="{96224DE8-BBAF-4331-B570-1563989182C0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문서" ma:contentTypeID="0x01010052624B2CC5C76B41827B85FAA1B2F384" ma:contentTypeVersion="14" ma:contentTypeDescription="새 문서를 만듭니다." ma:contentTypeScope="" ma:versionID="585a74fee43f0fe18acffadd21dd70fd">
  <xsd:schema xmlns:xsd="http://www.w3.org/2001/XMLSchema" xmlns:xs="http://www.w3.org/2001/XMLSchema" xmlns:p="http://schemas.microsoft.com/office/2006/metadata/properties" xmlns:ns3="011b47bf-70c8-4caf-8ddc-64b324e8f866" xmlns:ns4="2802c7a5-7045-484c-96c2-aefbc5c15e08" targetNamespace="http://schemas.microsoft.com/office/2006/metadata/properties" ma:root="true" ma:fieldsID="741bf3ea70d9d1b9f1fc6b941021fe2c" ns3:_="" ns4:_="">
    <xsd:import namespace="011b47bf-70c8-4caf-8ddc-64b324e8f866"/>
    <xsd:import namespace="2802c7a5-7045-484c-96c2-aefbc5c15e08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MediaServiceDateTaken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11b47bf-70c8-4caf-8ddc-64b324e8f86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DateTaken" ma:index="20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802c7a5-7045-484c-96c2-aefbc5c15e08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공유 대상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세부 정보 공유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힌트 해시 공유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콘텐츠 형식"/>
        <xsd:element ref="dc:title" minOccurs="0" maxOccurs="1" ma:index="4" ma:displayName="제목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9C4B61F-A414-417E-8180-D3EBFA61CD7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11b47bf-70c8-4caf-8ddc-64b324e8f866"/>
    <ds:schemaRef ds:uri="2802c7a5-7045-484c-96c2-aefbc5c15e0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4C795AD-B33D-47DA-9D10-0C0E711EB22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5B3DBC9-5CF5-44C7-87BF-F6F12B89A985}">
  <ds:schemaRefs>
    <ds:schemaRef ds:uri="http://schemas.microsoft.com/office/2006/metadata/properties"/>
    <ds:schemaRef ds:uri="http://schemas.microsoft.com/office/infopath/2007/PartnerControls"/>
    <ds:schemaRef ds:uri="http://purl.org/dc/terms/"/>
    <ds:schemaRef ds:uri="http://schemas.microsoft.com/office/2006/documentManagement/types"/>
    <ds:schemaRef ds:uri="011b47bf-70c8-4caf-8ddc-64b324e8f866"/>
    <ds:schemaRef ds:uri="http://purl.org/dc/elements/1.1/"/>
    <ds:schemaRef ds:uri="http://www.w3.org/XML/1998/namespace"/>
    <ds:schemaRef ds:uri="http://schemas.openxmlformats.org/package/2006/metadata/core-properties"/>
    <ds:schemaRef ds:uri="2802c7a5-7045-484c-96c2-aefbc5c15e08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GPL_pink2</Template>
  <TotalTime>11051</TotalTime>
  <Words>1698</Words>
  <Application>Microsoft Office PowerPoint</Application>
  <PresentationFormat>화면 슬라이드 쇼(4:3)</PresentationFormat>
  <Paragraphs>576</Paragraphs>
  <Slides>16</Slides>
  <Notes>6</Notes>
  <HiddenSlides>0</HiddenSlides>
  <MMClips>16</MMClips>
  <ScaleCrop>false</ScaleCrop>
  <HeadingPairs>
    <vt:vector size="6" baseType="variant">
      <vt:variant>
        <vt:lpstr>사용한 글꼴</vt:lpstr>
      </vt:variant>
      <vt:variant>
        <vt:i4>11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16</vt:i4>
      </vt:variant>
    </vt:vector>
  </HeadingPairs>
  <TitlesOfParts>
    <vt:vector size="28" baseType="lpstr">
      <vt:lpstr>AdvTT5843c571</vt:lpstr>
      <vt:lpstr>noto</vt:lpstr>
      <vt:lpstr>TimesNewRomanPSMT</vt:lpstr>
      <vt:lpstr>맑은 고딕</vt:lpstr>
      <vt:lpstr>Arial</vt:lpstr>
      <vt:lpstr>Bahnschrift</vt:lpstr>
      <vt:lpstr>Cambria Math</vt:lpstr>
      <vt:lpstr>Open Sans</vt:lpstr>
      <vt:lpstr>Symbol</vt:lpstr>
      <vt:lpstr>Times New Roman</vt:lpstr>
      <vt:lpstr>Wingdings</vt:lpstr>
      <vt:lpstr>GPL_pink2</vt:lpstr>
      <vt:lpstr>Comparative analyses on geophysical survey responses  for various numerical models constructed based on field data</vt:lpstr>
      <vt:lpstr>Enbodying Contamination </vt:lpstr>
      <vt:lpstr>Geophysical Survey : Electromagnetic</vt:lpstr>
      <vt:lpstr>Procedure</vt:lpstr>
      <vt:lpstr>Physical Properties</vt:lpstr>
      <vt:lpstr>Geophysical properties : Cole-Cole parameters</vt:lpstr>
      <vt:lpstr>Numerical Model 1 : simple lens</vt:lpstr>
      <vt:lpstr>Result</vt:lpstr>
      <vt:lpstr>Numerical Model 2 : dug with anomaly</vt:lpstr>
      <vt:lpstr>Result</vt:lpstr>
      <vt:lpstr>Numerical Model3 : internal leakage</vt:lpstr>
      <vt:lpstr>Result</vt:lpstr>
      <vt:lpstr>Numerical Model 4 : complicate geology model</vt:lpstr>
      <vt:lpstr>Result</vt:lpstr>
      <vt:lpstr>Conclusion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Comparative analyses on geophysical survey responses  for various numerical models constructed based on field data</dc:title>
  <dc:creator>유희은</dc:creator>
  <cp:lastModifiedBy>유희은</cp:lastModifiedBy>
  <cp:revision>73</cp:revision>
  <dcterms:created xsi:type="dcterms:W3CDTF">2022-05-13T01:55:44Z</dcterms:created>
  <dcterms:modified xsi:type="dcterms:W3CDTF">2022-05-24T14:29:44Z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0x01010052624B2CC5C76B41827B85FAA1B2F384</vt:lpwstr>
  </property>
</Properties>
</file>