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64" r:id="rId6"/>
    <p:sldId id="265" r:id="rId7"/>
    <p:sldId id="261" r:id="rId8"/>
    <p:sldId id="262" r:id="rId9"/>
    <p:sldId id="259" r:id="rId10"/>
    <p:sldId id="266" r:id="rId11"/>
    <p:sldId id="268" r:id="rId12"/>
    <p:sldId id="260" r:id="rId13"/>
    <p:sldId id="267" r:id="rId14"/>
    <p:sldId id="263" r:id="rId15"/>
    <p:sldId id="25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0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819" autoAdjust="0"/>
  </p:normalViewPr>
  <p:slideViewPr>
    <p:cSldViewPr snapToGrid="0" snapToObjects="1">
      <p:cViewPr varScale="1">
        <p:scale>
          <a:sx n="86" d="100"/>
          <a:sy n="86" d="100"/>
        </p:scale>
        <p:origin x="108" y="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sumail2-my.sharepoint.com/personal/rbinmo1_lsu_edu/Documents/Mahtab%20Paper/AAL%20Methodolog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ata\Desktop\PhD\FIRST%20PAPER\FINAL%20VERSIONS\1st%20paper%20Updated%20data%20analysis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05594092638175"/>
          <c:y val="6.7526089625537133E-2"/>
          <c:w val="0.78256898353134363"/>
          <c:h val="0.61464644267532853"/>
        </c:manualLayout>
      </c:layout>
      <c:scatterChart>
        <c:scatterStyle val="lineMarker"/>
        <c:varyColors val="0"/>
        <c:ser>
          <c:idx val="0"/>
          <c:order val="0"/>
          <c:tx>
            <c:strRef>
              <c:f>'One story No basement '!$B$2</c:f>
              <c:strCache>
                <c:ptCount val="1"/>
                <c:pt idx="0">
                  <c:v>Structure Loss</c:v>
                </c:pt>
              </c:strCache>
            </c:strRef>
          </c:tx>
          <c:spPr>
            <a:ln w="95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'One story No basement '!$A$3:$A$39</c:f>
              <c:numCache>
                <c:formatCode>General</c:formatCode>
                <c:ptCount val="37"/>
                <c:pt idx="0">
                  <c:v>-2</c:v>
                </c:pt>
                <c:pt idx="1">
                  <c:v>-1.5</c:v>
                </c:pt>
                <c:pt idx="2">
                  <c:v>-1</c:v>
                </c:pt>
                <c:pt idx="3">
                  <c:v>-0.5</c:v>
                </c:pt>
                <c:pt idx="4">
                  <c:v>0</c:v>
                </c:pt>
                <c:pt idx="5">
                  <c:v>0.5</c:v>
                </c:pt>
                <c:pt idx="6">
                  <c:v>0.99999999999999956</c:v>
                </c:pt>
                <c:pt idx="7">
                  <c:v>1.4999999999999996</c:v>
                </c:pt>
                <c:pt idx="8">
                  <c:v>1.9999999999999996</c:v>
                </c:pt>
                <c:pt idx="9">
                  <c:v>2.4999999999999996</c:v>
                </c:pt>
                <c:pt idx="10">
                  <c:v>2.9999999999999996</c:v>
                </c:pt>
                <c:pt idx="11">
                  <c:v>3.4999999999999996</c:v>
                </c:pt>
                <c:pt idx="12">
                  <c:v>3.9999999999999996</c:v>
                </c:pt>
                <c:pt idx="13">
                  <c:v>4.5</c:v>
                </c:pt>
                <c:pt idx="14">
                  <c:v>5</c:v>
                </c:pt>
                <c:pt idx="15">
                  <c:v>5.5</c:v>
                </c:pt>
                <c:pt idx="16">
                  <c:v>6</c:v>
                </c:pt>
                <c:pt idx="17">
                  <c:v>6.5</c:v>
                </c:pt>
                <c:pt idx="18">
                  <c:v>7</c:v>
                </c:pt>
                <c:pt idx="19">
                  <c:v>7.5</c:v>
                </c:pt>
                <c:pt idx="20">
                  <c:v>8</c:v>
                </c:pt>
                <c:pt idx="21">
                  <c:v>8.5</c:v>
                </c:pt>
                <c:pt idx="22">
                  <c:v>9</c:v>
                </c:pt>
                <c:pt idx="23">
                  <c:v>9.5</c:v>
                </c:pt>
                <c:pt idx="24">
                  <c:v>10</c:v>
                </c:pt>
                <c:pt idx="25">
                  <c:v>10.5</c:v>
                </c:pt>
                <c:pt idx="26">
                  <c:v>11</c:v>
                </c:pt>
                <c:pt idx="27">
                  <c:v>11.5</c:v>
                </c:pt>
                <c:pt idx="28">
                  <c:v>12</c:v>
                </c:pt>
                <c:pt idx="29">
                  <c:v>12.5</c:v>
                </c:pt>
                <c:pt idx="30">
                  <c:v>13.000000000000002</c:v>
                </c:pt>
                <c:pt idx="31">
                  <c:v>13.500000000000002</c:v>
                </c:pt>
                <c:pt idx="32">
                  <c:v>14.000000000000002</c:v>
                </c:pt>
                <c:pt idx="33">
                  <c:v>14.500000000000002</c:v>
                </c:pt>
                <c:pt idx="34">
                  <c:v>15.000000000000002</c:v>
                </c:pt>
                <c:pt idx="35">
                  <c:v>15.500000000000002</c:v>
                </c:pt>
                <c:pt idx="36">
                  <c:v>16</c:v>
                </c:pt>
              </c:numCache>
            </c:numRef>
          </c:xVal>
          <c:yVal>
            <c:numRef>
              <c:f>'One story No basement '!$B$3:$B$39</c:f>
              <c:numCache>
                <c:formatCode>General</c:formatCode>
                <c:ptCount val="37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7.95</c:v>
                </c:pt>
                <c:pt idx="4">
                  <c:v>13.4</c:v>
                </c:pt>
                <c:pt idx="5">
                  <c:v>18.350000000000001</c:v>
                </c:pt>
                <c:pt idx="6">
                  <c:v>23.3</c:v>
                </c:pt>
                <c:pt idx="7">
                  <c:v>27.700000000000003</c:v>
                </c:pt>
                <c:pt idx="8">
                  <c:v>32.1</c:v>
                </c:pt>
                <c:pt idx="9">
                  <c:v>36.1</c:v>
                </c:pt>
                <c:pt idx="10">
                  <c:v>40.1</c:v>
                </c:pt>
                <c:pt idx="11">
                  <c:v>43.6</c:v>
                </c:pt>
                <c:pt idx="12">
                  <c:v>47.1</c:v>
                </c:pt>
                <c:pt idx="13">
                  <c:v>50.150000000000006</c:v>
                </c:pt>
                <c:pt idx="14">
                  <c:v>53.2</c:v>
                </c:pt>
                <c:pt idx="15">
                  <c:v>55.900000000000006</c:v>
                </c:pt>
                <c:pt idx="16">
                  <c:v>58.6</c:v>
                </c:pt>
                <c:pt idx="17">
                  <c:v>60.900000000000006</c:v>
                </c:pt>
                <c:pt idx="18">
                  <c:v>63.2</c:v>
                </c:pt>
                <c:pt idx="19">
                  <c:v>65.2</c:v>
                </c:pt>
                <c:pt idx="20">
                  <c:v>67.2</c:v>
                </c:pt>
                <c:pt idx="21">
                  <c:v>68.849999999999994</c:v>
                </c:pt>
                <c:pt idx="22">
                  <c:v>70.5</c:v>
                </c:pt>
                <c:pt idx="23">
                  <c:v>71.849999999999994</c:v>
                </c:pt>
                <c:pt idx="24">
                  <c:v>73.2</c:v>
                </c:pt>
                <c:pt idx="25">
                  <c:v>74.300000000000011</c:v>
                </c:pt>
                <c:pt idx="26">
                  <c:v>75.400000000000006</c:v>
                </c:pt>
                <c:pt idx="27">
                  <c:v>76.300000000000011</c:v>
                </c:pt>
                <c:pt idx="28">
                  <c:v>77.2</c:v>
                </c:pt>
                <c:pt idx="29">
                  <c:v>77.849999999999994</c:v>
                </c:pt>
                <c:pt idx="30">
                  <c:v>78.5</c:v>
                </c:pt>
                <c:pt idx="31">
                  <c:v>79</c:v>
                </c:pt>
                <c:pt idx="32">
                  <c:v>79.5</c:v>
                </c:pt>
                <c:pt idx="33">
                  <c:v>79.849999999999994</c:v>
                </c:pt>
                <c:pt idx="34">
                  <c:v>80.2</c:v>
                </c:pt>
                <c:pt idx="35">
                  <c:v>80.45</c:v>
                </c:pt>
                <c:pt idx="36">
                  <c:v>80.7</c:v>
                </c:pt>
              </c:numCache>
            </c:numRef>
          </c:yVal>
          <c:smooth val="0"/>
          <c:extLst xmlns="http://schemas.openxmlformats.org/drawingml/2006/chart">
            <c:ext xmlns:c16="http://schemas.microsoft.com/office/drawing/2014/chart" uri="{C3380CC4-5D6E-409C-BE32-E72D297353CC}">
              <c16:uniqueId val="{00000000-EC02-4E33-A758-EC18C6DC2EA4}"/>
            </c:ext>
          </c:extLst>
        </c:ser>
        <c:ser>
          <c:idx val="1"/>
          <c:order val="1"/>
          <c:tx>
            <c:strRef>
              <c:f>'One story No basement '!$C$2</c:f>
              <c:strCache>
                <c:ptCount val="1"/>
                <c:pt idx="0">
                  <c:v>Contents Loss</c:v>
                </c:pt>
              </c:strCache>
            </c:strRef>
          </c:tx>
          <c:spPr>
            <a:ln w="952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'One story No basement '!$A$3:$A$39</c:f>
              <c:numCache>
                <c:formatCode>General</c:formatCode>
                <c:ptCount val="37"/>
                <c:pt idx="0">
                  <c:v>-2</c:v>
                </c:pt>
                <c:pt idx="1">
                  <c:v>-1.5</c:v>
                </c:pt>
                <c:pt idx="2">
                  <c:v>-1</c:v>
                </c:pt>
                <c:pt idx="3">
                  <c:v>-0.5</c:v>
                </c:pt>
                <c:pt idx="4">
                  <c:v>0</c:v>
                </c:pt>
                <c:pt idx="5">
                  <c:v>0.5</c:v>
                </c:pt>
                <c:pt idx="6">
                  <c:v>0.99999999999999956</c:v>
                </c:pt>
                <c:pt idx="7">
                  <c:v>1.4999999999999996</c:v>
                </c:pt>
                <c:pt idx="8">
                  <c:v>1.9999999999999996</c:v>
                </c:pt>
                <c:pt idx="9">
                  <c:v>2.4999999999999996</c:v>
                </c:pt>
                <c:pt idx="10">
                  <c:v>2.9999999999999996</c:v>
                </c:pt>
                <c:pt idx="11">
                  <c:v>3.4999999999999996</c:v>
                </c:pt>
                <c:pt idx="12">
                  <c:v>3.9999999999999996</c:v>
                </c:pt>
                <c:pt idx="13">
                  <c:v>4.5</c:v>
                </c:pt>
                <c:pt idx="14">
                  <c:v>5</c:v>
                </c:pt>
                <c:pt idx="15">
                  <c:v>5.5</c:v>
                </c:pt>
                <c:pt idx="16">
                  <c:v>6</c:v>
                </c:pt>
                <c:pt idx="17">
                  <c:v>6.5</c:v>
                </c:pt>
                <c:pt idx="18">
                  <c:v>7</c:v>
                </c:pt>
                <c:pt idx="19">
                  <c:v>7.5</c:v>
                </c:pt>
                <c:pt idx="20">
                  <c:v>8</c:v>
                </c:pt>
                <c:pt idx="21">
                  <c:v>8.5</c:v>
                </c:pt>
                <c:pt idx="22">
                  <c:v>9</c:v>
                </c:pt>
                <c:pt idx="23">
                  <c:v>9.5</c:v>
                </c:pt>
                <c:pt idx="24">
                  <c:v>10</c:v>
                </c:pt>
                <c:pt idx="25">
                  <c:v>10.5</c:v>
                </c:pt>
                <c:pt idx="26">
                  <c:v>11</c:v>
                </c:pt>
                <c:pt idx="27">
                  <c:v>11.5</c:v>
                </c:pt>
                <c:pt idx="28">
                  <c:v>12</c:v>
                </c:pt>
                <c:pt idx="29">
                  <c:v>12.5</c:v>
                </c:pt>
                <c:pt idx="30">
                  <c:v>13.000000000000002</c:v>
                </c:pt>
                <c:pt idx="31">
                  <c:v>13.500000000000002</c:v>
                </c:pt>
                <c:pt idx="32">
                  <c:v>14.000000000000002</c:v>
                </c:pt>
                <c:pt idx="33">
                  <c:v>14.500000000000002</c:v>
                </c:pt>
                <c:pt idx="34">
                  <c:v>15.000000000000002</c:v>
                </c:pt>
                <c:pt idx="35">
                  <c:v>15.500000000000002</c:v>
                </c:pt>
                <c:pt idx="36">
                  <c:v>16</c:v>
                </c:pt>
              </c:numCache>
            </c:numRef>
          </c:xVal>
          <c:yVal>
            <c:numRef>
              <c:f>'One story No basement '!$C$3:$C$39</c:f>
              <c:numCache>
                <c:formatCode>General</c:formatCode>
                <c:ptCount val="37"/>
                <c:pt idx="0">
                  <c:v>0</c:v>
                </c:pt>
                <c:pt idx="1">
                  <c:v>1.2</c:v>
                </c:pt>
                <c:pt idx="2">
                  <c:v>2.4</c:v>
                </c:pt>
                <c:pt idx="3">
                  <c:v>5.25</c:v>
                </c:pt>
                <c:pt idx="4">
                  <c:v>8.1</c:v>
                </c:pt>
                <c:pt idx="5">
                  <c:v>10.7</c:v>
                </c:pt>
                <c:pt idx="6">
                  <c:v>13.3</c:v>
                </c:pt>
                <c:pt idx="7">
                  <c:v>15.6</c:v>
                </c:pt>
                <c:pt idx="8">
                  <c:v>17.899999999999999</c:v>
                </c:pt>
                <c:pt idx="9">
                  <c:v>19.95</c:v>
                </c:pt>
                <c:pt idx="10">
                  <c:v>22</c:v>
                </c:pt>
                <c:pt idx="11">
                  <c:v>23.85</c:v>
                </c:pt>
                <c:pt idx="12">
                  <c:v>25.7</c:v>
                </c:pt>
                <c:pt idx="13">
                  <c:v>27.25</c:v>
                </c:pt>
                <c:pt idx="14">
                  <c:v>28.8</c:v>
                </c:pt>
                <c:pt idx="15">
                  <c:v>30.15</c:v>
                </c:pt>
                <c:pt idx="16">
                  <c:v>31.5</c:v>
                </c:pt>
                <c:pt idx="17">
                  <c:v>32.65</c:v>
                </c:pt>
                <c:pt idx="18">
                  <c:v>33.799999999999997</c:v>
                </c:pt>
                <c:pt idx="19">
                  <c:v>34.75</c:v>
                </c:pt>
                <c:pt idx="20">
                  <c:v>35.700000000000003</c:v>
                </c:pt>
                <c:pt idx="21">
                  <c:v>36.450000000000003</c:v>
                </c:pt>
                <c:pt idx="22">
                  <c:v>37.200000000000003</c:v>
                </c:pt>
                <c:pt idx="23">
                  <c:v>37.799999999999997</c:v>
                </c:pt>
                <c:pt idx="24">
                  <c:v>38.4</c:v>
                </c:pt>
                <c:pt idx="25">
                  <c:v>38.799999999999997</c:v>
                </c:pt>
                <c:pt idx="26">
                  <c:v>39.200000000000003</c:v>
                </c:pt>
                <c:pt idx="27">
                  <c:v>39.450000000000003</c:v>
                </c:pt>
                <c:pt idx="28">
                  <c:v>39.700000000000003</c:v>
                </c:pt>
                <c:pt idx="29">
                  <c:v>39.85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</c:numCache>
            </c:numRef>
          </c:yVal>
          <c:smooth val="0"/>
          <c:extLst xmlns="http://schemas.openxmlformats.org/drawingml/2006/chart">
            <c:ext xmlns:c16="http://schemas.microsoft.com/office/drawing/2014/chart" uri="{C3380CC4-5D6E-409C-BE32-E72D297353CC}">
              <c16:uniqueId val="{00000001-EC02-4E33-A758-EC18C6DC2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8877488"/>
        <c:axId val="668878144"/>
      </c:scatterChart>
      <c:valAx>
        <c:axId val="668877488"/>
        <c:scaling>
          <c:orientation val="minMax"/>
          <c:max val="16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Flood depth in structure (feet)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878144"/>
        <c:crosses val="autoZero"/>
        <c:crossBetween val="midCat"/>
      </c:valAx>
      <c:valAx>
        <c:axId val="66887814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damage of strucutre </a:t>
                </a:r>
              </a:p>
              <a:p>
                <a:pPr>
                  <a:defRPr/>
                </a:pPr>
                <a:r>
                  <a:rPr lang="en-US"/>
                  <a:t>replacemnt cost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87748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5.6946631671041118E-3"/>
                  <c:y val="-0.280679133858267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Sheet1!$F$8:$F$11</c:f>
              <c:numCache>
                <c:formatCode>General</c:formatCode>
                <c:ptCount val="4"/>
                <c:pt idx="0">
                  <c:v>0.10536051565782628</c:v>
                </c:pt>
                <c:pt idx="1">
                  <c:v>2.0202707317519466E-2</c:v>
                </c:pt>
                <c:pt idx="2">
                  <c:v>1.0050335853501451E-2</c:v>
                </c:pt>
                <c:pt idx="3">
                  <c:v>2.0020026706730793E-3</c:v>
                </c:pt>
              </c:numCache>
            </c:numRef>
          </c:xVal>
          <c:yVal>
            <c:numRef>
              <c:f>Sheet1!$C$8:$C$11</c:f>
              <c:numCache>
                <c:formatCode>General</c:formatCode>
                <c:ptCount val="4"/>
                <c:pt idx="0">
                  <c:v>0.5</c:v>
                </c:pt>
                <c:pt idx="1">
                  <c:v>1.5</c:v>
                </c:pt>
                <c:pt idx="2">
                  <c:v>2</c:v>
                </c:pt>
                <c:pt idx="3">
                  <c:v>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DA-4DFA-A68B-7B0CF7E4F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916888"/>
        <c:axId val="505921808"/>
      </c:scatterChart>
      <c:valAx>
        <c:axId val="505916888"/>
        <c:scaling>
          <c:orientation val="minMax"/>
          <c:max val="0.1200000000000000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Annaul Exceedance Probability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921808"/>
        <c:crosses val="autoZero"/>
        <c:crossBetween val="midCat"/>
      </c:valAx>
      <c:valAx>
        <c:axId val="50592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Flood Depth (feet)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916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30937929738376"/>
          <c:y val="0.17787994575797703"/>
          <c:w val="0.7384604036976824"/>
          <c:h val="0.57922457498791158"/>
        </c:manualLayout>
      </c:layout>
      <c:barChart>
        <c:barDir val="col"/>
        <c:grouping val="clustered"/>
        <c:varyColors val="0"/>
        <c:ser>
          <c:idx val="0"/>
          <c:order val="0"/>
          <c:tx>
            <c:v>Building Loss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'AAL(DDF@-2)'!$C$3:$C$31</c:f>
              <c:numCache>
                <c:formatCode>General</c:formatCode>
                <c:ptCount val="29"/>
                <c:pt idx="0">
                  <c:v>6799.6602548433502</c:v>
                </c:pt>
                <c:pt idx="1">
                  <c:v>5735.84659122622</c:v>
                </c:pt>
                <c:pt idx="2">
                  <c:v>4824.7697856779196</c:v>
                </c:pt>
                <c:pt idx="3">
                  <c:v>7157.7935609923798</c:v>
                </c:pt>
                <c:pt idx="4">
                  <c:v>5595.1130801341396</c:v>
                </c:pt>
                <c:pt idx="5">
                  <c:v>3009.19099144747</c:v>
                </c:pt>
                <c:pt idx="6">
                  <c:v>1922.56415791057</c:v>
                </c:pt>
                <c:pt idx="7">
                  <c:v>2001.3155867785699</c:v>
                </c:pt>
                <c:pt idx="8">
                  <c:v>1057.6508540873999</c:v>
                </c:pt>
                <c:pt idx="9">
                  <c:v>1972.6098680509499</c:v>
                </c:pt>
                <c:pt idx="10">
                  <c:v>3690.4021965312299</c:v>
                </c:pt>
                <c:pt idx="11">
                  <c:v>2444.8484003917802</c:v>
                </c:pt>
                <c:pt idx="12">
                  <c:v>6508.0761201327996</c:v>
                </c:pt>
                <c:pt idx="13">
                  <c:v>5382.0852650626202</c:v>
                </c:pt>
                <c:pt idx="14">
                  <c:v>5433.0351143910902</c:v>
                </c:pt>
                <c:pt idx="15">
                  <c:v>4177.5165788450704</c:v>
                </c:pt>
                <c:pt idx="16">
                  <c:v>4404.8066785701603</c:v>
                </c:pt>
                <c:pt idx="17">
                  <c:v>4038.0355932602502</c:v>
                </c:pt>
                <c:pt idx="18">
                  <c:v>1145.66367582776</c:v>
                </c:pt>
                <c:pt idx="19">
                  <c:v>1790.08475494954</c:v>
                </c:pt>
                <c:pt idx="20">
                  <c:v>9977.39185926953</c:v>
                </c:pt>
                <c:pt idx="21">
                  <c:v>3958.0791688101599</c:v>
                </c:pt>
                <c:pt idx="22">
                  <c:v>4476.1588745918398</c:v>
                </c:pt>
                <c:pt idx="23">
                  <c:v>7351.3504130891197</c:v>
                </c:pt>
                <c:pt idx="24">
                  <c:v>2486.5676221762301</c:v>
                </c:pt>
                <c:pt idx="25">
                  <c:v>2389.3424068653999</c:v>
                </c:pt>
                <c:pt idx="26">
                  <c:v>5023.6114100634104</c:v>
                </c:pt>
                <c:pt idx="27">
                  <c:v>5188.8526147700104</c:v>
                </c:pt>
                <c:pt idx="28">
                  <c:v>3024.63938724222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EA-4754-9BF4-BA916302051B}"/>
            </c:ext>
          </c:extLst>
        </c:ser>
        <c:ser>
          <c:idx val="1"/>
          <c:order val="1"/>
          <c:tx>
            <c:v>Content Loss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'AAL(DDF@-2)'!$I$3:$I$31</c:f>
              <c:numCache>
                <c:formatCode>General</c:formatCode>
                <c:ptCount val="29"/>
                <c:pt idx="0">
                  <c:v>5560.56552242831</c:v>
                </c:pt>
                <c:pt idx="1">
                  <c:v>4560.5099513400701</c:v>
                </c:pt>
                <c:pt idx="2">
                  <c:v>3873.15108867549</c:v>
                </c:pt>
                <c:pt idx="3">
                  <c:v>5853.4365836239303</c:v>
                </c:pt>
                <c:pt idx="4">
                  <c:v>2256.5331849106401</c:v>
                </c:pt>
                <c:pt idx="5">
                  <c:v>2402.6980047618899</c:v>
                </c:pt>
                <c:pt idx="6">
                  <c:v>1511.7927644466499</c:v>
                </c:pt>
                <c:pt idx="7">
                  <c:v>1586.9305606385201</c:v>
                </c:pt>
                <c:pt idx="8">
                  <c:v>451.99402743161698</c:v>
                </c:pt>
                <c:pt idx="9">
                  <c:v>1499.10157432101</c:v>
                </c:pt>
                <c:pt idx="10">
                  <c:v>1463.5802815919999</c:v>
                </c:pt>
                <c:pt idx="11">
                  <c:v>1967.1579606071</c:v>
                </c:pt>
                <c:pt idx="12">
                  <c:v>5130.1494310703001</c:v>
                </c:pt>
                <c:pt idx="13">
                  <c:v>4294.1855610798902</c:v>
                </c:pt>
                <c:pt idx="14">
                  <c:v>4402.55229089555</c:v>
                </c:pt>
                <c:pt idx="15">
                  <c:v>3453.2493166573299</c:v>
                </c:pt>
                <c:pt idx="16">
                  <c:v>3587.9719350396899</c:v>
                </c:pt>
                <c:pt idx="17">
                  <c:v>1646.70378481187</c:v>
                </c:pt>
                <c:pt idx="18">
                  <c:v>484.58371978968103</c:v>
                </c:pt>
                <c:pt idx="19">
                  <c:v>1383.82154289594</c:v>
                </c:pt>
                <c:pt idx="20">
                  <c:v>7686.54853150914</c:v>
                </c:pt>
                <c:pt idx="21">
                  <c:v>3207.3509825169099</c:v>
                </c:pt>
                <c:pt idx="22">
                  <c:v>3608.6232353568298</c:v>
                </c:pt>
                <c:pt idx="23">
                  <c:v>5901.3988481298102</c:v>
                </c:pt>
                <c:pt idx="24">
                  <c:v>1995.4589773422999</c:v>
                </c:pt>
                <c:pt idx="25">
                  <c:v>1864.4672842555999</c:v>
                </c:pt>
                <c:pt idx="26">
                  <c:v>4108.1641373153598</c:v>
                </c:pt>
                <c:pt idx="27">
                  <c:v>2063.0248935698301</c:v>
                </c:pt>
                <c:pt idx="28">
                  <c:v>2456.5011677761499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EA-4754-9BF4-BA9163020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91167808"/>
        <c:axId val="1391168224"/>
      </c:barChart>
      <c:catAx>
        <c:axId val="1391167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Home Number</a:t>
                </a:r>
              </a:p>
            </c:rich>
          </c:tx>
          <c:layout>
            <c:manualLayout>
              <c:xMode val="edge"/>
              <c:yMode val="edge"/>
              <c:x val="0.42405109361329835"/>
              <c:y val="0.888816547185333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168224"/>
        <c:crosses val="autoZero"/>
        <c:auto val="1"/>
        <c:lblAlgn val="ctr"/>
        <c:lblOffset val="100"/>
        <c:noMultiLvlLbl val="0"/>
      </c:catAx>
      <c:valAx>
        <c:axId val="139116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AAL $</a:t>
                </a:r>
              </a:p>
            </c:rich>
          </c:tx>
          <c:layout>
            <c:manualLayout>
              <c:xMode val="edge"/>
              <c:yMode val="edge"/>
              <c:x val="0"/>
              <c:y val="0.35783658987071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116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746448674902823"/>
          <c:y val="6.3921612132088759E-2"/>
          <c:w val="0.55011837223239579"/>
          <c:h val="0.121105707241356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'AAL WITH OCCUPANTS TYPE (2)'!$B$43</c:f>
              <c:strCache>
                <c:ptCount val="1"/>
                <c:pt idx="0">
                  <c:v> Building Loss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'AAL WITH OCCUPANTS TYPE (2)'!$C$42:$E$42</c:f>
              <c:strCache>
                <c:ptCount val="3"/>
                <c:pt idx="0">
                  <c:v> Home-owner </c:v>
                </c:pt>
                <c:pt idx="1">
                  <c:v> Landlord </c:v>
                </c:pt>
                <c:pt idx="2">
                  <c:v> Tenant </c:v>
                </c:pt>
              </c:strCache>
            </c:strRef>
          </c:cat>
          <c:val>
            <c:numRef>
              <c:f>'AAL WITH OCCUPANTS TYPE (2)'!$C$43:$E$43</c:f>
              <c:numCache>
                <c:formatCode>_("$"* #,##0_);_("$"* \(#,##0\);_("$"* "-"??_);_(@_)</c:formatCode>
                <c:ptCount val="3"/>
                <c:pt idx="0">
                  <c:v>4240.2435471030758</c:v>
                </c:pt>
                <c:pt idx="1">
                  <c:v>4240.2435471030758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5-4273-8B2D-47D6BD646CBE}"/>
            </c:ext>
          </c:extLst>
        </c:ser>
        <c:ser>
          <c:idx val="1"/>
          <c:order val="1"/>
          <c:tx>
            <c:strRef>
              <c:f>'AAL WITH OCCUPANTS TYPE (2)'!$B$44</c:f>
              <c:strCache>
                <c:ptCount val="1"/>
                <c:pt idx="0">
                  <c:v>Content Loss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'AAL WITH OCCUPANTS TYPE (2)'!$C$42:$E$42</c:f>
              <c:strCache>
                <c:ptCount val="3"/>
                <c:pt idx="0">
                  <c:v> Home-owner </c:v>
                </c:pt>
                <c:pt idx="1">
                  <c:v> Landlord </c:v>
                </c:pt>
                <c:pt idx="2">
                  <c:v> Tenant </c:v>
                </c:pt>
              </c:strCache>
            </c:strRef>
          </c:cat>
          <c:val>
            <c:numRef>
              <c:f>'AAL WITH OCCUPANTS TYPE (2)'!$C$44:$E$44</c:f>
              <c:numCache>
                <c:formatCode>_("$"* #,##0_);_("$"* \(#,##0\);_("$"* "-"??_);_(@_)</c:formatCode>
                <c:ptCount val="3"/>
                <c:pt idx="0">
                  <c:v>3112.4899015444635</c:v>
                </c:pt>
                <c:pt idx="1">
                  <c:v>0</c:v>
                </c:pt>
                <c:pt idx="2">
                  <c:v>3112.4899015444635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A5-4273-8B2D-47D6BD646CBE}"/>
            </c:ext>
          </c:extLst>
        </c:ser>
        <c:ser>
          <c:idx val="2"/>
          <c:order val="2"/>
          <c:tx>
            <c:strRef>
              <c:f>'AAL WITH OCCUPANTS TYPE (2)'!$B$45</c:f>
              <c:strCache>
                <c:ptCount val="1"/>
                <c:pt idx="0">
                  <c:v>Use Loss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'AAL WITH OCCUPANTS TYPE (2)'!$C$42:$E$42</c:f>
              <c:strCache>
                <c:ptCount val="3"/>
                <c:pt idx="0">
                  <c:v> Home-owner </c:v>
                </c:pt>
                <c:pt idx="1">
                  <c:v> Landlord </c:v>
                </c:pt>
                <c:pt idx="2">
                  <c:v> Tenant </c:v>
                </c:pt>
              </c:strCache>
            </c:strRef>
          </c:cat>
          <c:val>
            <c:numRef>
              <c:f>'AAL WITH OCCUPANTS TYPE (2)'!$C$45:$E$45</c:f>
              <c:numCache>
                <c:formatCode>_(* #,##0.00_);_(* \(#,##0.00\);_(* "-"??_);_(@_)</c:formatCode>
                <c:ptCount val="3"/>
                <c:pt idx="0">
                  <c:v>599.16023394628075</c:v>
                </c:pt>
                <c:pt idx="1">
                  <c:v>665.7319987307626</c:v>
                </c:pt>
                <c:pt idx="2">
                  <c:v>99.623727301091265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A5-4273-8B2D-47D6BD646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2167567"/>
        <c:axId val="1622168815"/>
        <c:axId val="0"/>
      </c:bar3DChart>
      <c:catAx>
        <c:axId val="1622167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2168815"/>
        <c:crosses val="autoZero"/>
        <c:auto val="1"/>
        <c:lblAlgn val="ctr"/>
        <c:lblOffset val="100"/>
        <c:noMultiLvlLbl val="0"/>
      </c:catAx>
      <c:valAx>
        <c:axId val="1622168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21675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60966647462176"/>
          <c:y val="2.0923884514435696E-2"/>
          <c:w val="0.89939033352537823"/>
          <c:h val="0.86133980619161743"/>
        </c:manualLayout>
      </c:layout>
      <c:bar3DChart>
        <c:barDir val="col"/>
        <c:grouping val="clustered"/>
        <c:varyColors val="0"/>
        <c:ser>
          <c:idx val="0"/>
          <c:order val="0"/>
          <c:tx>
            <c:v>BFE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AAL!$A$39:$A$40</c:f>
              <c:strCache>
                <c:ptCount val="2"/>
                <c:pt idx="0">
                  <c:v>Building Loss</c:v>
                </c:pt>
                <c:pt idx="1">
                  <c:v>Content Loss</c:v>
                </c:pt>
              </c:strCache>
            </c:strRef>
          </c:cat>
          <c:val>
            <c:numRef>
              <c:f>AAL!$B$39:$B$40</c:f>
              <c:numCache>
                <c:formatCode>General</c:formatCode>
                <c:ptCount val="2"/>
                <c:pt idx="0">
                  <c:v>1.7257050284815079</c:v>
                </c:pt>
                <c:pt idx="1">
                  <c:v>1.2709747722611562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D-4CBA-BD1A-BB46ACA5B20B}"/>
            </c:ext>
          </c:extLst>
        </c:ser>
        <c:ser>
          <c:idx val="1"/>
          <c:order val="1"/>
          <c:tx>
            <c:v>BFE+1foot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AAL!$A$39:$A$40</c:f>
              <c:strCache>
                <c:ptCount val="2"/>
                <c:pt idx="0">
                  <c:v>Building Loss</c:v>
                </c:pt>
                <c:pt idx="1">
                  <c:v>Content Loss</c:v>
                </c:pt>
              </c:strCache>
            </c:strRef>
          </c:cat>
          <c:val>
            <c:numRef>
              <c:f>AAL!$C$39:$C$40</c:f>
              <c:numCache>
                <c:formatCode>General</c:formatCode>
                <c:ptCount val="2"/>
                <c:pt idx="0">
                  <c:v>0.18300407578343741</c:v>
                </c:pt>
                <c:pt idx="1">
                  <c:v>0.14063239191898003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D-4CBA-BD1A-BB46ACA5B20B}"/>
            </c:ext>
          </c:extLst>
        </c:ser>
        <c:ser>
          <c:idx val="2"/>
          <c:order val="2"/>
          <c:tx>
            <c:v>BFE+1feet</c:v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AAL!$A$39:$A$40</c:f>
              <c:strCache>
                <c:ptCount val="2"/>
                <c:pt idx="0">
                  <c:v>Building Loss</c:v>
                </c:pt>
                <c:pt idx="1">
                  <c:v>Content Loss</c:v>
                </c:pt>
              </c:strCache>
            </c:strRef>
          </c:cat>
          <c:val>
            <c:numRef>
              <c:f>AAL!$D$39:$D$40</c:f>
              <c:numCache>
                <c:formatCode>General</c:formatCode>
                <c:ptCount val="2"/>
                <c:pt idx="0">
                  <c:v>1.3156920132318702E-2</c:v>
                </c:pt>
                <c:pt idx="1">
                  <c:v>9.6862119235462518E-3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7D-4CBA-BD1A-BB46ACA5B20B}"/>
            </c:ext>
          </c:extLst>
        </c:ser>
        <c:ser>
          <c:idx val="3"/>
          <c:order val="3"/>
          <c:tx>
            <c:v>BFE+3feet</c:v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AAL!$A$39:$A$40</c:f>
              <c:strCache>
                <c:ptCount val="2"/>
                <c:pt idx="0">
                  <c:v>Building Loss</c:v>
                </c:pt>
                <c:pt idx="1">
                  <c:v>Content Loss</c:v>
                </c:pt>
              </c:strCache>
            </c:strRef>
          </c:cat>
          <c:val>
            <c:numRef>
              <c:f>AAL!$E$39:$E$40</c:f>
              <c:numCache>
                <c:formatCode>General</c:formatCode>
                <c:ptCount val="2"/>
                <c:pt idx="0">
                  <c:v>1.1149606095512518E-3</c:v>
                </c:pt>
                <c:pt idx="1">
                  <c:v>7.7704763968101844E-4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7D-4CBA-BD1A-BB46ACA5B20B}"/>
            </c:ext>
          </c:extLst>
        </c:ser>
        <c:ser>
          <c:idx val="4"/>
          <c:order val="4"/>
          <c:tx>
            <c:v>BFE+4feet</c:v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AAL!$A$39:$A$40</c:f>
              <c:strCache>
                <c:ptCount val="2"/>
                <c:pt idx="0">
                  <c:v>Building Loss</c:v>
                </c:pt>
                <c:pt idx="1">
                  <c:v>Content Loss</c:v>
                </c:pt>
              </c:strCache>
            </c:strRef>
          </c:cat>
          <c:val>
            <c:numRef>
              <c:f>AAL!$F$39:$F$40</c:f>
              <c:numCache>
                <c:formatCode>General</c:formatCode>
                <c:ptCount val="2"/>
                <c:pt idx="0">
                  <c:v>0</c:v>
                </c:pt>
                <c:pt idx="1">
                  <c:v>7.5777857056436227E-5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7D-4CBA-BD1A-BB46ACA5B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6879568"/>
        <c:axId val="1926885808"/>
        <c:axId val="0"/>
      </c:bar3DChart>
      <c:catAx>
        <c:axId val="19268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6885808"/>
        <c:crosses val="autoZero"/>
        <c:auto val="1"/>
        <c:lblAlgn val="ctr"/>
        <c:lblOffset val="100"/>
        <c:noMultiLvlLbl val="0"/>
      </c:catAx>
      <c:valAx>
        <c:axId val="192688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i="1"/>
                  <a:t>AAL</a:t>
                </a:r>
                <a:r>
                  <a:rPr lang="en-US"/>
                  <a:t> %</a:t>
                </a:r>
              </a:p>
            </c:rich>
          </c:tx>
          <c:layout>
            <c:manualLayout>
              <c:xMode val="edge"/>
              <c:yMode val="edge"/>
              <c:x val="2.4335300931708367E-2"/>
              <c:y val="0.40477975760385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687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77274715660542"/>
          <c:y val="0.11612472052104598"/>
          <c:w val="0.15167169728783902"/>
          <c:h val="0.557874015748031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879070328223106"/>
          <c:y val="3.5378548695905766E-2"/>
          <c:w val="0.70144278538117699"/>
          <c:h val="0.58212752984217064"/>
        </c:manualLayout>
      </c:layout>
      <c:bar3DChart>
        <c:barDir val="col"/>
        <c:grouping val="standard"/>
        <c:varyColors val="0"/>
        <c:ser>
          <c:idx val="0"/>
          <c:order val="0"/>
          <c:tx>
            <c:v>HomeOwner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'AAL WITH OCCUPANTS TYPE'!$A$50:$A$53</c:f>
              <c:strCache>
                <c:ptCount val="4"/>
                <c:pt idx="0">
                  <c:v>BFE+1foot</c:v>
                </c:pt>
                <c:pt idx="1">
                  <c:v>BFE+2feet</c:v>
                </c:pt>
                <c:pt idx="2">
                  <c:v>BFE+3feet</c:v>
                </c:pt>
                <c:pt idx="3">
                  <c:v>BFE+4feet</c:v>
                </c:pt>
              </c:strCache>
            </c:strRef>
          </c:cat>
          <c:val>
            <c:numRef>
              <c:f>'AAL WITH OCCUPANTS TYPE'!$B$50:$B$53</c:f>
              <c:numCache>
                <c:formatCode>0.00%</c:formatCode>
                <c:ptCount val="4"/>
                <c:pt idx="0">
                  <c:v>0.90359999999999996</c:v>
                </c:pt>
                <c:pt idx="1">
                  <c:v>0.99529999999999996</c:v>
                </c:pt>
                <c:pt idx="2">
                  <c:v>0.99980000000000002</c:v>
                </c:pt>
                <c:pt idx="3">
                  <c:v>0.99990000000000001</c:v>
                </c:pt>
              </c:numCache>
            </c:numRef>
          </c:val>
          <c:extLst xmlns="http://schemas.openxmlformats.org/drawingml/2006/chart">
            <c:ext xmlns:c16="http://schemas.microsoft.com/office/drawing/2014/chart" uri="{C3380CC4-5D6E-409C-BE32-E72D297353CC}">
              <c16:uniqueId val="{00000000-BF9D-420F-B253-40DF05D5FA9C}"/>
            </c:ext>
          </c:extLst>
        </c:ser>
        <c:ser>
          <c:idx val="1"/>
          <c:order val="1"/>
          <c:tx>
            <c:v>LandLord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'AAL WITH OCCUPANTS TYPE'!$A$50:$A$53</c:f>
              <c:strCache>
                <c:ptCount val="4"/>
                <c:pt idx="0">
                  <c:v>BFE+1foot</c:v>
                </c:pt>
                <c:pt idx="1">
                  <c:v>BFE+2feet</c:v>
                </c:pt>
                <c:pt idx="2">
                  <c:v>BFE+3feet</c:v>
                </c:pt>
                <c:pt idx="3">
                  <c:v>BFE+4feet</c:v>
                </c:pt>
              </c:strCache>
            </c:strRef>
          </c:cat>
          <c:val>
            <c:numRef>
              <c:f>'AAL WITH OCCUPANTS TYPE'!$C$50:$C$53</c:f>
              <c:numCache>
                <c:formatCode>0.00%</c:formatCode>
                <c:ptCount val="4"/>
                <c:pt idx="0">
                  <c:v>0.90880000000000005</c:v>
                </c:pt>
                <c:pt idx="1">
                  <c:v>0.99550000000000005</c:v>
                </c:pt>
                <c:pt idx="2">
                  <c:v>0.99980000000000002</c:v>
                </c:pt>
                <c:pt idx="3">
                  <c:v>0.99990000000000001</c:v>
                </c:pt>
              </c:numCache>
            </c:numRef>
          </c:val>
          <c:extLst xmlns="http://schemas.openxmlformats.org/drawingml/2006/chart">
            <c:ext xmlns:c16="http://schemas.microsoft.com/office/drawing/2014/chart" uri="{C3380CC4-5D6E-409C-BE32-E72D297353CC}">
              <c16:uniqueId val="{00000001-BF9D-420F-B253-40DF05D5FA9C}"/>
            </c:ext>
          </c:extLst>
        </c:ser>
        <c:ser>
          <c:idx val="2"/>
          <c:order val="2"/>
          <c:tx>
            <c:v>Tenants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'AAL WITH OCCUPANTS TYPE'!$A$50:$A$53</c:f>
              <c:strCache>
                <c:ptCount val="4"/>
                <c:pt idx="0">
                  <c:v>BFE+1foot</c:v>
                </c:pt>
                <c:pt idx="1">
                  <c:v>BFE+2feet</c:v>
                </c:pt>
                <c:pt idx="2">
                  <c:v>BFE+3feet</c:v>
                </c:pt>
                <c:pt idx="3">
                  <c:v>BFE+4feet</c:v>
                </c:pt>
              </c:strCache>
            </c:strRef>
          </c:cat>
          <c:val>
            <c:numRef>
              <c:f>'AAL WITH OCCUPANTS TYPE'!$D$50:$D$53</c:f>
              <c:numCache>
                <c:formatCode>0.00%</c:formatCode>
                <c:ptCount val="4"/>
                <c:pt idx="0">
                  <c:v>0.89800000000000002</c:v>
                </c:pt>
                <c:pt idx="1">
                  <c:v>0.995</c:v>
                </c:pt>
                <c:pt idx="2">
                  <c:v>0.99980000000000002</c:v>
                </c:pt>
                <c:pt idx="3">
                  <c:v>0.99990000000000001</c:v>
                </c:pt>
              </c:numCache>
            </c:numRef>
          </c:val>
          <c:extLst xmlns="http://schemas.openxmlformats.org/drawingml/2006/chart">
            <c:ext xmlns:c16="http://schemas.microsoft.com/office/drawing/2014/chart" uri="{C3380CC4-5D6E-409C-BE32-E72D297353CC}">
              <c16:uniqueId val="{00000002-BF9D-420F-B253-40DF05D5F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7399472"/>
        <c:axId val="1827404880"/>
        <c:axId val="1828132512"/>
      </c:bar3DChart>
      <c:catAx>
        <c:axId val="182739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404880"/>
        <c:crosses val="autoZero"/>
        <c:auto val="0"/>
        <c:lblAlgn val="ctr"/>
        <c:lblOffset val="100"/>
        <c:tickLblSkip val="1"/>
        <c:noMultiLvlLbl val="0"/>
      </c:catAx>
      <c:valAx>
        <c:axId val="182740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</a:t>
                </a:r>
                <a:r>
                  <a:rPr lang="en-US" i="1"/>
                  <a:t>AAL</a:t>
                </a:r>
                <a:r>
                  <a:rPr lang="en-US"/>
                  <a:t>  rEduction</a:t>
                </a:r>
              </a:p>
            </c:rich>
          </c:tx>
          <c:layout>
            <c:manualLayout>
              <c:xMode val="edge"/>
              <c:yMode val="edge"/>
              <c:x val="6.017014434392623E-2"/>
              <c:y val="0.233988373340235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399472"/>
        <c:crosses val="autoZero"/>
        <c:crossBetween val="between"/>
      </c:valAx>
      <c:serAx>
        <c:axId val="18281325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404880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A79B4-1B7A-48F0-8BA0-6A50A51FB545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1D07D6F-B532-44C9-945E-E1A5E230FE22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36A108AA-F507-4726-B343-25AED818DF53}" type="parTrans" cxnId="{90B816D9-1F30-4EE4-8699-70198C4E2D1D}">
      <dgm:prSet/>
      <dgm:spPr/>
      <dgm:t>
        <a:bodyPr/>
        <a:lstStyle/>
        <a:p>
          <a:endParaRPr lang="en-US"/>
        </a:p>
      </dgm:t>
    </dgm:pt>
    <dgm:pt modelId="{72605706-CE4C-40DB-A581-C3E46309A8ED}" type="sibTrans" cxnId="{90B816D9-1F30-4EE4-8699-70198C4E2D1D}">
      <dgm:prSet/>
      <dgm:spPr/>
      <dgm:t>
        <a:bodyPr/>
        <a:lstStyle/>
        <a:p>
          <a:endParaRPr lang="en-US"/>
        </a:p>
      </dgm:t>
    </dgm:pt>
    <dgm:pt modelId="{366E8D4E-60C3-4AA4-9530-72E6CDD01748}">
      <dgm:prSet phldrT="[Text]" custT="1"/>
      <dgm:spPr/>
      <dgm:t>
        <a:bodyPr/>
        <a:lstStyle/>
        <a:p>
          <a:r>
            <a:rPr lang="en-US" sz="1100" b="1" dirty="0">
              <a:latin typeface="Corbel" panose="020B0503020204020204" pitchFamily="34" charset="0"/>
            </a:rPr>
            <a:t>Upload input data (Excel File):</a:t>
          </a:r>
        </a:p>
      </dgm:t>
    </dgm:pt>
    <dgm:pt modelId="{43BCB9AA-74BE-4555-972B-A0A84D214C8D}" type="parTrans" cxnId="{EEC547AA-249A-464C-B217-4C534F669DFF}">
      <dgm:prSet/>
      <dgm:spPr/>
      <dgm:t>
        <a:bodyPr/>
        <a:lstStyle/>
        <a:p>
          <a:endParaRPr lang="en-US"/>
        </a:p>
      </dgm:t>
    </dgm:pt>
    <dgm:pt modelId="{DEA5B3BC-FC53-4B00-8813-ED7B326986EF}" type="sibTrans" cxnId="{EEC547AA-249A-464C-B217-4C534F669DFF}">
      <dgm:prSet/>
      <dgm:spPr/>
      <dgm:t>
        <a:bodyPr/>
        <a:lstStyle/>
        <a:p>
          <a:endParaRPr lang="en-US"/>
        </a:p>
      </dgm:t>
    </dgm:pt>
    <dgm:pt modelId="{E6404896-D1E7-4BD1-9091-DEB7EA5A47D0}">
      <dgm:prSet phldrT="[Text]"/>
      <dgm:spPr/>
      <dgm:t>
        <a:bodyPr/>
        <a:lstStyle/>
        <a:p>
          <a:r>
            <a:rPr lang="en-US" dirty="0"/>
            <a:t>Step 2</a:t>
          </a:r>
        </a:p>
      </dgm:t>
    </dgm:pt>
    <dgm:pt modelId="{ED40FDCA-C4CD-4FC4-B633-2B6C0820606D}" type="parTrans" cxnId="{626D9299-3A52-44E8-8B04-7B90B2436772}">
      <dgm:prSet/>
      <dgm:spPr/>
      <dgm:t>
        <a:bodyPr/>
        <a:lstStyle/>
        <a:p>
          <a:endParaRPr lang="en-US"/>
        </a:p>
      </dgm:t>
    </dgm:pt>
    <dgm:pt modelId="{3B94C871-0197-4FBD-BC40-4D61D913B4DE}" type="sibTrans" cxnId="{626D9299-3A52-44E8-8B04-7B90B2436772}">
      <dgm:prSet/>
      <dgm:spPr/>
      <dgm:t>
        <a:bodyPr/>
        <a:lstStyle/>
        <a:p>
          <a:endParaRPr lang="en-US"/>
        </a:p>
      </dgm:t>
    </dgm:pt>
    <dgm:pt modelId="{272BD721-F4B8-4488-8332-6902EC78F562}">
      <dgm:prSet phldrT="[Text]" custT="1"/>
      <dgm:spPr/>
      <dgm:t>
        <a:bodyPr/>
        <a:lstStyle/>
        <a:p>
          <a:r>
            <a:rPr lang="en-US" sz="1100" b="1" dirty="0">
              <a:latin typeface="Corbel" panose="020B0503020204020204" pitchFamily="34" charset="0"/>
            </a:rPr>
            <a:t>Read building  information</a:t>
          </a:r>
          <a:endParaRPr lang="en-US" sz="1100" dirty="0"/>
        </a:p>
      </dgm:t>
    </dgm:pt>
    <dgm:pt modelId="{B2265266-553E-46E1-9DCB-88361525D464}" type="parTrans" cxnId="{E1127FB5-7289-4B32-B937-6F8A1D4A61CE}">
      <dgm:prSet/>
      <dgm:spPr/>
      <dgm:t>
        <a:bodyPr/>
        <a:lstStyle/>
        <a:p>
          <a:endParaRPr lang="en-US"/>
        </a:p>
      </dgm:t>
    </dgm:pt>
    <dgm:pt modelId="{94B5701B-57DA-4440-80B3-A28317451EF2}" type="sibTrans" cxnId="{E1127FB5-7289-4B32-B937-6F8A1D4A61CE}">
      <dgm:prSet/>
      <dgm:spPr/>
      <dgm:t>
        <a:bodyPr/>
        <a:lstStyle/>
        <a:p>
          <a:endParaRPr lang="en-US"/>
        </a:p>
      </dgm:t>
    </dgm:pt>
    <dgm:pt modelId="{28D68CB6-3EE5-4A37-9982-42C13A5FF6B4}">
      <dgm:prSet phldrT="[Text]"/>
      <dgm:spPr/>
      <dgm:t>
        <a:bodyPr/>
        <a:lstStyle/>
        <a:p>
          <a:r>
            <a:rPr lang="en-US" dirty="0"/>
            <a:t>Step 3</a:t>
          </a:r>
        </a:p>
      </dgm:t>
    </dgm:pt>
    <dgm:pt modelId="{02C29B45-BA69-481D-88B4-8C6B6E1273E8}" type="parTrans" cxnId="{99615738-E19B-4D6B-935F-F2B8E5DE882D}">
      <dgm:prSet/>
      <dgm:spPr/>
      <dgm:t>
        <a:bodyPr/>
        <a:lstStyle/>
        <a:p>
          <a:endParaRPr lang="en-US"/>
        </a:p>
      </dgm:t>
    </dgm:pt>
    <dgm:pt modelId="{D18CAC4F-4788-441A-9988-785EA640F25B}" type="sibTrans" cxnId="{99615738-E19B-4D6B-935F-F2B8E5DE882D}">
      <dgm:prSet/>
      <dgm:spPr/>
      <dgm:t>
        <a:bodyPr/>
        <a:lstStyle/>
        <a:p>
          <a:endParaRPr lang="en-US"/>
        </a:p>
      </dgm:t>
    </dgm:pt>
    <dgm:pt modelId="{4D8BD74E-4DFE-4C46-87C0-F57A033B8FC9}">
      <dgm:prSet phldrT="[Text]" custT="1"/>
      <dgm:spPr/>
      <dgm:t>
        <a:bodyPr/>
        <a:lstStyle/>
        <a:p>
          <a:r>
            <a:rPr lang="en-US" sz="1100" b="1" dirty="0">
              <a:latin typeface="Corbel" panose="020B0503020204020204" pitchFamily="34" charset="0"/>
            </a:rPr>
            <a:t>Calculate flood depth &amp; probability of exceedance </a:t>
          </a:r>
          <a:endParaRPr lang="en-US" sz="1100" dirty="0"/>
        </a:p>
      </dgm:t>
    </dgm:pt>
    <dgm:pt modelId="{FC3466C3-891F-4A14-97B7-CED3E02B4956}" type="parTrans" cxnId="{1B07055B-41D3-47D5-A26E-96FD31D6226E}">
      <dgm:prSet/>
      <dgm:spPr/>
      <dgm:t>
        <a:bodyPr/>
        <a:lstStyle/>
        <a:p>
          <a:endParaRPr lang="en-US"/>
        </a:p>
      </dgm:t>
    </dgm:pt>
    <dgm:pt modelId="{0BE4047E-910E-4A8B-A579-AD4F2E8B22A9}" type="sibTrans" cxnId="{1B07055B-41D3-47D5-A26E-96FD31D6226E}">
      <dgm:prSet/>
      <dgm:spPr/>
      <dgm:t>
        <a:bodyPr/>
        <a:lstStyle/>
        <a:p>
          <a:endParaRPr lang="en-US"/>
        </a:p>
      </dgm:t>
    </dgm:pt>
    <dgm:pt modelId="{619AC733-3D15-4381-8285-ADC2435BB56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100" dirty="0">
              <a:latin typeface="Corbel" panose="020B0503020204020204" pitchFamily="34" charset="0"/>
            </a:rPr>
            <a:t>Flood depth- Return periods  2.Cost price per unit  3.Number of stories 4.Basement existence  5.Area </a:t>
          </a:r>
        </a:p>
      </dgm:t>
    </dgm:pt>
    <dgm:pt modelId="{A9A5C3A0-7097-4278-877B-BB2637074A4B}" type="parTrans" cxnId="{D354BAED-E217-4042-9DE1-1D0C8079E629}">
      <dgm:prSet/>
      <dgm:spPr/>
      <dgm:t>
        <a:bodyPr/>
        <a:lstStyle/>
        <a:p>
          <a:endParaRPr lang="en-US"/>
        </a:p>
      </dgm:t>
    </dgm:pt>
    <dgm:pt modelId="{C82F7AF0-2D81-41E2-A08F-D4706962BB3A}" type="sibTrans" cxnId="{D354BAED-E217-4042-9DE1-1D0C8079E629}">
      <dgm:prSet/>
      <dgm:spPr/>
      <dgm:t>
        <a:bodyPr/>
        <a:lstStyle/>
        <a:p>
          <a:endParaRPr lang="en-US"/>
        </a:p>
      </dgm:t>
    </dgm:pt>
    <dgm:pt modelId="{074499D1-69D6-4FD0-A446-55F523F63F39}">
      <dgm:prSet/>
      <dgm:spPr/>
      <dgm:t>
        <a:bodyPr/>
        <a:lstStyle/>
        <a:p>
          <a:r>
            <a:rPr lang="en-US" dirty="0"/>
            <a:t>Step 5</a:t>
          </a:r>
        </a:p>
      </dgm:t>
    </dgm:pt>
    <dgm:pt modelId="{698AC186-F865-474E-9F1E-7E899775FA88}" type="parTrans" cxnId="{5A8BD874-894D-42F9-837C-34C2E4304FFE}">
      <dgm:prSet/>
      <dgm:spPr/>
      <dgm:t>
        <a:bodyPr/>
        <a:lstStyle/>
        <a:p>
          <a:endParaRPr lang="en-US"/>
        </a:p>
      </dgm:t>
    </dgm:pt>
    <dgm:pt modelId="{68BC05E5-F5A2-4F4C-AB6A-E4475A75B9D8}" type="sibTrans" cxnId="{5A8BD874-894D-42F9-837C-34C2E4304FFE}">
      <dgm:prSet/>
      <dgm:spPr/>
      <dgm:t>
        <a:bodyPr/>
        <a:lstStyle/>
        <a:p>
          <a:endParaRPr lang="en-US"/>
        </a:p>
      </dgm:t>
    </dgm:pt>
    <dgm:pt modelId="{B95092AA-8644-460D-9F35-C0DBD4BBD4BF}">
      <dgm:prSet custT="1"/>
      <dgm:spPr/>
      <dgm:t>
        <a:bodyPr/>
        <a:lstStyle/>
        <a:p>
          <a:r>
            <a:rPr lang="en-US" sz="1100" b="1" dirty="0">
              <a:latin typeface="Corbel" panose="020B0503020204020204" pitchFamily="34" charset="0"/>
            </a:rPr>
            <a:t>Define DDF</a:t>
          </a:r>
        </a:p>
      </dgm:t>
    </dgm:pt>
    <dgm:pt modelId="{C97B2DEF-E1D4-4DBE-A5B0-79E1649CF188}" type="parTrans" cxnId="{8F3E2236-9DF2-42F4-811A-295E7F2301FC}">
      <dgm:prSet/>
      <dgm:spPr/>
      <dgm:t>
        <a:bodyPr/>
        <a:lstStyle/>
        <a:p>
          <a:endParaRPr lang="en-US"/>
        </a:p>
      </dgm:t>
    </dgm:pt>
    <dgm:pt modelId="{F02D5620-0C61-4F39-937A-736A433CD01D}" type="sibTrans" cxnId="{8F3E2236-9DF2-42F4-811A-295E7F2301FC}">
      <dgm:prSet/>
      <dgm:spPr/>
      <dgm:t>
        <a:bodyPr/>
        <a:lstStyle/>
        <a:p>
          <a:endParaRPr lang="en-US"/>
        </a:p>
      </dgm:t>
    </dgm:pt>
    <dgm:pt modelId="{C9EE5A03-1AA8-4106-98D7-ED326E4600A7}">
      <dgm:prSet custT="1"/>
      <dgm:spPr/>
      <dgm:t>
        <a:bodyPr/>
        <a:lstStyle/>
        <a:p>
          <a:r>
            <a:rPr lang="en-US" sz="1100" b="1" dirty="0">
              <a:latin typeface="Corbel" panose="020B0503020204020204" pitchFamily="34" charset="0"/>
            </a:rPr>
            <a:t>Determine Gumbel distribution parameters</a:t>
          </a:r>
        </a:p>
      </dgm:t>
    </dgm:pt>
    <dgm:pt modelId="{643F4D00-D093-4D70-9742-BCF6C0D9CC13}" type="parTrans" cxnId="{A9C844B8-5524-49C8-B0DD-2E4495FD6F59}">
      <dgm:prSet/>
      <dgm:spPr/>
      <dgm:t>
        <a:bodyPr/>
        <a:lstStyle/>
        <a:p>
          <a:endParaRPr lang="en-US"/>
        </a:p>
      </dgm:t>
    </dgm:pt>
    <dgm:pt modelId="{10DDF87B-C7C4-409D-B89D-D4946B49BD48}" type="sibTrans" cxnId="{A9C844B8-5524-49C8-B0DD-2E4495FD6F59}">
      <dgm:prSet/>
      <dgm:spPr/>
      <dgm:t>
        <a:bodyPr/>
        <a:lstStyle/>
        <a:p>
          <a:endParaRPr lang="en-US"/>
        </a:p>
      </dgm:t>
    </dgm:pt>
    <dgm:pt modelId="{4F3727E5-C2E7-45C9-A004-1FC204159642}">
      <dgm:prSet custT="1"/>
      <dgm:spPr/>
      <dgm:t>
        <a:bodyPr/>
        <a:lstStyle/>
        <a:p>
          <a:r>
            <a:rPr lang="en-US" sz="1100" b="1" dirty="0">
              <a:latin typeface="Corbel" panose="020B0503020204020204" pitchFamily="34" charset="0"/>
            </a:rPr>
            <a:t>Calculate building, contents, and use risk</a:t>
          </a:r>
        </a:p>
      </dgm:t>
    </dgm:pt>
    <dgm:pt modelId="{AD1BC7E3-8F6F-4E3F-98E8-DBD0299C30CE}" type="parTrans" cxnId="{4B109A16-9E4E-409B-9159-42AB8B9CD334}">
      <dgm:prSet/>
      <dgm:spPr/>
      <dgm:t>
        <a:bodyPr/>
        <a:lstStyle/>
        <a:p>
          <a:endParaRPr lang="en-US"/>
        </a:p>
      </dgm:t>
    </dgm:pt>
    <dgm:pt modelId="{C7A29B21-74E9-4794-A125-2177ED173C71}" type="sibTrans" cxnId="{4B109A16-9E4E-409B-9159-42AB8B9CD334}">
      <dgm:prSet/>
      <dgm:spPr/>
      <dgm:t>
        <a:bodyPr/>
        <a:lstStyle/>
        <a:p>
          <a:endParaRPr lang="en-US"/>
        </a:p>
      </dgm:t>
    </dgm:pt>
    <dgm:pt modelId="{5A5BFB87-5440-480C-BAC5-A478275C3E5C}">
      <dgm:prSet custT="1"/>
      <dgm:spPr/>
      <dgm:t>
        <a:bodyPr/>
        <a:lstStyle/>
        <a:p>
          <a:r>
            <a:rPr lang="en-US" sz="1100" b="1" dirty="0">
              <a:latin typeface="Corbel" panose="020B0503020204020204" pitchFamily="34" charset="0"/>
            </a:rPr>
            <a:t>Calculate homeowner, landlord, and tenant risk</a:t>
          </a:r>
        </a:p>
      </dgm:t>
    </dgm:pt>
    <dgm:pt modelId="{71F2A6A0-2D75-4C88-B0E0-D6252D9B3CA0}" type="parTrans" cxnId="{805583F3-4350-4A08-98C6-6109FABC7674}">
      <dgm:prSet/>
      <dgm:spPr/>
      <dgm:t>
        <a:bodyPr/>
        <a:lstStyle/>
        <a:p>
          <a:endParaRPr lang="en-US"/>
        </a:p>
      </dgm:t>
    </dgm:pt>
    <dgm:pt modelId="{CB666FED-DF79-413D-B9E1-49C441E4893E}" type="sibTrans" cxnId="{805583F3-4350-4A08-98C6-6109FABC7674}">
      <dgm:prSet/>
      <dgm:spPr/>
      <dgm:t>
        <a:bodyPr/>
        <a:lstStyle/>
        <a:p>
          <a:endParaRPr lang="en-US"/>
        </a:p>
      </dgm:t>
    </dgm:pt>
    <dgm:pt modelId="{2CDC07B0-AB24-4707-845D-B026D49F90B9}">
      <dgm:prSet/>
      <dgm:spPr/>
      <dgm:t>
        <a:bodyPr/>
        <a:lstStyle/>
        <a:p>
          <a:r>
            <a:rPr lang="en-US" dirty="0"/>
            <a:t>Step 4</a:t>
          </a:r>
        </a:p>
      </dgm:t>
    </dgm:pt>
    <dgm:pt modelId="{1AD74FBE-D40E-43A1-96AE-6E597C5A349E}" type="parTrans" cxnId="{C5DCEBA3-6EEF-48AD-9FD6-237CE51C25CA}">
      <dgm:prSet/>
      <dgm:spPr/>
      <dgm:t>
        <a:bodyPr/>
        <a:lstStyle/>
        <a:p>
          <a:endParaRPr lang="en-US"/>
        </a:p>
      </dgm:t>
    </dgm:pt>
    <dgm:pt modelId="{5729302E-3325-44A2-9A51-B2127A713F0D}" type="sibTrans" cxnId="{C5DCEBA3-6EEF-48AD-9FD6-237CE51C25CA}">
      <dgm:prSet/>
      <dgm:spPr/>
      <dgm:t>
        <a:bodyPr/>
        <a:lstStyle/>
        <a:p>
          <a:endParaRPr lang="en-US"/>
        </a:p>
      </dgm:t>
    </dgm:pt>
    <dgm:pt modelId="{7F45DE34-7D9E-4228-88CE-60CA58EAE143}">
      <dgm:prSet custT="1"/>
      <dgm:spPr/>
      <dgm:t>
        <a:bodyPr/>
        <a:lstStyle/>
        <a:p>
          <a:r>
            <a:rPr lang="en-US" sz="1100" b="1" dirty="0">
              <a:latin typeface="Corbel" panose="020B0503020204020204" pitchFamily="34" charset="0"/>
            </a:rPr>
            <a:t>Increase building number by 1</a:t>
          </a:r>
          <a:endParaRPr lang="en-US" sz="1100" dirty="0"/>
        </a:p>
      </dgm:t>
    </dgm:pt>
    <dgm:pt modelId="{820D0BEE-921D-4CD6-B8FB-E9A6E258D20D}" type="parTrans" cxnId="{E369CA9D-2299-46E3-AED3-C5930BA56E5B}">
      <dgm:prSet/>
      <dgm:spPr/>
      <dgm:t>
        <a:bodyPr/>
        <a:lstStyle/>
        <a:p>
          <a:endParaRPr lang="en-US"/>
        </a:p>
      </dgm:t>
    </dgm:pt>
    <dgm:pt modelId="{8EF4B307-F9FB-4E06-8FA5-1A7CF93B0556}" type="sibTrans" cxnId="{E369CA9D-2299-46E3-AED3-C5930BA56E5B}">
      <dgm:prSet/>
      <dgm:spPr/>
      <dgm:t>
        <a:bodyPr/>
        <a:lstStyle/>
        <a:p>
          <a:endParaRPr lang="en-US"/>
        </a:p>
      </dgm:t>
    </dgm:pt>
    <dgm:pt modelId="{55F69E12-8C9A-4C62-BE15-2BD4585386D9}">
      <dgm:prSet custT="1"/>
      <dgm:spPr/>
      <dgm:t>
        <a:bodyPr/>
        <a:lstStyle/>
        <a:p>
          <a:r>
            <a:rPr lang="en-US" sz="1100" b="1" dirty="0">
              <a:latin typeface="Corbel" panose="020B0503020204020204" pitchFamily="34" charset="0"/>
            </a:rPr>
            <a:t>Repeat Step 1 , Step 2, and Step 3</a:t>
          </a:r>
        </a:p>
      </dgm:t>
    </dgm:pt>
    <dgm:pt modelId="{5669B450-546E-450E-A8EA-FA4FC4AF69A5}" type="parTrans" cxnId="{A3D4B1B7-D7A5-496A-B4D8-6D8CCABDC613}">
      <dgm:prSet/>
      <dgm:spPr/>
      <dgm:t>
        <a:bodyPr/>
        <a:lstStyle/>
        <a:p>
          <a:endParaRPr lang="en-US"/>
        </a:p>
      </dgm:t>
    </dgm:pt>
    <dgm:pt modelId="{89687C87-0B05-4EC1-8D3A-BEFDA04A6F59}" type="sibTrans" cxnId="{A3D4B1B7-D7A5-496A-B4D8-6D8CCABDC613}">
      <dgm:prSet/>
      <dgm:spPr/>
      <dgm:t>
        <a:bodyPr/>
        <a:lstStyle/>
        <a:p>
          <a:endParaRPr lang="en-US"/>
        </a:p>
      </dgm:t>
    </dgm:pt>
    <dgm:pt modelId="{1BBD6D88-84A2-4CA6-AC63-92383C40EFCF}">
      <dgm:prSet custT="1"/>
      <dgm:spPr/>
      <dgm:t>
        <a:bodyPr/>
        <a:lstStyle/>
        <a:p>
          <a:r>
            <a:rPr lang="en-US" sz="1100" b="1" dirty="0">
              <a:latin typeface="Corbel" panose="020B0503020204020204" pitchFamily="34" charset="0"/>
            </a:rPr>
            <a:t>Increase freeboard by 1’</a:t>
          </a:r>
          <a:endParaRPr lang="en-US" sz="1100" dirty="0">
            <a:latin typeface="Corbel" panose="020B0503020204020204" pitchFamily="34" charset="0"/>
          </a:endParaRPr>
        </a:p>
      </dgm:t>
    </dgm:pt>
    <dgm:pt modelId="{9796AC95-284F-4766-BFD6-BF528393F287}" type="parTrans" cxnId="{E79C76E0-B6D0-4246-89C8-B22067AC9FCC}">
      <dgm:prSet/>
      <dgm:spPr/>
      <dgm:t>
        <a:bodyPr/>
        <a:lstStyle/>
        <a:p>
          <a:endParaRPr lang="en-US"/>
        </a:p>
      </dgm:t>
    </dgm:pt>
    <dgm:pt modelId="{655972D3-2018-4AE7-9DBA-28D6157492DF}" type="sibTrans" cxnId="{E79C76E0-B6D0-4246-89C8-B22067AC9FCC}">
      <dgm:prSet/>
      <dgm:spPr/>
      <dgm:t>
        <a:bodyPr/>
        <a:lstStyle/>
        <a:p>
          <a:endParaRPr lang="en-US"/>
        </a:p>
      </dgm:t>
    </dgm:pt>
    <dgm:pt modelId="{3FF923A3-3CA8-4D6A-914E-BC7C5E758DD3}">
      <dgm:prSet custT="1"/>
      <dgm:spPr/>
      <dgm:t>
        <a:bodyPr/>
        <a:lstStyle/>
        <a:p>
          <a:r>
            <a:rPr lang="en-US" sz="1100" b="1" dirty="0">
              <a:latin typeface="Corbel" panose="020B0503020204020204" pitchFamily="34" charset="0"/>
            </a:rPr>
            <a:t>Repeat steps 1,2, 3, and 4</a:t>
          </a:r>
        </a:p>
      </dgm:t>
    </dgm:pt>
    <dgm:pt modelId="{90DA454B-D58C-435D-8D22-7BE82D68B7E8}" type="parTrans" cxnId="{3C0BD4FF-3104-42CF-8556-107B89CFEF64}">
      <dgm:prSet/>
      <dgm:spPr/>
      <dgm:t>
        <a:bodyPr/>
        <a:lstStyle/>
        <a:p>
          <a:endParaRPr lang="en-US"/>
        </a:p>
      </dgm:t>
    </dgm:pt>
    <dgm:pt modelId="{BA376073-CEB7-43D3-980B-9BBC08AA543F}" type="sibTrans" cxnId="{3C0BD4FF-3104-42CF-8556-107B89CFEF64}">
      <dgm:prSet/>
      <dgm:spPr/>
      <dgm:t>
        <a:bodyPr/>
        <a:lstStyle/>
        <a:p>
          <a:endParaRPr lang="en-US"/>
        </a:p>
      </dgm:t>
    </dgm:pt>
    <dgm:pt modelId="{68EB754F-1BDA-4375-A93E-D9E05636C794}">
      <dgm:prSet custT="1"/>
      <dgm:spPr/>
      <dgm:t>
        <a:bodyPr/>
        <a:lstStyle/>
        <a:p>
          <a:r>
            <a:rPr lang="en-US" sz="1100" b="1" dirty="0">
              <a:latin typeface="Corbel" panose="020B0503020204020204" pitchFamily="34" charset="0"/>
            </a:rPr>
            <a:t>At the end of this step, all the risk calculation for different occupant type is completed  at FFH for the whole study area </a:t>
          </a:r>
        </a:p>
      </dgm:t>
    </dgm:pt>
    <dgm:pt modelId="{42F519F6-D646-43CA-A370-6EF7DF3FD124}" type="parTrans" cxnId="{A929FEAA-FF26-4FF1-BD0A-3C268AE1D166}">
      <dgm:prSet/>
      <dgm:spPr/>
      <dgm:t>
        <a:bodyPr/>
        <a:lstStyle/>
        <a:p>
          <a:endParaRPr lang="en-US"/>
        </a:p>
      </dgm:t>
    </dgm:pt>
    <dgm:pt modelId="{499DD58C-0B7D-4CB5-B10B-D237CBBEEA84}" type="sibTrans" cxnId="{A929FEAA-FF26-4FF1-BD0A-3C268AE1D166}">
      <dgm:prSet/>
      <dgm:spPr/>
      <dgm:t>
        <a:bodyPr/>
        <a:lstStyle/>
        <a:p>
          <a:endParaRPr lang="en-US"/>
        </a:p>
      </dgm:t>
    </dgm:pt>
    <dgm:pt modelId="{E7D79C17-6552-48EA-9B12-74213F237E70}">
      <dgm:prSet custT="1"/>
      <dgm:spPr/>
      <dgm:t>
        <a:bodyPr/>
        <a:lstStyle/>
        <a:p>
          <a:r>
            <a:rPr lang="en-US" sz="1100" b="1" dirty="0">
              <a:latin typeface="Corbel" panose="020B0503020204020204" pitchFamily="34" charset="0"/>
            </a:rPr>
            <a:t>At the end of this step, all the risk calculation for different occupant type is completed  at FFH + freeboard increment (1,2,3,and 4)for the whole study area  </a:t>
          </a:r>
        </a:p>
      </dgm:t>
    </dgm:pt>
    <dgm:pt modelId="{EDF82D25-15BC-4594-AC76-82786B07C878}" type="parTrans" cxnId="{E95A97A3-5FE7-4425-922B-3B3594C6FF02}">
      <dgm:prSet/>
      <dgm:spPr/>
      <dgm:t>
        <a:bodyPr/>
        <a:lstStyle/>
        <a:p>
          <a:endParaRPr lang="en-US"/>
        </a:p>
      </dgm:t>
    </dgm:pt>
    <dgm:pt modelId="{086B36FB-312E-4880-A24B-F5FD1F14E070}" type="sibTrans" cxnId="{E95A97A3-5FE7-4425-922B-3B3594C6FF02}">
      <dgm:prSet/>
      <dgm:spPr/>
      <dgm:t>
        <a:bodyPr/>
        <a:lstStyle/>
        <a:p>
          <a:endParaRPr lang="en-US"/>
        </a:p>
      </dgm:t>
    </dgm:pt>
    <dgm:pt modelId="{DD761967-1C8F-434D-86D1-76471E83F005}" type="pres">
      <dgm:prSet presAssocID="{B9AA79B4-1B7A-48F0-8BA0-6A50A51FB5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8AA25E-B961-41D0-807E-B168B8B201E6}" type="pres">
      <dgm:prSet presAssocID="{31D07D6F-B532-44C9-945E-E1A5E230FE22}" presName="composite" presStyleCnt="0"/>
      <dgm:spPr/>
    </dgm:pt>
    <dgm:pt modelId="{C03AB830-2F5F-48EC-9E55-C3064117BC4F}" type="pres">
      <dgm:prSet presAssocID="{31D07D6F-B532-44C9-945E-E1A5E230FE2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7BC83-22DA-43D1-85EA-8EF39F6C9D05}" type="pres">
      <dgm:prSet presAssocID="{31D07D6F-B532-44C9-945E-E1A5E230FE22}" presName="descendantText" presStyleLbl="alignAcc1" presStyleIdx="0" presStyleCnt="5" custLinFactNeighborX="1091" custLinFactNeighborY="-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CD5F6-2911-463D-B8C8-47F652B84B37}" type="pres">
      <dgm:prSet presAssocID="{72605706-CE4C-40DB-A581-C3E46309A8ED}" presName="sp" presStyleCnt="0"/>
      <dgm:spPr/>
    </dgm:pt>
    <dgm:pt modelId="{E4960366-793B-4972-AFBD-48E3AD9E5C70}" type="pres">
      <dgm:prSet presAssocID="{E6404896-D1E7-4BD1-9091-DEB7EA5A47D0}" presName="composite" presStyleCnt="0"/>
      <dgm:spPr/>
    </dgm:pt>
    <dgm:pt modelId="{594971A8-54D5-4281-8F0F-57B3E030FA74}" type="pres">
      <dgm:prSet presAssocID="{E6404896-D1E7-4BD1-9091-DEB7EA5A47D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A9543-BE43-4FAE-A918-F36F337FBBAD}" type="pres">
      <dgm:prSet presAssocID="{E6404896-D1E7-4BD1-9091-DEB7EA5A47D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340BF-860E-443F-A472-0DD28515E263}" type="pres">
      <dgm:prSet presAssocID="{3B94C871-0197-4FBD-BC40-4D61D913B4DE}" presName="sp" presStyleCnt="0"/>
      <dgm:spPr/>
    </dgm:pt>
    <dgm:pt modelId="{77982B1E-1E5E-4871-9717-3708B054151E}" type="pres">
      <dgm:prSet presAssocID="{28D68CB6-3EE5-4A37-9982-42C13A5FF6B4}" presName="composite" presStyleCnt="0"/>
      <dgm:spPr/>
    </dgm:pt>
    <dgm:pt modelId="{D71CED68-6DFA-44EB-94B6-D2E3F87FE38E}" type="pres">
      <dgm:prSet presAssocID="{28D68CB6-3EE5-4A37-9982-42C13A5FF6B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E04B0-E7C6-4E8C-8D39-45A3C99B6A69}" type="pres">
      <dgm:prSet presAssocID="{28D68CB6-3EE5-4A37-9982-42C13A5FF6B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001C2-5197-4BD0-A19F-D719C70E0FF6}" type="pres">
      <dgm:prSet presAssocID="{D18CAC4F-4788-441A-9988-785EA640F25B}" presName="sp" presStyleCnt="0"/>
      <dgm:spPr/>
    </dgm:pt>
    <dgm:pt modelId="{362D4CF3-95B0-4E2E-91AA-017786C3B777}" type="pres">
      <dgm:prSet presAssocID="{2CDC07B0-AB24-4707-845D-B026D49F90B9}" presName="composite" presStyleCnt="0"/>
      <dgm:spPr/>
    </dgm:pt>
    <dgm:pt modelId="{4606D424-73A1-42E8-8DEA-BF7847015146}" type="pres">
      <dgm:prSet presAssocID="{2CDC07B0-AB24-4707-845D-B026D49F90B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4F257-A9D7-4089-9422-D7555B6CDC49}" type="pres">
      <dgm:prSet presAssocID="{2CDC07B0-AB24-4707-845D-B026D49F90B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191E4-F3B1-4C0D-9394-1D592BADB1A0}" type="pres">
      <dgm:prSet presAssocID="{5729302E-3325-44A2-9A51-B2127A713F0D}" presName="sp" presStyleCnt="0"/>
      <dgm:spPr/>
    </dgm:pt>
    <dgm:pt modelId="{3F8D0042-2184-4486-A86C-26FF4DCB3250}" type="pres">
      <dgm:prSet presAssocID="{074499D1-69D6-4FD0-A446-55F523F63F39}" presName="composite" presStyleCnt="0"/>
      <dgm:spPr/>
    </dgm:pt>
    <dgm:pt modelId="{2E204E45-BEF9-4FB6-9990-8145074FF76F}" type="pres">
      <dgm:prSet presAssocID="{074499D1-69D6-4FD0-A446-55F523F63F3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F2B33-5E49-4C44-93DB-8ACFF788FCF9}" type="pres">
      <dgm:prSet presAssocID="{074499D1-69D6-4FD0-A446-55F523F63F3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29FEAA-FF26-4FF1-BD0A-3C268AE1D166}" srcId="{2CDC07B0-AB24-4707-845D-B026D49F90B9}" destId="{68EB754F-1BDA-4375-A93E-D9E05636C794}" srcOrd="2" destOrd="0" parTransId="{42F519F6-D646-43CA-A370-6EF7DF3FD124}" sibTransId="{499DD58C-0B7D-4CB5-B10B-D237CBBEEA84}"/>
    <dgm:cxn modelId="{E1127FB5-7289-4B32-B937-6F8A1D4A61CE}" srcId="{E6404896-D1E7-4BD1-9091-DEB7EA5A47D0}" destId="{272BD721-F4B8-4488-8332-6902EC78F562}" srcOrd="0" destOrd="0" parTransId="{B2265266-553E-46E1-9DCB-88361525D464}" sibTransId="{94B5701B-57DA-4440-80B3-A28317451EF2}"/>
    <dgm:cxn modelId="{F30C06F2-C27F-4401-9F84-EF0C47606833}" type="presOf" srcId="{E6404896-D1E7-4BD1-9091-DEB7EA5A47D0}" destId="{594971A8-54D5-4281-8F0F-57B3E030FA74}" srcOrd="0" destOrd="0" presId="urn:microsoft.com/office/officeart/2005/8/layout/chevron2"/>
    <dgm:cxn modelId="{C5B3D8C4-9B21-4338-93CE-D20BC0F339C2}" type="presOf" srcId="{B9AA79B4-1B7A-48F0-8BA0-6A50A51FB545}" destId="{DD761967-1C8F-434D-86D1-76471E83F005}" srcOrd="0" destOrd="0" presId="urn:microsoft.com/office/officeart/2005/8/layout/chevron2"/>
    <dgm:cxn modelId="{DA6F0A5C-3E56-4D06-8A24-0A1F825D124C}" type="presOf" srcId="{28D68CB6-3EE5-4A37-9982-42C13A5FF6B4}" destId="{D71CED68-6DFA-44EB-94B6-D2E3F87FE38E}" srcOrd="0" destOrd="0" presId="urn:microsoft.com/office/officeart/2005/8/layout/chevron2"/>
    <dgm:cxn modelId="{EEC547AA-249A-464C-B217-4C534F669DFF}" srcId="{31D07D6F-B532-44C9-945E-E1A5E230FE22}" destId="{366E8D4E-60C3-4AA4-9530-72E6CDD01748}" srcOrd="0" destOrd="0" parTransId="{43BCB9AA-74BE-4555-972B-A0A84D214C8D}" sibTransId="{DEA5B3BC-FC53-4B00-8813-ED7B326986EF}"/>
    <dgm:cxn modelId="{ED5A7D05-7E52-4DB6-8BB8-52AB4C0EDB98}" type="presOf" srcId="{1BBD6D88-84A2-4CA6-AC63-92383C40EFCF}" destId="{0FEF2B33-5E49-4C44-93DB-8ACFF788FCF9}" srcOrd="0" destOrd="0" presId="urn:microsoft.com/office/officeart/2005/8/layout/chevron2"/>
    <dgm:cxn modelId="{626D9299-3A52-44E8-8B04-7B90B2436772}" srcId="{B9AA79B4-1B7A-48F0-8BA0-6A50A51FB545}" destId="{E6404896-D1E7-4BD1-9091-DEB7EA5A47D0}" srcOrd="1" destOrd="0" parTransId="{ED40FDCA-C4CD-4FC4-B633-2B6C0820606D}" sibTransId="{3B94C871-0197-4FBD-BC40-4D61D913B4DE}"/>
    <dgm:cxn modelId="{A7B9D090-3D9E-4B90-B770-3B7B87EB6833}" type="presOf" srcId="{E7D79C17-6552-48EA-9B12-74213F237E70}" destId="{0FEF2B33-5E49-4C44-93DB-8ACFF788FCF9}" srcOrd="0" destOrd="2" presId="urn:microsoft.com/office/officeart/2005/8/layout/chevron2"/>
    <dgm:cxn modelId="{A9C844B8-5524-49C8-B0DD-2E4495FD6F59}" srcId="{E6404896-D1E7-4BD1-9091-DEB7EA5A47D0}" destId="{C9EE5A03-1AA8-4106-98D7-ED326E4600A7}" srcOrd="2" destOrd="0" parTransId="{643F4D00-D093-4D70-9742-BCF6C0D9CC13}" sibTransId="{10DDF87B-C7C4-409D-B89D-D4946B49BD48}"/>
    <dgm:cxn modelId="{FF9F6744-E2CA-455F-B7AE-714B7727A4A7}" type="presOf" srcId="{B95092AA-8644-460D-9F35-C0DBD4BBD4BF}" destId="{90AA9543-BE43-4FAE-A918-F36F337FBBAD}" srcOrd="0" destOrd="1" presId="urn:microsoft.com/office/officeart/2005/8/layout/chevron2"/>
    <dgm:cxn modelId="{471D4444-9CF9-4D89-9E12-B33569D675B2}" type="presOf" srcId="{619AC733-3D15-4381-8285-ADC2435BB565}" destId="{6717BC83-22DA-43D1-85EA-8EF39F6C9D05}" srcOrd="0" destOrd="1" presId="urn:microsoft.com/office/officeart/2005/8/layout/chevron2"/>
    <dgm:cxn modelId="{F1C36622-06F9-4294-9F49-E239786FABDC}" type="presOf" srcId="{55F69E12-8C9A-4C62-BE15-2BD4585386D9}" destId="{5CE4F257-A9D7-4089-9422-D7555B6CDC49}" srcOrd="0" destOrd="1" presId="urn:microsoft.com/office/officeart/2005/8/layout/chevron2"/>
    <dgm:cxn modelId="{139F7D68-E768-4704-B125-4083D90690EB}" type="presOf" srcId="{074499D1-69D6-4FD0-A446-55F523F63F39}" destId="{2E204E45-BEF9-4FB6-9990-8145074FF76F}" srcOrd="0" destOrd="0" presId="urn:microsoft.com/office/officeart/2005/8/layout/chevron2"/>
    <dgm:cxn modelId="{50921A52-D767-4905-83AE-CF379FAC747D}" type="presOf" srcId="{4F3727E5-C2E7-45C9-A004-1FC204159642}" destId="{329E04B0-E7C6-4E8C-8D39-45A3C99B6A69}" srcOrd="0" destOrd="1" presId="urn:microsoft.com/office/officeart/2005/8/layout/chevron2"/>
    <dgm:cxn modelId="{E369CA9D-2299-46E3-AED3-C5930BA56E5B}" srcId="{2CDC07B0-AB24-4707-845D-B026D49F90B9}" destId="{7F45DE34-7D9E-4228-88CE-60CA58EAE143}" srcOrd="0" destOrd="0" parTransId="{820D0BEE-921D-4CD6-B8FB-E9A6E258D20D}" sibTransId="{8EF4B307-F9FB-4E06-8FA5-1A7CF93B0556}"/>
    <dgm:cxn modelId="{8473E667-7EAB-44A0-BFAC-B6608C5B4737}" type="presOf" srcId="{7F45DE34-7D9E-4228-88CE-60CA58EAE143}" destId="{5CE4F257-A9D7-4089-9422-D7555B6CDC49}" srcOrd="0" destOrd="0" presId="urn:microsoft.com/office/officeart/2005/8/layout/chevron2"/>
    <dgm:cxn modelId="{C48AF35F-DC58-4ED5-9056-1CD34E3AF6ED}" type="presOf" srcId="{C9EE5A03-1AA8-4106-98D7-ED326E4600A7}" destId="{90AA9543-BE43-4FAE-A918-F36F337FBBAD}" srcOrd="0" destOrd="2" presId="urn:microsoft.com/office/officeart/2005/8/layout/chevron2"/>
    <dgm:cxn modelId="{3C1C7FA6-11C9-463D-9AB2-1118D6C2FF0C}" type="presOf" srcId="{5A5BFB87-5440-480C-BAC5-A478275C3E5C}" destId="{329E04B0-E7C6-4E8C-8D39-45A3C99B6A69}" srcOrd="0" destOrd="2" presId="urn:microsoft.com/office/officeart/2005/8/layout/chevron2"/>
    <dgm:cxn modelId="{3C0BD4FF-3104-42CF-8556-107B89CFEF64}" srcId="{074499D1-69D6-4FD0-A446-55F523F63F39}" destId="{3FF923A3-3CA8-4D6A-914E-BC7C5E758DD3}" srcOrd="1" destOrd="0" parTransId="{90DA454B-D58C-435D-8D22-7BE82D68B7E8}" sibTransId="{BA376073-CEB7-43D3-980B-9BBC08AA543F}"/>
    <dgm:cxn modelId="{4B109A16-9E4E-409B-9159-42AB8B9CD334}" srcId="{28D68CB6-3EE5-4A37-9982-42C13A5FF6B4}" destId="{4F3727E5-C2E7-45C9-A004-1FC204159642}" srcOrd="1" destOrd="0" parTransId="{AD1BC7E3-8F6F-4E3F-98E8-DBD0299C30CE}" sibTransId="{C7A29B21-74E9-4794-A125-2177ED173C71}"/>
    <dgm:cxn modelId="{99615738-E19B-4D6B-935F-F2B8E5DE882D}" srcId="{B9AA79B4-1B7A-48F0-8BA0-6A50A51FB545}" destId="{28D68CB6-3EE5-4A37-9982-42C13A5FF6B4}" srcOrd="2" destOrd="0" parTransId="{02C29B45-BA69-481D-88B4-8C6B6E1273E8}" sibTransId="{D18CAC4F-4788-441A-9988-785EA640F25B}"/>
    <dgm:cxn modelId="{899BABB8-F6B6-4591-AD2D-F8E3F91E2EA1}" type="presOf" srcId="{3FF923A3-3CA8-4D6A-914E-BC7C5E758DD3}" destId="{0FEF2B33-5E49-4C44-93DB-8ACFF788FCF9}" srcOrd="0" destOrd="1" presId="urn:microsoft.com/office/officeart/2005/8/layout/chevron2"/>
    <dgm:cxn modelId="{BC412D4A-FE45-469D-B59E-C07C442DCA69}" type="presOf" srcId="{272BD721-F4B8-4488-8332-6902EC78F562}" destId="{90AA9543-BE43-4FAE-A918-F36F337FBBAD}" srcOrd="0" destOrd="0" presId="urn:microsoft.com/office/officeart/2005/8/layout/chevron2"/>
    <dgm:cxn modelId="{1B07055B-41D3-47D5-A26E-96FD31D6226E}" srcId="{28D68CB6-3EE5-4A37-9982-42C13A5FF6B4}" destId="{4D8BD74E-4DFE-4C46-87C0-F57A033B8FC9}" srcOrd="0" destOrd="0" parTransId="{FC3466C3-891F-4A14-97B7-CED3E02B4956}" sibTransId="{0BE4047E-910E-4A8B-A579-AD4F2E8B22A9}"/>
    <dgm:cxn modelId="{0C075242-A616-4914-B3F1-0FB22F21A5DC}" type="presOf" srcId="{366E8D4E-60C3-4AA4-9530-72E6CDD01748}" destId="{6717BC83-22DA-43D1-85EA-8EF39F6C9D05}" srcOrd="0" destOrd="0" presId="urn:microsoft.com/office/officeart/2005/8/layout/chevron2"/>
    <dgm:cxn modelId="{90B816D9-1F30-4EE4-8699-70198C4E2D1D}" srcId="{B9AA79B4-1B7A-48F0-8BA0-6A50A51FB545}" destId="{31D07D6F-B532-44C9-945E-E1A5E230FE22}" srcOrd="0" destOrd="0" parTransId="{36A108AA-F507-4726-B343-25AED818DF53}" sibTransId="{72605706-CE4C-40DB-A581-C3E46309A8ED}"/>
    <dgm:cxn modelId="{8F3E2236-9DF2-42F4-811A-295E7F2301FC}" srcId="{E6404896-D1E7-4BD1-9091-DEB7EA5A47D0}" destId="{B95092AA-8644-460D-9F35-C0DBD4BBD4BF}" srcOrd="1" destOrd="0" parTransId="{C97B2DEF-E1D4-4DBE-A5B0-79E1649CF188}" sibTransId="{F02D5620-0C61-4F39-937A-736A433CD01D}"/>
    <dgm:cxn modelId="{77A532A6-5C3F-4137-8118-69BC8D9BB060}" type="presOf" srcId="{68EB754F-1BDA-4375-A93E-D9E05636C794}" destId="{5CE4F257-A9D7-4089-9422-D7555B6CDC49}" srcOrd="0" destOrd="2" presId="urn:microsoft.com/office/officeart/2005/8/layout/chevron2"/>
    <dgm:cxn modelId="{9BD2AB35-E984-4918-B09F-2E54C23D5D3E}" type="presOf" srcId="{4D8BD74E-4DFE-4C46-87C0-F57A033B8FC9}" destId="{329E04B0-E7C6-4E8C-8D39-45A3C99B6A69}" srcOrd="0" destOrd="0" presId="urn:microsoft.com/office/officeart/2005/8/layout/chevron2"/>
    <dgm:cxn modelId="{C5DCEBA3-6EEF-48AD-9FD6-237CE51C25CA}" srcId="{B9AA79B4-1B7A-48F0-8BA0-6A50A51FB545}" destId="{2CDC07B0-AB24-4707-845D-B026D49F90B9}" srcOrd="3" destOrd="0" parTransId="{1AD74FBE-D40E-43A1-96AE-6E597C5A349E}" sibTransId="{5729302E-3325-44A2-9A51-B2127A713F0D}"/>
    <dgm:cxn modelId="{5A8BD874-894D-42F9-837C-34C2E4304FFE}" srcId="{B9AA79B4-1B7A-48F0-8BA0-6A50A51FB545}" destId="{074499D1-69D6-4FD0-A446-55F523F63F39}" srcOrd="4" destOrd="0" parTransId="{698AC186-F865-474E-9F1E-7E899775FA88}" sibTransId="{68BC05E5-F5A2-4F4C-AB6A-E4475A75B9D8}"/>
    <dgm:cxn modelId="{D723F3FE-FF78-4E36-B7D6-05B52314D6F7}" type="presOf" srcId="{2CDC07B0-AB24-4707-845D-B026D49F90B9}" destId="{4606D424-73A1-42E8-8DEA-BF7847015146}" srcOrd="0" destOrd="0" presId="urn:microsoft.com/office/officeart/2005/8/layout/chevron2"/>
    <dgm:cxn modelId="{A3D4B1B7-D7A5-496A-B4D8-6D8CCABDC613}" srcId="{2CDC07B0-AB24-4707-845D-B026D49F90B9}" destId="{55F69E12-8C9A-4C62-BE15-2BD4585386D9}" srcOrd="1" destOrd="0" parTransId="{5669B450-546E-450E-A8EA-FA4FC4AF69A5}" sibTransId="{89687C87-0B05-4EC1-8D3A-BEFDA04A6F59}"/>
    <dgm:cxn modelId="{E95A97A3-5FE7-4425-922B-3B3594C6FF02}" srcId="{074499D1-69D6-4FD0-A446-55F523F63F39}" destId="{E7D79C17-6552-48EA-9B12-74213F237E70}" srcOrd="2" destOrd="0" parTransId="{EDF82D25-15BC-4594-AC76-82786B07C878}" sibTransId="{086B36FB-312E-4880-A24B-F5FD1F14E070}"/>
    <dgm:cxn modelId="{D354BAED-E217-4042-9DE1-1D0C8079E629}" srcId="{31D07D6F-B532-44C9-945E-E1A5E230FE22}" destId="{619AC733-3D15-4381-8285-ADC2435BB565}" srcOrd="1" destOrd="0" parTransId="{A9A5C3A0-7097-4278-877B-BB2637074A4B}" sibTransId="{C82F7AF0-2D81-41E2-A08F-D4706962BB3A}"/>
    <dgm:cxn modelId="{2D36E056-5B29-4DE1-8509-AD135C37782C}" type="presOf" srcId="{31D07D6F-B532-44C9-945E-E1A5E230FE22}" destId="{C03AB830-2F5F-48EC-9E55-C3064117BC4F}" srcOrd="0" destOrd="0" presId="urn:microsoft.com/office/officeart/2005/8/layout/chevron2"/>
    <dgm:cxn modelId="{805583F3-4350-4A08-98C6-6109FABC7674}" srcId="{28D68CB6-3EE5-4A37-9982-42C13A5FF6B4}" destId="{5A5BFB87-5440-480C-BAC5-A478275C3E5C}" srcOrd="2" destOrd="0" parTransId="{71F2A6A0-2D75-4C88-B0E0-D6252D9B3CA0}" sibTransId="{CB666FED-DF79-413D-B9E1-49C441E4893E}"/>
    <dgm:cxn modelId="{E79C76E0-B6D0-4246-89C8-B22067AC9FCC}" srcId="{074499D1-69D6-4FD0-A446-55F523F63F39}" destId="{1BBD6D88-84A2-4CA6-AC63-92383C40EFCF}" srcOrd="0" destOrd="0" parTransId="{9796AC95-284F-4766-BFD6-BF528393F287}" sibTransId="{655972D3-2018-4AE7-9DBA-28D6157492DF}"/>
    <dgm:cxn modelId="{80128DD0-7559-4EB4-B590-C8CBD3C6325D}" type="presParOf" srcId="{DD761967-1C8F-434D-86D1-76471E83F005}" destId="{B58AA25E-B961-41D0-807E-B168B8B201E6}" srcOrd="0" destOrd="0" presId="urn:microsoft.com/office/officeart/2005/8/layout/chevron2"/>
    <dgm:cxn modelId="{B8DFE97E-5FDC-4D2A-81BD-889A26F18C2F}" type="presParOf" srcId="{B58AA25E-B961-41D0-807E-B168B8B201E6}" destId="{C03AB830-2F5F-48EC-9E55-C3064117BC4F}" srcOrd="0" destOrd="0" presId="urn:microsoft.com/office/officeart/2005/8/layout/chevron2"/>
    <dgm:cxn modelId="{1D31A3CB-A5DE-4FEE-BD85-057E98206F17}" type="presParOf" srcId="{B58AA25E-B961-41D0-807E-B168B8B201E6}" destId="{6717BC83-22DA-43D1-85EA-8EF39F6C9D05}" srcOrd="1" destOrd="0" presId="urn:microsoft.com/office/officeart/2005/8/layout/chevron2"/>
    <dgm:cxn modelId="{796E3FBD-A7BC-4A87-8378-5AF33D882B1C}" type="presParOf" srcId="{DD761967-1C8F-434D-86D1-76471E83F005}" destId="{5C1CD5F6-2911-463D-B8C8-47F652B84B37}" srcOrd="1" destOrd="0" presId="urn:microsoft.com/office/officeart/2005/8/layout/chevron2"/>
    <dgm:cxn modelId="{10DE23CC-8D48-4B20-A19F-35AF1ED0D3A6}" type="presParOf" srcId="{DD761967-1C8F-434D-86D1-76471E83F005}" destId="{E4960366-793B-4972-AFBD-48E3AD9E5C70}" srcOrd="2" destOrd="0" presId="urn:microsoft.com/office/officeart/2005/8/layout/chevron2"/>
    <dgm:cxn modelId="{7DD3BCF4-4B1E-4578-BA33-030E7FBDCAE2}" type="presParOf" srcId="{E4960366-793B-4972-AFBD-48E3AD9E5C70}" destId="{594971A8-54D5-4281-8F0F-57B3E030FA74}" srcOrd="0" destOrd="0" presId="urn:microsoft.com/office/officeart/2005/8/layout/chevron2"/>
    <dgm:cxn modelId="{2E94758E-E7E6-4FE9-953C-CEE1711163F7}" type="presParOf" srcId="{E4960366-793B-4972-AFBD-48E3AD9E5C70}" destId="{90AA9543-BE43-4FAE-A918-F36F337FBBAD}" srcOrd="1" destOrd="0" presId="urn:microsoft.com/office/officeart/2005/8/layout/chevron2"/>
    <dgm:cxn modelId="{688A8182-30BD-408E-9938-AB2BD6077717}" type="presParOf" srcId="{DD761967-1C8F-434D-86D1-76471E83F005}" destId="{B7A340BF-860E-443F-A472-0DD28515E263}" srcOrd="3" destOrd="0" presId="urn:microsoft.com/office/officeart/2005/8/layout/chevron2"/>
    <dgm:cxn modelId="{EDB0888C-AA7C-4862-84BF-D9CBF3CA5969}" type="presParOf" srcId="{DD761967-1C8F-434D-86D1-76471E83F005}" destId="{77982B1E-1E5E-4871-9717-3708B054151E}" srcOrd="4" destOrd="0" presId="urn:microsoft.com/office/officeart/2005/8/layout/chevron2"/>
    <dgm:cxn modelId="{B012ADA7-5802-4BFE-BA14-37A9F3DEFB76}" type="presParOf" srcId="{77982B1E-1E5E-4871-9717-3708B054151E}" destId="{D71CED68-6DFA-44EB-94B6-D2E3F87FE38E}" srcOrd="0" destOrd="0" presId="urn:microsoft.com/office/officeart/2005/8/layout/chevron2"/>
    <dgm:cxn modelId="{7BC9272C-4584-4265-95A7-1FDBEB82AC09}" type="presParOf" srcId="{77982B1E-1E5E-4871-9717-3708B054151E}" destId="{329E04B0-E7C6-4E8C-8D39-45A3C99B6A69}" srcOrd="1" destOrd="0" presId="urn:microsoft.com/office/officeart/2005/8/layout/chevron2"/>
    <dgm:cxn modelId="{42423821-32D1-4DAA-93DF-8886490312FC}" type="presParOf" srcId="{DD761967-1C8F-434D-86D1-76471E83F005}" destId="{CA9001C2-5197-4BD0-A19F-D719C70E0FF6}" srcOrd="5" destOrd="0" presId="urn:microsoft.com/office/officeart/2005/8/layout/chevron2"/>
    <dgm:cxn modelId="{E9AF02B0-2BE9-4B84-B215-78480090BC9C}" type="presParOf" srcId="{DD761967-1C8F-434D-86D1-76471E83F005}" destId="{362D4CF3-95B0-4E2E-91AA-017786C3B777}" srcOrd="6" destOrd="0" presId="urn:microsoft.com/office/officeart/2005/8/layout/chevron2"/>
    <dgm:cxn modelId="{19F0A2CC-C019-42BA-815D-CF66DB2F6753}" type="presParOf" srcId="{362D4CF3-95B0-4E2E-91AA-017786C3B777}" destId="{4606D424-73A1-42E8-8DEA-BF7847015146}" srcOrd="0" destOrd="0" presId="urn:microsoft.com/office/officeart/2005/8/layout/chevron2"/>
    <dgm:cxn modelId="{E2205466-15DE-45BB-A77D-69AD907B0D1E}" type="presParOf" srcId="{362D4CF3-95B0-4E2E-91AA-017786C3B777}" destId="{5CE4F257-A9D7-4089-9422-D7555B6CDC49}" srcOrd="1" destOrd="0" presId="urn:microsoft.com/office/officeart/2005/8/layout/chevron2"/>
    <dgm:cxn modelId="{1C4BB52B-14A6-4D92-8D24-3470470F32A7}" type="presParOf" srcId="{DD761967-1C8F-434D-86D1-76471E83F005}" destId="{C15191E4-F3B1-4C0D-9394-1D592BADB1A0}" srcOrd="7" destOrd="0" presId="urn:microsoft.com/office/officeart/2005/8/layout/chevron2"/>
    <dgm:cxn modelId="{A1320CAE-A1F6-4613-A509-CC6A0AF8999E}" type="presParOf" srcId="{DD761967-1C8F-434D-86D1-76471E83F005}" destId="{3F8D0042-2184-4486-A86C-26FF4DCB3250}" srcOrd="8" destOrd="0" presId="urn:microsoft.com/office/officeart/2005/8/layout/chevron2"/>
    <dgm:cxn modelId="{260AAD21-8C7E-4C9A-9FB0-607B9B39A515}" type="presParOf" srcId="{3F8D0042-2184-4486-A86C-26FF4DCB3250}" destId="{2E204E45-BEF9-4FB6-9990-8145074FF76F}" srcOrd="0" destOrd="0" presId="urn:microsoft.com/office/officeart/2005/8/layout/chevron2"/>
    <dgm:cxn modelId="{D065FD81-9F8E-41D2-A2B9-0C2348381F18}" type="presParOf" srcId="{3F8D0042-2184-4486-A86C-26FF4DCB3250}" destId="{0FEF2B33-5E49-4C44-93DB-8ACFF788FC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AB830-2F5F-48EC-9E55-C3064117BC4F}">
      <dsp:nvSpPr>
        <dsp:cNvPr id="0" name=""/>
        <dsp:cNvSpPr/>
      </dsp:nvSpPr>
      <dsp:spPr>
        <a:xfrm rot="5400000">
          <a:off x="-179511" y="185302"/>
          <a:ext cx="1196740" cy="837718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Step 1</a:t>
          </a:r>
        </a:p>
      </dsp:txBody>
      <dsp:txXfrm rot="-5400000">
        <a:off x="0" y="424650"/>
        <a:ext cx="837718" cy="359022"/>
      </dsp:txXfrm>
    </dsp:sp>
    <dsp:sp modelId="{6717BC83-22DA-43D1-85EA-8EF39F6C9D05}">
      <dsp:nvSpPr>
        <dsp:cNvPr id="0" name=""/>
        <dsp:cNvSpPr/>
      </dsp:nvSpPr>
      <dsp:spPr>
        <a:xfrm rot="5400000">
          <a:off x="2446631" y="-1604405"/>
          <a:ext cx="777881" cy="3995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latin typeface="Corbel" panose="020B0503020204020204" pitchFamily="34" charset="0"/>
            </a:rPr>
            <a:t>Upload input data (Excel File):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•"/>
          </a:pPr>
          <a:r>
            <a:rPr lang="en-US" sz="1100" kern="1200" dirty="0">
              <a:latin typeface="Corbel" panose="020B0503020204020204" pitchFamily="34" charset="0"/>
            </a:rPr>
            <a:t>Flood depth- Return periods  2.Cost price per unit  3.Number of stories 4.Basement existence  5.Area </a:t>
          </a:r>
        </a:p>
      </dsp:txBody>
      <dsp:txXfrm rot="-5400000">
        <a:off x="837719" y="42480"/>
        <a:ext cx="3957734" cy="701935"/>
      </dsp:txXfrm>
    </dsp:sp>
    <dsp:sp modelId="{594971A8-54D5-4281-8F0F-57B3E030FA74}">
      <dsp:nvSpPr>
        <dsp:cNvPr id="0" name=""/>
        <dsp:cNvSpPr/>
      </dsp:nvSpPr>
      <dsp:spPr>
        <a:xfrm rot="5400000">
          <a:off x="-179511" y="1266153"/>
          <a:ext cx="1196740" cy="837718"/>
        </a:xfrm>
        <a:prstGeom prst="chevron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Step 2</a:t>
          </a:r>
        </a:p>
      </dsp:txBody>
      <dsp:txXfrm rot="-5400000">
        <a:off x="0" y="1505501"/>
        <a:ext cx="837718" cy="359022"/>
      </dsp:txXfrm>
    </dsp:sp>
    <dsp:sp modelId="{90AA9543-BE43-4FAE-A918-F36F337FBBAD}">
      <dsp:nvSpPr>
        <dsp:cNvPr id="0" name=""/>
        <dsp:cNvSpPr/>
      </dsp:nvSpPr>
      <dsp:spPr>
        <a:xfrm rot="5400000">
          <a:off x="2446631" y="-522270"/>
          <a:ext cx="777881" cy="3995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latin typeface="Corbel" panose="020B0503020204020204" pitchFamily="34" charset="0"/>
            </a:rPr>
            <a:t>Read building  information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latin typeface="Corbel" panose="020B0503020204020204" pitchFamily="34" charset="0"/>
            </a:rPr>
            <a:t>Define DDF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latin typeface="Corbel" panose="020B0503020204020204" pitchFamily="34" charset="0"/>
            </a:rPr>
            <a:t>Determine Gumbel distribution parameters</a:t>
          </a:r>
        </a:p>
      </dsp:txBody>
      <dsp:txXfrm rot="-5400000">
        <a:off x="837719" y="1124615"/>
        <a:ext cx="3957734" cy="701935"/>
      </dsp:txXfrm>
    </dsp:sp>
    <dsp:sp modelId="{D71CED68-6DFA-44EB-94B6-D2E3F87FE38E}">
      <dsp:nvSpPr>
        <dsp:cNvPr id="0" name=""/>
        <dsp:cNvSpPr/>
      </dsp:nvSpPr>
      <dsp:spPr>
        <a:xfrm rot="5400000">
          <a:off x="-179511" y="2347004"/>
          <a:ext cx="1196740" cy="837718"/>
        </a:xfrm>
        <a:prstGeom prst="chevron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Step 3</a:t>
          </a:r>
        </a:p>
      </dsp:txBody>
      <dsp:txXfrm rot="-5400000">
        <a:off x="0" y="2586352"/>
        <a:ext cx="837718" cy="359022"/>
      </dsp:txXfrm>
    </dsp:sp>
    <dsp:sp modelId="{329E04B0-E7C6-4E8C-8D39-45A3C99B6A69}">
      <dsp:nvSpPr>
        <dsp:cNvPr id="0" name=""/>
        <dsp:cNvSpPr/>
      </dsp:nvSpPr>
      <dsp:spPr>
        <a:xfrm rot="5400000">
          <a:off x="2446631" y="558580"/>
          <a:ext cx="777881" cy="3995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latin typeface="Corbel" panose="020B0503020204020204" pitchFamily="34" charset="0"/>
            </a:rPr>
            <a:t>Calculate flood depth &amp; probability of exceedance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latin typeface="Corbel" panose="020B0503020204020204" pitchFamily="34" charset="0"/>
            </a:rPr>
            <a:t>Calculate building, contents, and use risk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latin typeface="Corbel" panose="020B0503020204020204" pitchFamily="34" charset="0"/>
            </a:rPr>
            <a:t>Calculate homeowner, landlord, and tenant risk</a:t>
          </a:r>
        </a:p>
      </dsp:txBody>
      <dsp:txXfrm rot="-5400000">
        <a:off x="837719" y="2205466"/>
        <a:ext cx="3957734" cy="701935"/>
      </dsp:txXfrm>
    </dsp:sp>
    <dsp:sp modelId="{4606D424-73A1-42E8-8DEA-BF7847015146}">
      <dsp:nvSpPr>
        <dsp:cNvPr id="0" name=""/>
        <dsp:cNvSpPr/>
      </dsp:nvSpPr>
      <dsp:spPr>
        <a:xfrm rot="5400000">
          <a:off x="-179511" y="3427855"/>
          <a:ext cx="1196740" cy="837718"/>
        </a:xfrm>
        <a:prstGeom prst="chevron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 w="25400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Step 4</a:t>
          </a:r>
        </a:p>
      </dsp:txBody>
      <dsp:txXfrm rot="-5400000">
        <a:off x="0" y="3667203"/>
        <a:ext cx="837718" cy="359022"/>
      </dsp:txXfrm>
    </dsp:sp>
    <dsp:sp modelId="{5CE4F257-A9D7-4089-9422-D7555B6CDC49}">
      <dsp:nvSpPr>
        <dsp:cNvPr id="0" name=""/>
        <dsp:cNvSpPr/>
      </dsp:nvSpPr>
      <dsp:spPr>
        <a:xfrm rot="5400000">
          <a:off x="2446631" y="1639431"/>
          <a:ext cx="777881" cy="3995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89149"/>
              <a:satOff val="-6048"/>
              <a:lumOff val="336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latin typeface="Corbel" panose="020B0503020204020204" pitchFamily="34" charset="0"/>
            </a:rPr>
            <a:t>Increase building number by 1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latin typeface="Corbel" panose="020B0503020204020204" pitchFamily="34" charset="0"/>
            </a:rPr>
            <a:t>Repeat Step 1 , Step 2, and Step 3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latin typeface="Corbel" panose="020B0503020204020204" pitchFamily="34" charset="0"/>
            </a:rPr>
            <a:t>At the end of this step, all the risk calculation for different occupant type is completed  at FFH for the whole study area </a:t>
          </a:r>
        </a:p>
      </dsp:txBody>
      <dsp:txXfrm rot="-5400000">
        <a:off x="837719" y="3286317"/>
        <a:ext cx="3957734" cy="701935"/>
      </dsp:txXfrm>
    </dsp:sp>
    <dsp:sp modelId="{2E204E45-BEF9-4FB6-9990-8145074FF76F}">
      <dsp:nvSpPr>
        <dsp:cNvPr id="0" name=""/>
        <dsp:cNvSpPr/>
      </dsp:nvSpPr>
      <dsp:spPr>
        <a:xfrm rot="5400000">
          <a:off x="-179511" y="4508707"/>
          <a:ext cx="1196740" cy="837718"/>
        </a:xfrm>
        <a:prstGeom prst="chevron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Step 5</a:t>
          </a:r>
        </a:p>
      </dsp:txBody>
      <dsp:txXfrm rot="-5400000">
        <a:off x="0" y="4748055"/>
        <a:ext cx="837718" cy="359022"/>
      </dsp:txXfrm>
    </dsp:sp>
    <dsp:sp modelId="{0FEF2B33-5E49-4C44-93DB-8ACFF788FCF9}">
      <dsp:nvSpPr>
        <dsp:cNvPr id="0" name=""/>
        <dsp:cNvSpPr/>
      </dsp:nvSpPr>
      <dsp:spPr>
        <a:xfrm rot="5400000">
          <a:off x="2446631" y="2720283"/>
          <a:ext cx="777881" cy="3995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44575"/>
              <a:satOff val="-3024"/>
              <a:lumOff val="16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latin typeface="Corbel" panose="020B0503020204020204" pitchFamily="34" charset="0"/>
            </a:rPr>
            <a:t>Increase freeboard by 1’</a:t>
          </a:r>
          <a:endParaRPr lang="en-US" sz="1100" kern="1200" dirty="0">
            <a:latin typeface="Corbel" panose="020B05030202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latin typeface="Corbel" panose="020B0503020204020204" pitchFamily="34" charset="0"/>
            </a:rPr>
            <a:t>Repeat steps 1,2, 3, and 4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latin typeface="Corbel" panose="020B0503020204020204" pitchFamily="34" charset="0"/>
            </a:rPr>
            <a:t>At the end of this step, all the risk calculation for different occupant type is completed  at FFH + freeboard increment (1,2,3,and 4)for the whole study area  </a:t>
          </a:r>
        </a:p>
      </dsp:txBody>
      <dsp:txXfrm rot="-5400000">
        <a:off x="837719" y="4367169"/>
        <a:ext cx="3957734" cy="701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0526D-513F-1448-89DC-CF1FD3F1783B}" type="datetimeFigureOut">
              <a:rPr lang="en-US" smtClean="0"/>
              <a:t>5/21/2022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0D30-198B-5746-9712-F86072052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4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Freeboard is the elevation of a building's lowest floor above the base flood elevation (BFE). According to the federal government requirement in the USA,</a:t>
            </a:r>
            <a:r>
              <a:rPr lang="en-US" baseline="0" dirty="0" smtClean="0"/>
              <a:t> every building lowest flood should construct at least in the Base Flood Elevation, which is equal to 100-year flood depth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0D30-198B-5746-9712-F860720520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4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Hazus</a:t>
            </a:r>
            <a:r>
              <a:rPr lang="en-US" dirty="0" smtClean="0"/>
              <a:t> underestimates the AAL by 13% as it didn’t considered flooding below 10-year and above 500-year return period.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F0D30-198B-5746-9712-F860720520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2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3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2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5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9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50D6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5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8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5/21/2022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5/21/2022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2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5/21/2022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0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8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C5AC-917D-E047-8989-10AAC7F454CD}" type="datetimeFigureOut">
              <a:rPr lang="en-US" smtClean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A3B7-4689-AA47-B87F-0C0066A45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3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18621"/>
            <a:ext cx="12192000" cy="648138"/>
          </a:xfrm>
          <a:prstGeom prst="rect">
            <a:avLst/>
          </a:prstGeom>
          <a:solidFill>
            <a:srgbClr val="350D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3372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06BC5AC-917D-E047-8989-10AAC7F454CD}" type="datetimeFigureOut">
              <a:rPr lang="en-US" smtClean="0"/>
              <a:pPr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419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8483" y="6356351"/>
            <a:ext cx="148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CFAA3B7-4689-AA47-B87F-0C0066A450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SU_Gold_RGB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6323233"/>
            <a:ext cx="1249563" cy="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50D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50D6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50D6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50D6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50D6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50D6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binmo1@lsu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45D0-AC88-384D-9550-268912D55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9325" y="1395412"/>
            <a:ext cx="7772400" cy="1696580"/>
          </a:xfrm>
        </p:spPr>
        <p:txBody>
          <a:bodyPr>
            <a:normAutofit fontScale="90000"/>
          </a:bodyPr>
          <a:lstStyle/>
          <a:p>
            <a:r>
              <a:rPr lang="en-US" dirty="0"/>
              <a:t>A Numerically-integrated Approach of Residential Flood Loss Estimation at Community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734C3-33E1-F842-97FC-0896CF549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326" y="3570331"/>
            <a:ext cx="7762875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Rubayet Bin Mostafiz</a:t>
            </a:r>
          </a:p>
          <a:p>
            <a:r>
              <a:rPr lang="en-US" dirty="0"/>
              <a:t>Department of Oceanography &amp; Coastal </a:t>
            </a:r>
            <a:r>
              <a:rPr lang="en-US" dirty="0" smtClean="0"/>
              <a:t>Sciences</a:t>
            </a:r>
          </a:p>
          <a:p>
            <a:r>
              <a:rPr lang="en-US" dirty="0" smtClean="0"/>
              <a:t>School of the Cost &amp; Environment</a:t>
            </a:r>
            <a:endParaRPr lang="en-US" dirty="0"/>
          </a:p>
          <a:p>
            <a:r>
              <a:rPr lang="en-US" dirty="0"/>
              <a:t>Louisiana State </a:t>
            </a:r>
            <a:r>
              <a:rPr lang="en-US" dirty="0" smtClean="0"/>
              <a:t>University (LSU)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52596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AAL </a:t>
            </a:r>
            <a:r>
              <a:rPr lang="en-US" dirty="0"/>
              <a:t>decreases substantially </a:t>
            </a:r>
            <a:r>
              <a:rPr lang="en-US" dirty="0" smtClean="0"/>
              <a:t>with </a:t>
            </a:r>
            <a:r>
              <a:rPr lang="en-US" dirty="0"/>
              <a:t>increasing freeboard.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AAL is higher for homeowner </a:t>
            </a:r>
            <a:r>
              <a:rPr lang="en-US" dirty="0"/>
              <a:t>than </a:t>
            </a:r>
            <a:r>
              <a:rPr lang="en-US" dirty="0" smtClean="0"/>
              <a:t>landlord and tenant.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err="1" smtClean="0"/>
              <a:t>Hazus</a:t>
            </a:r>
            <a:r>
              <a:rPr lang="en-US" dirty="0" smtClean="0"/>
              <a:t> underestimates the AAL by 13%.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Two </a:t>
            </a:r>
            <a:r>
              <a:rPr lang="en-US" dirty="0"/>
              <a:t>foot of freeboard optimizes </a:t>
            </a:r>
            <a:r>
              <a:rPr lang="en-US" dirty="0" smtClean="0"/>
              <a:t>as it reduced 90</a:t>
            </a:r>
            <a:r>
              <a:rPr lang="en-US" dirty="0"/>
              <a:t>% </a:t>
            </a:r>
            <a:r>
              <a:rPr lang="en-US" dirty="0" smtClean="0"/>
              <a:t>of AAL.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7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Limitations and 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8863"/>
            <a:ext cx="10972800" cy="45625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Includes indirect loss and intangible </a:t>
            </a:r>
            <a:r>
              <a:rPr lang="en-US" sz="4000" dirty="0" smtClean="0"/>
              <a:t>loss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Consider flood insurance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Includes benefits of other mitigation approach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Site specific depth-damage functions</a:t>
            </a:r>
          </a:p>
          <a:p>
            <a:pPr>
              <a:lnSpc>
                <a:spcPct val="150000"/>
              </a:lnSpc>
            </a:pPr>
            <a:r>
              <a:rPr lang="en-US" sz="4000" dirty="0" smtClean="0"/>
              <a:t>Content </a:t>
            </a:r>
            <a:r>
              <a:rPr lang="en-US" sz="4000" dirty="0"/>
              <a:t>loss should be more explicitly </a:t>
            </a:r>
            <a:r>
              <a:rPr lang="en-US" sz="4000" dirty="0" smtClean="0"/>
              <a:t>considered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396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9073"/>
            <a:ext cx="10972800" cy="1143000"/>
          </a:xfrm>
        </p:spPr>
        <p:txBody>
          <a:bodyPr/>
          <a:lstStyle/>
          <a:p>
            <a:pPr algn="l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9632"/>
            <a:ext cx="386970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Co-authors</a:t>
            </a:r>
          </a:p>
          <a:p>
            <a:pPr marL="45720" indent="0">
              <a:buNone/>
            </a:pPr>
            <a:r>
              <a:rPr lang="en-US" b="1" dirty="0" err="1" smtClean="0"/>
              <a:t>Ayat</a:t>
            </a:r>
            <a:r>
              <a:rPr lang="en-US" b="1" dirty="0" smtClean="0"/>
              <a:t> Al </a:t>
            </a:r>
            <a:r>
              <a:rPr lang="en-US" b="1" dirty="0" err="1" smtClean="0"/>
              <a:t>Assi</a:t>
            </a:r>
            <a:endParaRPr lang="en-US" b="1" dirty="0"/>
          </a:p>
          <a:p>
            <a:pPr marL="45720" indent="0">
              <a:buNone/>
            </a:pPr>
            <a:r>
              <a:rPr lang="en-US" dirty="0" smtClean="0"/>
              <a:t>LSU</a:t>
            </a:r>
            <a:endParaRPr lang="en-US" dirty="0"/>
          </a:p>
          <a:p>
            <a:pPr marL="45720" indent="0">
              <a:buNone/>
            </a:pPr>
            <a:r>
              <a:rPr lang="en-US" b="1" dirty="0" smtClean="0"/>
              <a:t>Dr</a:t>
            </a:r>
            <a:r>
              <a:rPr lang="en-US" b="1" dirty="0"/>
              <a:t>. Carol J. </a:t>
            </a:r>
            <a:r>
              <a:rPr lang="en-US" b="1" dirty="0" err="1"/>
              <a:t>Friedland</a:t>
            </a:r>
            <a:endParaRPr lang="en-US" b="1" dirty="0"/>
          </a:p>
          <a:p>
            <a:pPr marL="45720" indent="0">
              <a:buNone/>
            </a:pPr>
            <a:r>
              <a:rPr lang="en-US" dirty="0" smtClean="0"/>
              <a:t>LSU Agricultural Center</a:t>
            </a:r>
          </a:p>
          <a:p>
            <a:pPr marL="45720" indent="0">
              <a:buNone/>
            </a:pPr>
            <a:r>
              <a:rPr lang="en-US" b="1" dirty="0" smtClean="0"/>
              <a:t>Dr</a:t>
            </a:r>
            <a:r>
              <a:rPr lang="en-US" b="1" dirty="0"/>
              <a:t>. Robert V. </a:t>
            </a:r>
            <a:r>
              <a:rPr lang="en-US" b="1" dirty="0" err="1"/>
              <a:t>Rohli</a:t>
            </a:r>
            <a:r>
              <a:rPr lang="en-US" b="1" dirty="0"/>
              <a:t> </a:t>
            </a:r>
          </a:p>
          <a:p>
            <a:pPr marL="45720" indent="0">
              <a:buNone/>
            </a:pPr>
            <a:r>
              <a:rPr lang="en-US" dirty="0" smtClean="0"/>
              <a:t>LSU</a:t>
            </a:r>
            <a:endParaRPr lang="en-US" dirty="0"/>
          </a:p>
          <a:p>
            <a:pPr marL="45720" indent="0">
              <a:buNone/>
            </a:pPr>
            <a:r>
              <a:rPr lang="en-US" b="1" dirty="0" err="1" smtClean="0"/>
              <a:t>Md</a:t>
            </a:r>
            <a:r>
              <a:rPr lang="en-US" b="1" dirty="0" smtClean="0"/>
              <a:t> </a:t>
            </a:r>
            <a:r>
              <a:rPr lang="en-US" b="1" dirty="0" err="1" smtClean="0"/>
              <a:t>Adilur</a:t>
            </a:r>
            <a:r>
              <a:rPr lang="en-US" b="1" dirty="0" smtClean="0"/>
              <a:t> Rahim</a:t>
            </a:r>
            <a:endParaRPr lang="en-US" b="1" dirty="0"/>
          </a:p>
          <a:p>
            <a:pPr marL="45720" indent="0">
              <a:buNone/>
            </a:pPr>
            <a:r>
              <a:rPr lang="en-US" dirty="0" smtClean="0"/>
              <a:t>LSU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ogo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32" y="3996963"/>
            <a:ext cx="4273969" cy="1527535"/>
          </a:xfrm>
          <a:prstGeom prst="rect">
            <a:avLst/>
          </a:prstGeom>
        </p:spPr>
      </p:pic>
      <p:pic>
        <p:nvPicPr>
          <p:cNvPr id="6" name="Picture 5" descr="Logo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412" y="2483419"/>
            <a:ext cx="1718388" cy="1194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31" y="2502646"/>
            <a:ext cx="1662000" cy="121996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582200" y="1417639"/>
            <a:ext cx="2983230" cy="810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50D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50D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50D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50D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50D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Funding Source</a:t>
            </a:r>
          </a:p>
        </p:txBody>
      </p:sp>
    </p:spTree>
    <p:extLst>
      <p:ext uri="{BB962C8B-B14F-4D97-AF65-F5344CB8AC3E}">
        <p14:creationId xmlns:p14="http://schemas.microsoft.com/office/powerpoint/2010/main" val="5849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45D0-AC88-384D-9550-268912D55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9734C3-33E1-F842-97FC-0896CF549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326" y="3886200"/>
            <a:ext cx="7762875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Rubayet Bin Mostafiz</a:t>
            </a:r>
          </a:p>
          <a:p>
            <a:r>
              <a:rPr lang="en-US" dirty="0"/>
              <a:t>Department of Oceanography &amp; Coastal Sciences</a:t>
            </a:r>
          </a:p>
          <a:p>
            <a:r>
              <a:rPr lang="en-US" dirty="0"/>
              <a:t>Louisiana State </a:t>
            </a:r>
            <a:r>
              <a:rPr lang="en-US" dirty="0" smtClean="0"/>
              <a:t>University</a:t>
            </a:r>
          </a:p>
          <a:p>
            <a:r>
              <a:rPr lang="en-US" u="sng" dirty="0" smtClean="0">
                <a:solidFill>
                  <a:schemeClr val="accent4"/>
                </a:solidFill>
                <a:hlinkClick r:id="rId2"/>
              </a:rPr>
              <a:t>rbinmo1@lsu.edu</a:t>
            </a:r>
            <a:endParaRPr lang="en-US" u="sng" dirty="0" smtClean="0">
              <a:solidFill>
                <a:schemeClr val="accent4"/>
              </a:solidFill>
            </a:endParaRPr>
          </a:p>
          <a:p>
            <a:r>
              <a:rPr lang="en-US" u="sng" dirty="0" smtClean="0">
                <a:solidFill>
                  <a:schemeClr val="accent4"/>
                </a:solidFill>
              </a:rPr>
              <a:t>https</a:t>
            </a:r>
            <a:r>
              <a:rPr lang="en-US" u="sng" dirty="0">
                <a:solidFill>
                  <a:schemeClr val="accent4"/>
                </a:solidFill>
              </a:rPr>
              <a:t>://floodsafehome.lsu.edu/</a:t>
            </a:r>
            <a:endParaRPr lang="en-US" u="sng" dirty="0">
              <a:solidFill>
                <a:schemeClr val="accent4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30675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Flood is one of the most devastating hazards worldwide.</a:t>
            </a:r>
          </a:p>
          <a:p>
            <a:pPr>
              <a:lnSpc>
                <a:spcPct val="170000"/>
              </a:lnSpc>
            </a:pPr>
            <a:r>
              <a:rPr lang="en-US" dirty="0"/>
              <a:t>Many flood loss assessment </a:t>
            </a:r>
            <a:r>
              <a:rPr lang="en-US" dirty="0" smtClean="0"/>
              <a:t>methodologies exist</a:t>
            </a:r>
            <a:r>
              <a:rPr lang="en-US" dirty="0"/>
              <a:t>.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Building </a:t>
            </a:r>
            <a:r>
              <a:rPr lang="en-US" dirty="0"/>
              <a:t>inventory, flood depth grid and depth-damage function (DDFs) are basic components for calculating flood damage.</a:t>
            </a:r>
          </a:p>
          <a:p>
            <a:pPr>
              <a:lnSpc>
                <a:spcPct val="170000"/>
              </a:lnSpc>
            </a:pPr>
            <a:r>
              <a:rPr lang="en-US" dirty="0"/>
              <a:t>Generally, most models calculate </a:t>
            </a:r>
            <a:r>
              <a:rPr lang="en-US" dirty="0" smtClean="0"/>
              <a:t>the building </a:t>
            </a:r>
            <a:r>
              <a:rPr lang="en-US" dirty="0"/>
              <a:t>and content loss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425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6060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Calculate average annual loss (AAL) of flood at community scale for different </a:t>
            </a:r>
            <a:r>
              <a:rPr lang="en-US" dirty="0"/>
              <a:t>occupant-types (i.e., homeowners vs. landlords vs. </a:t>
            </a:r>
            <a:r>
              <a:rPr lang="en-US" dirty="0" smtClean="0"/>
              <a:t>tenants)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Estimates the mean reduction of AAL with increasing freeboard for different occupant-types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Recommend the optimal freeboard at individual and community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4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170548" cy="1143000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567" y="534591"/>
            <a:ext cx="4342614" cy="561985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B645C-47EF-2174-9B64-8E50C02F99D2}"/>
              </a:ext>
            </a:extLst>
          </p:cNvPr>
          <p:cNvSpPr txBox="1"/>
          <p:nvPr/>
        </p:nvSpPr>
        <p:spPr>
          <a:xfrm>
            <a:off x="694440" y="1413478"/>
            <a:ext cx="667732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50D68"/>
                </a:solidFill>
              </a:rPr>
              <a:t>Census block 220510220012004, in Metairie, Louisiana, </a:t>
            </a:r>
            <a:r>
              <a:rPr lang="en-US" sz="3000" dirty="0" smtClean="0">
                <a:solidFill>
                  <a:srgbClr val="350D68"/>
                </a:solidFill>
              </a:rPr>
              <a:t>U.S.A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350D68"/>
                </a:solidFill>
              </a:rPr>
              <a:t>Severe </a:t>
            </a:r>
            <a:r>
              <a:rPr lang="en-US" sz="3000" dirty="0">
                <a:solidFill>
                  <a:srgbClr val="350D68"/>
                </a:solidFill>
              </a:rPr>
              <a:t>flooding </a:t>
            </a:r>
            <a:r>
              <a:rPr lang="en-US" sz="3000" dirty="0" smtClean="0">
                <a:solidFill>
                  <a:srgbClr val="350D68"/>
                </a:solidFill>
              </a:rPr>
              <a:t>and populated</a:t>
            </a:r>
            <a:endParaRPr lang="en-US" sz="3000" dirty="0">
              <a:solidFill>
                <a:srgbClr val="350D6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350D68"/>
                </a:solidFill>
              </a:rPr>
              <a:t>Multiple </a:t>
            </a:r>
            <a:r>
              <a:rPr lang="en-US" sz="3000" dirty="0">
                <a:solidFill>
                  <a:srgbClr val="350D68"/>
                </a:solidFill>
              </a:rPr>
              <a:t>return periods flood depths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50D68"/>
                </a:solidFill>
              </a:rPr>
              <a:t>Diverse in respects to flood depth in structure and building </a:t>
            </a:r>
            <a:r>
              <a:rPr lang="en-US" sz="3000" dirty="0" smtClean="0">
                <a:solidFill>
                  <a:srgbClr val="350D68"/>
                </a:solidFill>
              </a:rPr>
              <a:t>characteristics</a:t>
            </a:r>
            <a:endParaRPr lang="en-US" sz="3000" dirty="0">
              <a:solidFill>
                <a:srgbClr val="350D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954491" cy="1143000"/>
          </a:xfrm>
        </p:spPr>
        <p:txBody>
          <a:bodyPr/>
          <a:lstStyle/>
          <a:p>
            <a:pPr algn="l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11885-32BD-1A50-8BE3-F83D0835A621}"/>
              </a:ext>
            </a:extLst>
          </p:cNvPr>
          <p:cNvSpPr txBox="1"/>
          <p:nvPr/>
        </p:nvSpPr>
        <p:spPr>
          <a:xfrm>
            <a:off x="609600" y="1229100"/>
            <a:ext cx="54205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50D68"/>
                </a:solidFill>
              </a:rPr>
              <a:t>Number </a:t>
            </a:r>
            <a:r>
              <a:rPr lang="en-US" sz="2400" dirty="0">
                <a:solidFill>
                  <a:srgbClr val="350D68"/>
                </a:solidFill>
              </a:rPr>
              <a:t>of stories </a:t>
            </a:r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50D68"/>
                </a:solidFill>
              </a:rPr>
              <a:t>Basement </a:t>
            </a:r>
            <a:r>
              <a:rPr lang="en-US" sz="2400" dirty="0">
                <a:solidFill>
                  <a:srgbClr val="350D68"/>
                </a:solidFill>
              </a:rPr>
              <a:t>existence </a:t>
            </a:r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50D68"/>
                </a:solidFill>
              </a:rPr>
              <a:t>Square </a:t>
            </a:r>
            <a:r>
              <a:rPr lang="en-US" sz="2400" dirty="0">
                <a:solidFill>
                  <a:srgbClr val="350D68"/>
                </a:solidFill>
              </a:rPr>
              <a:t>footage area (A)</a:t>
            </a:r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50D68"/>
                </a:solidFill>
              </a:rPr>
              <a:t>Unit </a:t>
            </a:r>
            <a:r>
              <a:rPr lang="en-US" sz="2400" dirty="0">
                <a:solidFill>
                  <a:srgbClr val="350D68"/>
                </a:solidFill>
              </a:rPr>
              <a:t>area repair cost (</a:t>
            </a:r>
            <a:r>
              <a:rPr lang="en-US" sz="2400" dirty="0">
                <a:solidFill>
                  <a:srgbClr val="350D68"/>
                </a:solidFill>
              </a:rPr>
              <a:t>CR) </a:t>
            </a:r>
            <a:r>
              <a:rPr lang="en-US" sz="2400" dirty="0">
                <a:solidFill>
                  <a:srgbClr val="350D68"/>
                </a:solidFill>
              </a:rPr>
              <a:t>(in USD/sf</a:t>
            </a:r>
            <a:r>
              <a:rPr lang="en-US" sz="2400" dirty="0">
                <a:solidFill>
                  <a:srgbClr val="350D68"/>
                </a:solidFill>
              </a:rPr>
              <a:t>) </a:t>
            </a:r>
            <a:endParaRPr lang="en-US" sz="2400" dirty="0">
              <a:solidFill>
                <a:srgbClr val="350D68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50D68"/>
                </a:solidFill>
              </a:rPr>
              <a:t>Multiple return period flood depths</a:t>
            </a:r>
            <a:endParaRPr lang="en-US" sz="2400" dirty="0">
              <a:solidFill>
                <a:srgbClr val="350D68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50D68"/>
                </a:solidFill>
              </a:rPr>
              <a:t>Depth-damage functions (DDFs</a:t>
            </a:r>
            <a:r>
              <a:rPr lang="en-US" sz="2400" dirty="0" smtClean="0">
                <a:solidFill>
                  <a:srgbClr val="350D68"/>
                </a:solidFill>
              </a:rPr>
              <a:t>)</a:t>
            </a:r>
            <a:endParaRPr lang="en-US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99126C4-8ACA-9740-8A51-F5563315F1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643089"/>
              </p:ext>
            </p:extLst>
          </p:nvPr>
        </p:nvGraphicFramePr>
        <p:xfrm>
          <a:off x="6422394" y="1694637"/>
          <a:ext cx="5154642" cy="3342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AE77F49-5AC4-6D27-78B2-8C463538D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184" y="5138507"/>
            <a:ext cx="59390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USACE</a:t>
            </a:r>
            <a:r>
              <a:rPr lang="en-US" sz="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(2000) mean depth damage function for one-story, no-basement residential building</a:t>
            </a:r>
            <a:endParaRPr lang="en-US" altLang="en-US" sz="800" dirty="0">
              <a:solidFill>
                <a:srgbClr val="000000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55969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3" y="133269"/>
            <a:ext cx="3311392" cy="80944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E29B92-4C5F-082E-BB40-A62B78099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70" y="942714"/>
            <a:ext cx="7142530" cy="5283690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8CDAE4F-A214-883E-BA5A-1F576912C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548033"/>
              </p:ext>
            </p:extLst>
          </p:nvPr>
        </p:nvGraphicFramePr>
        <p:xfrm>
          <a:off x="58614" y="1065263"/>
          <a:ext cx="4833426" cy="553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46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Equations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32864"/>
              </p:ext>
            </p:extLst>
          </p:nvPr>
        </p:nvGraphicFramePr>
        <p:xfrm>
          <a:off x="6765073" y="1414246"/>
          <a:ext cx="4572000" cy="363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266" y="2059557"/>
            <a:ext cx="1581614" cy="3163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65614" y="1840731"/>
            <a:ext cx="23880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Gumbel Extreme Value Distribution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7623025" y="2375881"/>
            <a:ext cx="3273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Flood </a:t>
            </a:r>
            <a:r>
              <a:rPr lang="en-US" sz="1200" dirty="0" smtClean="0"/>
              <a:t>depth (y</a:t>
            </a:r>
            <a:r>
              <a:rPr lang="en-US" sz="1200" dirty="0" smtClean="0"/>
              <a:t>)=u-</a:t>
            </a:r>
            <a:r>
              <a:rPr lang="en-US" sz="1200" i="1" dirty="0"/>
              <a:t> α </a:t>
            </a:r>
            <a:r>
              <a:rPr lang="en-US" sz="1200" dirty="0" smtClean="0"/>
              <a:t>*ln</a:t>
            </a:r>
            <a:r>
              <a:rPr lang="en-US" sz="1200" dirty="0"/>
              <a:t>(-</a:t>
            </a:r>
            <a:r>
              <a:rPr lang="en-US" sz="1200" dirty="0" smtClean="0"/>
              <a:t>ln(1-1/return period))    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9B1FF4-D4BC-86E3-0805-A6B4ECB70BF9}"/>
              </a:ext>
            </a:extLst>
          </p:cNvPr>
          <p:cNvSpPr txBox="1"/>
          <p:nvPr/>
        </p:nvSpPr>
        <p:spPr>
          <a:xfrm>
            <a:off x="7428163" y="5125502"/>
            <a:ext cx="4154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tabLst>
                <a:tab pos="5943600" algn="r"/>
              </a:tabLst>
            </a:pP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Flood </a:t>
            </a:r>
            <a:r>
              <a:rPr lang="en-US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depth-annual exceedance probability relationship</a:t>
            </a: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4691491"/>
                  </p:ext>
                </p:extLst>
              </p:nvPr>
            </p:nvGraphicFramePr>
            <p:xfrm>
              <a:off x="745497" y="1438830"/>
              <a:ext cx="5271979" cy="4290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03337">
                      <a:extLst>
                        <a:ext uri="{9D8B030D-6E8A-4147-A177-3AD203B41FA5}">
                          <a16:colId xmlns:a16="http://schemas.microsoft.com/office/drawing/2014/main" val="3375006017"/>
                        </a:ext>
                      </a:extLst>
                    </a:gridCol>
                    <a:gridCol w="568642">
                      <a:extLst>
                        <a:ext uri="{9D8B030D-6E8A-4147-A177-3AD203B41FA5}">
                          <a16:colId xmlns:a16="http://schemas.microsoft.com/office/drawing/2014/main" val="26599024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Equations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1107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</m:e>
                                </m:d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𝑋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𝑑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)=</m:t>
                                </m:r>
                                <m:func>
                                  <m:funcPr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𝑒𝑥𝑝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8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sz="18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18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𝑑</m:t>
                                                    </m:r>
                                                    <m:r>
                                                      <a:rPr lang="en-US" sz="18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sz="18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𝑢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1800" i="1" kern="120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+mn-lt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𝛼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9397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1−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𝑒𝑥𝑝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𝑒𝑥𝑝</m:t>
                                        </m:r>
                                        <m:d>
                                          <m:dPr>
                                            <m:ctrlPr>
                                              <a:rPr lang="en-US" sz="1800" i="1" kern="120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8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8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rPr>
                                                  <m:t>𝑑</m:t>
                                                </m:r>
                                                <m:r>
                                                  <a:rPr lang="en-US" sz="18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8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rPr>
                                                  <m:t>𝑢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1800" i="1" kern="120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+mn-lt"/>
                                                    <a:ea typeface="+mn-ea"/>
                                                    <a:cs typeface="+mn-cs"/>
                                                  </a:rPr>
                                                  <m:t>𝛼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19148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𝐴𝐴𝐿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B</m:t>
                                    </m:r>
                                    <m: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%</m:t>
                                    </m:r>
                                  </m:sub>
                                </m:sSub>
                                <m:r>
                                  <a:rPr lang="en-US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nary>
                                  <m:naryPr>
                                    <m:limLoc m:val="undOvr"/>
                                    <m:ctrlP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P</m:t>
                                    </m:r>
                                    <m: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min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800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Pmax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𝑃</m:t>
                                        </m:r>
                                      </m:e>
                                    </m:d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𝑑𝑃</m:t>
                                    </m:r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18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43870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𝐴𝐴𝐿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C</m:t>
                                  </m:r>
                                  <m:r>
                                    <a:rPr lang="en-US" sz="1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%</m:t>
                                  </m:r>
                                </m:sub>
                              </m:sSub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𝑃𝑚𝑖𝑛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.  </m:t>
                                  </m:r>
                                </m:sub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𝑃𝑚𝑎𝑥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𝑃</m:t>
                                      </m:r>
                                    </m:e>
                                  </m:d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𝑑𝑃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02661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𝐴𝐴𝐿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use</m:t>
                                  </m:r>
                                  <m:r>
                                    <a:rPr lang="en-US" sz="1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months</m:t>
                                  </m:r>
                                </m:sub>
                              </m:sSub>
                              <m:r>
                                <a:rPr lang="en-US" sz="1800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𝑃𝑚𝑖𝑛</m:t>
                                  </m:r>
                                </m:sub>
                                <m:sup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𝑃𝑚𝑎𝑥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𝑢𝑠𝑒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𝑃</m:t>
                                      </m:r>
                                    </m:e>
                                  </m:d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𝑑𝑃</m:t>
                                  </m:r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93815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4691491"/>
                  </p:ext>
                </p:extLst>
              </p:nvPr>
            </p:nvGraphicFramePr>
            <p:xfrm>
              <a:off x="745497" y="1438830"/>
              <a:ext cx="5271979" cy="42908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703337">
                      <a:extLst>
                        <a:ext uri="{9D8B030D-6E8A-4147-A177-3AD203B41FA5}">
                          <a16:colId xmlns:a16="http://schemas.microsoft.com/office/drawing/2014/main" val="3375006017"/>
                        </a:ext>
                      </a:extLst>
                    </a:gridCol>
                    <a:gridCol w="568642">
                      <a:extLst>
                        <a:ext uri="{9D8B030D-6E8A-4147-A177-3AD203B41FA5}">
                          <a16:colId xmlns:a16="http://schemas.microsoft.com/office/drawing/2014/main" val="26599024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Equations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110759"/>
                      </a:ext>
                    </a:extLst>
                  </a:tr>
                  <a:tr h="802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9" t="-50000" r="-12549" b="-45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2939763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9" t="-170690" r="-12549" b="-414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1914867"/>
                      </a:ext>
                    </a:extLst>
                  </a:tr>
                  <a:tr h="9222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9" t="-207947" r="-12549" b="-218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4387081"/>
                      </a:ext>
                    </a:extLst>
                  </a:tr>
                  <a:tr h="7435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9" t="-381148" r="-12549" b="-1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0266125"/>
                      </a:ext>
                    </a:extLst>
                  </a:tr>
                  <a:tr h="7435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9" t="-481148" r="-12549" b="-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93815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5840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Comparison with </a:t>
            </a:r>
            <a:r>
              <a:rPr lang="en-US" dirty="0" err="1" smtClean="0"/>
              <a:t>Hazus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3212297"/>
                  </p:ext>
                </p:extLst>
              </p:nvPr>
            </p:nvGraphicFramePr>
            <p:xfrm>
              <a:off x="609600" y="1417638"/>
              <a:ext cx="11088029" cy="12635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7765">
                      <a:extLst>
                        <a:ext uri="{9D8B030D-6E8A-4147-A177-3AD203B41FA5}">
                          <a16:colId xmlns:a16="http://schemas.microsoft.com/office/drawing/2014/main" val="3169247359"/>
                        </a:ext>
                      </a:extLst>
                    </a:gridCol>
                    <a:gridCol w="8860264">
                      <a:extLst>
                        <a:ext uri="{9D8B030D-6E8A-4147-A177-3AD203B41FA5}">
                          <a16:colId xmlns:a16="http://schemas.microsoft.com/office/drawing/2014/main" val="33390479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AAL Method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Equation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9950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Numerical</a:t>
                          </a:r>
                          <a:r>
                            <a:rPr lang="en-US" sz="1600" baseline="0" dirty="0" smtClean="0"/>
                            <a:t> Integration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𝐴𝐴</m:t>
                              </m:r>
                              <m:r>
                                <a:rPr lang="en-US" sz="16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6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𝐿</m:t>
                              </m:r>
                              <m:r>
                                <a:rPr lang="en-US" sz="16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+mn-lt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lang="en-US" sz="1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6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p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6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6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+mn-lt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1600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rPr>
                                                <m:t>+1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+mn-lt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6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+mn-lt"/>
                                          <a:ea typeface="+mn-ea"/>
                                          <a:cs typeface="+mn-cs"/>
                                        </a:rPr>
                                        <m:t>∗</m:t>
                                      </m:r>
                                      <m:f>
                                        <m:fPr>
                                          <m:ctrlPr>
                                            <a:rPr lang="en-US" sz="16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+mn-lt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1600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600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600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+mn-lt"/>
                                                  <a:ea typeface="+mn-ea"/>
                                                  <a:cs typeface="+mn-cs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1600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600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𝑛</m:t>
                                                  </m:r>
                                                  <m:r>
                                                    <a:rPr lang="en-US" sz="1600" i="1" kern="1200">
                                                      <a:solidFill>
                                                        <a:schemeClr val="dk1"/>
                                                      </a:solidFill>
                                                      <a:effectLst/>
                                                      <a:latin typeface="+mn-lt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+1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1600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+mn-lt"/>
                                              <a:ea typeface="+mn-ea"/>
                                              <a:cs typeface="+mn-cs"/>
                                            </a:rPr>
                                            <m:t> </m:t>
                                          </m:r>
                                        </m:num>
                                        <m:den>
                                          <m:r>
                                            <a:rPr lang="en-US" sz="16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+mn-lt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 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06613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err="1" smtClean="0"/>
                            <a:t>Hazus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𝐴𝐴𝐿</m:t>
                                </m:r>
                                <m:r>
                                  <a:rPr lang="en-US" sz="1200" b="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50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50</m:t>
                                        </m:r>
                                      </m:sub>
                                    </m:sSub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50</m:t>
                                        </m:r>
                                      </m:sub>
                                    </m:sSub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100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50</m:t>
                                        </m:r>
                                      </m:sub>
                                    </m:sSub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100</m:t>
                                        </m:r>
                                      </m:sub>
                                    </m:sSub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100</m:t>
                                        </m:r>
                                      </m:sub>
                                    </m:sSub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500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100</m:t>
                                        </m:r>
                                      </m:sub>
                                    </m:sSub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500</m:t>
                                        </m:r>
                                      </m:sub>
                                    </m:sSub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2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2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500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∙ </m:t>
                                        </m:r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20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500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200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28413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3212297"/>
                  </p:ext>
                </p:extLst>
              </p:nvPr>
            </p:nvGraphicFramePr>
            <p:xfrm>
              <a:off x="609600" y="1417638"/>
              <a:ext cx="11088029" cy="12635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7765">
                      <a:extLst>
                        <a:ext uri="{9D8B030D-6E8A-4147-A177-3AD203B41FA5}">
                          <a16:colId xmlns:a16="http://schemas.microsoft.com/office/drawing/2014/main" val="3169247359"/>
                        </a:ext>
                      </a:extLst>
                    </a:gridCol>
                    <a:gridCol w="8860264">
                      <a:extLst>
                        <a:ext uri="{9D8B030D-6E8A-4147-A177-3AD203B41FA5}">
                          <a16:colId xmlns:a16="http://schemas.microsoft.com/office/drawing/2014/main" val="33390479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AAL Method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Equation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9950954"/>
                      </a:ext>
                    </a:extLst>
                  </a:tr>
                  <a:tr h="4600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Numerical</a:t>
                          </a:r>
                          <a:r>
                            <a:rPr lang="en-US" sz="1600" baseline="0" dirty="0" smtClean="0"/>
                            <a:t> Integration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241" t="-86842" r="-344" b="-11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0661346"/>
                      </a:ext>
                    </a:extLst>
                  </a:tr>
                  <a:tr h="4326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err="1" smtClean="0"/>
                            <a:t>Hazus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241" t="-200000" r="-344" b="-211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284130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3C944AA-A528-A2AF-B3FA-74E8948F5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48" b="70099"/>
          <a:stretch/>
        </p:blipFill>
        <p:spPr>
          <a:xfrm>
            <a:off x="1058947" y="2888888"/>
            <a:ext cx="4114800" cy="2861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4E7033-1E7A-DB5A-D594-87B26A7541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31" t="65425"/>
          <a:stretch/>
        </p:blipFill>
        <p:spPr>
          <a:xfrm>
            <a:off x="7047571" y="2918592"/>
            <a:ext cx="4114800" cy="2832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EC982D-F8A1-04C2-BCFE-9BF0F893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095" y="5869962"/>
            <a:ext cx="52450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Hazus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EC982D-F8A1-04C2-BCFE-9BF0F893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7177" y="5869962"/>
            <a:ext cx="143981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Numerical Integration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8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47" y="0"/>
            <a:ext cx="2135171" cy="1143000"/>
          </a:xfrm>
        </p:spPr>
        <p:txBody>
          <a:bodyPr/>
          <a:lstStyle/>
          <a:p>
            <a:pPr algn="l"/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222628-D52E-2B21-AC6A-CF1B80459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237512"/>
              </p:ext>
            </p:extLst>
          </p:nvPr>
        </p:nvGraphicFramePr>
        <p:xfrm>
          <a:off x="716047" y="1261599"/>
          <a:ext cx="4800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AE77F49-5AC4-6D27-78B2-8C463538D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479" y="3382157"/>
            <a:ext cx="34797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Building, content, and use </a:t>
            </a:r>
            <a:r>
              <a:rPr lang="en-US" altLang="en-US" sz="1200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AAL at </a:t>
            </a:r>
            <a:r>
              <a:rPr lang="en-US" altLang="en-US" sz="1200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BFE, by </a:t>
            </a:r>
            <a:r>
              <a:rPr lang="en-US" altLang="en-US" sz="1200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</a:t>
            </a:r>
            <a:endParaRPr lang="en-US" altLang="en-US" sz="800" dirty="0">
              <a:solidFill>
                <a:srgbClr val="000000"/>
              </a:solidFill>
              <a:latin typeface="Gill Sans MT" panose="020B0502020104020203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EC982D-F8A1-04C2-BCFE-9BF0F893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860" y="5741307"/>
            <a:ext cx="3884974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800" dirty="0">
              <a:solidFill>
                <a:srgbClr val="000000"/>
              </a:solidFill>
              <a:latin typeface="Gill Sans MT" panose="020B0502020104020203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AAL for Building, content, and use by owner-occupant </a:t>
            </a:r>
            <a:r>
              <a:rPr lang="en-US" altLang="en-US" sz="1200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125E54-D9E6-53BE-FE22-BAF58058A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827" y="3383713"/>
            <a:ext cx="50329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and contents AAL </a:t>
            </a:r>
            <a:r>
              <a:rPr lang="en-US" altLang="en-US" sz="1200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freeboard increment, as a </a:t>
            </a:r>
            <a:r>
              <a:rPr lang="en-US" altLang="en-US" sz="1200" i="1" dirty="0" smtClean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altLang="en-US" sz="1200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1200" i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replacement cost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9B1FF4-D4BC-86E3-0805-A6B4ECB70BF9}"/>
                  </a:ext>
                </a:extLst>
              </p:cNvPr>
              <p:cNvSpPr txBox="1"/>
              <p:nvPr/>
            </p:nvSpPr>
            <p:spPr>
              <a:xfrm>
                <a:off x="6843160" y="5897346"/>
                <a:ext cx="415423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𝐴𝐴𝐿</m:t>
                        </m:r>
                      </m:e>
                      <m:sub>
                        <m:r>
                          <a:rPr lang="en-US" sz="1200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en-US" sz="1200" i="1">
                            <a:solidFill>
                              <a:srgbClr val="44546A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200" i="1" dirty="0">
                    <a:solidFill>
                      <a:srgbClr val="44546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reduction by </a:t>
                </a:r>
                <a:r>
                  <a:rPr lang="en-US" sz="1200" i="1" dirty="0">
                    <a:solidFill>
                      <a:srgbClr val="44546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freeboard </a:t>
                </a:r>
                <a:r>
                  <a:rPr lang="en-US" sz="1200" i="1" dirty="0">
                    <a:solidFill>
                      <a:srgbClr val="44546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increment </a:t>
                </a:r>
                <a:r>
                  <a:rPr lang="en-US" sz="1200" i="1" dirty="0">
                    <a:solidFill>
                      <a:srgbClr val="44546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1200" i="1" dirty="0">
                    <a:solidFill>
                      <a:srgbClr val="44546A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owner-occupant type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9B1FF4-D4BC-86E3-0805-A6B4ECB70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160" y="5897346"/>
                <a:ext cx="4154237" cy="276999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D6811D1-B25E-4971-B295-464E0E5E7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280257"/>
              </p:ext>
            </p:extLst>
          </p:nvPr>
        </p:nvGraphicFramePr>
        <p:xfrm>
          <a:off x="716047" y="3839925"/>
          <a:ext cx="4800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208513"/>
              </p:ext>
            </p:extLst>
          </p:nvPr>
        </p:nvGraphicFramePr>
        <p:xfrm>
          <a:off x="6519979" y="1247600"/>
          <a:ext cx="4800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310306"/>
              </p:ext>
            </p:extLst>
          </p:nvPr>
        </p:nvGraphicFramePr>
        <p:xfrm>
          <a:off x="6519979" y="3839946"/>
          <a:ext cx="4800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854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SU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0DB8E43AD6664D86F74B7FC44BBD6C" ma:contentTypeVersion="14" ma:contentTypeDescription="Create a new document." ma:contentTypeScope="" ma:versionID="69819437b1264b77d2517aae7958487a">
  <xsd:schema xmlns:xsd="http://www.w3.org/2001/XMLSchema" xmlns:xs="http://www.w3.org/2001/XMLSchema" xmlns:p="http://schemas.microsoft.com/office/2006/metadata/properties" xmlns:ns3="ae616f9a-3425-4e74-848d-2ad0ad0db709" xmlns:ns4="0a4a65db-7f19-417e-9d15-d5a9e6de349b" targetNamespace="http://schemas.microsoft.com/office/2006/metadata/properties" ma:root="true" ma:fieldsID="605f149fa6b7e01ff41f4ff05022e480" ns3:_="" ns4:_="">
    <xsd:import namespace="ae616f9a-3425-4e74-848d-2ad0ad0db709"/>
    <xsd:import namespace="0a4a65db-7f19-417e-9d15-d5a9e6de349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16f9a-3425-4e74-848d-2ad0ad0db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a65db-7f19-417e-9d15-d5a9e6de3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BBDFDF-15A5-418A-AD32-EF85E3B87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616f9a-3425-4e74-848d-2ad0ad0db709"/>
    <ds:schemaRef ds:uri="0a4a65db-7f19-417e-9d15-d5a9e6de3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9D88A6-ACD2-493B-9810-6B38DEE041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660204-375D-4BF1-8B1C-7AC994A2AB6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a4a65db-7f19-417e-9d15-d5a9e6de349b"/>
    <ds:schemaRef ds:uri="ae616f9a-3425-4e74-848d-2ad0ad0db7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LSU Template.potx</Template>
  <TotalTime>4076</TotalTime>
  <Words>982</Words>
  <Application>Microsoft Office PowerPoint</Application>
  <PresentationFormat>Widescreen</PresentationFormat>
  <Paragraphs>119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Corbel</vt:lpstr>
      <vt:lpstr>Courier New</vt:lpstr>
      <vt:lpstr>Gill Sans MT</vt:lpstr>
      <vt:lpstr>Times New Roman</vt:lpstr>
      <vt:lpstr>LSU Template</vt:lpstr>
      <vt:lpstr>A Numerically-integrated Approach of Residential Flood Loss Estimation at Community Level</vt:lpstr>
      <vt:lpstr>Background</vt:lpstr>
      <vt:lpstr>Objectives</vt:lpstr>
      <vt:lpstr>Study Area</vt:lpstr>
      <vt:lpstr>Data</vt:lpstr>
      <vt:lpstr>Methodology</vt:lpstr>
      <vt:lpstr>Equations</vt:lpstr>
      <vt:lpstr>Comparison with Hazus</vt:lpstr>
      <vt:lpstr>Results</vt:lpstr>
      <vt:lpstr>Summary</vt:lpstr>
      <vt:lpstr>Limitations and Future Works</vt:lpstr>
      <vt:lpstr>Acknowledgements</vt:lpstr>
      <vt:lpstr>Thank you!</vt:lpstr>
    </vt:vector>
  </TitlesOfParts>
  <Company>Louisiana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Jewel</dc:creator>
  <cp:lastModifiedBy>Rubayet Bin Mostafiz</cp:lastModifiedBy>
  <cp:revision>56</cp:revision>
  <dcterms:created xsi:type="dcterms:W3CDTF">2015-06-05T16:25:53Z</dcterms:created>
  <dcterms:modified xsi:type="dcterms:W3CDTF">2022-05-22T02:26:22Z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0x010100050DB8E43AD6664D86F74B7FC44BBD6C</vt:lpwstr>
  </property>
</Properties>
</file>