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ags/tag18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9" r:id="rId3"/>
  </p:sldMasterIdLst>
  <p:notesMasterIdLst>
    <p:notesMasterId r:id="rId20"/>
  </p:notesMasterIdLst>
  <p:handoutMasterIdLst>
    <p:handoutMasterId r:id="rId21"/>
  </p:handoutMasterIdLst>
  <p:sldIdLst>
    <p:sldId id="267" r:id="rId4"/>
    <p:sldId id="270" r:id="rId5"/>
    <p:sldId id="452" r:id="rId6"/>
    <p:sldId id="451" r:id="rId7"/>
    <p:sldId id="450" r:id="rId8"/>
    <p:sldId id="454" r:id="rId9"/>
    <p:sldId id="331" r:id="rId10"/>
    <p:sldId id="453" r:id="rId11"/>
    <p:sldId id="318" r:id="rId12"/>
    <p:sldId id="316" r:id="rId13"/>
    <p:sldId id="317" r:id="rId14"/>
    <p:sldId id="312" r:id="rId15"/>
    <p:sldId id="447" r:id="rId16"/>
    <p:sldId id="455" r:id="rId17"/>
    <p:sldId id="314" r:id="rId18"/>
    <p:sldId id="449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7C52"/>
    <a:srgbClr val="0070C0"/>
    <a:srgbClr val="CE2626"/>
    <a:srgbClr val="00007A"/>
    <a:srgbClr val="CF201D"/>
    <a:srgbClr val="D2BEA8"/>
    <a:srgbClr val="AFABAB"/>
    <a:srgbClr val="F2F2F2"/>
    <a:srgbClr val="2B83AD"/>
    <a:srgbClr val="F7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5256" autoAdjust="0"/>
  </p:normalViewPr>
  <p:slideViewPr>
    <p:cSldViewPr snapToGrid="0">
      <p:cViewPr varScale="1">
        <p:scale>
          <a:sx n="82" d="100"/>
          <a:sy n="82" d="100"/>
        </p:scale>
        <p:origin x="581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80" y="68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2022/5/22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2445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82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4AE46F-F171-447B-80CE-FA5D06F3A46C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0660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999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962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764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321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533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172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61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663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064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425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496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29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572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9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3.xml"/><Relationship Id="rId4" Type="http://schemas.openxmlformats.org/officeDocument/2006/relationships/tags" Target="../tags/tag13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8.xml"/><Relationship Id="rId4" Type="http://schemas.openxmlformats.org/officeDocument/2006/relationships/tags" Target="../tags/tag13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3.xml"/><Relationship Id="rId4" Type="http://schemas.openxmlformats.org/officeDocument/2006/relationships/tags" Target="../tags/tag14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9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6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4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75.xml"/><Relationship Id="rId4" Type="http://schemas.openxmlformats.org/officeDocument/2006/relationships/tags" Target="../tags/tag17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79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8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6"/>
          <p:cNvCxnSpPr/>
          <p:nvPr userDrawn="1"/>
        </p:nvCxnSpPr>
        <p:spPr>
          <a:xfrm>
            <a:off x="0" y="771955"/>
            <a:ext cx="12192000" cy="1587"/>
          </a:xfrm>
          <a:prstGeom prst="line">
            <a:avLst/>
          </a:prstGeom>
          <a:ln w="38100" cmpd="sng">
            <a:solidFill>
              <a:srgbClr val="00602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360F5EF9-8B63-4C13-8441-307428292B53}"/>
              </a:ext>
            </a:extLst>
          </p:cNvPr>
          <p:cNvSpPr txBox="1"/>
          <p:nvPr userDrawn="1"/>
        </p:nvSpPr>
        <p:spPr>
          <a:xfrm>
            <a:off x="3552092" y="6504716"/>
            <a:ext cx="50878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COLLEGE  OF  RESOURCES  AND  ENVIRONMENTAL  SCIENCES   |   SOIL  ECOLOGY  LAB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0EF5DB-B535-4CEF-A143-05EA844942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88" y="225899"/>
            <a:ext cx="618565" cy="3960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4FB9A3C-B9C6-44DC-9EA1-78FC05E76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8" b="7483"/>
          <a:stretch/>
        </p:blipFill>
        <p:spPr>
          <a:xfrm>
            <a:off x="184184" y="95249"/>
            <a:ext cx="2474259" cy="5582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8DE6BAC-2273-49B6-A18E-94A137AAE0BE}"/>
              </a:ext>
            </a:extLst>
          </p:cNvPr>
          <p:cNvSpPr txBox="1"/>
          <p:nvPr userDrawn="1"/>
        </p:nvSpPr>
        <p:spPr>
          <a:xfrm>
            <a:off x="3401953" y="203941"/>
            <a:ext cx="3268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资源与环境科学学院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COLLEGE OF  RESOURCES AND ENVIRONMENTAL  SCIENCES </a:t>
            </a:r>
            <a:endParaRPr lang="zh-CN" altLang="en-US" sz="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470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6"/>
          <p:cNvCxnSpPr/>
          <p:nvPr userDrawn="1"/>
        </p:nvCxnSpPr>
        <p:spPr>
          <a:xfrm>
            <a:off x="0" y="710311"/>
            <a:ext cx="12192000" cy="1587"/>
          </a:xfrm>
          <a:prstGeom prst="line">
            <a:avLst/>
          </a:prstGeom>
          <a:ln w="38100" cmpd="sng">
            <a:solidFill>
              <a:srgbClr val="00602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375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1030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317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173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137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001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381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186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2022/5/22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30802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97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0877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042201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6"/>
          <p:cNvCxnSpPr/>
          <p:nvPr userDrawn="1"/>
        </p:nvCxnSpPr>
        <p:spPr>
          <a:xfrm>
            <a:off x="0" y="771955"/>
            <a:ext cx="12192000" cy="1587"/>
          </a:xfrm>
          <a:prstGeom prst="line">
            <a:avLst/>
          </a:prstGeom>
          <a:ln w="38100" cmpd="sng">
            <a:solidFill>
              <a:srgbClr val="00602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360F5EF9-8B63-4C13-8441-307428292B53}"/>
              </a:ext>
            </a:extLst>
          </p:cNvPr>
          <p:cNvSpPr txBox="1"/>
          <p:nvPr userDrawn="1"/>
        </p:nvSpPr>
        <p:spPr>
          <a:xfrm>
            <a:off x="3552092" y="6504716"/>
            <a:ext cx="50878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COLLEGE  OF  RESOURCES  AND  ENVIRONMENTAL  SCIENCES   |   SOIL  ECOLOGY  LAB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0EF5DB-B535-4CEF-A143-05EA844942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88" y="225899"/>
            <a:ext cx="618565" cy="3960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4FB9A3C-B9C6-44DC-9EA1-78FC05E76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8" b="7483"/>
          <a:stretch/>
        </p:blipFill>
        <p:spPr>
          <a:xfrm>
            <a:off x="184184" y="95249"/>
            <a:ext cx="2474259" cy="5582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8DE6BAC-2273-49B6-A18E-94A137AAE0BE}"/>
              </a:ext>
            </a:extLst>
          </p:cNvPr>
          <p:cNvSpPr txBox="1"/>
          <p:nvPr userDrawn="1"/>
        </p:nvSpPr>
        <p:spPr>
          <a:xfrm>
            <a:off x="3401953" y="203941"/>
            <a:ext cx="3268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资源与环境科学学院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COLLEGE OF  RESOURCES AND ENVIRONMENTAL  SCIENCES </a:t>
            </a:r>
            <a:endParaRPr lang="zh-CN" altLang="en-US" sz="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6441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6"/>
          <p:cNvCxnSpPr/>
          <p:nvPr userDrawn="1"/>
        </p:nvCxnSpPr>
        <p:spPr>
          <a:xfrm>
            <a:off x="0" y="811569"/>
            <a:ext cx="12192000" cy="1587"/>
          </a:xfrm>
          <a:prstGeom prst="line">
            <a:avLst/>
          </a:prstGeom>
          <a:ln w="38100" cmpd="sng">
            <a:solidFill>
              <a:srgbClr val="00602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772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6"/>
          <p:cNvCxnSpPr/>
          <p:nvPr userDrawn="1"/>
        </p:nvCxnSpPr>
        <p:spPr>
          <a:xfrm>
            <a:off x="0" y="710311"/>
            <a:ext cx="12192000" cy="1587"/>
          </a:xfrm>
          <a:prstGeom prst="line">
            <a:avLst/>
          </a:prstGeom>
          <a:ln w="38100" cmpd="sng">
            <a:solidFill>
              <a:srgbClr val="00602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085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703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879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958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81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604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817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8112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5227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2022/5/22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5238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679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4928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14140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6"/>
          <p:cNvCxnSpPr/>
          <p:nvPr userDrawn="1"/>
        </p:nvCxnSpPr>
        <p:spPr>
          <a:xfrm>
            <a:off x="0" y="642939"/>
            <a:ext cx="12192000" cy="1587"/>
          </a:xfrm>
          <a:prstGeom prst="line">
            <a:avLst/>
          </a:prstGeom>
          <a:ln w="38100" cmpd="sng">
            <a:solidFill>
              <a:srgbClr val="00602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B60EF5DB-B535-4CEF-A143-05EA844942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30" y="149635"/>
            <a:ext cx="618565" cy="3960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4FB9A3C-B9C6-44DC-9EA1-78FC05E76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8" b="7483"/>
          <a:stretch/>
        </p:blipFill>
        <p:spPr>
          <a:xfrm>
            <a:off x="9526" y="27777"/>
            <a:ext cx="2474259" cy="5582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8DE6BAC-2273-49B6-A18E-94A137AAE0BE}"/>
              </a:ext>
            </a:extLst>
          </p:cNvPr>
          <p:cNvSpPr txBox="1"/>
          <p:nvPr userDrawn="1"/>
        </p:nvSpPr>
        <p:spPr>
          <a:xfrm>
            <a:off x="3227295" y="127677"/>
            <a:ext cx="3268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资源与环境科学学院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COLLEGE OF  RESOURCES AND ENVIRONMENTAL  SCIENCES </a:t>
            </a:r>
            <a:endParaRPr lang="zh-CN" altLang="en-US" sz="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5055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6"/>
          <p:cNvCxnSpPr/>
          <p:nvPr userDrawn="1"/>
        </p:nvCxnSpPr>
        <p:spPr>
          <a:xfrm>
            <a:off x="0" y="642939"/>
            <a:ext cx="12192000" cy="1587"/>
          </a:xfrm>
          <a:prstGeom prst="line">
            <a:avLst/>
          </a:prstGeom>
          <a:ln w="38100" cmpd="sng">
            <a:solidFill>
              <a:srgbClr val="00602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637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6"/>
          <p:cNvCxnSpPr/>
          <p:nvPr userDrawn="1"/>
        </p:nvCxnSpPr>
        <p:spPr>
          <a:xfrm>
            <a:off x="0" y="642939"/>
            <a:ext cx="12192000" cy="1587"/>
          </a:xfrm>
          <a:prstGeom prst="line">
            <a:avLst/>
          </a:prstGeom>
          <a:ln w="38100" cmpd="sng">
            <a:solidFill>
              <a:srgbClr val="00602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516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6">
            <a:extLst>
              <a:ext uri="{FF2B5EF4-FFF2-40B4-BE49-F238E27FC236}">
                <a16:creationId xmlns:a16="http://schemas.microsoft.com/office/drawing/2014/main" id="{64F5E4FD-21BF-2EF3-DF27-E433CF129EB8}"/>
              </a:ext>
            </a:extLst>
          </p:cNvPr>
          <p:cNvCxnSpPr/>
          <p:nvPr userDrawn="1"/>
        </p:nvCxnSpPr>
        <p:spPr>
          <a:xfrm>
            <a:off x="0" y="642939"/>
            <a:ext cx="12192000" cy="1587"/>
          </a:xfrm>
          <a:prstGeom prst="line">
            <a:avLst/>
          </a:prstGeom>
          <a:ln w="38100" cmpd="sng">
            <a:solidFill>
              <a:srgbClr val="00602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520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2022/5/22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ags" Target="../tags/tag63.xml"/><Relationship Id="rId3" Type="http://schemas.openxmlformats.org/officeDocument/2006/relationships/slideLayout" Target="../slideLayouts/slideLayout16.xml"/><Relationship Id="rId21" Type="http://schemas.openxmlformats.org/officeDocument/2006/relationships/tags" Target="../tags/tag6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ags" Target="../tags/tag62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20" Type="http://schemas.openxmlformats.org/officeDocument/2006/relationships/tags" Target="../tags/tag6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ags" Target="../tags/tag6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ags" Target="../tags/tag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ags" Target="../tags/tag124.xml"/><Relationship Id="rId3" Type="http://schemas.openxmlformats.org/officeDocument/2006/relationships/slideLayout" Target="../slideLayouts/slideLayout31.xml"/><Relationship Id="rId21" Type="http://schemas.openxmlformats.org/officeDocument/2006/relationships/tags" Target="../tags/tag127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ags" Target="../tags/tag123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20" Type="http://schemas.openxmlformats.org/officeDocument/2006/relationships/tags" Target="../tags/tag126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ags" Target="../tags/tag125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tags" Target="../tags/tag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49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22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sv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48.svg"/><Relationship Id="rId4" Type="http://schemas.openxmlformats.org/officeDocument/2006/relationships/image" Target="../media/image50.sv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3.svg"/><Relationship Id="rId18" Type="http://schemas.openxmlformats.org/officeDocument/2006/relationships/image" Target="../media/image37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svg"/><Relationship Id="rId11" Type="http://schemas.openxmlformats.org/officeDocument/2006/relationships/image" Target="../media/image33.png"/><Relationship Id="rId5" Type="http://schemas.openxmlformats.org/officeDocument/2006/relationships/image" Target="../media/image53.png"/><Relationship Id="rId15" Type="http://schemas.openxmlformats.org/officeDocument/2006/relationships/image" Target="../media/image35.svg"/><Relationship Id="rId10" Type="http://schemas.openxmlformats.org/officeDocument/2006/relationships/image" Target="../media/image32.svg"/><Relationship Id="rId19" Type="http://schemas.openxmlformats.org/officeDocument/2006/relationships/image" Target="../media/image38.svg"/><Relationship Id="rId4" Type="http://schemas.openxmlformats.org/officeDocument/2006/relationships/image" Target="../media/image59.sv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6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6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6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18" Type="http://schemas.openxmlformats.org/officeDocument/2006/relationships/image" Target="../media/image38.svg"/><Relationship Id="rId3" Type="http://schemas.openxmlformats.org/officeDocument/2006/relationships/image" Target="../media/image24.png"/><Relationship Id="rId21" Type="http://schemas.openxmlformats.org/officeDocument/2006/relationships/image" Target="../media/image41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jpeg"/><Relationship Id="rId11" Type="http://schemas.openxmlformats.org/officeDocument/2006/relationships/image" Target="../media/image32.sv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4" Type="http://schemas.openxmlformats.org/officeDocument/2006/relationships/image" Target="../media/image25.svg"/><Relationship Id="rId9" Type="http://schemas.openxmlformats.org/officeDocument/2006/relationships/image" Target="../media/image30.jpeg"/><Relationship Id="rId14" Type="http://schemas.openxmlformats.org/officeDocument/2006/relationships/image" Target="../media/image35.svg"/><Relationship Id="rId22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31604" y="4421111"/>
            <a:ext cx="7128792" cy="150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zh-CN" sz="2400" dirty="0">
                <a:solidFill>
                  <a:srgbClr val="000000"/>
                </a:solidFill>
                <a:ea typeface="微软雅黑" panose="020B0503020204020204" pitchFamily="34" charset="-122"/>
              </a:rPr>
              <a:t>Reporter: Nan </a:t>
            </a:r>
            <a:r>
              <a:rPr lang="en-US" altLang="zh-CN" sz="2400" dirty="0" err="1">
                <a:solidFill>
                  <a:srgbClr val="000000"/>
                </a:solidFill>
                <a:ea typeface="微软雅黑" panose="020B0503020204020204" pitchFamily="34" charset="-122"/>
              </a:rPr>
              <a:t>Jin</a:t>
            </a:r>
            <a:r>
              <a:rPr lang="zh-CN" altLang="en-US" sz="2400" dirty="0">
                <a:solidFill>
                  <a:srgbClr val="000000"/>
                </a:solidFill>
                <a:ea typeface="微软雅黑" panose="020B0503020204020204" pitchFamily="34" charset="-122"/>
              </a:rPr>
              <a:t> </a:t>
            </a:r>
            <a:endParaRPr lang="en-US" altLang="zh-CN" sz="2400" dirty="0">
              <a:solidFill>
                <a:srgbClr val="000000"/>
              </a:solidFill>
              <a:ea typeface="微软雅黑" panose="020B0503020204020204" pitchFamily="34" charset="-122"/>
            </a:endParaRPr>
          </a:p>
          <a:p>
            <a:pPr marL="0" lvl="1" algn="ctr">
              <a:lnSpc>
                <a:spcPct val="150000"/>
              </a:lnSpc>
            </a:pPr>
            <a:r>
              <a:rPr lang="en-US" altLang="zh-CN" sz="2400" dirty="0">
                <a:solidFill>
                  <a:srgbClr val="000000"/>
                </a:solidFill>
                <a:ea typeface="微软雅黑" panose="020B0503020204020204" pitchFamily="34" charset="-122"/>
              </a:rPr>
              <a:t>Supervisor: </a:t>
            </a:r>
            <a:r>
              <a:rPr lang="en-US" altLang="zh-CN" sz="2400" dirty="0" err="1">
                <a:solidFill>
                  <a:srgbClr val="000000"/>
                </a:solidFill>
                <a:ea typeface="微软雅黑" panose="020B0503020204020204" pitchFamily="34" charset="-122"/>
              </a:rPr>
              <a:t>Manqiang</a:t>
            </a:r>
            <a:r>
              <a:rPr lang="en-US" altLang="zh-CN" sz="2400" dirty="0">
                <a:solidFill>
                  <a:srgbClr val="000000"/>
                </a:solidFill>
                <a:ea typeface="微软雅黑" panose="020B0503020204020204" pitchFamily="34" charset="-122"/>
              </a:rPr>
              <a:t> Liu</a:t>
            </a:r>
          </a:p>
          <a:p>
            <a:pPr marL="0" lvl="1" algn="ctr">
              <a:lnSpc>
                <a:spcPct val="150000"/>
              </a:lnSpc>
            </a:pPr>
            <a:r>
              <a:rPr lang="en-US" altLang="zh-CN" sz="2400" dirty="0">
                <a:solidFill>
                  <a:srgbClr val="000000"/>
                </a:solidFill>
                <a:ea typeface="微软雅黑" panose="020B0503020204020204" pitchFamily="34" charset="-122"/>
              </a:rPr>
              <a:t>May, 23, 2022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C5FE9BA-11D1-4EEB-BBA0-1F67481323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9581" y="1732784"/>
            <a:ext cx="10779042" cy="212997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zh-CN" b="1" dirty="0"/>
              <a:t>Earthworms remodel plant growth-defense trade-off by shaping rhizosphere microbiome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EGU logo">
            <a:extLst>
              <a:ext uri="{FF2B5EF4-FFF2-40B4-BE49-F238E27FC236}">
                <a16:creationId xmlns:a16="http://schemas.microsoft.com/office/drawing/2014/main" id="{76E67B6A-3AFD-D2E6-DDF7-21A9E65DA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435" y="37324"/>
            <a:ext cx="1569098" cy="68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822634-AF3F-70E3-9408-AA8FE5E680A5}"/>
              </a:ext>
            </a:extLst>
          </p:cNvPr>
          <p:cNvSpPr txBox="1"/>
          <p:nvPr/>
        </p:nvSpPr>
        <p:spPr>
          <a:xfrm>
            <a:off x="8562038" y="4477146"/>
            <a:ext cx="2714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2021203010stu.njau.edu.cn</a:t>
            </a:r>
            <a:endParaRPr lang="zh-CN" altLang="en-US" sz="1600" dirty="0"/>
          </a:p>
        </p:txBody>
      </p:sp>
      <p:sp>
        <p:nvSpPr>
          <p:cNvPr id="7" name="iconfont-1019-181901">
            <a:extLst>
              <a:ext uri="{FF2B5EF4-FFF2-40B4-BE49-F238E27FC236}">
                <a16:creationId xmlns:a16="http://schemas.microsoft.com/office/drawing/2014/main" id="{29451C65-F5BA-F405-ABE0-C99B616D3CDA}"/>
              </a:ext>
            </a:extLst>
          </p:cNvPr>
          <p:cNvSpPr/>
          <p:nvPr/>
        </p:nvSpPr>
        <p:spPr>
          <a:xfrm>
            <a:off x="8218804" y="4520059"/>
            <a:ext cx="362088" cy="271581"/>
          </a:xfrm>
          <a:custGeom>
            <a:avLst/>
            <a:gdLst>
              <a:gd name="T0" fmla="*/ 11200 w 12800"/>
              <a:gd name="T1" fmla="*/ 0 h 9600"/>
              <a:gd name="T2" fmla="*/ 1600 w 12800"/>
              <a:gd name="T3" fmla="*/ 0 h 9600"/>
              <a:gd name="T4" fmla="*/ 0 w 12800"/>
              <a:gd name="T5" fmla="*/ 1600 h 9600"/>
              <a:gd name="T6" fmla="*/ 0 w 12800"/>
              <a:gd name="T7" fmla="*/ 8000 h 9600"/>
              <a:gd name="T8" fmla="*/ 1600 w 12800"/>
              <a:gd name="T9" fmla="*/ 9600 h 9600"/>
              <a:gd name="T10" fmla="*/ 11200 w 12800"/>
              <a:gd name="T11" fmla="*/ 9600 h 9600"/>
              <a:gd name="T12" fmla="*/ 12800 w 12800"/>
              <a:gd name="T13" fmla="*/ 8000 h 9600"/>
              <a:gd name="T14" fmla="*/ 12800 w 12800"/>
              <a:gd name="T15" fmla="*/ 1600 h 9600"/>
              <a:gd name="T16" fmla="*/ 11200 w 12800"/>
              <a:gd name="T17" fmla="*/ 0 h 9600"/>
              <a:gd name="T18" fmla="*/ 11200 w 12800"/>
              <a:gd name="T19" fmla="*/ 800 h 9600"/>
              <a:gd name="T20" fmla="*/ 11420 w 12800"/>
              <a:gd name="T21" fmla="*/ 845 h 9600"/>
              <a:gd name="T22" fmla="*/ 6687 w 12800"/>
              <a:gd name="T23" fmla="*/ 5528 h 9600"/>
              <a:gd name="T24" fmla="*/ 6110 w 12800"/>
              <a:gd name="T25" fmla="*/ 5529 h 9600"/>
              <a:gd name="T26" fmla="*/ 1350 w 12800"/>
              <a:gd name="T27" fmla="*/ 850 h 9600"/>
              <a:gd name="T28" fmla="*/ 1600 w 12800"/>
              <a:gd name="T29" fmla="*/ 800 h 9600"/>
              <a:gd name="T30" fmla="*/ 11200 w 12800"/>
              <a:gd name="T31" fmla="*/ 800 h 9600"/>
              <a:gd name="T32" fmla="*/ 12000 w 12800"/>
              <a:gd name="T33" fmla="*/ 8000 h 9600"/>
              <a:gd name="T34" fmla="*/ 11200 w 12800"/>
              <a:gd name="T35" fmla="*/ 8800 h 9600"/>
              <a:gd name="T36" fmla="*/ 1600 w 12800"/>
              <a:gd name="T37" fmla="*/ 8800 h 9600"/>
              <a:gd name="T38" fmla="*/ 800 w 12800"/>
              <a:gd name="T39" fmla="*/ 8000 h 9600"/>
              <a:gd name="T40" fmla="*/ 800 w 12800"/>
              <a:gd name="T41" fmla="*/ 1600 h 9600"/>
              <a:gd name="T42" fmla="*/ 829 w 12800"/>
              <a:gd name="T43" fmla="*/ 1459 h 9600"/>
              <a:gd name="T44" fmla="*/ 5550 w 12800"/>
              <a:gd name="T45" fmla="*/ 6099 h 9600"/>
              <a:gd name="T46" fmla="*/ 6399 w 12800"/>
              <a:gd name="T47" fmla="*/ 6446 h 9600"/>
              <a:gd name="T48" fmla="*/ 7250 w 12800"/>
              <a:gd name="T49" fmla="*/ 6097 h 9600"/>
              <a:gd name="T50" fmla="*/ 11966 w 12800"/>
              <a:gd name="T51" fmla="*/ 1430 h 9600"/>
              <a:gd name="T52" fmla="*/ 12000 w 12800"/>
              <a:gd name="T53" fmla="*/ 1600 h 9600"/>
              <a:gd name="T54" fmla="*/ 12000 w 12800"/>
              <a:gd name="T55" fmla="*/ 8000 h 9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800" h="9600">
                <a:moveTo>
                  <a:pt x="11200" y="0"/>
                </a:moveTo>
                <a:lnTo>
                  <a:pt x="1600" y="0"/>
                </a:lnTo>
                <a:cubicBezTo>
                  <a:pt x="718" y="0"/>
                  <a:pt x="0" y="718"/>
                  <a:pt x="0" y="1600"/>
                </a:cubicBezTo>
                <a:lnTo>
                  <a:pt x="0" y="8000"/>
                </a:lnTo>
                <a:cubicBezTo>
                  <a:pt x="0" y="8882"/>
                  <a:pt x="718" y="9600"/>
                  <a:pt x="1600" y="9600"/>
                </a:cubicBezTo>
                <a:lnTo>
                  <a:pt x="11200" y="9600"/>
                </a:lnTo>
                <a:cubicBezTo>
                  <a:pt x="12082" y="9600"/>
                  <a:pt x="12800" y="8882"/>
                  <a:pt x="12800" y="8000"/>
                </a:cubicBezTo>
                <a:lnTo>
                  <a:pt x="12800" y="1600"/>
                </a:lnTo>
                <a:cubicBezTo>
                  <a:pt x="12800" y="718"/>
                  <a:pt x="12082" y="0"/>
                  <a:pt x="11200" y="0"/>
                </a:cubicBezTo>
                <a:close/>
                <a:moveTo>
                  <a:pt x="11200" y="800"/>
                </a:moveTo>
                <a:cubicBezTo>
                  <a:pt x="11278" y="800"/>
                  <a:pt x="11349" y="823"/>
                  <a:pt x="11420" y="845"/>
                </a:cubicBezTo>
                <a:lnTo>
                  <a:pt x="6687" y="5528"/>
                </a:lnTo>
                <a:cubicBezTo>
                  <a:pt x="6532" y="5683"/>
                  <a:pt x="6267" y="5683"/>
                  <a:pt x="6110" y="5529"/>
                </a:cubicBezTo>
                <a:lnTo>
                  <a:pt x="1350" y="850"/>
                </a:lnTo>
                <a:cubicBezTo>
                  <a:pt x="1430" y="824"/>
                  <a:pt x="1512" y="800"/>
                  <a:pt x="1600" y="800"/>
                </a:cubicBezTo>
                <a:lnTo>
                  <a:pt x="11200" y="800"/>
                </a:lnTo>
                <a:close/>
                <a:moveTo>
                  <a:pt x="12000" y="8000"/>
                </a:moveTo>
                <a:cubicBezTo>
                  <a:pt x="12000" y="8442"/>
                  <a:pt x="11642" y="8800"/>
                  <a:pt x="11200" y="8800"/>
                </a:cubicBezTo>
                <a:lnTo>
                  <a:pt x="1600" y="8800"/>
                </a:lnTo>
                <a:cubicBezTo>
                  <a:pt x="1159" y="8800"/>
                  <a:pt x="800" y="8442"/>
                  <a:pt x="800" y="8000"/>
                </a:cubicBezTo>
                <a:lnTo>
                  <a:pt x="800" y="1600"/>
                </a:lnTo>
                <a:cubicBezTo>
                  <a:pt x="800" y="1550"/>
                  <a:pt x="819" y="1506"/>
                  <a:pt x="829" y="1459"/>
                </a:cubicBezTo>
                <a:lnTo>
                  <a:pt x="5550" y="6099"/>
                </a:lnTo>
                <a:cubicBezTo>
                  <a:pt x="5784" y="6330"/>
                  <a:pt x="6091" y="6446"/>
                  <a:pt x="6399" y="6446"/>
                </a:cubicBezTo>
                <a:cubicBezTo>
                  <a:pt x="6708" y="6446"/>
                  <a:pt x="7016" y="6329"/>
                  <a:pt x="7250" y="6097"/>
                </a:cubicBezTo>
                <a:lnTo>
                  <a:pt x="11966" y="1430"/>
                </a:lnTo>
                <a:cubicBezTo>
                  <a:pt x="11978" y="1486"/>
                  <a:pt x="12000" y="1540"/>
                  <a:pt x="12000" y="1600"/>
                </a:cubicBezTo>
                <a:lnTo>
                  <a:pt x="12000" y="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862857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7E126EDF-6783-E7DB-5045-5356783DF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1169" y="1450215"/>
            <a:ext cx="3351160" cy="2012281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83E32E79-8E3B-9622-FBD9-E182D50C05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2265"/>
          <a:stretch/>
        </p:blipFill>
        <p:spPr>
          <a:xfrm>
            <a:off x="1397402" y="1407534"/>
            <a:ext cx="2463766" cy="2284504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F9C239DE-58A5-4CBB-B260-BB62C812B8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5233" y="21429"/>
            <a:ext cx="11523306" cy="648000"/>
          </a:xfrm>
        </p:spPr>
        <p:txBody>
          <a:bodyPr/>
          <a:lstStyle/>
          <a:p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2F9777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Arial" pitchFamily="34" charset="0"/>
              </a:rPr>
              <a:t>Results - </a:t>
            </a:r>
            <a:r>
              <a:rPr lang="en-US" altLang="zh-CN" sz="1800" b="0" spc="0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cs typeface="+mn-cs"/>
              </a:rPr>
              <a:t>Earthworms remodel plant growth-defense trade-off strategies under different herbivores attack.</a:t>
            </a:r>
            <a:endParaRPr lang="zh-CN" altLang="zh-CN" sz="2000" b="0" spc="0" dirty="0">
              <a:effectLst/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316A1B7B-1E8F-4895-BBC5-2230858F4366}"/>
              </a:ext>
            </a:extLst>
          </p:cNvPr>
          <p:cNvSpPr txBox="1">
            <a:spLocks/>
          </p:cNvSpPr>
          <p:nvPr/>
        </p:nvSpPr>
        <p:spPr>
          <a:xfrm>
            <a:off x="7728991" y="2756918"/>
            <a:ext cx="3533058" cy="1411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pc="0" dirty="0">
                <a:ea typeface="微软雅黑" panose="020B0503020204020204" pitchFamily="34" charset="-122"/>
              </a:rPr>
              <a:t>Thrips: Resource – cost model.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pc="0" dirty="0">
                <a:ea typeface="微软雅黑" panose="020B0503020204020204" pitchFamily="34" charset="-122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pc="0" dirty="0">
                <a:ea typeface="微软雅黑" panose="020B0503020204020204" pitchFamily="34" charset="-122"/>
              </a:rPr>
              <a:t>Aphids: Hormone antagonism model.</a:t>
            </a:r>
          </a:p>
        </p:txBody>
      </p:sp>
      <p:pic>
        <p:nvPicPr>
          <p:cNvPr id="11" name="图形 10" descr="箭头顺时针弯曲">
            <a:extLst>
              <a:ext uri="{FF2B5EF4-FFF2-40B4-BE49-F238E27FC236}">
                <a16:creationId xmlns:a16="http://schemas.microsoft.com/office/drawing/2014/main" id="{5FC21BEC-7ED1-24C7-9507-5DDF0E85FE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961861">
            <a:off x="2527124" y="1780343"/>
            <a:ext cx="550525" cy="528734"/>
          </a:xfrm>
          <a:prstGeom prst="rect">
            <a:avLst/>
          </a:prstGeom>
        </p:spPr>
      </p:pic>
      <p:pic>
        <p:nvPicPr>
          <p:cNvPr id="13" name="图形 12" descr="线箭头平直">
            <a:extLst>
              <a:ext uri="{FF2B5EF4-FFF2-40B4-BE49-F238E27FC236}">
                <a16:creationId xmlns:a16="http://schemas.microsoft.com/office/drawing/2014/main" id="{15AC53FC-1E93-5438-2546-5C49E36B94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2479170">
            <a:off x="5017357" y="1734384"/>
            <a:ext cx="659363" cy="559412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97C799CA-F4C1-1293-3FFA-A374D1E5AE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2123" r="142"/>
          <a:stretch/>
        </p:blipFill>
        <p:spPr>
          <a:xfrm>
            <a:off x="1245601" y="4047906"/>
            <a:ext cx="2463766" cy="2284504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2EED8E30-7D31-7A7E-DC9C-AD86BB8128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61168" y="4141213"/>
            <a:ext cx="3298672" cy="1907666"/>
          </a:xfrm>
          <a:prstGeom prst="rect">
            <a:avLst/>
          </a:prstGeom>
        </p:spPr>
      </p:pic>
      <p:pic>
        <p:nvPicPr>
          <p:cNvPr id="3" name="图形 2" descr="箭头顺时针弯曲">
            <a:extLst>
              <a:ext uri="{FF2B5EF4-FFF2-40B4-BE49-F238E27FC236}">
                <a16:creationId xmlns:a16="http://schemas.microsoft.com/office/drawing/2014/main" id="{868094E6-6143-26A6-6140-8BD384CE1D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23185" flipH="1">
            <a:off x="2427588" y="4474812"/>
            <a:ext cx="496700" cy="528734"/>
          </a:xfrm>
          <a:prstGeom prst="rect">
            <a:avLst/>
          </a:prstGeom>
        </p:spPr>
      </p:pic>
      <p:pic>
        <p:nvPicPr>
          <p:cNvPr id="14" name="图形 13" descr="线箭头平直">
            <a:extLst>
              <a:ext uri="{FF2B5EF4-FFF2-40B4-BE49-F238E27FC236}">
                <a16:creationId xmlns:a16="http://schemas.microsoft.com/office/drawing/2014/main" id="{B8A07670-478C-9854-0018-91BFD1E64A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2479170">
            <a:off x="5128937" y="4169903"/>
            <a:ext cx="659363" cy="55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8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D9F5D282-F9ED-484A-904A-4868D1B06E53}"/>
              </a:ext>
            </a:extLst>
          </p:cNvPr>
          <p:cNvSpPr txBox="1"/>
          <p:nvPr/>
        </p:nvSpPr>
        <p:spPr>
          <a:xfrm>
            <a:off x="969962" y="5594625"/>
            <a:ext cx="10835527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ea typeface="微软雅黑" panose="020B0503020204020204" pitchFamily="34" charset="-122"/>
              </a:rPr>
              <a:t>Earthworms significantly altered soil biotic and abiotic properties, improvements in soil biotic properties are more correlated with plant and herbivores performance.</a:t>
            </a:r>
            <a:endParaRPr lang="zh-CN" altLang="en-US" sz="1600" dirty="0">
              <a:ea typeface="微软雅黑" panose="020B0503020204020204" pitchFamily="34" charset="-122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4508AF3-8317-49D7-8DA8-2129D35FB9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0546" y="33686"/>
            <a:ext cx="11507134" cy="648000"/>
          </a:xfrm>
        </p:spPr>
        <p:txBody>
          <a:bodyPr/>
          <a:lstStyle/>
          <a:p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2F9777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Arial" pitchFamily="34" charset="0"/>
              </a:rPr>
              <a:t>Results - </a:t>
            </a:r>
            <a:r>
              <a:rPr lang="en-US" altLang="zh-CN" sz="1800" b="0" spc="0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cs typeface="+mn-cs"/>
              </a:rPr>
              <a:t>Earthworm-induced relationships </a:t>
            </a:r>
            <a:r>
              <a:rPr lang="en-US" altLang="zh-CN" sz="1800" b="0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微软雅黑" panose="020B0503020204020204" pitchFamily="34" charset="-122"/>
                <a:cs typeface="+mn-cs"/>
              </a:rPr>
              <a:t>of soil biotic and abiotic properties to plant and herbivores traits.</a:t>
            </a:r>
            <a:endParaRPr lang="zh-CN" altLang="zh-CN" sz="2400" b="0" spc="0" dirty="0">
              <a:effectLst/>
              <a:latin typeface="+mn-lt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EA21D8-4A33-4F1E-72C6-F0A4EEB8BD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2" t="10220"/>
          <a:stretch/>
        </p:blipFill>
        <p:spPr>
          <a:xfrm>
            <a:off x="2781326" y="1193571"/>
            <a:ext cx="6109918" cy="440105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0B8D06D2-EB1A-D7D3-87C3-1444543074F4}"/>
              </a:ext>
            </a:extLst>
          </p:cNvPr>
          <p:cNvSpPr/>
          <p:nvPr/>
        </p:nvSpPr>
        <p:spPr>
          <a:xfrm>
            <a:off x="2560320" y="3779520"/>
            <a:ext cx="6644640" cy="1442720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47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形 17">
            <a:extLst>
              <a:ext uri="{FF2B5EF4-FFF2-40B4-BE49-F238E27FC236}">
                <a16:creationId xmlns:a16="http://schemas.microsoft.com/office/drawing/2014/main" id="{13328E68-E56C-917A-B1B7-C19098AFD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4181" y="1103692"/>
            <a:ext cx="4693395" cy="5116405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03DBEC45-7DAF-4CF6-ADF9-B2ACA5FC59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5109" y="23948"/>
            <a:ext cx="9311951" cy="648000"/>
          </a:xfrm>
        </p:spPr>
        <p:txBody>
          <a:bodyPr/>
          <a:lstStyle/>
          <a:p>
            <a:pPr rtl="0" eaLnBrk="1" latinLnBrk="0" hangingPunct="1"/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2F9777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Arial" pitchFamily="34" charset="0"/>
              </a:rPr>
              <a:t>Results - </a:t>
            </a:r>
            <a:r>
              <a:rPr lang="en-US" altLang="zh-CN" sz="1800" b="0" spc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Rhizosphere microbiota shifts by earthworms affecting plant performance.</a:t>
            </a:r>
            <a:endParaRPr lang="zh-CN" altLang="zh-CN" sz="2400" b="0" spc="0" dirty="0">
              <a:effectLst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7F2C2EC-F7C3-315E-2281-CC2280C299CB}"/>
              </a:ext>
            </a:extLst>
          </p:cNvPr>
          <p:cNvSpPr txBox="1"/>
          <p:nvPr/>
        </p:nvSpPr>
        <p:spPr>
          <a:xfrm>
            <a:off x="5242025" y="5331643"/>
            <a:ext cx="6556963" cy="787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kern="0" dirty="0">
                <a:effectLst/>
                <a:ea typeface="微软雅黑" panose="020B0503020204020204" pitchFamily="34" charset="-122"/>
                <a:cs typeface="Times New Roman" panose="02020603050405020304" pitchFamily="18" charset="0"/>
              </a:rPr>
              <a:t>Earthworm inoculum promoted the accumulation of aboveground biomass, but decreased JA content in </a:t>
            </a:r>
            <a:r>
              <a:rPr lang="en-US" altLang="zh-CN" sz="1600" kern="0" dirty="0">
                <a:ea typeface="微软雅黑" panose="020B0503020204020204" pitchFamily="34" charset="-122"/>
                <a:cs typeface="Times New Roman" panose="02020603050405020304" pitchFamily="18" charset="0"/>
              </a:rPr>
              <a:t>plant shoot</a:t>
            </a:r>
            <a:r>
              <a:rPr lang="en-US" altLang="zh-CN" sz="1600" dirty="0">
                <a:ea typeface="微软雅黑" panose="020B0503020204020204" pitchFamily="34" charset="-122"/>
              </a:rPr>
              <a:t>.</a:t>
            </a:r>
            <a:endParaRPr lang="zh-CN" altLang="en-US" sz="1600" dirty="0">
              <a:ea typeface="微软雅黑" panose="020B0503020204020204" pitchFamily="34" charset="-122"/>
            </a:endParaRPr>
          </a:p>
        </p:txBody>
      </p:sp>
      <p:pic>
        <p:nvPicPr>
          <p:cNvPr id="7" name="图形 6" descr="箭头顺时针弯曲">
            <a:extLst>
              <a:ext uri="{FF2B5EF4-FFF2-40B4-BE49-F238E27FC236}">
                <a16:creationId xmlns:a16="http://schemas.microsoft.com/office/drawing/2014/main" id="{03C0C8A0-3F70-FBEC-C403-84EC68B77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704917">
            <a:off x="2405874" y="3674435"/>
            <a:ext cx="550525" cy="528734"/>
          </a:xfrm>
          <a:prstGeom prst="rect">
            <a:avLst/>
          </a:prstGeom>
        </p:spPr>
      </p:pic>
      <p:pic>
        <p:nvPicPr>
          <p:cNvPr id="9" name="图形 8" descr="箭头顺时针弯曲">
            <a:extLst>
              <a:ext uri="{FF2B5EF4-FFF2-40B4-BE49-F238E27FC236}">
                <a16:creationId xmlns:a16="http://schemas.microsoft.com/office/drawing/2014/main" id="{BE0FBC71-375F-0CD2-43FB-4183BBD4D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19723" flipH="1">
            <a:off x="3449799" y="1441124"/>
            <a:ext cx="496700" cy="528734"/>
          </a:xfrm>
          <a:prstGeom prst="rect">
            <a:avLst/>
          </a:prstGeom>
        </p:spPr>
      </p:pic>
      <p:pic>
        <p:nvPicPr>
          <p:cNvPr id="10" name="图形 9" descr="箭头顺时针弯曲">
            <a:extLst>
              <a:ext uri="{FF2B5EF4-FFF2-40B4-BE49-F238E27FC236}">
                <a16:creationId xmlns:a16="http://schemas.microsoft.com/office/drawing/2014/main" id="{40070520-EDA0-5D60-FE4B-E4422E9F3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43410" flipH="1">
            <a:off x="2235358" y="1846049"/>
            <a:ext cx="496700" cy="52873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F60B597-B862-BEE2-9ACE-7C745F48B95B}"/>
              </a:ext>
            </a:extLst>
          </p:cNvPr>
          <p:cNvSpPr/>
          <p:nvPr/>
        </p:nvSpPr>
        <p:spPr>
          <a:xfrm>
            <a:off x="7274842" y="1306709"/>
            <a:ext cx="3433086" cy="3270707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形 4" descr="直箭头">
            <a:extLst>
              <a:ext uri="{FF2B5EF4-FFF2-40B4-BE49-F238E27FC236}">
                <a16:creationId xmlns:a16="http://schemas.microsoft.com/office/drawing/2014/main" id="{3D5B2F0A-247F-23B8-5B54-A0EC378CE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612716">
            <a:off x="5953618" y="2781513"/>
            <a:ext cx="629179" cy="629179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E97257B7-1089-71BD-535A-1289260FB035}"/>
              </a:ext>
            </a:extLst>
          </p:cNvPr>
          <p:cNvGrpSpPr/>
          <p:nvPr/>
        </p:nvGrpSpPr>
        <p:grpSpPr>
          <a:xfrm>
            <a:off x="7461217" y="1435292"/>
            <a:ext cx="3213685" cy="3019399"/>
            <a:chOff x="3484270" y="2623175"/>
            <a:chExt cx="4071704" cy="3825545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39853AF3-801F-E39E-D61C-69473C5EF8BA}"/>
                </a:ext>
              </a:extLst>
            </p:cNvPr>
            <p:cNvGrpSpPr/>
            <p:nvPr/>
          </p:nvGrpSpPr>
          <p:grpSpPr>
            <a:xfrm>
              <a:off x="3484270" y="2623175"/>
              <a:ext cx="4071704" cy="3825545"/>
              <a:chOff x="3898313" y="3259566"/>
              <a:chExt cx="3225059" cy="3030084"/>
            </a:xfrm>
          </p:grpSpPr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60CFD4E-198F-4240-7D90-5992CBE45543}"/>
                  </a:ext>
                </a:extLst>
              </p:cNvPr>
              <p:cNvSpPr txBox="1"/>
              <p:nvPr/>
            </p:nvSpPr>
            <p:spPr>
              <a:xfrm>
                <a:off x="3898313" y="3259566"/>
                <a:ext cx="1603061" cy="277979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kern="0" dirty="0">
                    <a:solidFill>
                      <a:prstClr val="black"/>
                    </a:solidFill>
                    <a:ea typeface="微软雅黑" panose="020B0503020204020204" pitchFamily="34" charset="-122"/>
                  </a:rPr>
                  <a:t>- Earthworms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61B99ED-6355-5288-ABBE-F49846FF2C1B}"/>
                  </a:ext>
                </a:extLst>
              </p:cNvPr>
              <p:cNvSpPr txBox="1"/>
              <p:nvPr/>
            </p:nvSpPr>
            <p:spPr>
              <a:xfrm>
                <a:off x="3966617" y="5995641"/>
                <a:ext cx="1119046" cy="262536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  <a:ea typeface="微软雅黑" panose="020B0503020204020204" pitchFamily="34" charset="-122"/>
                  </a:rPr>
                  <a:t>Sterilized soil</a:t>
                </a:r>
                <a:endPara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41" name="直接箭头连接符 40">
                <a:extLst>
                  <a:ext uri="{FF2B5EF4-FFF2-40B4-BE49-F238E27FC236}">
                    <a16:creationId xmlns:a16="http://schemas.microsoft.com/office/drawing/2014/main" id="{0D0E0C21-ED12-E8E6-4543-CB8390BDDF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7489" y="4271748"/>
                <a:ext cx="0" cy="335674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outerShdw blurRad="50800" dist="38100" dir="8100000" algn="tr" rotWithShape="0">
                  <a:prstClr val="black">
                    <a:alpha val="10000"/>
                  </a:prstClr>
                </a:outerShdw>
              </a:effectLst>
            </p:spPr>
          </p:cxnSp>
          <p:cxnSp>
            <p:nvCxnSpPr>
              <p:cNvPr id="42" name="直接箭头连接符 41">
                <a:extLst>
                  <a:ext uri="{FF2B5EF4-FFF2-40B4-BE49-F238E27FC236}">
                    <a16:creationId xmlns:a16="http://schemas.microsoft.com/office/drawing/2014/main" id="{30747227-6A11-FA24-7191-A170ED37D8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0200" y="4271749"/>
                <a:ext cx="0" cy="36925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outerShdw blurRad="50800" dist="38100" dir="8100000" algn="tr" rotWithShape="0">
                  <a:prstClr val="black">
                    <a:alpha val="10000"/>
                  </a:prstClr>
                </a:outerShdw>
              </a:effectLst>
            </p:spPr>
          </p:cxnSp>
          <p:cxnSp>
            <p:nvCxnSpPr>
              <p:cNvPr id="43" name="直接箭头连接符 42">
                <a:extLst>
                  <a:ext uri="{FF2B5EF4-FFF2-40B4-BE49-F238E27FC236}">
                    <a16:creationId xmlns:a16="http://schemas.microsoft.com/office/drawing/2014/main" id="{803FDD97-B6A4-7441-7E17-F7C623217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7489" y="4271748"/>
                <a:ext cx="1595840" cy="36925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outerShdw blurRad="50800" dist="38100" dir="8100000" algn="tr" rotWithShape="0">
                  <a:prstClr val="black">
                    <a:alpha val="10000"/>
                  </a:prstClr>
                </a:outerShdw>
              </a:effectLst>
            </p:spPr>
          </p:cxnSp>
          <p:cxnSp>
            <p:nvCxnSpPr>
              <p:cNvPr id="44" name="直接箭头连接符 43">
                <a:extLst>
                  <a:ext uri="{FF2B5EF4-FFF2-40B4-BE49-F238E27FC236}">
                    <a16:creationId xmlns:a16="http://schemas.microsoft.com/office/drawing/2014/main" id="{6EDF2755-82A4-73FB-8E87-915EF27142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74918" y="4271749"/>
                <a:ext cx="1595282" cy="35530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outerShdw blurRad="50800" dist="38100" dir="8100000" algn="tr" rotWithShape="0">
                  <a:prstClr val="black">
                    <a:alpha val="10000"/>
                  </a:prstClr>
                </a:outerShdw>
              </a:effectLst>
            </p:spPr>
          </p:cxn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B45B62A5-ED56-58AF-4AF3-B371B4CE5FB0}"/>
                  </a:ext>
                </a:extLst>
              </p:cNvPr>
              <p:cNvCxnSpPr/>
              <p:nvPr/>
            </p:nvCxnSpPr>
            <p:spPr>
              <a:xfrm>
                <a:off x="5733349" y="4649960"/>
                <a:ext cx="855481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10000"/>
                  </a:prstClr>
                </a:outerShdw>
              </a:effectLst>
            </p:spPr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8BF70596-B9ED-17D3-630B-402EC87FAAEF}"/>
                  </a:ext>
                </a:extLst>
              </p:cNvPr>
              <p:cNvCxnSpPr/>
              <p:nvPr/>
            </p:nvCxnSpPr>
            <p:spPr>
              <a:xfrm>
                <a:off x="4104359" y="4649960"/>
                <a:ext cx="793081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10000"/>
                  </a:prstClr>
                </a:outerShdw>
              </a:effectLst>
            </p:spPr>
          </p:cxn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D82F0EE1-B776-5942-9067-14336EAE8CAF}"/>
                  </a:ext>
                </a:extLst>
              </p:cNvPr>
              <p:cNvSpPr txBox="1"/>
              <p:nvPr/>
            </p:nvSpPr>
            <p:spPr>
              <a:xfrm>
                <a:off x="5438021" y="6027114"/>
                <a:ext cx="1452919" cy="262536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anose="020B0503020204020204" pitchFamily="34" charset="-122"/>
                  </a:rPr>
                  <a:t>Soil inoculum (5%) </a:t>
                </a:r>
                <a:endPara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C5DC0ED3-1221-F32E-4E61-924279ADC7F6}"/>
                  </a:ext>
                </a:extLst>
              </p:cNvPr>
              <p:cNvSpPr txBox="1"/>
              <p:nvPr/>
            </p:nvSpPr>
            <p:spPr>
              <a:xfrm>
                <a:off x="5536085" y="3263249"/>
                <a:ext cx="1291892" cy="277979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1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kern="0" dirty="0">
                    <a:solidFill>
                      <a:prstClr val="black"/>
                    </a:solidFill>
                    <a:ea typeface="微软雅黑" panose="020B0503020204020204" pitchFamily="34" charset="-122"/>
                  </a:rPr>
                  <a:t>+ Earthworms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anose="020B0503020204020204" pitchFamily="34" charset="-122"/>
                </a:endParaRPr>
              </a:p>
            </p:txBody>
          </p:sp>
          <p:pic>
            <p:nvPicPr>
              <p:cNvPr id="49" name="图形 48">
                <a:extLst>
                  <a:ext uri="{FF2B5EF4-FFF2-40B4-BE49-F238E27FC236}">
                    <a16:creationId xmlns:a16="http://schemas.microsoft.com/office/drawing/2014/main" id="{A55866F3-9F48-98DE-4AE1-55FCE93CE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307903" y="3981389"/>
                <a:ext cx="382008" cy="366091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784BB2E2-3B78-58AC-C127-8C52A1DC0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5480" y="3598760"/>
                <a:ext cx="286854" cy="649323"/>
              </a:xfrm>
              <a:prstGeom prst="rect">
                <a:avLst/>
              </a:prstGeom>
            </p:spPr>
          </p:pic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C99E380B-1A0F-DD3E-7A65-15AC3D16D975}"/>
                  </a:ext>
                </a:extLst>
              </p:cNvPr>
              <p:cNvSpPr txBox="1"/>
              <p:nvPr/>
            </p:nvSpPr>
            <p:spPr>
              <a:xfrm>
                <a:off x="5063255" y="5166996"/>
                <a:ext cx="478212" cy="37063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×</a:t>
                </a:r>
                <a:endParaRPr lang="zh-CN" altLang="en-US" dirty="0"/>
              </a:p>
            </p:txBody>
          </p:sp>
          <p:pic>
            <p:nvPicPr>
              <p:cNvPr id="52" name="图形 51">
                <a:extLst>
                  <a:ext uri="{FF2B5EF4-FFF2-40B4-BE49-F238E27FC236}">
                    <a16:creationId xmlns:a16="http://schemas.microsoft.com/office/drawing/2014/main" id="{5D1D3E6D-28DC-264C-2C40-EA11A81EB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780009" y="5408051"/>
                <a:ext cx="247706" cy="465546"/>
              </a:xfrm>
              <a:prstGeom prst="rect">
                <a:avLst/>
              </a:prstGeom>
            </p:spPr>
          </p:pic>
          <p:pic>
            <p:nvPicPr>
              <p:cNvPr id="53" name="图形 52">
                <a:extLst>
                  <a:ext uri="{FF2B5EF4-FFF2-40B4-BE49-F238E27FC236}">
                    <a16:creationId xmlns:a16="http://schemas.microsoft.com/office/drawing/2014/main" id="{09A3D077-65AF-8514-C245-D6F103E3A5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958750" y="3974645"/>
                <a:ext cx="387594" cy="371445"/>
              </a:xfrm>
              <a:prstGeom prst="rect">
                <a:avLst/>
              </a:prstGeom>
            </p:spPr>
          </p:pic>
          <p:pic>
            <p:nvPicPr>
              <p:cNvPr id="54" name="图形 53">
                <a:extLst>
                  <a:ext uri="{FF2B5EF4-FFF2-40B4-BE49-F238E27FC236}">
                    <a16:creationId xmlns:a16="http://schemas.microsoft.com/office/drawing/2014/main" id="{CEB9DB87-E61B-49FF-F8AF-9A4179C06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313716" y="4883228"/>
                <a:ext cx="382008" cy="366091"/>
              </a:xfrm>
              <a:prstGeom prst="rect">
                <a:avLst/>
              </a:prstGeom>
            </p:spPr>
          </p:pic>
          <p:pic>
            <p:nvPicPr>
              <p:cNvPr id="55" name="图片 54">
                <a:extLst>
                  <a:ext uri="{FF2B5EF4-FFF2-40B4-BE49-F238E27FC236}">
                    <a16:creationId xmlns:a16="http://schemas.microsoft.com/office/drawing/2014/main" id="{CDA84326-F87C-85A3-77FE-1CAF16F454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2662" y="3626700"/>
                <a:ext cx="264894" cy="599615"/>
              </a:xfrm>
              <a:prstGeom prst="rect">
                <a:avLst/>
              </a:prstGeom>
            </p:spPr>
          </p:pic>
          <p:pic>
            <p:nvPicPr>
              <p:cNvPr id="56" name="图片 55">
                <a:extLst>
                  <a:ext uri="{FF2B5EF4-FFF2-40B4-BE49-F238E27FC236}">
                    <a16:creationId xmlns:a16="http://schemas.microsoft.com/office/drawing/2014/main" id="{45FB40BC-42A8-ED2E-5C71-CE74C4CB0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26814" flipH="1">
                <a:off x="6033433" y="4125817"/>
                <a:ext cx="254998" cy="146744"/>
              </a:xfrm>
              <a:prstGeom prst="rect">
                <a:avLst/>
              </a:prstGeom>
              <a:effectLst/>
            </p:spPr>
          </p:pic>
          <p:pic>
            <p:nvPicPr>
              <p:cNvPr id="57" name="图形 56">
                <a:extLst>
                  <a:ext uri="{FF2B5EF4-FFF2-40B4-BE49-F238E27FC236}">
                    <a16:creationId xmlns:a16="http://schemas.microsoft.com/office/drawing/2014/main" id="{ADF2D11D-BDAE-293F-EE35-F92A4E38C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4313266" y="5494048"/>
                <a:ext cx="387594" cy="371445"/>
              </a:xfrm>
              <a:prstGeom prst="rect">
                <a:avLst/>
              </a:prstGeom>
            </p:spPr>
          </p:pic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88BE6AFC-8E3A-DA0A-D8CE-A2CFE5659C37}"/>
                  </a:ext>
                </a:extLst>
              </p:cNvPr>
              <p:cNvSpPr txBox="1"/>
              <p:nvPr/>
            </p:nvSpPr>
            <p:spPr>
              <a:xfrm>
                <a:off x="6008237" y="4926253"/>
                <a:ext cx="1115135" cy="262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dirty="0"/>
                  <a:t>No-E inoculum</a:t>
                </a:r>
                <a:endParaRPr lang="zh-CN" altLang="en-US" sz="1100" dirty="0"/>
              </a:p>
            </p:txBody>
          </p: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359FBC71-2CCD-8634-30F2-7CFC1154E7DE}"/>
                  </a:ext>
                </a:extLst>
              </p:cNvPr>
              <p:cNvSpPr txBox="1"/>
              <p:nvPr/>
            </p:nvSpPr>
            <p:spPr>
              <a:xfrm>
                <a:off x="6134877" y="5509401"/>
                <a:ext cx="886702" cy="262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dirty="0"/>
                  <a:t>E inoculum</a:t>
                </a:r>
                <a:endParaRPr lang="zh-CN" altLang="en-US" sz="1100" dirty="0"/>
              </a:p>
            </p:txBody>
          </p:sp>
        </p:grpSp>
        <p:pic>
          <p:nvPicPr>
            <p:cNvPr id="38" name="图形 37">
              <a:extLst>
                <a:ext uri="{FF2B5EF4-FFF2-40B4-BE49-F238E27FC236}">
                  <a16:creationId xmlns:a16="http://schemas.microsoft.com/office/drawing/2014/main" id="{FD3F6B07-302A-76FB-13FC-E19E05ACE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855278" y="4586984"/>
              <a:ext cx="314360" cy="590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868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>
            <a:extLst>
              <a:ext uri="{FF2B5EF4-FFF2-40B4-BE49-F238E27FC236}">
                <a16:creationId xmlns:a16="http://schemas.microsoft.com/office/drawing/2014/main" id="{FCE3A926-1684-9228-D88A-55FFC70F4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2997" y="1650567"/>
            <a:ext cx="7787323" cy="3168256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AEAF2052-8E51-42E2-B8C8-DF6ABC3DE4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9120" y="40787"/>
            <a:ext cx="10972800" cy="648000"/>
          </a:xfrm>
        </p:spPr>
        <p:txBody>
          <a:bodyPr/>
          <a:lstStyle/>
          <a:p>
            <a:pPr algn="ctr"/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2F9777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Arial" pitchFamily="34" charset="0"/>
              </a:rPr>
              <a:t>Results - </a:t>
            </a:r>
            <a:r>
              <a:rPr lang="en-US" altLang="zh-CN" sz="1800" b="0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Earthworm-induced growth over defense by altering core rhizosphere microbiome assembly.</a:t>
            </a:r>
            <a:endParaRPr lang="zh-CN" altLang="zh-CN" sz="2400" b="0" spc="0" dirty="0">
              <a:solidFill>
                <a:srgbClr val="C00000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62C3AF-4E19-4E9B-940C-F788EC533153}"/>
              </a:ext>
            </a:extLst>
          </p:cNvPr>
          <p:cNvSpPr txBox="1"/>
          <p:nvPr/>
        </p:nvSpPr>
        <p:spPr>
          <a:xfrm>
            <a:off x="819144" y="5353883"/>
            <a:ext cx="10553712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kern="0" dirty="0">
                <a:ea typeface="微软雅黑" panose="020B0503020204020204" pitchFamily="34" charset="-122"/>
                <a:cs typeface="Times New Roman" panose="02020603050405020304" pitchFamily="18" charset="0"/>
              </a:rPr>
              <a:t>Rhizosphere microbiome communities were more diverse under Earthworm inoculum than without earthworm inoculum, and microbiome communities of the two inoculations were significantly different.</a:t>
            </a:r>
            <a:endParaRPr lang="en-US" altLang="zh-CN" sz="1600" kern="0" dirty="0">
              <a:effectLst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形 2" descr="箭头顺时针弯曲">
            <a:extLst>
              <a:ext uri="{FF2B5EF4-FFF2-40B4-BE49-F238E27FC236}">
                <a16:creationId xmlns:a16="http://schemas.microsoft.com/office/drawing/2014/main" id="{868094E6-6143-26A6-6140-8BD384CE1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23185" flipH="1">
            <a:off x="3561376" y="2119352"/>
            <a:ext cx="669263" cy="712426"/>
          </a:xfrm>
          <a:prstGeom prst="rect">
            <a:avLst/>
          </a:prstGeom>
        </p:spPr>
      </p:pic>
      <p:pic>
        <p:nvPicPr>
          <p:cNvPr id="10" name="图形 9" descr="最大化">
            <a:extLst>
              <a:ext uri="{FF2B5EF4-FFF2-40B4-BE49-F238E27FC236}">
                <a16:creationId xmlns:a16="http://schemas.microsoft.com/office/drawing/2014/main" id="{4F026060-1FE3-8923-6921-4D01C3DE24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150772">
            <a:off x="6856383" y="3043507"/>
            <a:ext cx="439923" cy="43992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9BE891F-0ED1-45F4-3D9A-58D205055968}"/>
              </a:ext>
            </a:extLst>
          </p:cNvPr>
          <p:cNvSpPr txBox="1"/>
          <p:nvPr/>
        </p:nvSpPr>
        <p:spPr>
          <a:xfrm>
            <a:off x="2243708" y="1039181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Diversity</a:t>
            </a:r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C4F90FD-C697-E41F-2183-FCF409F1B7C9}"/>
              </a:ext>
            </a:extLst>
          </p:cNvPr>
          <p:cNvSpPr txBox="1"/>
          <p:nvPr/>
        </p:nvSpPr>
        <p:spPr>
          <a:xfrm>
            <a:off x="5230748" y="1039181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Composition</a:t>
            </a:r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4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6E8345A0-9728-0D43-0201-61069E9C4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0321" y="968905"/>
            <a:ext cx="5123393" cy="5454443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AEAF2052-8E51-42E2-B8C8-DF6ABC3DE4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9440" y="40787"/>
            <a:ext cx="11033760" cy="648000"/>
          </a:xfrm>
        </p:spPr>
        <p:txBody>
          <a:bodyPr/>
          <a:lstStyle/>
          <a:p>
            <a:pPr algn="ctr"/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2F9777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Arial" pitchFamily="34" charset="0"/>
              </a:rPr>
              <a:t>Results - </a:t>
            </a:r>
            <a:r>
              <a:rPr lang="en-US" altLang="zh-CN" sz="1800" b="0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Earthworm-induced growth over defense by altering core rhizosphere microbiome assembly.</a:t>
            </a:r>
            <a:endParaRPr lang="zh-CN" altLang="zh-CN" sz="2400" b="0" spc="0" dirty="0">
              <a:solidFill>
                <a:srgbClr val="C00000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62C3AF-4E19-4E9B-940C-F788EC533153}"/>
              </a:ext>
            </a:extLst>
          </p:cNvPr>
          <p:cNvSpPr txBox="1"/>
          <p:nvPr/>
        </p:nvSpPr>
        <p:spPr>
          <a:xfrm>
            <a:off x="6438507" y="3155348"/>
            <a:ext cx="5519813" cy="1525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kern="0" dirty="0">
                <a:solidFill>
                  <a:prstClr val="black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Earthworm inoculum enhanced interactions between core microbiome in rhizosphere compared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Times New Roman" panose="02020603050405020304" pitchFamily="18" charset="0"/>
              </a:rPr>
              <a:t>to </a:t>
            </a:r>
            <a:r>
              <a:rPr lang="en-US" altLang="zh-CN" sz="1600" kern="0" dirty="0">
                <a:solidFill>
                  <a:prstClr val="black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No-earthworm  inoculum,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Times New Roman" panose="02020603050405020304" pitchFamily="18" charset="0"/>
              </a:rPr>
              <a:t>ultimately sensitizing plants to aphids attack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形 9" descr="线箭头平直">
            <a:extLst>
              <a:ext uri="{FF2B5EF4-FFF2-40B4-BE49-F238E27FC236}">
                <a16:creationId xmlns:a16="http://schemas.microsoft.com/office/drawing/2014/main" id="{868E68D5-1FF0-CBCD-CAE2-41692FA7E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573234" y="3240927"/>
            <a:ext cx="659363" cy="559412"/>
          </a:xfrm>
          <a:prstGeom prst="rect">
            <a:avLst/>
          </a:prstGeom>
        </p:spPr>
      </p:pic>
      <p:pic>
        <p:nvPicPr>
          <p:cNvPr id="11" name="图形 2" descr="箭头顺时针弯曲">
            <a:extLst>
              <a:ext uri="{FF2B5EF4-FFF2-40B4-BE49-F238E27FC236}">
                <a16:creationId xmlns:a16="http://schemas.microsoft.com/office/drawing/2014/main" id="{6A12F1A5-08F3-AD6A-EA5B-83823D5A0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72788" flipH="1">
            <a:off x="3607658" y="4301251"/>
            <a:ext cx="496700" cy="52873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E7FF4417-BE4D-7612-9872-B9A8F37F3A72}"/>
              </a:ext>
            </a:extLst>
          </p:cNvPr>
          <p:cNvSpPr/>
          <p:nvPr/>
        </p:nvSpPr>
        <p:spPr>
          <a:xfrm>
            <a:off x="1731608" y="3305333"/>
            <a:ext cx="4307840" cy="460484"/>
          </a:xfrm>
          <a:prstGeom prst="roundRect">
            <a:avLst/>
          </a:prstGeom>
          <a:noFill/>
          <a:ln w="19050">
            <a:solidFill>
              <a:srgbClr val="CE26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12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2615B89-A7D1-CE88-583A-FD47BF5A6327}"/>
              </a:ext>
            </a:extLst>
          </p:cNvPr>
          <p:cNvSpPr txBox="1"/>
          <p:nvPr/>
        </p:nvSpPr>
        <p:spPr>
          <a:xfrm>
            <a:off x="2067872" y="5152221"/>
            <a:ext cx="8056255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5">
                    <a:lumMod val="75000"/>
                  </a:schemeClr>
                </a:solidFill>
              </a:rPr>
              <a:t>Model for earthworm-induced growth–defense trade-off between different herbivores attack.</a:t>
            </a:r>
            <a:endParaRPr lang="zh-CN" alt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EF85BFB-1DC5-09CE-CC4E-856FAED95F33}"/>
              </a:ext>
            </a:extLst>
          </p:cNvPr>
          <p:cNvSpPr/>
          <p:nvPr/>
        </p:nvSpPr>
        <p:spPr>
          <a:xfrm>
            <a:off x="5288529" y="106737"/>
            <a:ext cx="21997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Arial" pitchFamily="34" charset="0"/>
              </a:rPr>
              <a:t>Conclusion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614867D-2A3D-9000-1B62-4B318590D91E}"/>
              </a:ext>
            </a:extLst>
          </p:cNvPr>
          <p:cNvSpPr txBox="1"/>
          <p:nvPr/>
        </p:nvSpPr>
        <p:spPr>
          <a:xfrm>
            <a:off x="1444245" y="5704310"/>
            <a:ext cx="9146002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</a:t>
            </a:r>
            <a:r>
              <a:rPr lang="en-US" altLang="zh-CN" sz="1600" kern="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arthworm associated </a:t>
            </a:r>
            <a:r>
              <a:rPr lang="en-US" altLang="zh-CN" sz="16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rhizosphere core microbiota </a:t>
            </a:r>
            <a:r>
              <a:rPr lang="en-US" altLang="zh-CN" sz="1600" kern="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were responsible for prioritizing growth </a:t>
            </a:r>
            <a:r>
              <a:rPr lang="en-US" altLang="zh-CN" sz="1600" kern="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over defense of plants. </a:t>
            </a: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236093E0-67A1-17B9-CF28-E08012906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6906" y="1037717"/>
            <a:ext cx="1629861" cy="3833193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8778C745-CF1F-6379-00D8-415BA0151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6628" y="3594077"/>
            <a:ext cx="1727955" cy="1380855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1538E4E-35DE-170F-5857-E4C7CAB7C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1537" y="1060321"/>
            <a:ext cx="1743047" cy="2437247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456D323B-2B2A-53F9-C55B-31CE1DE383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97967" y="1066283"/>
            <a:ext cx="1380855" cy="3908649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99319F17-419D-9F55-3AEC-FE0F69F3D6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63509" y="3593870"/>
            <a:ext cx="2543268" cy="1381062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474607C9-7D22-B2BC-B5CF-2AEA671328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63509" y="1069490"/>
            <a:ext cx="2315320" cy="242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0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B49854D-C70E-1614-09B9-E6C742C75022}"/>
              </a:ext>
            </a:extLst>
          </p:cNvPr>
          <p:cNvSpPr txBox="1"/>
          <p:nvPr/>
        </p:nvSpPr>
        <p:spPr>
          <a:xfrm>
            <a:off x="328729" y="1384196"/>
            <a:ext cx="4931428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Thanks to the National Natural Science Foundation of China.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Thanks to the members of Soil Ecology Lab for their help in the experiment.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Thanks to the EGU conference team.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Thanks for your listening.</a:t>
            </a:r>
            <a:endParaRPr lang="zh-CN" altLang="en-US" sz="20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CF9A046-FF3D-2C34-70D5-548F8060BA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00" y="1058288"/>
            <a:ext cx="6456171" cy="484212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0DBACFC-BF2D-0AAA-A288-359C11C89697}"/>
              </a:ext>
            </a:extLst>
          </p:cNvPr>
          <p:cNvSpPr txBox="1"/>
          <p:nvPr/>
        </p:nvSpPr>
        <p:spPr>
          <a:xfrm>
            <a:off x="9148351" y="5943883"/>
            <a:ext cx="2714920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/>
              <a:t>Reporter: Nan </a:t>
            </a:r>
            <a:r>
              <a:rPr lang="en-US" altLang="zh-CN" sz="1600" dirty="0" err="1"/>
              <a:t>Jin</a:t>
            </a:r>
            <a:endParaRPr lang="en-US" altLang="zh-CN" sz="1600" dirty="0"/>
          </a:p>
          <a:p>
            <a:pPr algn="ctr">
              <a:lnSpc>
                <a:spcPct val="150000"/>
              </a:lnSpc>
            </a:pPr>
            <a:r>
              <a:rPr lang="en-US" altLang="zh-CN" sz="1600" dirty="0"/>
              <a:t>2021203010stu.njau.edu.cn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168C348-2BD8-8403-EFA0-0CA4BF26A2C6}"/>
              </a:ext>
            </a:extLst>
          </p:cNvPr>
          <p:cNvSpPr txBox="1"/>
          <p:nvPr/>
        </p:nvSpPr>
        <p:spPr>
          <a:xfrm>
            <a:off x="4533713" y="106361"/>
            <a:ext cx="312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+mj-lt"/>
              </a:rPr>
              <a:t>Acknowledgement</a:t>
            </a:r>
            <a:endParaRPr lang="zh-CN" altLang="en-US" sz="2800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6" name="直接连接符 6">
            <a:extLst>
              <a:ext uri="{FF2B5EF4-FFF2-40B4-BE49-F238E27FC236}">
                <a16:creationId xmlns:a16="http://schemas.microsoft.com/office/drawing/2014/main" id="{987BFED0-F040-52F4-AFC5-A81B0424072C}"/>
              </a:ext>
            </a:extLst>
          </p:cNvPr>
          <p:cNvCxnSpPr/>
          <p:nvPr/>
        </p:nvCxnSpPr>
        <p:spPr>
          <a:xfrm>
            <a:off x="0" y="771955"/>
            <a:ext cx="12192000" cy="1587"/>
          </a:xfrm>
          <a:prstGeom prst="line">
            <a:avLst/>
          </a:prstGeom>
          <a:ln w="38100" cmpd="sng">
            <a:solidFill>
              <a:srgbClr val="00602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136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52EE2C-809D-49A2-B126-F94D1ACCD2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114941"/>
            <a:ext cx="12192000" cy="730279"/>
          </a:xfrm>
        </p:spPr>
        <p:txBody>
          <a:bodyPr/>
          <a:lstStyle/>
          <a:p>
            <a:pPr algn="ctr"/>
            <a:r>
              <a:rPr lang="en-US" altLang="zh-CN" dirty="0">
                <a:ea typeface="微软雅黑" panose="020B0503020204020204" pitchFamily="34" charset="-122"/>
                <a:cs typeface="+mn-cs"/>
              </a:rPr>
              <a:t>Report Outline</a:t>
            </a:r>
            <a:endParaRPr lang="zh-CN" altLang="zh-CN" dirty="0">
              <a:effectLst/>
              <a:ea typeface="微软雅黑" panose="020B0503020204020204" pitchFamily="3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49754F9-961F-407F-8B73-88F0B705ED93}"/>
              </a:ext>
            </a:extLst>
          </p:cNvPr>
          <p:cNvGrpSpPr/>
          <p:nvPr/>
        </p:nvGrpSpPr>
        <p:grpSpPr>
          <a:xfrm>
            <a:off x="2692476" y="1541641"/>
            <a:ext cx="5070265" cy="873646"/>
            <a:chOff x="4411822" y="1462488"/>
            <a:chExt cx="5365788" cy="924567"/>
          </a:xfrm>
        </p:grpSpPr>
        <p:sp>
          <p:nvSpPr>
            <p:cNvPr id="18" name="모서리가 둥근 직사각형 40">
              <a:extLst>
                <a:ext uri="{FF2B5EF4-FFF2-40B4-BE49-F238E27FC236}">
                  <a16:creationId xmlns:a16="http://schemas.microsoft.com/office/drawing/2014/main" id="{ED4A3402-5597-46E2-B76B-24399A69C4BF}"/>
                </a:ext>
              </a:extLst>
            </p:cNvPr>
            <p:cNvSpPr/>
            <p:nvPr/>
          </p:nvSpPr>
          <p:spPr>
            <a:xfrm>
              <a:off x="4419760" y="1462488"/>
              <a:ext cx="5357850" cy="92456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270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3350" h="254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19" name="TextBox 43">
              <a:extLst>
                <a:ext uri="{FF2B5EF4-FFF2-40B4-BE49-F238E27FC236}">
                  <a16:creationId xmlns:a16="http://schemas.microsoft.com/office/drawing/2014/main" id="{390A37F5-4C4F-4ED5-A6CF-D3B8EA61D1EC}"/>
                </a:ext>
              </a:extLst>
            </p:cNvPr>
            <p:cNvSpPr txBox="1"/>
            <p:nvPr/>
          </p:nvSpPr>
          <p:spPr>
            <a:xfrm>
              <a:off x="5547533" y="1588073"/>
              <a:ext cx="3600450" cy="5537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itchFamily="34" charset="0"/>
                </a:rPr>
                <a:t>Background</a:t>
              </a:r>
              <a:endParaRPr kumimoji="0" lang="ko-KR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j-ea"/>
                <a:cs typeface="Arial" pitchFamily="34" charset="0"/>
              </a:endParaRPr>
            </a:p>
          </p:txBody>
        </p:sp>
        <p:grpSp>
          <p:nvGrpSpPr>
            <p:cNvPr id="20" name="그룹 86">
              <a:extLst>
                <a:ext uri="{FF2B5EF4-FFF2-40B4-BE49-F238E27FC236}">
                  <a16:creationId xmlns:a16="http://schemas.microsoft.com/office/drawing/2014/main" id="{841A948C-A758-4BE4-A4E6-B2D8273EAC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1822" y="1467287"/>
              <a:ext cx="954082" cy="917272"/>
              <a:chOff x="2104977" y="4186242"/>
              <a:chExt cx="1285884" cy="1285884"/>
            </a:xfrm>
          </p:grpSpPr>
          <p:sp>
            <p:nvSpPr>
              <p:cNvPr id="22" name="타원 84">
                <a:extLst>
                  <a:ext uri="{FF2B5EF4-FFF2-40B4-BE49-F238E27FC236}">
                    <a16:creationId xmlns:a16="http://schemas.microsoft.com/office/drawing/2014/main" id="{6D991162-2C7A-422D-B302-075695785C7B}"/>
                  </a:ext>
                </a:extLst>
              </p:cNvPr>
              <p:cNvSpPr/>
              <p:nvPr/>
            </p:nvSpPr>
            <p:spPr>
              <a:xfrm>
                <a:off x="2118716" y="4238446"/>
                <a:ext cx="1214446" cy="121444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23" name="도넛 85">
                <a:extLst>
                  <a:ext uri="{FF2B5EF4-FFF2-40B4-BE49-F238E27FC236}">
                    <a16:creationId xmlns:a16="http://schemas.microsoft.com/office/drawing/2014/main" id="{2469CD32-81E8-4FEB-9AF6-7AF8E61BA90B}"/>
                  </a:ext>
                </a:extLst>
              </p:cNvPr>
              <p:cNvSpPr/>
              <p:nvPr/>
            </p:nvSpPr>
            <p:spPr>
              <a:xfrm>
                <a:off x="2104977" y="4186242"/>
                <a:ext cx="1285884" cy="1285884"/>
              </a:xfrm>
              <a:prstGeom prst="donut">
                <a:avLst>
                  <a:gd name="adj" fmla="val 12407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33350" h="254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21" name="TextBox 75">
              <a:extLst>
                <a:ext uri="{FF2B5EF4-FFF2-40B4-BE49-F238E27FC236}">
                  <a16:creationId xmlns:a16="http://schemas.microsoft.com/office/drawing/2014/main" id="{3EBC8788-B395-4BCE-9BDD-AE3FA31B5A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7317" y="1682964"/>
              <a:ext cx="387127" cy="488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D63F397-DADD-434F-A934-7AEDAC1D2B27}"/>
              </a:ext>
            </a:extLst>
          </p:cNvPr>
          <p:cNvGrpSpPr/>
          <p:nvPr/>
        </p:nvGrpSpPr>
        <p:grpSpPr>
          <a:xfrm>
            <a:off x="3242253" y="2807603"/>
            <a:ext cx="5805864" cy="896534"/>
            <a:chOff x="5075391" y="2122903"/>
            <a:chExt cx="6144262" cy="948789"/>
          </a:xfrm>
        </p:grpSpPr>
        <p:sp>
          <p:nvSpPr>
            <p:cNvPr id="25" name="모서리가 둥근 직사각형 36">
              <a:extLst>
                <a:ext uri="{FF2B5EF4-FFF2-40B4-BE49-F238E27FC236}">
                  <a16:creationId xmlns:a16="http://schemas.microsoft.com/office/drawing/2014/main" id="{7DD4056E-18AA-4DE2-BACE-D52CE32FE32D}"/>
                </a:ext>
              </a:extLst>
            </p:cNvPr>
            <p:cNvSpPr/>
            <p:nvPr/>
          </p:nvSpPr>
          <p:spPr>
            <a:xfrm>
              <a:off x="5083330" y="2122903"/>
              <a:ext cx="5357850" cy="94878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270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3350" h="254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26" name="TextBox 44">
              <a:extLst>
                <a:ext uri="{FF2B5EF4-FFF2-40B4-BE49-F238E27FC236}">
                  <a16:creationId xmlns:a16="http://schemas.microsoft.com/office/drawing/2014/main" id="{82C3C367-94F5-4BF0-BB20-E6CD9FB62359}"/>
                </a:ext>
              </a:extLst>
            </p:cNvPr>
            <p:cNvSpPr txBox="1"/>
            <p:nvPr/>
          </p:nvSpPr>
          <p:spPr>
            <a:xfrm>
              <a:off x="5983581" y="2287108"/>
              <a:ext cx="5236072" cy="5537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+mj-ea"/>
                  <a:cs typeface="Arial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B9B05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Arial" pitchFamily="34" charset="0"/>
                </a:rPr>
                <a:t>Materials and Methods</a:t>
              </a:r>
              <a:endParaRPr kumimoji="0" lang="ko-KR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CB9B05"/>
                </a:solidFill>
                <a:effectLst/>
                <a:uLnTx/>
                <a:uFillTx/>
                <a:latin typeface="+mn-lt"/>
                <a:cs typeface="Arial" pitchFamily="34" charset="0"/>
              </a:endParaRPr>
            </a:p>
          </p:txBody>
        </p:sp>
        <p:grpSp>
          <p:nvGrpSpPr>
            <p:cNvPr id="27" name="그룹 87">
              <a:extLst>
                <a:ext uri="{FF2B5EF4-FFF2-40B4-BE49-F238E27FC236}">
                  <a16:creationId xmlns:a16="http://schemas.microsoft.com/office/drawing/2014/main" id="{A3AE43AB-059A-4D34-861D-BF1923CC31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75391" y="2130828"/>
              <a:ext cx="900251" cy="928689"/>
              <a:chOff x="2104977" y="4186242"/>
              <a:chExt cx="1285884" cy="1285884"/>
            </a:xfrm>
          </p:grpSpPr>
          <p:sp>
            <p:nvSpPr>
              <p:cNvPr id="29" name="타원 88">
                <a:extLst>
                  <a:ext uri="{FF2B5EF4-FFF2-40B4-BE49-F238E27FC236}">
                    <a16:creationId xmlns:a16="http://schemas.microsoft.com/office/drawing/2014/main" id="{1512DCDA-2F9E-472E-8A05-82C568DCD6C6}"/>
                  </a:ext>
                </a:extLst>
              </p:cNvPr>
              <p:cNvSpPr/>
              <p:nvPr/>
            </p:nvSpPr>
            <p:spPr>
              <a:xfrm>
                <a:off x="2119265" y="4238630"/>
                <a:ext cx="1214446" cy="12144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50800" h="254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30" name="도넛 89">
                <a:extLst>
                  <a:ext uri="{FF2B5EF4-FFF2-40B4-BE49-F238E27FC236}">
                    <a16:creationId xmlns:a16="http://schemas.microsoft.com/office/drawing/2014/main" id="{CE7931CA-4DCC-4F57-B0FA-ED80F69A1651}"/>
                  </a:ext>
                </a:extLst>
              </p:cNvPr>
              <p:cNvSpPr/>
              <p:nvPr/>
            </p:nvSpPr>
            <p:spPr>
              <a:xfrm>
                <a:off x="2104977" y="4186242"/>
                <a:ext cx="1285884" cy="1285884"/>
              </a:xfrm>
              <a:prstGeom prst="donut">
                <a:avLst>
                  <a:gd name="adj" fmla="val 12407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33350" h="254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28" name="TextBox 77">
              <a:extLst>
                <a:ext uri="{FF2B5EF4-FFF2-40B4-BE49-F238E27FC236}">
                  <a16:creationId xmlns:a16="http://schemas.microsoft.com/office/drawing/2014/main" id="{7946B410-0559-4BA3-9AB8-76EB1C400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8814" y="2363003"/>
              <a:ext cx="387127" cy="488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31" name="모서리가 둥근 직사각형 37">
            <a:extLst>
              <a:ext uri="{FF2B5EF4-FFF2-40B4-BE49-F238E27FC236}">
                <a16:creationId xmlns:a16="http://schemas.microsoft.com/office/drawing/2014/main" id="{A242FD72-04AB-4B30-B6D7-6BE1081DB639}"/>
              </a:ext>
            </a:extLst>
          </p:cNvPr>
          <p:cNvSpPr/>
          <p:nvPr/>
        </p:nvSpPr>
        <p:spPr>
          <a:xfrm>
            <a:off x="3856802" y="4082215"/>
            <a:ext cx="5062764" cy="8736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F325B74-CEF1-403E-ABEF-FAE176FA60E8}"/>
              </a:ext>
            </a:extLst>
          </p:cNvPr>
          <p:cNvGrpSpPr/>
          <p:nvPr/>
        </p:nvGrpSpPr>
        <p:grpSpPr>
          <a:xfrm>
            <a:off x="3797309" y="4101298"/>
            <a:ext cx="5075368" cy="849810"/>
            <a:chOff x="5223296" y="3389500"/>
            <a:chExt cx="5371191" cy="899342"/>
          </a:xfrm>
        </p:grpSpPr>
        <p:sp>
          <p:nvSpPr>
            <p:cNvPr id="33" name="TextBox 45">
              <a:extLst>
                <a:ext uri="{FF2B5EF4-FFF2-40B4-BE49-F238E27FC236}">
                  <a16:creationId xmlns:a16="http://schemas.microsoft.com/office/drawing/2014/main" id="{75B3D23C-4544-4A29-AF98-FC82987628BD}"/>
                </a:ext>
              </a:extLst>
            </p:cNvPr>
            <p:cNvSpPr txBox="1"/>
            <p:nvPr/>
          </p:nvSpPr>
          <p:spPr>
            <a:xfrm>
              <a:off x="6350105" y="3545560"/>
              <a:ext cx="4244382" cy="618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grpSp>
          <p:nvGrpSpPr>
            <p:cNvPr id="34" name="그룹 91">
              <a:extLst>
                <a:ext uri="{FF2B5EF4-FFF2-40B4-BE49-F238E27FC236}">
                  <a16:creationId xmlns:a16="http://schemas.microsoft.com/office/drawing/2014/main" id="{9DC1E9C1-5096-4131-996E-FA43F6925C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23296" y="3389500"/>
              <a:ext cx="932573" cy="899342"/>
              <a:chOff x="2151040" y="4200352"/>
              <a:chExt cx="1214107" cy="1205157"/>
            </a:xfrm>
          </p:grpSpPr>
          <p:sp>
            <p:nvSpPr>
              <p:cNvPr id="36" name="타원 92">
                <a:extLst>
                  <a:ext uri="{FF2B5EF4-FFF2-40B4-BE49-F238E27FC236}">
                    <a16:creationId xmlns:a16="http://schemas.microsoft.com/office/drawing/2014/main" id="{735B304E-D18F-4F0B-9DBF-AAF639FBAF9E}"/>
                  </a:ext>
                </a:extLst>
              </p:cNvPr>
              <p:cNvSpPr/>
              <p:nvPr/>
            </p:nvSpPr>
            <p:spPr>
              <a:xfrm>
                <a:off x="2217812" y="4293197"/>
                <a:ext cx="1063263" cy="1112312"/>
              </a:xfrm>
              <a:prstGeom prst="ellipse">
                <a:avLst/>
              </a:prstGeom>
              <a:solidFill>
                <a:srgbClr val="2F97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37" name="도넛 93">
                <a:extLst>
                  <a:ext uri="{FF2B5EF4-FFF2-40B4-BE49-F238E27FC236}">
                    <a16:creationId xmlns:a16="http://schemas.microsoft.com/office/drawing/2014/main" id="{B9B0C906-86D0-4312-88CC-5A1E1781EB98}"/>
                  </a:ext>
                </a:extLst>
              </p:cNvPr>
              <p:cNvSpPr/>
              <p:nvPr/>
            </p:nvSpPr>
            <p:spPr>
              <a:xfrm>
                <a:off x="2151040" y="4200352"/>
                <a:ext cx="1214107" cy="1197203"/>
              </a:xfrm>
              <a:prstGeom prst="donut">
                <a:avLst>
                  <a:gd name="adj" fmla="val 12407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33350" h="254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35" name="TextBox 79">
              <a:extLst>
                <a:ext uri="{FF2B5EF4-FFF2-40B4-BE49-F238E27FC236}">
                  <a16:creationId xmlns:a16="http://schemas.microsoft.com/office/drawing/2014/main" id="{6CC03417-F64B-4FAE-B59B-38738AE62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5435" y="3598950"/>
              <a:ext cx="376949" cy="488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D66B1B85-43F9-4103-8F86-E2ACCE8D5268}"/>
              </a:ext>
            </a:extLst>
          </p:cNvPr>
          <p:cNvGrpSpPr/>
          <p:nvPr/>
        </p:nvGrpSpPr>
        <p:grpSpPr>
          <a:xfrm>
            <a:off x="4383483" y="5372444"/>
            <a:ext cx="5297506" cy="872487"/>
            <a:chOff x="3602565" y="4166735"/>
            <a:chExt cx="5606278" cy="923341"/>
          </a:xfrm>
        </p:grpSpPr>
        <p:sp>
          <p:nvSpPr>
            <p:cNvPr id="39" name="모서리가 둥근 직사각형 38">
              <a:extLst>
                <a:ext uri="{FF2B5EF4-FFF2-40B4-BE49-F238E27FC236}">
                  <a16:creationId xmlns:a16="http://schemas.microsoft.com/office/drawing/2014/main" id="{42387BCE-D440-4DA6-9554-9F5D4F89A5E3}"/>
                </a:ext>
              </a:extLst>
            </p:cNvPr>
            <p:cNvSpPr/>
            <p:nvPr/>
          </p:nvSpPr>
          <p:spPr>
            <a:xfrm>
              <a:off x="3693477" y="4181129"/>
              <a:ext cx="5357850" cy="90894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270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3350" h="254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40" name="TextBox 46">
              <a:extLst>
                <a:ext uri="{FF2B5EF4-FFF2-40B4-BE49-F238E27FC236}">
                  <a16:creationId xmlns:a16="http://schemas.microsoft.com/office/drawing/2014/main" id="{D1373C30-0326-4ED5-95A4-B2E0A8404519}"/>
                </a:ext>
              </a:extLst>
            </p:cNvPr>
            <p:cNvSpPr txBox="1"/>
            <p:nvPr/>
          </p:nvSpPr>
          <p:spPr>
            <a:xfrm>
              <a:off x="4729182" y="4352099"/>
              <a:ext cx="4479661" cy="618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j-ea"/>
                <a:cs typeface="Arial" pitchFamily="34" charset="0"/>
              </a:endParaRPr>
            </a:p>
          </p:txBody>
        </p:sp>
        <p:grpSp>
          <p:nvGrpSpPr>
            <p:cNvPr id="41" name="그룹 94">
              <a:extLst>
                <a:ext uri="{FF2B5EF4-FFF2-40B4-BE49-F238E27FC236}">
                  <a16:creationId xmlns:a16="http://schemas.microsoft.com/office/drawing/2014/main" id="{3C8D355B-1183-4A38-8776-26390C2683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2565" y="4166735"/>
              <a:ext cx="880764" cy="916002"/>
              <a:chOff x="2162405" y="4225501"/>
              <a:chExt cx="1214447" cy="1246625"/>
            </a:xfrm>
          </p:grpSpPr>
          <p:sp>
            <p:nvSpPr>
              <p:cNvPr id="43" name="타원 95">
                <a:extLst>
                  <a:ext uri="{FF2B5EF4-FFF2-40B4-BE49-F238E27FC236}">
                    <a16:creationId xmlns:a16="http://schemas.microsoft.com/office/drawing/2014/main" id="{5DD73CFD-0192-4BD8-9D44-F1D4EEE286F1}"/>
                  </a:ext>
                </a:extLst>
              </p:cNvPr>
              <p:cNvSpPr/>
              <p:nvPr/>
            </p:nvSpPr>
            <p:spPr>
              <a:xfrm>
                <a:off x="2287760" y="4238448"/>
                <a:ext cx="1045402" cy="121444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44" name="도넛 96">
                <a:extLst>
                  <a:ext uri="{FF2B5EF4-FFF2-40B4-BE49-F238E27FC236}">
                    <a16:creationId xmlns:a16="http://schemas.microsoft.com/office/drawing/2014/main" id="{4CD8616D-C21C-4D6F-8B5C-71088BD2E35C}"/>
                  </a:ext>
                </a:extLst>
              </p:cNvPr>
              <p:cNvSpPr/>
              <p:nvPr/>
            </p:nvSpPr>
            <p:spPr>
              <a:xfrm>
                <a:off x="2162405" y="4225501"/>
                <a:ext cx="1214447" cy="1246625"/>
              </a:xfrm>
              <a:prstGeom prst="donut">
                <a:avLst>
                  <a:gd name="adj" fmla="val 12407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33350" h="254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42" name="TextBox 81">
              <a:extLst>
                <a:ext uri="{FF2B5EF4-FFF2-40B4-BE49-F238E27FC236}">
                  <a16:creationId xmlns:a16="http://schemas.microsoft.com/office/drawing/2014/main" id="{CF082C79-B443-4F20-987F-CBD02EC981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9402" y="4382728"/>
              <a:ext cx="376949" cy="488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4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9626F46B-0D51-4D99-94D6-688E1B0D029B}"/>
              </a:ext>
            </a:extLst>
          </p:cNvPr>
          <p:cNvSpPr/>
          <p:nvPr/>
        </p:nvSpPr>
        <p:spPr>
          <a:xfrm>
            <a:off x="5010183" y="4197937"/>
            <a:ext cx="2752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F9777"/>
                </a:solidFill>
                <a:effectLst/>
                <a:uLnTx/>
                <a:uFillTx/>
                <a:ea typeface="微软雅黑" panose="020B0503020204020204" pitchFamily="34" charset="-122"/>
                <a:cs typeface="Arial" pitchFamily="34" charset="0"/>
              </a:rPr>
              <a:t>Results</a:t>
            </a:r>
            <a:endParaRPr kumimoji="0" lang="ko-KR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2F9777"/>
              </a:solidFill>
              <a:effectLst/>
              <a:uLnTx/>
              <a:uFillTx/>
              <a:ea typeface="+mj-ea"/>
              <a:cs typeface="Arial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61EE373B-3475-43A0-A7DA-87E4FCDF2AF1}"/>
              </a:ext>
            </a:extLst>
          </p:cNvPr>
          <p:cNvSpPr/>
          <p:nvPr/>
        </p:nvSpPr>
        <p:spPr>
          <a:xfrm>
            <a:off x="5585730" y="5514106"/>
            <a:ext cx="3441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ea typeface="微软雅黑" panose="020B0503020204020204" pitchFamily="34" charset="-122"/>
                <a:cs typeface="Arial" pitchFamily="34" charset="0"/>
              </a:rPr>
              <a:t>Conclusion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C55A11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7067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B1E3B1-EEDD-4CDB-9243-ED8E654F0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40" y="1125881"/>
            <a:ext cx="5967674" cy="358666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E4EBF04-4DD3-4D5E-9BC9-98CB42ED6FDF}"/>
              </a:ext>
            </a:extLst>
          </p:cNvPr>
          <p:cNvSpPr/>
          <p:nvPr/>
        </p:nvSpPr>
        <p:spPr>
          <a:xfrm>
            <a:off x="514742" y="5017249"/>
            <a:ext cx="11440154" cy="1526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Plants must integrate various responses to biotic stresses, soil organisms can help them prioritize either growth or defense.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However, the extent to which soil fauna can modulate or even dictate aboveground stress responses remains unknown.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232B940-86F9-465F-A61A-9E3D719657E7}"/>
              </a:ext>
            </a:extLst>
          </p:cNvPr>
          <p:cNvSpPr/>
          <p:nvPr/>
        </p:nvSpPr>
        <p:spPr>
          <a:xfrm>
            <a:off x="8420578" y="6333288"/>
            <a:ext cx="3752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Tobias Z et al., 2017. </a:t>
            </a:r>
            <a:r>
              <a:rPr lang="en-US" altLang="zh-CN" sz="1200" i="1" dirty="0" err="1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Annu</a:t>
            </a:r>
            <a:r>
              <a:rPr lang="en-US" altLang="zh-CN" sz="1200" i="1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. Rev. Plant Biol. </a:t>
            </a:r>
          </a:p>
          <a:p>
            <a:pPr>
              <a:defRPr/>
            </a:pP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Jennifer A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et al., 2020. </a:t>
            </a:r>
            <a:r>
              <a:rPr lang="sv-SE" altLang="zh-CN" sz="1200" i="1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Annu. Rev. Ecol. Evol. Syst.</a:t>
            </a:r>
            <a:r>
              <a:rPr lang="en-US" altLang="zh-CN" sz="1200" i="1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A3BC86D-585C-4944-B9A8-0460688E4908}"/>
              </a:ext>
            </a:extLst>
          </p:cNvPr>
          <p:cNvSpPr/>
          <p:nvPr/>
        </p:nvSpPr>
        <p:spPr>
          <a:xfrm>
            <a:off x="1026934" y="1584440"/>
            <a:ext cx="1574387" cy="601901"/>
          </a:xfrm>
          <a:prstGeom prst="roundRect">
            <a:avLst>
              <a:gd name="adj" fmla="val 916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Biotic stress</a:t>
            </a:r>
            <a:endParaRPr lang="zh-CN" altLang="en-US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B4FCEF2-9FA9-499D-A3D9-5DCC8E262666}"/>
              </a:ext>
            </a:extLst>
          </p:cNvPr>
          <p:cNvSpPr/>
          <p:nvPr/>
        </p:nvSpPr>
        <p:spPr>
          <a:xfrm>
            <a:off x="1903703" y="3226447"/>
            <a:ext cx="1488545" cy="648000"/>
          </a:xfrm>
          <a:prstGeom prst="roundRect">
            <a:avLst>
              <a:gd name="adj" fmla="val 766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Soil microbes</a:t>
            </a:r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4856C8C7-EB2A-46CF-A646-761A8AA6C6FC}"/>
              </a:ext>
            </a:extLst>
          </p:cNvPr>
          <p:cNvSpPr/>
          <p:nvPr/>
        </p:nvSpPr>
        <p:spPr>
          <a:xfrm>
            <a:off x="8995633" y="1536073"/>
            <a:ext cx="1708063" cy="648000"/>
          </a:xfrm>
          <a:prstGeom prst="roundRect">
            <a:avLst>
              <a:gd name="adj" fmla="val 10662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Resource allocation</a:t>
            </a:r>
            <a:endParaRPr lang="zh-CN" altLang="en-US" dirty="0"/>
          </a:p>
        </p:txBody>
      </p:sp>
      <p:pic>
        <p:nvPicPr>
          <p:cNvPr id="8" name="图形 7" descr="问号">
            <a:extLst>
              <a:ext uri="{FF2B5EF4-FFF2-40B4-BE49-F238E27FC236}">
                <a16:creationId xmlns:a16="http://schemas.microsoft.com/office/drawing/2014/main" id="{C827C935-A8D5-41AC-8F94-11A5B8E5D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7618" y="3518342"/>
            <a:ext cx="805519" cy="80551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910C4090-54BB-4A08-BD8F-821CBE65BC9C}"/>
              </a:ext>
            </a:extLst>
          </p:cNvPr>
          <p:cNvSpPr/>
          <p:nvPr/>
        </p:nvSpPr>
        <p:spPr>
          <a:xfrm>
            <a:off x="7742607" y="4238614"/>
            <a:ext cx="1393266" cy="519124"/>
          </a:xfrm>
          <a:prstGeom prst="roundRect">
            <a:avLst>
              <a:gd name="adj" fmla="val 766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Soil fauna</a:t>
            </a:r>
            <a:endParaRPr lang="zh-CN" altLang="en-US" dirty="0"/>
          </a:p>
        </p:txBody>
      </p:sp>
      <p:sp>
        <p:nvSpPr>
          <p:cNvPr id="10" name="TextBox 43">
            <a:extLst>
              <a:ext uri="{FF2B5EF4-FFF2-40B4-BE49-F238E27FC236}">
                <a16:creationId xmlns:a16="http://schemas.microsoft.com/office/drawing/2014/main" id="{2414C5BF-F544-7792-5AAB-03CC7377EF01}"/>
              </a:ext>
            </a:extLst>
          </p:cNvPr>
          <p:cNvSpPr txBox="1"/>
          <p:nvPr/>
        </p:nvSpPr>
        <p:spPr>
          <a:xfrm>
            <a:off x="4998380" y="22176"/>
            <a:ext cx="24728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Arial" pitchFamily="34" charset="0"/>
              </a:rPr>
              <a:t>Background</a:t>
            </a:r>
            <a:endParaRPr kumimoji="0" lang="ko-KR" altLang="ko-K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2132927-A80C-5587-6D08-E8D593A6F426}"/>
              </a:ext>
            </a:extLst>
          </p:cNvPr>
          <p:cNvSpPr/>
          <p:nvPr/>
        </p:nvSpPr>
        <p:spPr>
          <a:xfrm>
            <a:off x="726352" y="1081141"/>
            <a:ext cx="3217207" cy="9646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786514C-9618-98D5-0C3A-8921BB0167C6}"/>
              </a:ext>
            </a:extLst>
          </p:cNvPr>
          <p:cNvSpPr/>
          <p:nvPr/>
        </p:nvSpPr>
        <p:spPr>
          <a:xfrm>
            <a:off x="7325069" y="6112940"/>
            <a:ext cx="4788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Gruden K et al., 2015. </a:t>
            </a:r>
            <a:r>
              <a:rPr lang="en-US" altLang="zh-CN" sz="1200" i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Agronomy for Sustainable Development</a:t>
            </a:r>
            <a:r>
              <a:rPr lang="en-US" altLang="zh-CN" sz="1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Heinen R et al., 2018. 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Front </a:t>
            </a:r>
            <a:r>
              <a:rPr kumimoji="0" lang="en-US" altLang="zh-CN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Ecol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Evol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altLang="zh-CN" sz="12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Xiao et al., 2018. </a:t>
            </a:r>
            <a:r>
              <a:rPr lang="en-US" altLang="zh-CN" sz="1200" i="1" dirty="0" err="1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Funct</a:t>
            </a:r>
            <a:r>
              <a:rPr lang="en-US" altLang="zh-CN" sz="1200" i="1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Ecol</a:t>
            </a:r>
            <a:r>
              <a:rPr lang="en-US" altLang="zh-CN" sz="1200" dirty="0">
                <a:solidFill>
                  <a:schemeClr val="bg1">
                    <a:lumMod val="7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3A1CFAF-23CD-3539-B63D-3C6FBF362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659" y="980886"/>
            <a:ext cx="4708702" cy="3796391"/>
          </a:xfrm>
          <a:prstGeom prst="rect">
            <a:avLst/>
          </a:prstGeom>
        </p:spPr>
      </p:pic>
      <p:pic>
        <p:nvPicPr>
          <p:cNvPr id="1026" name="Picture 2" descr="Earthworm services for cropping systems. A review | SpringerLink">
            <a:extLst>
              <a:ext uri="{FF2B5EF4-FFF2-40B4-BE49-F238E27FC236}">
                <a16:creationId xmlns:a16="http://schemas.microsoft.com/office/drawing/2014/main" id="{70195394-E7E8-22E4-FC45-A21C9BB1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1" y="2711128"/>
            <a:ext cx="4719402" cy="347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3349321D-BD96-B23A-0F3F-3AE053E16992}"/>
              </a:ext>
            </a:extLst>
          </p:cNvPr>
          <p:cNvSpPr/>
          <p:nvPr/>
        </p:nvSpPr>
        <p:spPr>
          <a:xfrm>
            <a:off x="2809681" y="3165232"/>
            <a:ext cx="1463996" cy="122518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8233083-3514-0A9C-8C4F-1216F81DFE01}"/>
              </a:ext>
            </a:extLst>
          </p:cNvPr>
          <p:cNvSpPr/>
          <p:nvPr/>
        </p:nvSpPr>
        <p:spPr>
          <a:xfrm>
            <a:off x="720970" y="1161455"/>
            <a:ext cx="3217207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ea typeface="微软雅黑" panose="020B0503020204020204" pitchFamily="34" charset="-122"/>
                <a:cs typeface="Times New Roman" panose="02020603050405020304" pitchFamily="18" charset="0"/>
              </a:rPr>
              <a:t>Earthworms are key components  of soil and plant health.</a:t>
            </a:r>
            <a:endParaRPr lang="zh-CN" altLang="en-US" sz="1600" dirty="0"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CB47772-7356-AFC2-041C-A0B2D329904C}"/>
              </a:ext>
            </a:extLst>
          </p:cNvPr>
          <p:cNvSpPr/>
          <p:nvPr/>
        </p:nvSpPr>
        <p:spPr>
          <a:xfrm>
            <a:off x="5787363" y="5071710"/>
            <a:ext cx="5594169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ea typeface="微软雅黑" panose="020B0503020204020204" pitchFamily="34" charset="-122"/>
                <a:cs typeface="Times New Roman" panose="02020603050405020304" pitchFamily="18" charset="0"/>
              </a:rPr>
              <a:t>What are the molecular and metabolic mechanisms by which earthworm - mediated these variations?</a:t>
            </a:r>
            <a:endParaRPr lang="zh-CN" altLang="en-US" sz="1600" dirty="0"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形状 10">
            <a:extLst>
              <a:ext uri="{FF2B5EF4-FFF2-40B4-BE49-F238E27FC236}">
                <a16:creationId xmlns:a16="http://schemas.microsoft.com/office/drawing/2014/main" id="{5D11A259-1614-A791-83E7-4A328881B8A9}"/>
              </a:ext>
            </a:extLst>
          </p:cNvPr>
          <p:cNvSpPr/>
          <p:nvPr/>
        </p:nvSpPr>
        <p:spPr>
          <a:xfrm rot="1914854" flipH="1">
            <a:off x="2981090" y="2250040"/>
            <a:ext cx="957209" cy="922177"/>
          </a:xfrm>
          <a:prstGeom prst="swooshArrow">
            <a:avLst>
              <a:gd name="adj1" fmla="val 23652"/>
              <a:gd name="adj2" fmla="val 25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形状 11">
            <a:extLst>
              <a:ext uri="{FF2B5EF4-FFF2-40B4-BE49-F238E27FC236}">
                <a16:creationId xmlns:a16="http://schemas.microsoft.com/office/drawing/2014/main" id="{1E4D09C4-D550-AB27-677F-841067E275E4}"/>
              </a:ext>
            </a:extLst>
          </p:cNvPr>
          <p:cNvSpPr/>
          <p:nvPr/>
        </p:nvSpPr>
        <p:spPr>
          <a:xfrm rot="9801779" flipH="1">
            <a:off x="8095423" y="2833700"/>
            <a:ext cx="997883" cy="998971"/>
          </a:xfrm>
          <a:prstGeom prst="swooshArrow">
            <a:avLst>
              <a:gd name="adj1" fmla="val 21567"/>
              <a:gd name="adj2" fmla="val 31432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86915B9-8AFD-1B60-F188-E8B7DECD22EE}"/>
              </a:ext>
            </a:extLst>
          </p:cNvPr>
          <p:cNvSpPr/>
          <p:nvPr/>
        </p:nvSpPr>
        <p:spPr>
          <a:xfrm>
            <a:off x="9311951" y="3209763"/>
            <a:ext cx="2307148" cy="9646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20FBF50-25A7-BBC5-27D4-1A3CAD9E33E8}"/>
              </a:ext>
            </a:extLst>
          </p:cNvPr>
          <p:cNvSpPr/>
          <p:nvPr/>
        </p:nvSpPr>
        <p:spPr>
          <a:xfrm>
            <a:off x="9489233" y="3260531"/>
            <a:ext cx="2261135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ea typeface="微软雅黑" panose="020B0503020204020204" pitchFamily="34" charset="-122"/>
                <a:cs typeface="Times New Roman" panose="02020603050405020304" pitchFamily="18" charset="0"/>
              </a:rPr>
              <a:t>Herbivores feeding types - dependent.</a:t>
            </a:r>
            <a:endParaRPr lang="zh-CN" altLang="en-US" sz="1600" dirty="0"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40622D7-7A25-C314-F594-2C8D907A3718}"/>
              </a:ext>
            </a:extLst>
          </p:cNvPr>
          <p:cNvSpPr/>
          <p:nvPr/>
        </p:nvSpPr>
        <p:spPr>
          <a:xfrm>
            <a:off x="5326261" y="980885"/>
            <a:ext cx="2609302" cy="180896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43">
            <a:extLst>
              <a:ext uri="{FF2B5EF4-FFF2-40B4-BE49-F238E27FC236}">
                <a16:creationId xmlns:a16="http://schemas.microsoft.com/office/drawing/2014/main" id="{CE5CF2C4-D700-3C8E-9C64-AEB1892282D9}"/>
              </a:ext>
            </a:extLst>
          </p:cNvPr>
          <p:cNvSpPr txBox="1"/>
          <p:nvPr/>
        </p:nvSpPr>
        <p:spPr>
          <a:xfrm>
            <a:off x="4998380" y="22176"/>
            <a:ext cx="24728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Arial" pitchFamily="34" charset="0"/>
              </a:rPr>
              <a:t>Background</a:t>
            </a:r>
            <a:endParaRPr kumimoji="0" lang="ko-KR" altLang="ko-K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3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" grpId="0"/>
      <p:bldP spid="9" grpId="0"/>
      <p:bldP spid="11" grpId="0" animBg="1"/>
      <p:bldP spid="12" grpId="0" animBg="1"/>
      <p:bldP spid="14" grpId="0" animBg="1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D191B70-1E23-4041-95B4-37636231D69E}"/>
              </a:ext>
            </a:extLst>
          </p:cNvPr>
          <p:cNvSpPr/>
          <p:nvPr/>
        </p:nvSpPr>
        <p:spPr>
          <a:xfrm>
            <a:off x="1351646" y="5468092"/>
            <a:ext cx="9798436" cy="115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ea typeface="微软雅黑" panose="020B0503020204020204" pitchFamily="34" charset="-122"/>
                <a:cs typeface="Times New Roman" panose="02020603050405020304" pitchFamily="18" charset="0"/>
              </a:rPr>
              <a:t>Earthworm-mediated plant growth is attributed to its influence on soil microbiome.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ea typeface="微软雅黑" panose="020B0503020204020204" pitchFamily="34" charset="-122"/>
                <a:cs typeface="Times New Roman" panose="02020603050405020304" pitchFamily="18" charset="0"/>
              </a:rPr>
              <a:t>Whether and how earthworms affect plant growth and defense by driving changes in rhizosphere microbiome?</a:t>
            </a:r>
            <a:endParaRPr lang="zh-CN" altLang="en-US" sz="1600" dirty="0"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854EF10-2FA1-4FFB-B8E0-0605C1C6B53E}"/>
              </a:ext>
            </a:extLst>
          </p:cNvPr>
          <p:cNvSpPr/>
          <p:nvPr/>
        </p:nvSpPr>
        <p:spPr>
          <a:xfrm>
            <a:off x="9399743" y="6361245"/>
            <a:ext cx="2744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altLang="zh-CN" sz="120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Liu et al., 2019. </a:t>
            </a:r>
            <a:r>
              <a:rPr lang="fr-FR" altLang="zh-CN" sz="1200" i="1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Current Biology</a:t>
            </a:r>
            <a:r>
              <a:rPr lang="fr-FR" altLang="zh-CN" sz="120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</a:p>
          <a:p>
            <a:pPr>
              <a:defRPr/>
            </a:pP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Blundell R et al., 2020. </a:t>
            </a:r>
            <a:r>
              <a:rPr lang="en-US" altLang="zh-CN" sz="1200" i="1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Nature Plants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A11B5EE4-D748-48EB-AC2C-0948068E9B15}"/>
              </a:ext>
            </a:extLst>
          </p:cNvPr>
          <p:cNvSpPr/>
          <p:nvPr/>
        </p:nvSpPr>
        <p:spPr>
          <a:xfrm>
            <a:off x="5150500" y="3166009"/>
            <a:ext cx="1567505" cy="92901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3E19066-E5AA-4ED3-A4E8-E78C0D3209EC}"/>
              </a:ext>
            </a:extLst>
          </p:cNvPr>
          <p:cNvSpPr txBox="1"/>
          <p:nvPr/>
        </p:nvSpPr>
        <p:spPr>
          <a:xfrm>
            <a:off x="5113176" y="3230495"/>
            <a:ext cx="164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The changes of microbes was related to the content of defense hormones.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7" name="形状 6">
            <a:extLst>
              <a:ext uri="{FF2B5EF4-FFF2-40B4-BE49-F238E27FC236}">
                <a16:creationId xmlns:a16="http://schemas.microsoft.com/office/drawing/2014/main" id="{B6008F89-9E64-48E8-83ED-46BAFA8A2FEA}"/>
              </a:ext>
            </a:extLst>
          </p:cNvPr>
          <p:cNvSpPr/>
          <p:nvPr/>
        </p:nvSpPr>
        <p:spPr>
          <a:xfrm>
            <a:off x="4593085" y="1683260"/>
            <a:ext cx="2087596" cy="1218810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F79392BD-FC43-48D0-97CA-1AFBBE0AE6D4}"/>
              </a:ext>
            </a:extLst>
          </p:cNvPr>
          <p:cNvSpPr/>
          <p:nvPr/>
        </p:nvSpPr>
        <p:spPr>
          <a:xfrm>
            <a:off x="5620739" y="2062624"/>
            <a:ext cx="140398" cy="14039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形状 8">
            <a:extLst>
              <a:ext uri="{FF2B5EF4-FFF2-40B4-BE49-F238E27FC236}">
                <a16:creationId xmlns:a16="http://schemas.microsoft.com/office/drawing/2014/main" id="{599C54DB-BD24-4D71-B741-3A0221493B69}"/>
              </a:ext>
            </a:extLst>
          </p:cNvPr>
          <p:cNvSpPr/>
          <p:nvPr/>
        </p:nvSpPr>
        <p:spPr>
          <a:xfrm rot="12397230" flipH="1">
            <a:off x="6502983" y="2876019"/>
            <a:ext cx="1036935" cy="1060730"/>
          </a:xfrm>
          <a:prstGeom prst="swooshArrow">
            <a:avLst>
              <a:gd name="adj1" fmla="val 25044"/>
              <a:gd name="adj2" fmla="val 3782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067F1146-2CD9-4A04-89A9-01406D46B1A7}"/>
              </a:ext>
            </a:extLst>
          </p:cNvPr>
          <p:cNvSpPr/>
          <p:nvPr/>
        </p:nvSpPr>
        <p:spPr>
          <a:xfrm>
            <a:off x="6805079" y="3436295"/>
            <a:ext cx="153810" cy="15380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80000"/>
              <a:hueOff val="218907"/>
              <a:satOff val="-1431"/>
              <a:lumOff val="24554"/>
              <a:alphaOff val="0"/>
            </a:schemeClr>
          </a:fillRef>
          <a:effectRef idx="0">
            <a:schemeClr val="accent3">
              <a:shade val="80000"/>
              <a:hueOff val="218907"/>
              <a:satOff val="-1431"/>
              <a:lumOff val="2455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F66D44C-2D2C-4A75-B1DD-2D2062FD6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198" y="3158664"/>
            <a:ext cx="3782417" cy="220223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65A913C-1934-4CEB-AB00-8DFE19BC691C}"/>
              </a:ext>
            </a:extLst>
          </p:cNvPr>
          <p:cNvSpPr/>
          <p:nvPr/>
        </p:nvSpPr>
        <p:spPr>
          <a:xfrm>
            <a:off x="4517702" y="984982"/>
            <a:ext cx="1733162" cy="81235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Altered microbiota community composition and its interactions.</a:t>
            </a:r>
            <a:endParaRPr lang="zh-CN" altLang="en-US" sz="12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E1F1CDF-CCA7-55A1-FD37-C13889D045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99" t="46722"/>
          <a:stretch/>
        </p:blipFill>
        <p:spPr>
          <a:xfrm>
            <a:off x="7028771" y="886299"/>
            <a:ext cx="2562144" cy="1964018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082284EF-DDBD-C290-0B27-59A85E77F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92142" y="1098910"/>
            <a:ext cx="3792141" cy="4040225"/>
          </a:xfrm>
          <a:prstGeom prst="rect">
            <a:avLst/>
          </a:prstGeom>
        </p:spPr>
      </p:pic>
      <p:sp>
        <p:nvSpPr>
          <p:cNvPr id="16" name="TextBox 43">
            <a:extLst>
              <a:ext uri="{FF2B5EF4-FFF2-40B4-BE49-F238E27FC236}">
                <a16:creationId xmlns:a16="http://schemas.microsoft.com/office/drawing/2014/main" id="{C50A7223-07F0-EE7C-CA99-722F9B625027}"/>
              </a:ext>
            </a:extLst>
          </p:cNvPr>
          <p:cNvSpPr txBox="1"/>
          <p:nvPr/>
        </p:nvSpPr>
        <p:spPr>
          <a:xfrm>
            <a:off x="4998380" y="22176"/>
            <a:ext cx="24728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Arial" pitchFamily="34" charset="0"/>
              </a:rPr>
              <a:t>Background</a:t>
            </a:r>
            <a:endParaRPr kumimoji="0" lang="ko-KR" altLang="ko-K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32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F15D0C-6915-4F12-BA3A-436C14ACA446}"/>
              </a:ext>
            </a:extLst>
          </p:cNvPr>
          <p:cNvSpPr txBox="1">
            <a:spLocks/>
          </p:cNvSpPr>
          <p:nvPr/>
        </p:nvSpPr>
        <p:spPr>
          <a:xfrm>
            <a:off x="1022201" y="803519"/>
            <a:ext cx="9400975" cy="16622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20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  <a:defRPr sz="2400" b="0" kern="120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30000"/>
              </a:lnSpc>
              <a:spcBef>
                <a:spcPts val="200"/>
              </a:spcBef>
              <a:spcAft>
                <a:spcPts val="40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 sz="2000" b="0" kern="120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b="0" kern="120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b="0" kern="120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b="0" kern="120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9144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Design</a:t>
            </a:r>
            <a:r>
              <a:rPr kumimoji="0" lang="zh-CN" altLang="en-US" sz="2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：</a:t>
            </a:r>
            <a:r>
              <a:rPr kumimoji="0" lang="en-US" altLang="zh-CN" sz="2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2 </a:t>
            </a:r>
            <a:r>
              <a:rPr kumimoji="0" lang="en-US" altLang="zh-CN" sz="2000" b="0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earthworms</a:t>
            </a:r>
            <a:r>
              <a:rPr kumimoji="0" lang="en-US" altLang="zh-CN" sz="2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× 3 </a:t>
            </a:r>
            <a:r>
              <a:rPr kumimoji="0" lang="en-US" altLang="zh-CN" sz="2000" b="0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herbivores</a:t>
            </a:r>
            <a:r>
              <a:rPr kumimoji="0" lang="zh-CN" altLang="en-US" sz="2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×</a:t>
            </a:r>
            <a:r>
              <a:rPr kumimoji="0" lang="zh-CN" altLang="en-US" sz="2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5 replications.</a:t>
            </a:r>
            <a:endParaRPr kumimoji="0" lang="en-US" altLang="zh-CN" sz="2000" b="0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+mn-cs"/>
            </a:endParaRPr>
          </a:p>
          <a:p>
            <a:pPr marL="0" marR="0" lvl="0" indent="457200" algn="l" defTabSz="68576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Earthworms</a:t>
            </a:r>
            <a:r>
              <a:rPr kumimoji="0" lang="zh-CN" altLang="en-US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：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E1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= with earthworms; 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E0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= no earthworms.</a:t>
            </a:r>
            <a:endParaRPr kumimoji="0" lang="zh-CN" altLang="en-US" sz="1600" b="0" i="1" u="none" strike="noStrike" kern="1200" cap="none" spc="10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marL="0" lvl="0" indent="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Herbivores</a:t>
            </a:r>
            <a:r>
              <a:rPr kumimoji="0" lang="zh-CN" altLang="en-US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：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N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 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= 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No herbivores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;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 </a:t>
            </a:r>
            <a:r>
              <a:rPr lang="en-US" altLang="zh-CN" sz="1600" spc="100" dirty="0">
                <a:solidFill>
                  <a:srgbClr val="C00000"/>
                </a:solidFill>
                <a:latin typeface="Arial" panose="020B0604020202020204" pitchFamily="34" charset="0"/>
              </a:rPr>
              <a:t>W</a:t>
            </a:r>
            <a:r>
              <a:rPr lang="en-US" altLang="zh-CN" sz="1600" spc="100" dirty="0">
                <a:latin typeface="Arial" panose="020B0604020202020204" pitchFamily="34" charset="0"/>
              </a:rPr>
              <a:t> </a:t>
            </a:r>
            <a:r>
              <a:rPr lang="en-US" altLang="zh-CN" sz="1600" spc="1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= </a:t>
            </a:r>
            <a:r>
              <a:rPr lang="en-US" altLang="zh-CN" sz="1600" spc="100" dirty="0">
                <a:solidFill>
                  <a:schemeClr val="tx1"/>
                </a:solidFill>
                <a:latin typeface="Arial" panose="020B0604020202020204" pitchFamily="34" charset="0"/>
              </a:rPr>
              <a:t>Thrips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;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 </a:t>
            </a:r>
            <a:r>
              <a:rPr lang="en-US" altLang="zh-CN" sz="1600" spc="100" dirty="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en-US" altLang="zh-CN" sz="1600" spc="100" dirty="0">
                <a:latin typeface="Arial" panose="020B0604020202020204" pitchFamily="34" charset="0"/>
              </a:rPr>
              <a:t> </a:t>
            </a:r>
            <a:r>
              <a:rPr lang="en-US" altLang="zh-CN" sz="1600" spc="1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= </a:t>
            </a:r>
            <a:r>
              <a:rPr lang="en-US" altLang="zh-CN" sz="1600" spc="100" dirty="0">
                <a:solidFill>
                  <a:schemeClr val="tx1"/>
                </a:solidFill>
                <a:latin typeface="Arial" panose="020B0604020202020204" pitchFamily="34" charset="0"/>
              </a:rPr>
              <a:t>Aphids.</a:t>
            </a:r>
            <a:endParaRPr kumimoji="0" lang="zh-CN" altLang="en-US" sz="1600" b="0" i="0" u="none" strike="noStrike" kern="1200" cap="none" spc="1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29" name="标题 2">
            <a:extLst>
              <a:ext uri="{FF2B5EF4-FFF2-40B4-BE49-F238E27FC236}">
                <a16:creationId xmlns:a16="http://schemas.microsoft.com/office/drawing/2014/main" id="{F3DA5517-0702-45DC-A51E-1CA4335221BB}"/>
              </a:ext>
            </a:extLst>
          </p:cNvPr>
          <p:cNvSpPr txBox="1">
            <a:spLocks/>
          </p:cNvSpPr>
          <p:nvPr/>
        </p:nvSpPr>
        <p:spPr>
          <a:xfrm>
            <a:off x="486448" y="105438"/>
            <a:ext cx="11512719" cy="395515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2800" b="0" i="0" u="none" strike="noStrike" kern="1200" cap="none" spc="2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+mj-cs"/>
            </a:endParaRPr>
          </a:p>
        </p:txBody>
      </p:sp>
      <p:sp>
        <p:nvSpPr>
          <p:cNvPr id="30" name="TextBox 44">
            <a:extLst>
              <a:ext uri="{FF2B5EF4-FFF2-40B4-BE49-F238E27FC236}">
                <a16:creationId xmlns:a16="http://schemas.microsoft.com/office/drawing/2014/main" id="{E9256D86-98BB-414F-AE40-15348144BAFA}"/>
              </a:ext>
            </a:extLst>
          </p:cNvPr>
          <p:cNvSpPr txBox="1"/>
          <p:nvPr/>
        </p:nvSpPr>
        <p:spPr>
          <a:xfrm>
            <a:off x="3494587" y="57524"/>
            <a:ext cx="5950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B9B05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Arial" pitchFamily="34" charset="0"/>
              </a:rPr>
              <a:t>Materials and Methods </a:t>
            </a:r>
            <a:r>
              <a:rPr lang="en-US" altLang="zh-CN" sz="2800" spc="100" dirty="0">
                <a:solidFill>
                  <a:srgbClr val="0070C0"/>
                </a:solidFill>
                <a:latin typeface="+mj-lt"/>
                <a:ea typeface="华文中宋" panose="02010600040101010101" pitchFamily="2" charset="-122"/>
              </a:rPr>
              <a:t>(field)</a:t>
            </a:r>
            <a:endParaRPr lang="zh-CN" altLang="zh-CN" sz="3600" spc="100" dirty="0">
              <a:solidFill>
                <a:srgbClr val="0070C0"/>
              </a:solidFill>
              <a:latin typeface="+mj-lt"/>
              <a:ea typeface="华文中宋" panose="02010600040101010101" pitchFamily="2" charset="-122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FED8AAC4-CF26-5E39-9811-DB732F51C752}"/>
              </a:ext>
            </a:extLst>
          </p:cNvPr>
          <p:cNvGrpSpPr/>
          <p:nvPr/>
        </p:nvGrpSpPr>
        <p:grpSpPr>
          <a:xfrm>
            <a:off x="707829" y="1734794"/>
            <a:ext cx="10983425" cy="4630043"/>
            <a:chOff x="707832" y="1765990"/>
            <a:chExt cx="11432244" cy="4819242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67CA292E-F147-49F9-82B2-20D742602022}"/>
                </a:ext>
              </a:extLst>
            </p:cNvPr>
            <p:cNvSpPr txBox="1"/>
            <p:nvPr/>
          </p:nvSpPr>
          <p:spPr>
            <a:xfrm>
              <a:off x="2707238" y="5989747"/>
              <a:ext cx="2461146" cy="458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5×6 = 30 Split plot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D45925D-1B93-4CEA-B972-B63397E2C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2216" y="4616097"/>
              <a:ext cx="2625513" cy="1969135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1B01017-BD0C-4D17-9E61-42DEE81F6359}"/>
                </a:ext>
              </a:extLst>
            </p:cNvPr>
            <p:cNvSpPr txBox="1"/>
            <p:nvPr/>
          </p:nvSpPr>
          <p:spPr>
            <a:xfrm>
              <a:off x="10209696" y="5163826"/>
              <a:ext cx="1930380" cy="787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Main plot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7.1 m</a:t>
              </a:r>
              <a:r>
                <a:rPr kumimoji="0" lang="en-US" altLang="zh-CN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2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Fertilize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60% N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右大括号 9">
              <a:extLst>
                <a:ext uri="{FF2B5EF4-FFF2-40B4-BE49-F238E27FC236}">
                  <a16:creationId xmlns:a16="http://schemas.microsoft.com/office/drawing/2014/main" id="{20117F64-BDE8-4692-9BCC-6DC36D0D4026}"/>
                </a:ext>
              </a:extLst>
            </p:cNvPr>
            <p:cNvSpPr/>
            <p:nvPr/>
          </p:nvSpPr>
          <p:spPr>
            <a:xfrm rot="5400000">
              <a:off x="1901119" y="3409220"/>
              <a:ext cx="47374" cy="862752"/>
            </a:xfrm>
            <a:prstGeom prst="rightBrace">
              <a:avLst>
                <a:gd name="adj1" fmla="val 0"/>
                <a:gd name="adj2" fmla="val 50000"/>
              </a:avLst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endParaRPr>
            </a:p>
          </p:txBody>
        </p:sp>
        <p:sp>
          <p:nvSpPr>
            <p:cNvPr id="11" name="右大括号 10">
              <a:extLst>
                <a:ext uri="{FF2B5EF4-FFF2-40B4-BE49-F238E27FC236}">
                  <a16:creationId xmlns:a16="http://schemas.microsoft.com/office/drawing/2014/main" id="{E2A87EAF-F4E4-4462-8032-5AA2F34630E2}"/>
                </a:ext>
              </a:extLst>
            </p:cNvPr>
            <p:cNvSpPr/>
            <p:nvPr/>
          </p:nvSpPr>
          <p:spPr>
            <a:xfrm>
              <a:off x="3112923" y="3373927"/>
              <a:ext cx="35126" cy="215068"/>
            </a:xfrm>
            <a:prstGeom prst="rightBrace">
              <a:avLst>
                <a:gd name="adj1" fmla="val 0"/>
                <a:gd name="adj2" fmla="val 50000"/>
              </a:avLst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endParaRP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D07EE4DA-C4A6-4442-8A19-F55671693A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45889" y="3538134"/>
              <a:ext cx="317580" cy="2481672"/>
            </a:xfrm>
            <a:prstGeom prst="line">
              <a:avLst/>
            </a:prstGeom>
            <a:noFill/>
            <a:ln w="9525" cap="flat" cmpd="sng" algn="ctr">
              <a:solidFill>
                <a:srgbClr val="4A66AC"/>
              </a:solidFill>
              <a:prstDash val="dash"/>
            </a:ln>
            <a:effectLst/>
          </p:spPr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CD721A05-85B5-4765-B467-AE41BB325A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54118" y="3669850"/>
              <a:ext cx="844652" cy="2526862"/>
            </a:xfrm>
            <a:prstGeom prst="line">
              <a:avLst/>
            </a:prstGeom>
            <a:noFill/>
            <a:ln w="9525" cap="flat" cmpd="sng" algn="ctr">
              <a:solidFill>
                <a:srgbClr val="4A66AC"/>
              </a:solidFill>
              <a:prstDash val="dash"/>
            </a:ln>
            <a:effectLst/>
          </p:spPr>
        </p:cxn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EFEEA73E-08C0-C28A-2E14-58307BCDA969}"/>
                </a:ext>
              </a:extLst>
            </p:cNvPr>
            <p:cNvGrpSpPr/>
            <p:nvPr/>
          </p:nvGrpSpPr>
          <p:grpSpPr>
            <a:xfrm>
              <a:off x="9289339" y="1765990"/>
              <a:ext cx="1725168" cy="2292381"/>
              <a:chOff x="9968061" y="721874"/>
              <a:chExt cx="2793604" cy="3712103"/>
            </a:xfrm>
          </p:grpSpPr>
          <p:sp>
            <p:nvSpPr>
              <p:cNvPr id="17" name="圆柱体 16">
                <a:extLst>
                  <a:ext uri="{FF2B5EF4-FFF2-40B4-BE49-F238E27FC236}">
                    <a16:creationId xmlns:a16="http://schemas.microsoft.com/office/drawing/2014/main" id="{7AACBABF-4E03-43A1-B523-5C43E6F0F3F3}"/>
                  </a:ext>
                </a:extLst>
              </p:cNvPr>
              <p:cNvSpPr/>
              <p:nvPr/>
            </p:nvSpPr>
            <p:spPr>
              <a:xfrm>
                <a:off x="9968061" y="2137726"/>
                <a:ext cx="1436656" cy="1667111"/>
              </a:xfrm>
              <a:prstGeom prst="can">
                <a:avLst/>
              </a:prstGeom>
              <a:noFill/>
              <a:ln w="158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>
                <a:glow rad="38100">
                  <a:srgbClr val="242852">
                    <a:lumMod val="20000"/>
                    <a:lumOff val="8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华文中宋" panose="02010600040101010101" pitchFamily="2" charset="-122"/>
                  <a:cs typeface="+mn-cs"/>
                </a:endParaRPr>
              </a:p>
            </p:txBody>
          </p:sp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38C0F072-948E-A83F-160C-686DDEBA2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2149" y="721874"/>
                <a:ext cx="1250972" cy="2831704"/>
              </a:xfrm>
              <a:prstGeom prst="rect">
                <a:avLst/>
              </a:prstGeom>
            </p:spPr>
          </p:pic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B31D004-5CE4-4023-B817-073EED4AA1E4}"/>
                  </a:ext>
                </a:extLst>
              </p:cNvPr>
              <p:cNvSpPr txBox="1"/>
              <p:nvPr/>
            </p:nvSpPr>
            <p:spPr>
              <a:xfrm>
                <a:off x="10086969" y="3885749"/>
                <a:ext cx="1266613" cy="548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华文中宋" panose="02010600040101010101" pitchFamily="2" charset="-122"/>
                    <a:cs typeface="Times New Roman" panose="02020603050405020304" pitchFamily="18" charset="0"/>
                  </a:rPr>
                  <a:t>30 cm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华文中宋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28BAA25-F7F6-4F5B-8FD3-260A87DA24C3}"/>
                  </a:ext>
                </a:extLst>
              </p:cNvPr>
              <p:cNvSpPr txBox="1"/>
              <p:nvPr/>
            </p:nvSpPr>
            <p:spPr>
              <a:xfrm>
                <a:off x="11495052" y="2724001"/>
                <a:ext cx="1266613" cy="548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华文中宋" panose="02010600040101010101" pitchFamily="2" charset="-122"/>
                    <a:cs typeface="Times New Roman" panose="02020603050405020304" pitchFamily="18" charset="0"/>
                  </a:rPr>
                  <a:t>40 cm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华文中宋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73DC78DF-0ADE-44F1-A05B-22C3CFC84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177" y="2863027"/>
                <a:ext cx="406970" cy="20950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63C8FEB0-233E-4F38-9C51-66C0227B96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03514" y="2967781"/>
                <a:ext cx="252110" cy="235616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EAAB571F-EB6E-4754-8193-50B7A6B3E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273186">
                <a:off x="10384007" y="3161170"/>
                <a:ext cx="406970" cy="209505"/>
              </a:xfrm>
              <a:prstGeom prst="rect">
                <a:avLst/>
              </a:prstGeom>
            </p:spPr>
          </p:pic>
        </p:grp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18106BF1-39D9-BC8C-6821-5432E246A630}"/>
                </a:ext>
              </a:extLst>
            </p:cNvPr>
            <p:cNvGrpSpPr/>
            <p:nvPr/>
          </p:nvGrpSpPr>
          <p:grpSpPr>
            <a:xfrm>
              <a:off x="707832" y="3132987"/>
              <a:ext cx="6356311" cy="2515817"/>
              <a:chOff x="7960214" y="1503962"/>
              <a:chExt cx="3793475" cy="1501451"/>
            </a:xfrm>
          </p:grpSpPr>
          <p:sp>
            <p:nvSpPr>
              <p:cNvPr id="31" name="圆柱体 30">
                <a:extLst>
                  <a:ext uri="{FF2B5EF4-FFF2-40B4-BE49-F238E27FC236}">
                    <a16:creationId xmlns:a16="http://schemas.microsoft.com/office/drawing/2014/main" id="{7FCEF032-780D-557D-23B0-CAB391BA8520}"/>
                  </a:ext>
                </a:extLst>
              </p:cNvPr>
              <p:cNvSpPr/>
              <p:nvPr/>
            </p:nvSpPr>
            <p:spPr>
              <a:xfrm flipH="1">
                <a:off x="11258350" y="2286861"/>
                <a:ext cx="495339" cy="642551"/>
              </a:xfrm>
              <a:prstGeom prst="can">
                <a:avLst/>
              </a:prstGeom>
              <a:noFill/>
              <a:ln w="15875" cap="flat" cmpd="sng" algn="ctr">
                <a:solidFill>
                  <a:srgbClr val="44831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</a:endParaRPr>
              </a:p>
            </p:txBody>
          </p:sp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E3D2FBF5-11A7-0132-BFB9-FF15BFB771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87629" y="2514516"/>
                <a:ext cx="254227" cy="146300"/>
              </a:xfrm>
              <a:prstGeom prst="rect">
                <a:avLst/>
              </a:prstGeom>
              <a:effectLst/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4C923226-54EB-10E1-942F-F306C94B4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52374" y="2681846"/>
                <a:ext cx="157489" cy="164534"/>
              </a:xfrm>
              <a:prstGeom prst="rect">
                <a:avLst/>
              </a:prstGeom>
              <a:effectLst/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DF6FE4AB-6D20-DF3A-333A-5D38AEFCE9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26814" flipH="1">
                <a:off x="8664520" y="2716404"/>
                <a:ext cx="254227" cy="146300"/>
              </a:xfrm>
              <a:prstGeom prst="rect">
                <a:avLst/>
              </a:prstGeom>
              <a:effectLst/>
            </p:spPr>
          </p:pic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54DA477B-7342-DD3C-B3B2-F27F689EAC64}"/>
                  </a:ext>
                </a:extLst>
              </p:cNvPr>
              <p:cNvSpPr txBox="1"/>
              <p:nvPr/>
            </p:nvSpPr>
            <p:spPr>
              <a:xfrm>
                <a:off x="9086631" y="2129581"/>
                <a:ext cx="339627" cy="27552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/>
                  <a:t>×</a:t>
                </a:r>
                <a:endParaRPr lang="zh-CN" altLang="en-US" sz="2400" dirty="0"/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7CB10114-0B8A-D8EA-2ADE-26F1239CFEAC}"/>
                  </a:ext>
                </a:extLst>
              </p:cNvPr>
              <p:cNvSpPr/>
              <p:nvPr/>
            </p:nvSpPr>
            <p:spPr>
              <a:xfrm>
                <a:off x="7960214" y="1801017"/>
                <a:ext cx="390571" cy="22311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/>
                  <a:t>E0</a:t>
                </a:r>
                <a:endParaRPr lang="zh-CN" altLang="en-US" sz="1200" dirty="0"/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C5FBE654-9047-0C33-3ED8-6E368DFADF57}"/>
                  </a:ext>
                </a:extLst>
              </p:cNvPr>
              <p:cNvSpPr/>
              <p:nvPr/>
            </p:nvSpPr>
            <p:spPr>
              <a:xfrm>
                <a:off x="7974360" y="2554383"/>
                <a:ext cx="376425" cy="23184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/>
                  <a:t>E1</a:t>
                </a:r>
                <a:endParaRPr lang="zh-CN" altLang="en-US" sz="1200" dirty="0"/>
              </a:p>
            </p:txBody>
          </p:sp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39744216-BA07-7584-63D3-20EBD3357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88611" y="1858173"/>
                <a:ext cx="413966" cy="937054"/>
              </a:xfrm>
              <a:prstGeom prst="rect">
                <a:avLst/>
              </a:prstGeom>
            </p:spPr>
          </p:pic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F1108C60-5D43-1D9F-643C-DEF9DA876726}"/>
                  </a:ext>
                </a:extLst>
              </p:cNvPr>
              <p:cNvSpPr/>
              <p:nvPr/>
            </p:nvSpPr>
            <p:spPr>
              <a:xfrm>
                <a:off x="9575769" y="1505558"/>
                <a:ext cx="292672" cy="229602"/>
              </a:xfrm>
              <a:prstGeom prst="rect">
                <a:avLst/>
              </a:prstGeom>
              <a:solidFill>
                <a:srgbClr val="1697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/>
                  <a:t>N</a:t>
                </a:r>
                <a:endParaRPr lang="zh-CN" altLang="en-US" sz="1200" dirty="0"/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22123A1-F5FA-4D1F-D9CD-A5B580D71FA2}"/>
                  </a:ext>
                </a:extLst>
              </p:cNvPr>
              <p:cNvSpPr/>
              <p:nvPr/>
            </p:nvSpPr>
            <p:spPr>
              <a:xfrm>
                <a:off x="10472138" y="1503962"/>
                <a:ext cx="292672" cy="229602"/>
              </a:xfrm>
              <a:prstGeom prst="rect">
                <a:avLst/>
              </a:prstGeom>
              <a:solidFill>
                <a:srgbClr val="F77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/>
                  <a:t>W</a:t>
                </a:r>
                <a:endParaRPr lang="zh-CN" altLang="en-US" sz="1200" dirty="0"/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92E23774-43B7-85F4-7BAC-5AFB43881194}"/>
                  </a:ext>
                </a:extLst>
              </p:cNvPr>
              <p:cNvSpPr/>
              <p:nvPr/>
            </p:nvSpPr>
            <p:spPr>
              <a:xfrm>
                <a:off x="11368364" y="1505558"/>
                <a:ext cx="292672" cy="240198"/>
              </a:xfrm>
              <a:prstGeom prst="rect">
                <a:avLst/>
              </a:prstGeom>
              <a:solidFill>
                <a:srgbClr val="4483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/>
                  <a:t>A</a:t>
                </a:r>
                <a:endParaRPr lang="zh-CN" altLang="en-US" sz="1200" dirty="0"/>
              </a:p>
            </p:txBody>
          </p:sp>
          <p:sp>
            <p:nvSpPr>
              <p:cNvPr id="44" name="圆柱体 43">
                <a:extLst>
                  <a:ext uri="{FF2B5EF4-FFF2-40B4-BE49-F238E27FC236}">
                    <a16:creationId xmlns:a16="http://schemas.microsoft.com/office/drawing/2014/main" id="{8654B867-B2FF-AC58-B10A-95635BF736B7}"/>
                  </a:ext>
                </a:extLst>
              </p:cNvPr>
              <p:cNvSpPr/>
              <p:nvPr/>
            </p:nvSpPr>
            <p:spPr>
              <a:xfrm flipH="1">
                <a:off x="10373289" y="2284913"/>
                <a:ext cx="495339" cy="642551"/>
              </a:xfrm>
              <a:prstGeom prst="can">
                <a:avLst/>
              </a:prstGeom>
              <a:noFill/>
              <a:ln w="15875" cap="flat" cmpd="sng" algn="ctr">
                <a:solidFill>
                  <a:srgbClr val="F779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圆柱体 44">
                <a:extLst>
                  <a:ext uri="{FF2B5EF4-FFF2-40B4-BE49-F238E27FC236}">
                    <a16:creationId xmlns:a16="http://schemas.microsoft.com/office/drawing/2014/main" id="{0F1C6952-B845-AA07-97C1-0AF7BDA574B2}"/>
                  </a:ext>
                </a:extLst>
              </p:cNvPr>
              <p:cNvSpPr/>
              <p:nvPr/>
            </p:nvSpPr>
            <p:spPr>
              <a:xfrm flipH="1">
                <a:off x="9471452" y="2284913"/>
                <a:ext cx="495339" cy="642551"/>
              </a:xfrm>
              <a:prstGeom prst="can">
                <a:avLst/>
              </a:prstGeom>
              <a:noFill/>
              <a:ln w="15875" cap="flat" cmpd="sng" algn="ctr">
                <a:solidFill>
                  <a:srgbClr val="2B83A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圆柱体 45">
                <a:extLst>
                  <a:ext uri="{FF2B5EF4-FFF2-40B4-BE49-F238E27FC236}">
                    <a16:creationId xmlns:a16="http://schemas.microsoft.com/office/drawing/2014/main" id="{675155E7-4207-81BE-C6DE-E28A9B8EB970}"/>
                  </a:ext>
                </a:extLst>
              </p:cNvPr>
              <p:cNvSpPr/>
              <p:nvPr/>
            </p:nvSpPr>
            <p:spPr>
              <a:xfrm flipH="1">
                <a:off x="8434788" y="1593192"/>
                <a:ext cx="495339" cy="642551"/>
              </a:xfrm>
              <a:prstGeom prst="can">
                <a:avLst/>
              </a:prstGeom>
              <a:solidFill>
                <a:srgbClr val="F2F2F2"/>
              </a:solidFill>
              <a:ln w="15875" cap="flat" cmpd="sng" algn="ctr">
                <a:solidFill>
                  <a:srgbClr val="D2BEA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圆柱体 46">
                <a:extLst>
                  <a:ext uri="{FF2B5EF4-FFF2-40B4-BE49-F238E27FC236}">
                    <a16:creationId xmlns:a16="http://schemas.microsoft.com/office/drawing/2014/main" id="{847A33F2-179A-5132-4F05-31910DB6A56B}"/>
                  </a:ext>
                </a:extLst>
              </p:cNvPr>
              <p:cNvSpPr/>
              <p:nvPr/>
            </p:nvSpPr>
            <p:spPr>
              <a:xfrm flipH="1">
                <a:off x="8434750" y="2362862"/>
                <a:ext cx="495339" cy="642551"/>
              </a:xfrm>
              <a:prstGeom prst="can">
                <a:avLst/>
              </a:prstGeom>
              <a:noFill/>
              <a:ln w="15875" cap="flat" cmpd="sng" algn="ctr">
                <a:solidFill>
                  <a:srgbClr val="A67C5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</a:endParaRPr>
              </a:p>
            </p:txBody>
          </p:sp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1787504F-090B-0F8C-B426-5F60CC296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95942" y="1847421"/>
                <a:ext cx="413966" cy="937054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4EB79F75-263D-91D7-BA69-DB5194FDF0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4572" y="1858150"/>
                <a:ext cx="413966" cy="937054"/>
              </a:xfrm>
              <a:prstGeom prst="rect">
                <a:avLst/>
              </a:prstGeom>
            </p:spPr>
          </p:pic>
        </p:grpSp>
      </p:grpSp>
      <p:pic>
        <p:nvPicPr>
          <p:cNvPr id="64" name="图形 63">
            <a:extLst>
              <a:ext uri="{FF2B5EF4-FFF2-40B4-BE49-F238E27FC236}">
                <a16:creationId xmlns:a16="http://schemas.microsoft.com/office/drawing/2014/main" id="{C1F9F93B-1BDE-D82E-D842-1D7EDC4CE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144599">
            <a:off x="6501198" y="3653604"/>
            <a:ext cx="611507" cy="430320"/>
          </a:xfrm>
          <a:prstGeom prst="rect">
            <a:avLst/>
          </a:prstGeom>
        </p:spPr>
      </p:pic>
      <p:pic>
        <p:nvPicPr>
          <p:cNvPr id="66" name="图形 65">
            <a:extLst>
              <a:ext uri="{FF2B5EF4-FFF2-40B4-BE49-F238E27FC236}">
                <a16:creationId xmlns:a16="http://schemas.microsoft.com/office/drawing/2014/main" id="{65395617-7CA7-CE78-E46D-53207B3C63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4139472">
            <a:off x="4897771" y="3768991"/>
            <a:ext cx="768790" cy="27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80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形 14" descr="线箭头平直">
            <a:extLst>
              <a:ext uri="{FF2B5EF4-FFF2-40B4-BE49-F238E27FC236}">
                <a16:creationId xmlns:a16="http://schemas.microsoft.com/office/drawing/2014/main" id="{4F462E89-21D6-E034-2235-286084C9F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556545" y="5308525"/>
            <a:ext cx="1366159" cy="914400"/>
          </a:xfrm>
          <a:prstGeom prst="rect">
            <a:avLst/>
          </a:prstGeom>
        </p:spPr>
      </p:pic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8F165FE2-D497-4DED-B5A7-8F464774EF42}"/>
              </a:ext>
            </a:extLst>
          </p:cNvPr>
          <p:cNvSpPr txBox="1">
            <a:spLocks/>
          </p:cNvSpPr>
          <p:nvPr/>
        </p:nvSpPr>
        <p:spPr>
          <a:xfrm>
            <a:off x="745998" y="710770"/>
            <a:ext cx="10059138" cy="25731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spcAft>
                <a:spcPts val="20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  <a:defRPr sz="2400" b="0" kern="120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30000"/>
              </a:lnSpc>
              <a:spcBef>
                <a:spcPts val="200"/>
              </a:spcBef>
              <a:spcAft>
                <a:spcPts val="40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 sz="2000" b="0" kern="120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b="0" kern="120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b="0" kern="120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b="0" kern="120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endParaRPr kumimoji="0" lang="zh-CN" altLang="en-US" sz="2800" b="0" i="0" u="none" strike="noStrike" kern="1200" cap="none" spc="1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147" name="TextBox 44">
            <a:extLst>
              <a:ext uri="{FF2B5EF4-FFF2-40B4-BE49-F238E27FC236}">
                <a16:creationId xmlns:a16="http://schemas.microsoft.com/office/drawing/2014/main" id="{DFDF2DDF-829F-2B20-A42D-40343B041B5D}"/>
              </a:ext>
            </a:extLst>
          </p:cNvPr>
          <p:cNvSpPr txBox="1"/>
          <p:nvPr/>
        </p:nvSpPr>
        <p:spPr>
          <a:xfrm>
            <a:off x="3068135" y="59817"/>
            <a:ext cx="6662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B9B05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Arial" pitchFamily="34" charset="0"/>
              </a:rPr>
              <a:t>Materials and Methods </a:t>
            </a:r>
            <a:r>
              <a:rPr lang="en-US" altLang="zh-CN" sz="2800" spc="100" dirty="0">
                <a:solidFill>
                  <a:srgbClr val="0070C0"/>
                </a:solidFill>
                <a:latin typeface="+mj-lt"/>
                <a:ea typeface="华文中宋" panose="02010600040101010101" pitchFamily="2" charset="-122"/>
              </a:rPr>
              <a:t>(microcosm)</a:t>
            </a:r>
            <a:endParaRPr lang="zh-CN" altLang="zh-CN" sz="3600" spc="100" dirty="0">
              <a:solidFill>
                <a:srgbClr val="0070C0"/>
              </a:solidFill>
              <a:latin typeface="+mj-lt"/>
              <a:ea typeface="华文中宋" panose="02010600040101010101" pitchFamily="2" charset="-122"/>
            </a:endParaRPr>
          </a:p>
        </p:txBody>
      </p:sp>
      <p:pic>
        <p:nvPicPr>
          <p:cNvPr id="125" name="图片 124">
            <a:extLst>
              <a:ext uri="{FF2B5EF4-FFF2-40B4-BE49-F238E27FC236}">
                <a16:creationId xmlns:a16="http://schemas.microsoft.com/office/drawing/2014/main" id="{232CC923-5786-47E5-A456-4287517CF1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9" t="12227" r="14760" b="27235"/>
          <a:stretch/>
        </p:blipFill>
        <p:spPr>
          <a:xfrm>
            <a:off x="10157335" y="5236011"/>
            <a:ext cx="921528" cy="941064"/>
          </a:xfrm>
          <a:prstGeom prst="rect">
            <a:avLst/>
          </a:prstGeom>
        </p:spPr>
      </p:pic>
      <p:sp>
        <p:nvSpPr>
          <p:cNvPr id="126" name="矩形 125">
            <a:extLst>
              <a:ext uri="{FF2B5EF4-FFF2-40B4-BE49-F238E27FC236}">
                <a16:creationId xmlns:a16="http://schemas.microsoft.com/office/drawing/2014/main" id="{F782EF43-238F-49ED-9AD3-ED9D28066172}"/>
              </a:ext>
            </a:extLst>
          </p:cNvPr>
          <p:cNvSpPr/>
          <p:nvPr/>
        </p:nvSpPr>
        <p:spPr>
          <a:xfrm>
            <a:off x="10125724" y="6226712"/>
            <a:ext cx="1053451" cy="265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Bean aphids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 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7" name="图片 126">
            <a:extLst>
              <a:ext uri="{FF2B5EF4-FFF2-40B4-BE49-F238E27FC236}">
                <a16:creationId xmlns:a16="http://schemas.microsoft.com/office/drawing/2014/main" id="{867887A9-4679-4777-B8E2-4F9344945B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 b="5099"/>
          <a:stretch/>
        </p:blipFill>
        <p:spPr>
          <a:xfrm>
            <a:off x="8996360" y="5236011"/>
            <a:ext cx="915972" cy="941064"/>
          </a:xfrm>
          <a:prstGeom prst="rect">
            <a:avLst/>
          </a:prstGeom>
        </p:spPr>
      </p:pic>
      <p:sp>
        <p:nvSpPr>
          <p:cNvPr id="128" name="矩形 127">
            <a:extLst>
              <a:ext uri="{FF2B5EF4-FFF2-40B4-BE49-F238E27FC236}">
                <a16:creationId xmlns:a16="http://schemas.microsoft.com/office/drawing/2014/main" id="{B7D8050E-98BF-4BC5-84B4-3F401B509483}"/>
              </a:ext>
            </a:extLst>
          </p:cNvPr>
          <p:cNvSpPr/>
          <p:nvPr/>
        </p:nvSpPr>
        <p:spPr>
          <a:xfrm>
            <a:off x="8937948" y="6250993"/>
            <a:ext cx="1164847" cy="265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Peach aphids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CB57972F-05A0-4A07-81CB-1CF94AEC1BB4}"/>
              </a:ext>
            </a:extLst>
          </p:cNvPr>
          <p:cNvSpPr txBox="1"/>
          <p:nvPr/>
        </p:nvSpPr>
        <p:spPr>
          <a:xfrm>
            <a:off x="629651" y="5356412"/>
            <a:ext cx="915547" cy="501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Growth period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1C5BEADB-4D1B-4E57-851C-03CEB6E6816D}"/>
              </a:ext>
            </a:extLst>
          </p:cNvPr>
          <p:cNvSpPr/>
          <p:nvPr/>
        </p:nvSpPr>
        <p:spPr>
          <a:xfrm>
            <a:off x="10805136" y="5582367"/>
            <a:ext cx="111992" cy="134400"/>
          </a:xfrm>
          <a:prstGeom prst="ellipse">
            <a:avLst/>
          </a:prstGeom>
          <a:noFill/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931FB6A5-2D6A-4541-AE9C-4252D47CA28F}"/>
              </a:ext>
            </a:extLst>
          </p:cNvPr>
          <p:cNvSpPr/>
          <p:nvPr/>
        </p:nvSpPr>
        <p:spPr>
          <a:xfrm>
            <a:off x="10288147" y="5853689"/>
            <a:ext cx="111992" cy="134400"/>
          </a:xfrm>
          <a:prstGeom prst="ellipse">
            <a:avLst/>
          </a:prstGeom>
          <a:noFill/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D2FFE743-B6A3-46A6-9417-CA9DEF77C729}"/>
              </a:ext>
            </a:extLst>
          </p:cNvPr>
          <p:cNvSpPr/>
          <p:nvPr/>
        </p:nvSpPr>
        <p:spPr>
          <a:xfrm>
            <a:off x="9512003" y="5700994"/>
            <a:ext cx="111992" cy="134400"/>
          </a:xfrm>
          <a:prstGeom prst="ellipse">
            <a:avLst/>
          </a:prstGeom>
          <a:noFill/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CF4987B5-D65E-4CB7-AEC6-20CF4DED17B2}"/>
              </a:ext>
            </a:extLst>
          </p:cNvPr>
          <p:cNvSpPr/>
          <p:nvPr/>
        </p:nvSpPr>
        <p:spPr>
          <a:xfrm>
            <a:off x="9631556" y="5748282"/>
            <a:ext cx="111992" cy="134400"/>
          </a:xfrm>
          <a:prstGeom prst="ellipse">
            <a:avLst/>
          </a:prstGeom>
          <a:noFill/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6" name="图片 135">
            <a:extLst>
              <a:ext uri="{FF2B5EF4-FFF2-40B4-BE49-F238E27FC236}">
                <a16:creationId xmlns:a16="http://schemas.microsoft.com/office/drawing/2014/main" id="{75A05442-5929-4AAF-8AFE-85E08CE416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75" y="3360313"/>
            <a:ext cx="1338225" cy="1003669"/>
          </a:xfrm>
          <a:prstGeom prst="rect">
            <a:avLst/>
          </a:prstGeom>
        </p:spPr>
      </p:pic>
      <p:sp>
        <p:nvSpPr>
          <p:cNvPr id="137" name="文本框 136">
            <a:extLst>
              <a:ext uri="{FF2B5EF4-FFF2-40B4-BE49-F238E27FC236}">
                <a16:creationId xmlns:a16="http://schemas.microsoft.com/office/drawing/2014/main" id="{E2280BAD-D52C-4E2D-916E-EF6A51488DA6}"/>
              </a:ext>
            </a:extLst>
          </p:cNvPr>
          <p:cNvSpPr txBox="1"/>
          <p:nvPr/>
        </p:nvSpPr>
        <p:spPr>
          <a:xfrm>
            <a:off x="522702" y="3531461"/>
            <a:ext cx="1171734" cy="501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Sterilization leaching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9" name="图片 138">
            <a:extLst>
              <a:ext uri="{FF2B5EF4-FFF2-40B4-BE49-F238E27FC236}">
                <a16:creationId xmlns:a16="http://schemas.microsoft.com/office/drawing/2014/main" id="{BCE10C0C-7969-4180-BDA7-3E5301A13B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08" y="3326326"/>
            <a:ext cx="2144165" cy="1608123"/>
          </a:xfrm>
          <a:prstGeom prst="rect">
            <a:avLst/>
          </a:prstGeom>
        </p:spPr>
      </p:pic>
      <p:cxnSp>
        <p:nvCxnSpPr>
          <p:cNvPr id="140" name="直接连接符 139">
            <a:extLst>
              <a:ext uri="{FF2B5EF4-FFF2-40B4-BE49-F238E27FC236}">
                <a16:creationId xmlns:a16="http://schemas.microsoft.com/office/drawing/2014/main" id="{CE395B69-285B-4254-B62A-92B0DD902BDA}"/>
              </a:ext>
            </a:extLst>
          </p:cNvPr>
          <p:cNvCxnSpPr>
            <a:cxnSpLocks/>
          </p:cNvCxnSpPr>
          <p:nvPr/>
        </p:nvCxnSpPr>
        <p:spPr>
          <a:xfrm>
            <a:off x="6676455" y="3531461"/>
            <a:ext cx="2883958" cy="86398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141" name="直接连接符 140">
            <a:extLst>
              <a:ext uri="{FF2B5EF4-FFF2-40B4-BE49-F238E27FC236}">
                <a16:creationId xmlns:a16="http://schemas.microsoft.com/office/drawing/2014/main" id="{2C794EBA-4530-4519-9D15-ED10EEF5C04E}"/>
              </a:ext>
            </a:extLst>
          </p:cNvPr>
          <p:cNvCxnSpPr>
            <a:cxnSpLocks/>
          </p:cNvCxnSpPr>
          <p:nvPr/>
        </p:nvCxnSpPr>
        <p:spPr>
          <a:xfrm>
            <a:off x="6577445" y="4055799"/>
            <a:ext cx="2982334" cy="48562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42" name="文本框 141">
            <a:extLst>
              <a:ext uri="{FF2B5EF4-FFF2-40B4-BE49-F238E27FC236}">
                <a16:creationId xmlns:a16="http://schemas.microsoft.com/office/drawing/2014/main" id="{B7FA797E-8EDC-46E9-B4E6-8627F7FB2D67}"/>
              </a:ext>
            </a:extLst>
          </p:cNvPr>
          <p:cNvSpPr txBox="1"/>
          <p:nvPr/>
        </p:nvSpPr>
        <p:spPr>
          <a:xfrm>
            <a:off x="10320334" y="3924242"/>
            <a:ext cx="1516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Greenhouse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70" name="图片 169">
            <a:extLst>
              <a:ext uri="{FF2B5EF4-FFF2-40B4-BE49-F238E27FC236}">
                <a16:creationId xmlns:a16="http://schemas.microsoft.com/office/drawing/2014/main" id="{0D249544-DB9C-EA4E-4943-B7063FEB6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76" y="5060057"/>
            <a:ext cx="1366159" cy="1024619"/>
          </a:xfrm>
          <a:prstGeom prst="rect">
            <a:avLst/>
          </a:prstGeom>
        </p:spPr>
      </p:pic>
      <p:sp>
        <p:nvSpPr>
          <p:cNvPr id="171" name="文本框 170">
            <a:extLst>
              <a:ext uri="{FF2B5EF4-FFF2-40B4-BE49-F238E27FC236}">
                <a16:creationId xmlns:a16="http://schemas.microsoft.com/office/drawing/2014/main" id="{3A937CA6-A7EB-3B40-E8C7-60C5B360A507}"/>
              </a:ext>
            </a:extLst>
          </p:cNvPr>
          <p:cNvSpPr txBox="1"/>
          <p:nvPr/>
        </p:nvSpPr>
        <p:spPr>
          <a:xfrm>
            <a:off x="7532519" y="5285423"/>
            <a:ext cx="1369635" cy="2950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CN" sz="1400" dirty="0">
                <a:solidFill>
                  <a:prstClr val="black"/>
                </a:solidFill>
                <a:ea typeface="微软雅黑" panose="020B0503020204020204" pitchFamily="34" charset="-122"/>
              </a:rPr>
              <a:t>Detached-leaf</a:t>
            </a:r>
            <a:endParaRPr lang="zh-CN" altLang="en-US" sz="14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C21ACC43-E96C-3F21-0E9C-D84A3A578FA9}"/>
              </a:ext>
            </a:extLst>
          </p:cNvPr>
          <p:cNvSpPr txBox="1"/>
          <p:nvPr/>
        </p:nvSpPr>
        <p:spPr>
          <a:xfrm>
            <a:off x="3484270" y="2623175"/>
            <a:ext cx="2023898" cy="36292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0" dirty="0">
                <a:solidFill>
                  <a:prstClr val="black"/>
                </a:solidFill>
                <a:ea typeface="微软雅黑" panose="020B0503020204020204" pitchFamily="34" charset="-122"/>
              </a:rPr>
              <a:t>- Earthworms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5EACE920-2B3F-B295-2417-D9824A787EBF}"/>
              </a:ext>
            </a:extLst>
          </p:cNvPr>
          <p:cNvSpPr txBox="1"/>
          <p:nvPr/>
        </p:nvSpPr>
        <p:spPr>
          <a:xfrm>
            <a:off x="3570505" y="6077528"/>
            <a:ext cx="1412819" cy="3299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kern="0" dirty="0">
                <a:solidFill>
                  <a:prstClr val="black"/>
                </a:solidFill>
                <a:ea typeface="微软雅黑" panose="020B0503020204020204" pitchFamily="34" charset="-122"/>
              </a:rPr>
              <a:t>Sterilized soil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  <p:cxnSp>
        <p:nvCxnSpPr>
          <p:cNvPr id="150" name="直接箭头连接符 149">
            <a:extLst>
              <a:ext uri="{FF2B5EF4-FFF2-40B4-BE49-F238E27FC236}">
                <a16:creationId xmlns:a16="http://schemas.microsoft.com/office/drawing/2014/main" id="{1B05F5A2-1619-E369-ECBF-EC518664BE9A}"/>
              </a:ext>
            </a:extLst>
          </p:cNvPr>
          <p:cNvCxnSpPr>
            <a:cxnSpLocks/>
          </p:cNvCxnSpPr>
          <p:nvPr/>
        </p:nvCxnSpPr>
        <p:spPr>
          <a:xfrm>
            <a:off x="4265993" y="3901076"/>
            <a:ext cx="0" cy="423796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</p:cxnSp>
      <p:cxnSp>
        <p:nvCxnSpPr>
          <p:cNvPr id="151" name="直接箭头连接符 150">
            <a:extLst>
              <a:ext uri="{FF2B5EF4-FFF2-40B4-BE49-F238E27FC236}">
                <a16:creationId xmlns:a16="http://schemas.microsoft.com/office/drawing/2014/main" id="{A10BAEC8-BD95-EE3B-C8EB-E50033DD70E9}"/>
              </a:ext>
            </a:extLst>
          </p:cNvPr>
          <p:cNvCxnSpPr>
            <a:cxnSpLocks/>
          </p:cNvCxnSpPr>
          <p:nvPr/>
        </p:nvCxnSpPr>
        <p:spPr>
          <a:xfrm>
            <a:off x="6352575" y="3901077"/>
            <a:ext cx="0" cy="46619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</p:cxnSp>
      <p:cxnSp>
        <p:nvCxnSpPr>
          <p:cNvPr id="152" name="直接箭头连接符 151">
            <a:extLst>
              <a:ext uri="{FF2B5EF4-FFF2-40B4-BE49-F238E27FC236}">
                <a16:creationId xmlns:a16="http://schemas.microsoft.com/office/drawing/2014/main" id="{5078E8B6-731B-E088-1130-6F23ADC086BB}"/>
              </a:ext>
            </a:extLst>
          </p:cNvPr>
          <p:cNvCxnSpPr>
            <a:cxnSpLocks/>
          </p:cNvCxnSpPr>
          <p:nvPr/>
        </p:nvCxnSpPr>
        <p:spPr>
          <a:xfrm>
            <a:off x="4265993" y="3901076"/>
            <a:ext cx="2014781" cy="46619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</p:cxnSp>
      <p:cxnSp>
        <p:nvCxnSpPr>
          <p:cNvPr id="153" name="直接箭头连接符 152">
            <a:extLst>
              <a:ext uri="{FF2B5EF4-FFF2-40B4-BE49-F238E27FC236}">
                <a16:creationId xmlns:a16="http://schemas.microsoft.com/office/drawing/2014/main" id="{AA1CC590-A78F-12DF-62FF-93CE83064224}"/>
              </a:ext>
            </a:extLst>
          </p:cNvPr>
          <p:cNvCxnSpPr>
            <a:cxnSpLocks/>
          </p:cNvCxnSpPr>
          <p:nvPr/>
        </p:nvCxnSpPr>
        <p:spPr>
          <a:xfrm flipH="1">
            <a:off x="4338498" y="3901077"/>
            <a:ext cx="2014077" cy="44858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</p:cxnSp>
      <p:cxnSp>
        <p:nvCxnSpPr>
          <p:cNvPr id="154" name="直接连接符 153">
            <a:extLst>
              <a:ext uri="{FF2B5EF4-FFF2-40B4-BE49-F238E27FC236}">
                <a16:creationId xmlns:a16="http://schemas.microsoft.com/office/drawing/2014/main" id="{8886CD23-CAD9-CBB4-41CC-2512E0FFCA04}"/>
              </a:ext>
            </a:extLst>
          </p:cNvPr>
          <p:cNvCxnSpPr/>
          <p:nvPr/>
        </p:nvCxnSpPr>
        <p:spPr>
          <a:xfrm>
            <a:off x="5801041" y="4378577"/>
            <a:ext cx="1080063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</p:cxnSp>
      <p:cxnSp>
        <p:nvCxnSpPr>
          <p:cNvPr id="155" name="直接连接符 154">
            <a:extLst>
              <a:ext uri="{FF2B5EF4-FFF2-40B4-BE49-F238E27FC236}">
                <a16:creationId xmlns:a16="http://schemas.microsoft.com/office/drawing/2014/main" id="{293C47F4-D0CB-8EAA-1634-C545D26DBD35}"/>
              </a:ext>
            </a:extLst>
          </p:cNvPr>
          <p:cNvCxnSpPr/>
          <p:nvPr/>
        </p:nvCxnSpPr>
        <p:spPr>
          <a:xfrm>
            <a:off x="3744407" y="4378577"/>
            <a:ext cx="1001281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</p:cxnSp>
      <p:sp>
        <p:nvSpPr>
          <p:cNvPr id="156" name="文本框 155">
            <a:extLst>
              <a:ext uri="{FF2B5EF4-FFF2-40B4-BE49-F238E27FC236}">
                <a16:creationId xmlns:a16="http://schemas.microsoft.com/office/drawing/2014/main" id="{8EF47D7B-A68C-BC71-088E-2CD20BB1DA37}"/>
              </a:ext>
            </a:extLst>
          </p:cNvPr>
          <p:cNvSpPr txBox="1"/>
          <p:nvPr/>
        </p:nvSpPr>
        <p:spPr>
          <a:xfrm>
            <a:off x="5428183" y="6117263"/>
            <a:ext cx="1834341" cy="3299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Soil inoculum (5%) 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1A0EEC30-F778-CAB9-C4EC-0D40477C2533}"/>
              </a:ext>
            </a:extLst>
          </p:cNvPr>
          <p:cNvSpPr txBox="1"/>
          <p:nvPr/>
        </p:nvSpPr>
        <p:spPr>
          <a:xfrm>
            <a:off x="5551991" y="2627825"/>
            <a:ext cx="1631041" cy="36292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0" dirty="0">
                <a:solidFill>
                  <a:prstClr val="black"/>
                </a:solidFill>
                <a:ea typeface="微软雅黑" panose="020B0503020204020204" pitchFamily="34" charset="-122"/>
              </a:rPr>
              <a:t>+ Earthworms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  <p:pic>
        <p:nvPicPr>
          <p:cNvPr id="158" name="图形 157">
            <a:extLst>
              <a:ext uri="{FF2B5EF4-FFF2-40B4-BE49-F238E27FC236}">
                <a16:creationId xmlns:a16="http://schemas.microsoft.com/office/drawing/2014/main" id="{07552286-9723-BC9F-2F11-1D9E94FCD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01386" y="3534492"/>
            <a:ext cx="482293" cy="462198"/>
          </a:xfrm>
          <a:prstGeom prst="rect">
            <a:avLst/>
          </a:prstGeom>
        </p:spPr>
      </p:pic>
      <p:pic>
        <p:nvPicPr>
          <p:cNvPr id="159" name="图片 158">
            <a:extLst>
              <a:ext uri="{FF2B5EF4-FFF2-40B4-BE49-F238E27FC236}">
                <a16:creationId xmlns:a16="http://schemas.microsoft.com/office/drawing/2014/main" id="{306EC6DA-5AE0-9B8D-1FEC-57CA849962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53" y="3051415"/>
            <a:ext cx="362159" cy="819784"/>
          </a:xfrm>
          <a:prstGeom prst="rect">
            <a:avLst/>
          </a:prstGeom>
        </p:spPr>
      </p:pic>
      <p:sp>
        <p:nvSpPr>
          <p:cNvPr id="160" name="文本框 159">
            <a:extLst>
              <a:ext uri="{FF2B5EF4-FFF2-40B4-BE49-F238E27FC236}">
                <a16:creationId xmlns:a16="http://schemas.microsoft.com/office/drawing/2014/main" id="{7D5BD7ED-9D6C-287B-4AFA-B8A9A409E318}"/>
              </a:ext>
            </a:extLst>
          </p:cNvPr>
          <p:cNvSpPr txBox="1"/>
          <p:nvPr/>
        </p:nvSpPr>
        <p:spPr>
          <a:xfrm>
            <a:off x="4955034" y="5031346"/>
            <a:ext cx="603753" cy="58286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×</a:t>
            </a:r>
            <a:endParaRPr lang="zh-CN" altLang="en-US" sz="2400" dirty="0"/>
          </a:p>
        </p:txBody>
      </p:sp>
      <p:pic>
        <p:nvPicPr>
          <p:cNvPr id="163" name="图形 162">
            <a:extLst>
              <a:ext uri="{FF2B5EF4-FFF2-40B4-BE49-F238E27FC236}">
                <a16:creationId xmlns:a16="http://schemas.microsoft.com/office/drawing/2014/main" id="{8D4868E4-4514-16A3-5DEB-D38FCB30AA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85615" y="3525977"/>
            <a:ext cx="489346" cy="468957"/>
          </a:xfrm>
          <a:prstGeom prst="rect">
            <a:avLst/>
          </a:prstGeom>
        </p:spPr>
      </p:pic>
      <p:pic>
        <p:nvPicPr>
          <p:cNvPr id="164" name="图形 163">
            <a:extLst>
              <a:ext uri="{FF2B5EF4-FFF2-40B4-BE49-F238E27FC236}">
                <a16:creationId xmlns:a16="http://schemas.microsoft.com/office/drawing/2014/main" id="{4D22B556-956B-BBCE-D6EF-349341DA0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08725" y="4673083"/>
            <a:ext cx="482293" cy="462198"/>
          </a:xfrm>
          <a:prstGeom prst="rect">
            <a:avLst/>
          </a:prstGeom>
        </p:spPr>
      </p:pic>
      <p:pic>
        <p:nvPicPr>
          <p:cNvPr id="165" name="图片 164">
            <a:extLst>
              <a:ext uri="{FF2B5EF4-FFF2-40B4-BE49-F238E27FC236}">
                <a16:creationId xmlns:a16="http://schemas.microsoft.com/office/drawing/2014/main" id="{E74DE0A4-6B30-E4E6-8CC3-08A929B8AF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54" y="3086689"/>
            <a:ext cx="334434" cy="757027"/>
          </a:xfrm>
          <a:prstGeom prst="rect">
            <a:avLst/>
          </a:prstGeom>
        </p:spPr>
      </p:pic>
      <p:pic>
        <p:nvPicPr>
          <p:cNvPr id="166" name="图片 165">
            <a:extLst>
              <a:ext uri="{FF2B5EF4-FFF2-40B4-BE49-F238E27FC236}">
                <a16:creationId xmlns:a16="http://schemas.microsoft.com/office/drawing/2014/main" id="{F3D62A71-0F3D-DE9E-F10A-9913102926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6814" flipH="1">
            <a:off x="6179904" y="3716835"/>
            <a:ext cx="321940" cy="185267"/>
          </a:xfrm>
          <a:prstGeom prst="rect">
            <a:avLst/>
          </a:prstGeom>
          <a:effectLst/>
        </p:spPr>
      </p:pic>
      <p:pic>
        <p:nvPicPr>
          <p:cNvPr id="167" name="图形 166">
            <a:extLst>
              <a:ext uri="{FF2B5EF4-FFF2-40B4-BE49-F238E27FC236}">
                <a16:creationId xmlns:a16="http://schemas.microsoft.com/office/drawing/2014/main" id="{288B02E6-A03F-85E6-D6A3-DB4CDFB6D5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08157" y="5444256"/>
            <a:ext cx="489346" cy="468957"/>
          </a:xfrm>
          <a:prstGeom prst="rect">
            <a:avLst/>
          </a:prstGeom>
        </p:spPr>
      </p:pic>
      <p:sp>
        <p:nvSpPr>
          <p:cNvPr id="168" name="文本框 167">
            <a:extLst>
              <a:ext uri="{FF2B5EF4-FFF2-40B4-BE49-F238E27FC236}">
                <a16:creationId xmlns:a16="http://schemas.microsoft.com/office/drawing/2014/main" id="{5ABA494D-4213-9FE7-A114-D88EC6C896D8}"/>
              </a:ext>
            </a:extLst>
          </p:cNvPr>
          <p:cNvSpPr txBox="1"/>
          <p:nvPr/>
        </p:nvSpPr>
        <p:spPr>
          <a:xfrm>
            <a:off x="6148093" y="4737563"/>
            <a:ext cx="1457545" cy="329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No-E inoculum</a:t>
            </a:r>
            <a:endParaRPr lang="zh-CN" altLang="en-US" sz="1400" dirty="0"/>
          </a:p>
        </p:txBody>
      </p:sp>
      <p:sp>
        <p:nvSpPr>
          <p:cNvPr id="169" name="文本框 168">
            <a:extLst>
              <a:ext uri="{FF2B5EF4-FFF2-40B4-BE49-F238E27FC236}">
                <a16:creationId xmlns:a16="http://schemas.microsoft.com/office/drawing/2014/main" id="{9CA921DB-9253-980C-95C5-845E1565E9FC}"/>
              </a:ext>
            </a:extLst>
          </p:cNvPr>
          <p:cNvSpPr txBox="1"/>
          <p:nvPr/>
        </p:nvSpPr>
        <p:spPr>
          <a:xfrm>
            <a:off x="6307979" y="5514439"/>
            <a:ext cx="1148234" cy="329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E inoculum</a:t>
            </a:r>
            <a:endParaRPr lang="zh-CN" altLang="en-US" sz="1400" dirty="0"/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8B018CEC-CF44-0E6E-F91E-E963615B66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55278" y="4617464"/>
            <a:ext cx="314360" cy="5904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DAC5CC6-1850-1B4F-ED98-86AC20EC2307}"/>
              </a:ext>
            </a:extLst>
          </p:cNvPr>
          <p:cNvSpPr txBox="1"/>
          <p:nvPr/>
        </p:nvSpPr>
        <p:spPr>
          <a:xfrm>
            <a:off x="648829" y="813056"/>
            <a:ext cx="9904093" cy="1616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 Design</a:t>
            </a:r>
            <a:r>
              <a:rPr kumimoji="0" lang="zh-CN" altLang="en-US" sz="18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：</a:t>
            </a:r>
            <a:r>
              <a:rPr kumimoji="0" lang="en-US" altLang="zh-CN" sz="18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2 </a:t>
            </a:r>
            <a:r>
              <a:rPr kumimoji="0" lang="en-US" altLang="zh-CN" sz="1800" b="0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Conditions</a:t>
            </a:r>
            <a:r>
              <a:rPr kumimoji="0" lang="en-US" altLang="zh-CN" sz="1800" b="0" i="0" u="none" strike="noStrike" kern="1200" cap="none" spc="1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× 2 </a:t>
            </a:r>
            <a:r>
              <a:rPr kumimoji="0" lang="en-US" altLang="zh-CN" sz="1800" b="0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Inoculums</a:t>
            </a:r>
            <a:r>
              <a:rPr kumimoji="0" lang="en-US" altLang="zh-CN" sz="1800" b="0" i="0" u="none" strike="noStrike" kern="1200" cap="none" spc="1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×</a:t>
            </a:r>
            <a:r>
              <a:rPr kumimoji="0" lang="zh-CN" altLang="en-US" sz="18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5 </a:t>
            </a:r>
            <a:r>
              <a:rPr kumimoji="0" lang="en-US" altLang="zh-CN" sz="1800" b="0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Replications.</a:t>
            </a:r>
          </a:p>
          <a:p>
            <a:pPr marL="0" marR="0" lvl="0" indent="0" algn="l" defTabSz="68576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Conditions</a:t>
            </a:r>
            <a:r>
              <a:rPr kumimoji="0" lang="zh-CN" altLang="en-US" sz="1600" b="0" i="0" u="none" strike="noStrike" kern="1200" cap="none" spc="1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：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-E 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= Tomato without earthworms soil; 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+E 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Times New Roman" panose="02020603050405020304" pitchFamily="18" charset="0"/>
              </a:rPr>
              <a:t>= Tomato with earthworms soil.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     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Inoculums</a:t>
            </a:r>
            <a:r>
              <a:rPr kumimoji="0" lang="zh-CN" altLang="en-US" sz="1600" b="0" i="0" u="none" strike="noStrike" kern="1200" cap="none" spc="1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：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Obtaining soil inoculum with (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E inoculum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) and without (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No-E inoculum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) 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spc="100" dirty="0">
                <a:latin typeface="Arial" panose="020B0604020202020204" pitchFamily="34" charset="0"/>
                <a:ea typeface="华文中宋" panose="02010600040101010101" pitchFamily="2" charset="-122"/>
              </a:rPr>
              <a:t>                       </a:t>
            </a:r>
            <a:r>
              <a:rPr kumimoji="0" lang="en-US" altLang="zh-CN" sz="1600" b="0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earthworms, respectively.</a:t>
            </a:r>
            <a:endParaRPr lang="zh-CN" altLang="en-US" dirty="0"/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8286DC3D-D671-7A6A-CA6F-3061F22461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15982" y="5909399"/>
            <a:ext cx="737281" cy="535351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F2D681E6-FE3D-2F6B-B717-2420EE829E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871687" y="5403454"/>
            <a:ext cx="310674" cy="58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19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内容占位符 2">
            <a:extLst>
              <a:ext uri="{FF2B5EF4-FFF2-40B4-BE49-F238E27FC236}">
                <a16:creationId xmlns:a16="http://schemas.microsoft.com/office/drawing/2014/main" id="{EC5864C5-D4D6-4505-BA94-491A2065064C}"/>
              </a:ext>
            </a:extLst>
          </p:cNvPr>
          <p:cNvSpPr txBox="1">
            <a:spLocks/>
          </p:cNvSpPr>
          <p:nvPr/>
        </p:nvSpPr>
        <p:spPr>
          <a:xfrm>
            <a:off x="1432045" y="5598378"/>
            <a:ext cx="949960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marR="0" lvl="0" indent="-324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rPr>
              <a:t>Earthworms regulated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metabolic and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rPr>
              <a:t>transcriptome responses of </a:t>
            </a:r>
            <a:r>
              <a:rPr lang="en-US" altLang="zh-CN" spc="0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rPr>
              <a:t>plant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rPr>
              <a:t> leaves and most genes are up-regulated.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FA9EBD7-A8F7-4EDA-800B-C0FFA7B727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4193" y="23588"/>
            <a:ext cx="9260944" cy="648000"/>
          </a:xfrm>
        </p:spPr>
        <p:txBody>
          <a:bodyPr/>
          <a:lstStyle/>
          <a:p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2F9777"/>
                </a:solidFill>
                <a:effectLst/>
                <a:uLnTx/>
                <a:uFillTx/>
                <a:ea typeface="微软雅黑" panose="020B0503020204020204" pitchFamily="34" charset="-122"/>
                <a:cs typeface="Arial" pitchFamily="34" charset="0"/>
              </a:rPr>
              <a:t>Results - </a:t>
            </a:r>
            <a:r>
              <a:rPr lang="en-US" altLang="zh-CN" sz="1800" b="0" spc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Earthworm-induced metabolic and transcriptional reprogramming </a:t>
            </a:r>
            <a:r>
              <a:rPr lang="en-US" altLang="zh-CN" sz="1800" b="0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in shoots.</a:t>
            </a:r>
            <a:endParaRPr lang="zh-CN" altLang="zh-CN" sz="2000" b="0" spc="0" dirty="0">
              <a:effectLst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F7C866ED-C6CA-DCE9-33DD-0334A8011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6932" y="1115221"/>
            <a:ext cx="7938135" cy="4039524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13623DB-7F30-8923-57C6-019C8FEB51BB}"/>
              </a:ext>
            </a:extLst>
          </p:cNvPr>
          <p:cNvSpPr/>
          <p:nvPr/>
        </p:nvSpPr>
        <p:spPr>
          <a:xfrm>
            <a:off x="1815602" y="3850670"/>
            <a:ext cx="3614237" cy="862521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038A1F2-2E85-76E4-4D07-D277C28BCE48}"/>
              </a:ext>
            </a:extLst>
          </p:cNvPr>
          <p:cNvSpPr/>
          <p:nvPr/>
        </p:nvSpPr>
        <p:spPr>
          <a:xfrm>
            <a:off x="6792955" y="2205873"/>
            <a:ext cx="1323524" cy="1402237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46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ACA478D2-F8A8-5E80-D134-528540ED7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2455" y="1053074"/>
            <a:ext cx="5962650" cy="4638675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2FA9EBD7-A8F7-4EDA-800B-C0FFA7B727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4192" y="23588"/>
            <a:ext cx="10235887" cy="648000"/>
          </a:xfrm>
        </p:spPr>
        <p:txBody>
          <a:bodyPr/>
          <a:lstStyle/>
          <a:p>
            <a:r>
              <a:rPr lang="en-US" altLang="zh-CN" sz="1800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2F9777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Arial" pitchFamily="34" charset="0"/>
              </a:rPr>
              <a:t>Results - </a:t>
            </a:r>
            <a:r>
              <a:rPr lang="en-US" altLang="zh-CN" sz="1800" b="0" spc="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Earthworm-induced metabolic and transcriptional reprogramming </a:t>
            </a:r>
            <a:r>
              <a:rPr lang="en-US" altLang="zh-CN" sz="1800" b="0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in shoots.</a:t>
            </a:r>
            <a:endParaRPr lang="zh-CN" altLang="zh-CN" sz="2000" b="0" spc="0" dirty="0">
              <a:effectLst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9C5E86B-A0D1-4007-B2F2-EE6302D7D407}"/>
              </a:ext>
            </a:extLst>
          </p:cNvPr>
          <p:cNvSpPr txBox="1"/>
          <p:nvPr/>
        </p:nvSpPr>
        <p:spPr>
          <a:xfrm>
            <a:off x="1585790" y="5792404"/>
            <a:ext cx="9975980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kern="0" dirty="0">
                <a:ea typeface="微软雅黑" panose="020B0503020204020204" pitchFamily="34" charset="-122"/>
                <a:cs typeface="Times New Roman" panose="02020603050405020304" pitchFamily="18" charset="0"/>
              </a:rPr>
              <a:t>Earthworms reprogramming plant shoot growth and defense related GO terms enrichment under different herbivores attack.</a:t>
            </a:r>
            <a:endParaRPr lang="en-US" altLang="zh-CN" sz="1600" kern="0" dirty="0">
              <a:effectLst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DFB2BA6-9EF5-010F-764D-18BFDB6832C8}"/>
              </a:ext>
            </a:extLst>
          </p:cNvPr>
          <p:cNvSpPr txBox="1"/>
          <p:nvPr/>
        </p:nvSpPr>
        <p:spPr>
          <a:xfrm>
            <a:off x="653140" y="977104"/>
            <a:ext cx="2723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GO (Top 12) enrichment:</a:t>
            </a:r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图形 12" descr="线箭头平直">
            <a:extLst>
              <a:ext uri="{FF2B5EF4-FFF2-40B4-BE49-F238E27FC236}">
                <a16:creationId xmlns:a16="http://schemas.microsoft.com/office/drawing/2014/main" id="{77A873FF-1569-3F50-F15A-F2FC28DCA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4843452" y="3149294"/>
            <a:ext cx="659363" cy="559412"/>
          </a:xfrm>
          <a:prstGeom prst="rect">
            <a:avLst/>
          </a:prstGeom>
        </p:spPr>
      </p:pic>
      <p:pic>
        <p:nvPicPr>
          <p:cNvPr id="14" name="图形 13" descr="线箭头平直">
            <a:extLst>
              <a:ext uri="{FF2B5EF4-FFF2-40B4-BE49-F238E27FC236}">
                <a16:creationId xmlns:a16="http://schemas.microsoft.com/office/drawing/2014/main" id="{F870320F-1FAC-D880-5403-738DA8929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0981" y="3472674"/>
            <a:ext cx="556411" cy="47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69710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35635</TotalTime>
  <Words>742</Words>
  <Application>Microsoft Office PowerPoint</Application>
  <PresentationFormat>宽屏</PresentationFormat>
  <Paragraphs>123</Paragraphs>
  <Slides>16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黑体</vt:lpstr>
      <vt:lpstr>微软雅黑</vt:lpstr>
      <vt:lpstr>微软雅黑 Light</vt:lpstr>
      <vt:lpstr>Arial</vt:lpstr>
      <vt:lpstr>Times New Roman</vt:lpstr>
      <vt:lpstr>Wingdings</vt:lpstr>
      <vt:lpstr>Office 主题​​</vt:lpstr>
      <vt:lpstr>1_Office 主题​​</vt:lpstr>
      <vt:lpstr>2_Office 主题​​</vt:lpstr>
      <vt:lpstr>Earthworms remodel plant growth-defense trade-off by shaping rhizosphere microbiome</vt:lpstr>
      <vt:lpstr>Report 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Results - Earthworm-induced metabolic and transcriptional reprogramming in shoots.</vt:lpstr>
      <vt:lpstr> Results - Earthworm-induced metabolic and transcriptional reprogramming in shoots.</vt:lpstr>
      <vt:lpstr>Results - Earthworms remodel plant growth-defense trade-off strategies under different herbivores attack.</vt:lpstr>
      <vt:lpstr>Results - Earthworm-induced relationships of soil biotic and abiotic properties to plant and herbivores traits.</vt:lpstr>
      <vt:lpstr>Results - Rhizosphere microbiota shifts by earthworms affecting plant performance.</vt:lpstr>
      <vt:lpstr>Results - Earthworm-induced growth over defense by altering core rhizosphere microbiome assembly.</vt:lpstr>
      <vt:lpstr>Results - Earthworm-induced growth over defense by altering core rhizosphere microbiome assembly.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楠</cp:lastModifiedBy>
  <cp:revision>484</cp:revision>
  <dcterms:created xsi:type="dcterms:W3CDTF">2019-06-19T02:08:00Z</dcterms:created>
  <dcterms:modified xsi:type="dcterms:W3CDTF">2022-05-22T03:35:04Z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