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59" r:id="rId4"/>
    <p:sldId id="260" r:id="rId5"/>
    <p:sldId id="261" r:id="rId6"/>
    <p:sldId id="262" r:id="rId7"/>
    <p:sldId id="263" r:id="rId8"/>
    <p:sldId id="268"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93" autoAdjust="0"/>
  </p:normalViewPr>
  <p:slideViewPr>
    <p:cSldViewPr snapToGrid="0">
      <p:cViewPr varScale="1">
        <p:scale>
          <a:sx n="93" d="100"/>
          <a:sy n="93" d="100"/>
        </p:scale>
        <p:origin x="107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F2151-0EC2-4F6F-98D6-E431FA241849}" type="datetimeFigureOut">
              <a:rPr lang="en-US" smtClean="0"/>
              <a:t>5/22/2022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728B6-3E9F-4B08-9B13-09E7D89EB4F6}" type="slidenum">
              <a:rPr lang="en-US" smtClean="0"/>
              <a:t>‹#›</a:t>
            </a:fld>
            <a:endParaRPr lang="en-US"/>
          </a:p>
        </p:txBody>
      </p:sp>
    </p:spTree>
    <p:extLst>
      <p:ext uri="{BB962C8B-B14F-4D97-AF65-F5344CB8AC3E}">
        <p14:creationId xmlns:p14="http://schemas.microsoft.com/office/powerpoint/2010/main" val="64396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Good morning, everyone, my name is</a:t>
            </a:r>
            <a:r>
              <a:rPr lang="en-US" baseline="0" dirty="0"/>
              <a:t> Mochi Liao. Today I’m going to give a talk about errors in precipitation estimates in headwater basins in remote areas.  </a:t>
            </a:r>
            <a:endParaRPr lang="en-US" dirty="0"/>
          </a:p>
        </p:txBody>
      </p:sp>
      <p:sp>
        <p:nvSpPr>
          <p:cNvPr id="4" name="Slide Number Placeholder 3"/>
          <p:cNvSpPr>
            <a:spLocks noGrp="1"/>
          </p:cNvSpPr>
          <p:nvPr>
            <p:ph type="sldNum" sz="quarter" idx="10"/>
          </p:nvPr>
        </p:nvSpPr>
        <p:spPr/>
        <p:txBody>
          <a:bodyPr/>
          <a:lstStyle/>
          <a:p>
            <a:fld id="{A46C22B3-7999-455E-B36E-08D25FA1EC3C}" type="slidenum">
              <a:rPr lang="en-US" smtClean="0"/>
              <a:t>1</a:t>
            </a:fld>
            <a:endParaRPr lang="en-US"/>
          </a:p>
        </p:txBody>
      </p:sp>
    </p:spTree>
    <p:extLst>
      <p:ext uri="{BB962C8B-B14F-4D97-AF65-F5344CB8AC3E}">
        <p14:creationId xmlns:p14="http://schemas.microsoft.com/office/powerpoint/2010/main" val="314798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 we all know, there are </a:t>
            </a:r>
            <a:r>
              <a:rPr lang="en-US" baseline="0" dirty="0"/>
              <a:t>different types of precipitation products.  in mountainous regions, satellite products are not really suitable because of the coarse resolution. Also retrieval uncertainty is a issue. </a:t>
            </a:r>
            <a:r>
              <a:rPr lang="en-US" baseline="0" dirty="0" smtClean="0"/>
              <a:t>Ground clutter </a:t>
            </a:r>
            <a:r>
              <a:rPr lang="en-US" baseline="0" dirty="0"/>
              <a:t>effects can </a:t>
            </a:r>
            <a:r>
              <a:rPr lang="en-US" baseline="0" dirty="0" smtClean="0"/>
              <a:t>greatly contaminate </a:t>
            </a:r>
            <a:r>
              <a:rPr lang="en-US" baseline="0" dirty="0" err="1" smtClean="0"/>
              <a:t>groundbased</a:t>
            </a:r>
            <a:r>
              <a:rPr lang="en-US" baseline="0" dirty="0" smtClean="0"/>
              <a:t> radar </a:t>
            </a:r>
            <a:r>
              <a:rPr lang="en-US" baseline="0" dirty="0"/>
              <a:t>rainfall product. As for </a:t>
            </a:r>
            <a:r>
              <a:rPr lang="en-US" baseline="0" dirty="0" err="1"/>
              <a:t>raingauges</a:t>
            </a:r>
            <a:r>
              <a:rPr lang="en-US" baseline="0" dirty="0"/>
              <a:t>, because it’s hard to access to the remote areas, there is very limited number of </a:t>
            </a:r>
            <a:r>
              <a:rPr lang="en-US" baseline="0" dirty="0" err="1"/>
              <a:t>raingauges</a:t>
            </a:r>
            <a:r>
              <a:rPr lang="en-US" baseline="0" dirty="0"/>
              <a:t> in the mountains in general. So this work started with building a merged product using </a:t>
            </a:r>
            <a:r>
              <a:rPr lang="en-US" baseline="0" dirty="0" err="1"/>
              <a:t>raingauges</a:t>
            </a:r>
            <a:r>
              <a:rPr lang="en-US" baseline="0" dirty="0"/>
              <a:t> and </a:t>
            </a:r>
            <a:r>
              <a:rPr lang="en-US" baseline="0" dirty="0" err="1"/>
              <a:t>groundbased</a:t>
            </a:r>
            <a:r>
              <a:rPr lang="en-US" baseline="0" dirty="0"/>
              <a:t> radars so that </a:t>
            </a:r>
            <a:r>
              <a:rPr lang="en-US" baseline="0" dirty="0" smtClean="0"/>
              <a:t>we have wide </a:t>
            </a:r>
            <a:r>
              <a:rPr lang="en-US" baseline="0" dirty="0"/>
              <a:t>spatial availability and relatively high accuracy. </a:t>
            </a:r>
            <a:endParaRPr lang="en-US" dirty="0"/>
          </a:p>
        </p:txBody>
      </p:sp>
      <p:sp>
        <p:nvSpPr>
          <p:cNvPr id="4" name="Slide Number Placeholder 3"/>
          <p:cNvSpPr>
            <a:spLocks noGrp="1"/>
          </p:cNvSpPr>
          <p:nvPr>
            <p:ph type="sldNum" sz="quarter" idx="10"/>
          </p:nvPr>
        </p:nvSpPr>
        <p:spPr/>
        <p:txBody>
          <a:bodyPr/>
          <a:lstStyle/>
          <a:p>
            <a:fld id="{A46C22B3-7999-455E-B36E-08D25FA1EC3C}" type="slidenum">
              <a:rPr lang="en-US" smtClean="0"/>
              <a:t>2</a:t>
            </a:fld>
            <a:endParaRPr lang="en-US"/>
          </a:p>
        </p:txBody>
      </p:sp>
    </p:spTree>
    <p:extLst>
      <p:ext uri="{BB962C8B-B14F-4D97-AF65-F5344CB8AC3E}">
        <p14:creationId xmlns:p14="http://schemas.microsoft.com/office/powerpoint/2010/main" val="180869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is our area of interests, the pigeon river basin in southern Appalachian mountain, We are working with small headwater basins with area about 100km2. On the right hand side is the pigeon river basin, The two headwater basins we are working with are </a:t>
            </a:r>
            <a:r>
              <a:rPr lang="en-US" baseline="0" dirty="0" err="1"/>
              <a:t>cataloochee</a:t>
            </a:r>
            <a:r>
              <a:rPr lang="en-US" baseline="0" dirty="0"/>
              <a:t> creek basin and east fork pigeon river basin.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ground based radar product we are using is </a:t>
            </a:r>
            <a:r>
              <a:rPr lang="en-US" baseline="0" dirty="0" err="1"/>
              <a:t>stageIV</a:t>
            </a:r>
            <a:r>
              <a:rPr lang="en-US" baseline="0" dirty="0"/>
              <a:t>. We also have </a:t>
            </a:r>
            <a:r>
              <a:rPr lang="en-US" baseline="0" dirty="0" err="1"/>
              <a:t>raingauges</a:t>
            </a:r>
            <a:r>
              <a:rPr lang="en-US" baseline="0" dirty="0"/>
              <a:t> network in the pigeon river basin. </a:t>
            </a:r>
            <a:endParaRPr lang="en-US" dirty="0"/>
          </a:p>
        </p:txBody>
      </p:sp>
      <p:sp>
        <p:nvSpPr>
          <p:cNvPr id="4" name="Slide Number Placeholder 3"/>
          <p:cNvSpPr>
            <a:spLocks noGrp="1"/>
          </p:cNvSpPr>
          <p:nvPr>
            <p:ph type="sldNum" sz="quarter" idx="10"/>
          </p:nvPr>
        </p:nvSpPr>
        <p:spPr/>
        <p:txBody>
          <a:bodyPr/>
          <a:lstStyle/>
          <a:p>
            <a:fld id="{A46C22B3-7999-455E-B36E-08D25FA1EC3C}" type="slidenum">
              <a:rPr lang="en-US" smtClean="0"/>
              <a:t>3</a:t>
            </a:fld>
            <a:endParaRPr lang="en-US"/>
          </a:p>
        </p:txBody>
      </p:sp>
    </p:spTree>
    <p:extLst>
      <p:ext uri="{BB962C8B-B14F-4D97-AF65-F5344CB8AC3E}">
        <p14:creationId xmlns:p14="http://schemas.microsoft.com/office/powerpoint/2010/main" val="162167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flowchart to build the merged dataset</a:t>
            </a:r>
            <a:r>
              <a:rPr lang="en-US" baseline="0" dirty="0"/>
              <a:t>. We have original ground-based radar </a:t>
            </a:r>
            <a:r>
              <a:rPr lang="en-US" baseline="0" dirty="0" err="1"/>
              <a:t>stiv</a:t>
            </a:r>
            <a:r>
              <a:rPr lang="en-US" baseline="0" dirty="0"/>
              <a:t> data sets and we apply fractal downscaling, and bias correction  to obtain the climatology reference product STIVDBKC. The middle panel shows intercomparison of statistical skill metrics between the original </a:t>
            </a:r>
            <a:r>
              <a:rPr lang="en-US" baseline="0" dirty="0" err="1"/>
              <a:t>stiv</a:t>
            </a:r>
            <a:r>
              <a:rPr lang="en-US" baseline="0" dirty="0"/>
              <a:t> data and </a:t>
            </a:r>
            <a:r>
              <a:rPr lang="en-US" baseline="0" dirty="0" err="1"/>
              <a:t>stivdbkc</a:t>
            </a:r>
            <a:r>
              <a:rPr lang="en-US" baseline="0" dirty="0"/>
              <a:t>. </a:t>
            </a:r>
            <a:r>
              <a:rPr lang="en-US" baseline="0" dirty="0" err="1"/>
              <a:t>Stivdbkc</a:t>
            </a:r>
            <a:r>
              <a:rPr lang="en-US" baseline="0" dirty="0"/>
              <a:t> data have significantly lower </a:t>
            </a:r>
            <a:r>
              <a:rPr lang="en-US" baseline="0" dirty="0" err="1"/>
              <a:t>rmse</a:t>
            </a:r>
            <a:r>
              <a:rPr lang="en-US" baseline="0" dirty="0"/>
              <a:t> and higher threat score with an improvement from &lt; 0.2 to &gt; 0.8 at gauge locations. But if we run a hydrologic simulation, we find there are still substantial errors as shown on the bottom right. The question is: can we use streamflow observations to develop physically-meaningful hydraulic corrections to remotely-sensed spatial rainfall estimates? </a:t>
            </a:r>
            <a:endParaRPr lang="en-US" dirty="0"/>
          </a:p>
        </p:txBody>
      </p:sp>
      <p:sp>
        <p:nvSpPr>
          <p:cNvPr id="4" name="Slide Number Placeholder 3"/>
          <p:cNvSpPr>
            <a:spLocks noGrp="1"/>
          </p:cNvSpPr>
          <p:nvPr>
            <p:ph type="sldNum" sz="quarter" idx="5"/>
          </p:nvPr>
        </p:nvSpPr>
        <p:spPr/>
        <p:txBody>
          <a:bodyPr/>
          <a:lstStyle/>
          <a:p>
            <a:fld id="{A46C22B3-7999-455E-B36E-08D25FA1EC3C}" type="slidenum">
              <a:rPr lang="en-US" smtClean="0"/>
              <a:t>4</a:t>
            </a:fld>
            <a:endParaRPr lang="en-US"/>
          </a:p>
        </p:txBody>
      </p:sp>
    </p:spTree>
    <p:extLst>
      <p:ext uri="{BB962C8B-B14F-4D97-AF65-F5344CB8AC3E}">
        <p14:creationId xmlns:p14="http://schemas.microsoft.com/office/powerpoint/2010/main" val="111959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streamflow</a:t>
            </a:r>
            <a:r>
              <a:rPr lang="en-US" baseline="0" dirty="0"/>
              <a:t> is an integration of physical processes of precipitation. The upper left drawing</a:t>
            </a:r>
            <a:r>
              <a:rPr lang="en-US" dirty="0"/>
              <a:t> is a simple illustration</a:t>
            </a:r>
            <a:r>
              <a:rPr lang="en-US" baseline="0" dirty="0"/>
              <a:t> to show how rainfall and streamflow are connected. At any given time point x, water in the channel comes from precipitation happened earlier. For example, water at x1 comes from precipitation in blue, and water at x2 comes from precipitation in black. So, this tells us that if we have errors in streamflow simulation at time point x, we can find corresponding period of rainfall and apply corrections to the rainfall. Specifically, On the upper right hand side, water difference at time point x between streamflow observations and simulations, </a:t>
            </a:r>
            <a:r>
              <a:rPr lang="en-US" baseline="0" dirty="0" err="1"/>
              <a:t>wd</a:t>
            </a:r>
            <a:r>
              <a:rPr lang="en-US" baseline="0" dirty="0"/>
              <a:t>, can be distributed over the course of T hours prior to time point x. This process is called inverse rainfall correction or IRC. We can achieve this by artificially launching particles that flow with the fluids. When we backtrack the water difference, we know when and where the rainfall comes fro.</a:t>
            </a:r>
            <a:endParaRPr lang="en-US" dirty="0"/>
          </a:p>
        </p:txBody>
      </p:sp>
      <p:sp>
        <p:nvSpPr>
          <p:cNvPr id="4" name="Slide Number Placeholder 3"/>
          <p:cNvSpPr>
            <a:spLocks noGrp="1"/>
          </p:cNvSpPr>
          <p:nvPr>
            <p:ph type="sldNum" sz="quarter" idx="10"/>
          </p:nvPr>
        </p:nvSpPr>
        <p:spPr/>
        <p:txBody>
          <a:bodyPr/>
          <a:lstStyle/>
          <a:p>
            <a:fld id="{A46C22B3-7999-455E-B36E-08D25FA1EC3C}" type="slidenum">
              <a:rPr lang="en-US" smtClean="0"/>
              <a:t>5</a:t>
            </a:fld>
            <a:endParaRPr lang="en-US"/>
          </a:p>
        </p:txBody>
      </p:sp>
    </p:spTree>
    <p:extLst>
      <p:ext uri="{BB962C8B-B14F-4D97-AF65-F5344CB8AC3E}">
        <p14:creationId xmlns:p14="http://schemas.microsoft.com/office/powerpoint/2010/main" val="1277910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detailed structure of this framework. Noticed that we have different</a:t>
            </a:r>
            <a:r>
              <a:rPr lang="en-US" baseline="0" dirty="0"/>
              <a:t> flow regime for different part of hydrograph. Rising limb is different than the recession part. </a:t>
            </a:r>
            <a:r>
              <a:rPr lang="en-US" dirty="0"/>
              <a:t> We start with the first window, do the inverse rainfall correction, we then use</a:t>
            </a:r>
            <a:r>
              <a:rPr lang="en-US" baseline="0" dirty="0"/>
              <a:t> the updated rainfall </a:t>
            </a:r>
            <a:r>
              <a:rPr lang="en-US" dirty="0"/>
              <a:t>and run the hydrology model and we move on to the second window and apply IRC. Then run the hydrology model with</a:t>
            </a:r>
            <a:r>
              <a:rPr lang="en-US" baseline="0" dirty="0"/>
              <a:t> the updated rainfall </a:t>
            </a:r>
            <a:r>
              <a:rPr lang="en-US" dirty="0"/>
              <a:t>so on and so forth. Till we finish the last window. Then we move to the</a:t>
            </a:r>
            <a:r>
              <a:rPr lang="en-US" baseline="0" dirty="0"/>
              <a:t> first window again and </a:t>
            </a:r>
            <a:r>
              <a:rPr lang="en-US" dirty="0"/>
              <a:t>do this whole process iteratively.</a:t>
            </a:r>
          </a:p>
        </p:txBody>
      </p:sp>
      <p:sp>
        <p:nvSpPr>
          <p:cNvPr id="4" name="Slide Number Placeholder 3"/>
          <p:cNvSpPr>
            <a:spLocks noGrp="1"/>
          </p:cNvSpPr>
          <p:nvPr>
            <p:ph type="sldNum" sz="quarter" idx="5"/>
          </p:nvPr>
        </p:nvSpPr>
        <p:spPr/>
        <p:txBody>
          <a:bodyPr/>
          <a:lstStyle/>
          <a:p>
            <a:fld id="{A46C22B3-7999-455E-B36E-08D25FA1EC3C}" type="slidenum">
              <a:rPr lang="en-US" smtClean="0"/>
              <a:t>6</a:t>
            </a:fld>
            <a:endParaRPr lang="en-US"/>
          </a:p>
        </p:txBody>
      </p:sp>
    </p:spTree>
    <p:extLst>
      <p:ext uri="{BB962C8B-B14F-4D97-AF65-F5344CB8AC3E}">
        <p14:creationId xmlns:p14="http://schemas.microsoft.com/office/powerpoint/2010/main" val="36615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results, on</a:t>
            </a:r>
            <a:r>
              <a:rPr lang="en-US" baseline="0" dirty="0"/>
              <a:t> the upper left, this is the very original simulation. The multiple graph panel consists of the intermediate results from IRC. We have first iteration window 2, first iteration window 3, etc. The process reaches to the equilibrium after three iterations. The NSE is improved from -0.06 to 0.85. The water budget error is reduced to 4.3% for this event.  For the largest 50 events from 2008 to 2018 , the average improvement of NSE is from -0.5 to 0.6</a:t>
            </a:r>
            <a:endParaRPr lang="en-US" dirty="0"/>
          </a:p>
        </p:txBody>
      </p:sp>
      <p:sp>
        <p:nvSpPr>
          <p:cNvPr id="4" name="Slide Number Placeholder 3"/>
          <p:cNvSpPr>
            <a:spLocks noGrp="1"/>
          </p:cNvSpPr>
          <p:nvPr>
            <p:ph type="sldNum" sz="quarter" idx="10"/>
          </p:nvPr>
        </p:nvSpPr>
        <p:spPr/>
        <p:txBody>
          <a:bodyPr/>
          <a:lstStyle/>
          <a:p>
            <a:fld id="{A46C22B3-7999-455E-B36E-08D25FA1EC3C}" type="slidenum">
              <a:rPr lang="en-US" smtClean="0"/>
              <a:t>7</a:t>
            </a:fld>
            <a:endParaRPr lang="en-US"/>
          </a:p>
        </p:txBody>
      </p:sp>
    </p:spTree>
    <p:extLst>
      <p:ext uri="{BB962C8B-B14F-4D97-AF65-F5344CB8AC3E}">
        <p14:creationId xmlns:p14="http://schemas.microsoft.com/office/powerpoint/2010/main" val="36366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we are focusing on the streamway initial conditions question</a:t>
            </a:r>
            <a:r>
              <a:rPr lang="en-US" baseline="0" dirty="0"/>
              <a:t> that result in very fast rising limb. This requires a parameterization of land surface storage such as that in streamway oxbow lakes in the Southern Appalachians to produce accurate hydrological responses. </a:t>
            </a:r>
            <a:endParaRPr lang="en-US" dirty="0"/>
          </a:p>
        </p:txBody>
      </p:sp>
      <p:sp>
        <p:nvSpPr>
          <p:cNvPr id="4" name="Slide Number Placeholder 3"/>
          <p:cNvSpPr>
            <a:spLocks noGrp="1"/>
          </p:cNvSpPr>
          <p:nvPr>
            <p:ph type="sldNum" sz="quarter" idx="10"/>
          </p:nvPr>
        </p:nvSpPr>
        <p:spPr/>
        <p:txBody>
          <a:bodyPr/>
          <a:lstStyle/>
          <a:p>
            <a:fld id="{A46C22B3-7999-455E-B36E-08D25FA1EC3C}" type="slidenum">
              <a:rPr lang="en-US" smtClean="0"/>
              <a:t>8</a:t>
            </a:fld>
            <a:endParaRPr lang="en-US"/>
          </a:p>
        </p:txBody>
      </p:sp>
    </p:spTree>
    <p:extLst>
      <p:ext uri="{BB962C8B-B14F-4D97-AF65-F5344CB8AC3E}">
        <p14:creationId xmlns:p14="http://schemas.microsoft.com/office/powerpoint/2010/main" val="361227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what we have just talked about.</a:t>
            </a:r>
          </a:p>
        </p:txBody>
      </p:sp>
      <p:sp>
        <p:nvSpPr>
          <p:cNvPr id="4" name="Slide Number Placeholder 3"/>
          <p:cNvSpPr>
            <a:spLocks noGrp="1"/>
          </p:cNvSpPr>
          <p:nvPr>
            <p:ph type="sldNum" sz="quarter" idx="10"/>
          </p:nvPr>
        </p:nvSpPr>
        <p:spPr/>
        <p:txBody>
          <a:bodyPr/>
          <a:lstStyle/>
          <a:p>
            <a:fld id="{A46C22B3-7999-455E-B36E-08D25FA1EC3C}" type="slidenum">
              <a:rPr lang="en-US" smtClean="0"/>
              <a:t>9</a:t>
            </a:fld>
            <a:endParaRPr lang="en-US"/>
          </a:p>
        </p:txBody>
      </p:sp>
    </p:spTree>
    <p:extLst>
      <p:ext uri="{BB962C8B-B14F-4D97-AF65-F5344CB8AC3E}">
        <p14:creationId xmlns:p14="http://schemas.microsoft.com/office/powerpoint/2010/main" val="58304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C92CB9-A2B7-4A79-B559-5B20000AA943}"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8F701-3945-42B2-81F7-3A992B238755}" type="slidenum">
              <a:rPr lang="en-US" smtClean="0"/>
              <a:t>‹#›</a:t>
            </a:fld>
            <a:endParaRPr lang="en-US"/>
          </a:p>
        </p:txBody>
      </p:sp>
    </p:spTree>
    <p:extLst>
      <p:ext uri="{BB962C8B-B14F-4D97-AF65-F5344CB8AC3E}">
        <p14:creationId xmlns:p14="http://schemas.microsoft.com/office/powerpoint/2010/main" val="153736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92CB9-A2B7-4A79-B559-5B20000AA943}"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8F701-3945-42B2-81F7-3A992B238755}" type="slidenum">
              <a:rPr lang="en-US" smtClean="0"/>
              <a:t>‹#›</a:t>
            </a:fld>
            <a:endParaRPr lang="en-US"/>
          </a:p>
        </p:txBody>
      </p:sp>
    </p:spTree>
    <p:extLst>
      <p:ext uri="{BB962C8B-B14F-4D97-AF65-F5344CB8AC3E}">
        <p14:creationId xmlns:p14="http://schemas.microsoft.com/office/powerpoint/2010/main" val="113603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92CB9-A2B7-4A79-B559-5B20000AA943}"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8F701-3945-42B2-81F7-3A992B238755}" type="slidenum">
              <a:rPr lang="en-US" smtClean="0"/>
              <a:t>‹#›</a:t>
            </a:fld>
            <a:endParaRPr lang="en-US"/>
          </a:p>
        </p:txBody>
      </p:sp>
    </p:spTree>
    <p:extLst>
      <p:ext uri="{BB962C8B-B14F-4D97-AF65-F5344CB8AC3E}">
        <p14:creationId xmlns:p14="http://schemas.microsoft.com/office/powerpoint/2010/main" val="108527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92CB9-A2B7-4A79-B559-5B20000AA943}"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8F701-3945-42B2-81F7-3A992B238755}" type="slidenum">
              <a:rPr lang="en-US" smtClean="0"/>
              <a:t>‹#›</a:t>
            </a:fld>
            <a:endParaRPr lang="en-US"/>
          </a:p>
        </p:txBody>
      </p:sp>
    </p:spTree>
    <p:extLst>
      <p:ext uri="{BB962C8B-B14F-4D97-AF65-F5344CB8AC3E}">
        <p14:creationId xmlns:p14="http://schemas.microsoft.com/office/powerpoint/2010/main" val="149051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C92CB9-A2B7-4A79-B559-5B20000AA943}"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8F701-3945-42B2-81F7-3A992B238755}" type="slidenum">
              <a:rPr lang="en-US" smtClean="0"/>
              <a:t>‹#›</a:t>
            </a:fld>
            <a:endParaRPr lang="en-US"/>
          </a:p>
        </p:txBody>
      </p:sp>
    </p:spTree>
    <p:extLst>
      <p:ext uri="{BB962C8B-B14F-4D97-AF65-F5344CB8AC3E}">
        <p14:creationId xmlns:p14="http://schemas.microsoft.com/office/powerpoint/2010/main" val="215767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C92CB9-A2B7-4A79-B559-5B20000AA943}"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8F701-3945-42B2-81F7-3A992B238755}" type="slidenum">
              <a:rPr lang="en-US" smtClean="0"/>
              <a:t>‹#›</a:t>
            </a:fld>
            <a:endParaRPr lang="en-US"/>
          </a:p>
        </p:txBody>
      </p:sp>
    </p:spTree>
    <p:extLst>
      <p:ext uri="{BB962C8B-B14F-4D97-AF65-F5344CB8AC3E}">
        <p14:creationId xmlns:p14="http://schemas.microsoft.com/office/powerpoint/2010/main" val="62811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C92CB9-A2B7-4A79-B559-5B20000AA943}" type="datetimeFigureOut">
              <a:rPr lang="en-US" smtClean="0"/>
              <a:t>5/22/2022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B8F701-3945-42B2-81F7-3A992B238755}" type="slidenum">
              <a:rPr lang="en-US" smtClean="0"/>
              <a:t>‹#›</a:t>
            </a:fld>
            <a:endParaRPr lang="en-US"/>
          </a:p>
        </p:txBody>
      </p:sp>
    </p:spTree>
    <p:extLst>
      <p:ext uri="{BB962C8B-B14F-4D97-AF65-F5344CB8AC3E}">
        <p14:creationId xmlns:p14="http://schemas.microsoft.com/office/powerpoint/2010/main" val="125908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C92CB9-A2B7-4A79-B559-5B20000AA943}" type="datetimeFigureOut">
              <a:rPr lang="en-US" smtClean="0"/>
              <a:t>5/22/2022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B8F701-3945-42B2-81F7-3A992B238755}" type="slidenum">
              <a:rPr lang="en-US" smtClean="0"/>
              <a:t>‹#›</a:t>
            </a:fld>
            <a:endParaRPr lang="en-US"/>
          </a:p>
        </p:txBody>
      </p:sp>
    </p:spTree>
    <p:extLst>
      <p:ext uri="{BB962C8B-B14F-4D97-AF65-F5344CB8AC3E}">
        <p14:creationId xmlns:p14="http://schemas.microsoft.com/office/powerpoint/2010/main" val="339556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92CB9-A2B7-4A79-B559-5B20000AA943}" type="datetimeFigureOut">
              <a:rPr lang="en-US" smtClean="0"/>
              <a:t>5/22/2022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B8F701-3945-42B2-81F7-3A992B238755}" type="slidenum">
              <a:rPr lang="en-US" smtClean="0"/>
              <a:t>‹#›</a:t>
            </a:fld>
            <a:endParaRPr lang="en-US"/>
          </a:p>
        </p:txBody>
      </p:sp>
    </p:spTree>
    <p:extLst>
      <p:ext uri="{BB962C8B-B14F-4D97-AF65-F5344CB8AC3E}">
        <p14:creationId xmlns:p14="http://schemas.microsoft.com/office/powerpoint/2010/main" val="8323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C92CB9-A2B7-4A79-B559-5B20000AA943}"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8F701-3945-42B2-81F7-3A992B238755}" type="slidenum">
              <a:rPr lang="en-US" smtClean="0"/>
              <a:t>‹#›</a:t>
            </a:fld>
            <a:endParaRPr lang="en-US"/>
          </a:p>
        </p:txBody>
      </p:sp>
    </p:spTree>
    <p:extLst>
      <p:ext uri="{BB962C8B-B14F-4D97-AF65-F5344CB8AC3E}">
        <p14:creationId xmlns:p14="http://schemas.microsoft.com/office/powerpoint/2010/main" val="27455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C92CB9-A2B7-4A79-B559-5B20000AA943}"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8F701-3945-42B2-81F7-3A992B238755}" type="slidenum">
              <a:rPr lang="en-US" smtClean="0"/>
              <a:t>‹#›</a:t>
            </a:fld>
            <a:endParaRPr lang="en-US"/>
          </a:p>
        </p:txBody>
      </p:sp>
    </p:spTree>
    <p:extLst>
      <p:ext uri="{BB962C8B-B14F-4D97-AF65-F5344CB8AC3E}">
        <p14:creationId xmlns:p14="http://schemas.microsoft.com/office/powerpoint/2010/main" val="46502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92CB9-A2B7-4A79-B559-5B20000AA943}" type="datetimeFigureOut">
              <a:rPr lang="en-US" smtClean="0"/>
              <a:t>5/22/2022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8F701-3945-42B2-81F7-3A992B238755}" type="slidenum">
              <a:rPr lang="en-US" smtClean="0"/>
              <a:t>‹#›</a:t>
            </a:fld>
            <a:endParaRPr lang="en-US"/>
          </a:p>
        </p:txBody>
      </p:sp>
    </p:spTree>
    <p:extLst>
      <p:ext uri="{BB962C8B-B14F-4D97-AF65-F5344CB8AC3E}">
        <p14:creationId xmlns:p14="http://schemas.microsoft.com/office/powerpoint/2010/main" val="304829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7.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FAB048-19B6-45AF-A74B-0FF5E9DE1A75}" type="slidenum">
              <a:rPr lang="en-US" smtClean="0"/>
              <a:t>1</a:t>
            </a:fld>
            <a:endParaRPr lang="en-US"/>
          </a:p>
        </p:txBody>
      </p:sp>
      <p:pic>
        <p:nvPicPr>
          <p:cNvPr id="4" name="Picture 3"/>
          <p:cNvPicPr>
            <a:picLocks noChangeAspect="1"/>
          </p:cNvPicPr>
          <p:nvPr/>
        </p:nvPicPr>
        <p:blipFill>
          <a:blip r:embed="rId3"/>
          <a:stretch>
            <a:fillRect/>
          </a:stretch>
        </p:blipFill>
        <p:spPr>
          <a:xfrm>
            <a:off x="0" y="2"/>
            <a:ext cx="9144000" cy="6180083"/>
          </a:xfrm>
          <a:prstGeom prst="rect">
            <a:avLst/>
          </a:prstGeom>
        </p:spPr>
      </p:pic>
      <p:sp>
        <p:nvSpPr>
          <p:cNvPr id="5" name="Rectangle 4"/>
          <p:cNvSpPr/>
          <p:nvPr/>
        </p:nvSpPr>
        <p:spPr>
          <a:xfrm>
            <a:off x="451110" y="555464"/>
            <a:ext cx="8601569" cy="954107"/>
          </a:xfrm>
          <a:prstGeom prst="rect">
            <a:avLst/>
          </a:prstGeom>
        </p:spPr>
        <p:txBody>
          <a:bodyPr wrap="square">
            <a:spAutoFit/>
          </a:bodyPr>
          <a:lstStyle/>
          <a:p>
            <a:pPr algn="ctr"/>
            <a:r>
              <a:rPr lang="en-US" sz="2800" b="1" dirty="0"/>
              <a:t>EGU22-10845 – Toward Optimal Rainfall – Hydrology QPE Correction in Headwater Basins</a:t>
            </a:r>
          </a:p>
        </p:txBody>
      </p:sp>
      <p:sp>
        <p:nvSpPr>
          <p:cNvPr id="7" name="TextBox 6"/>
          <p:cNvSpPr txBox="1"/>
          <p:nvPr/>
        </p:nvSpPr>
        <p:spPr>
          <a:xfrm>
            <a:off x="211766" y="6320066"/>
            <a:ext cx="3352422" cy="400110"/>
          </a:xfrm>
          <a:prstGeom prst="rect">
            <a:avLst/>
          </a:prstGeom>
          <a:noFill/>
        </p:spPr>
        <p:txBody>
          <a:bodyPr wrap="square" rtlCol="0">
            <a:spAutoFit/>
          </a:bodyPr>
          <a:lstStyle/>
          <a:p>
            <a:r>
              <a:rPr lang="en-US" sz="2000" b="1" dirty="0"/>
              <a:t>Mochi Liao and Ana P. Barros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191" y="6342759"/>
            <a:ext cx="821873" cy="392787"/>
          </a:xfrm>
          <a:prstGeom prst="rect">
            <a:avLst/>
          </a:prstGeom>
          <a:solidFill>
            <a:schemeClr val="bg1"/>
          </a:solidFill>
        </p:spPr>
      </p:pic>
      <p:pic>
        <p:nvPicPr>
          <p:cNvPr id="3" name="Picture 2"/>
          <p:cNvPicPr>
            <a:picLocks noChangeAspect="1"/>
          </p:cNvPicPr>
          <p:nvPr/>
        </p:nvPicPr>
        <p:blipFill>
          <a:blip r:embed="rId5"/>
          <a:stretch>
            <a:fillRect/>
          </a:stretch>
        </p:blipFill>
        <p:spPr>
          <a:xfrm>
            <a:off x="0" y="0"/>
            <a:ext cx="1968649" cy="571870"/>
          </a:xfrm>
          <a:prstGeom prst="rect">
            <a:avLst/>
          </a:prstGeom>
        </p:spPr>
      </p:pic>
      <p:pic>
        <p:nvPicPr>
          <p:cNvPr id="6" name="Picture 5">
            <a:extLst>
              <a:ext uri="{FF2B5EF4-FFF2-40B4-BE49-F238E27FC236}">
                <a16:creationId xmlns:a16="http://schemas.microsoft.com/office/drawing/2014/main" id="{9DC95E78-45E7-4399-9ED4-5E5B4E5D0F37}"/>
              </a:ext>
            </a:extLst>
          </p:cNvPr>
          <p:cNvPicPr>
            <a:picLocks noChangeAspect="1"/>
          </p:cNvPicPr>
          <p:nvPr/>
        </p:nvPicPr>
        <p:blipFill>
          <a:blip r:embed="rId6"/>
          <a:stretch>
            <a:fillRect/>
          </a:stretch>
        </p:blipFill>
        <p:spPr>
          <a:xfrm>
            <a:off x="7223218" y="6208682"/>
            <a:ext cx="526864" cy="526864"/>
          </a:xfrm>
          <a:prstGeom prst="rect">
            <a:avLst/>
          </a:prstGeom>
        </p:spPr>
      </p:pic>
      <p:pic>
        <p:nvPicPr>
          <p:cNvPr id="9" name="Picture 8">
            <a:extLst>
              <a:ext uri="{FF2B5EF4-FFF2-40B4-BE49-F238E27FC236}">
                <a16:creationId xmlns:a16="http://schemas.microsoft.com/office/drawing/2014/main" id="{ED333A82-5A20-4FB6-B6C4-B68DBDC20C27}"/>
              </a:ext>
            </a:extLst>
          </p:cNvPr>
          <p:cNvPicPr>
            <a:picLocks noChangeAspect="1"/>
          </p:cNvPicPr>
          <p:nvPr/>
        </p:nvPicPr>
        <p:blipFill>
          <a:blip r:embed="rId7"/>
          <a:stretch>
            <a:fillRect/>
          </a:stretch>
        </p:blipFill>
        <p:spPr>
          <a:xfrm>
            <a:off x="6296264" y="6208682"/>
            <a:ext cx="877899" cy="536494"/>
          </a:xfrm>
          <a:prstGeom prst="rect">
            <a:avLst/>
          </a:prstGeom>
        </p:spPr>
      </p:pic>
    </p:spTree>
    <p:extLst>
      <p:ext uri="{BB962C8B-B14F-4D97-AF65-F5344CB8AC3E}">
        <p14:creationId xmlns:p14="http://schemas.microsoft.com/office/powerpoint/2010/main" val="1441490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4"/>
          <p:cNvSpPr/>
          <p:nvPr/>
        </p:nvSpPr>
        <p:spPr>
          <a:xfrm>
            <a:off x="1" y="-1016"/>
            <a:ext cx="9144000" cy="6492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charset="0"/>
              <a:ea typeface="Times New Roman" charset="0"/>
              <a:cs typeface="Times New Roman" charset="0"/>
            </a:endParaRPr>
          </a:p>
        </p:txBody>
      </p:sp>
      <p:sp>
        <p:nvSpPr>
          <p:cNvPr id="5" name="文本框 3"/>
          <p:cNvSpPr txBox="1"/>
          <p:nvPr/>
        </p:nvSpPr>
        <p:spPr>
          <a:xfrm>
            <a:off x="263410" y="-31596"/>
            <a:ext cx="8854993" cy="646331"/>
          </a:xfrm>
          <a:prstGeom prst="rect">
            <a:avLst/>
          </a:prstGeom>
          <a:noFill/>
          <a:ln>
            <a:noFill/>
          </a:ln>
        </p:spPr>
        <p:txBody>
          <a:bodyPr wrap="square" rtlCol="0">
            <a:spAutoFit/>
          </a:bodyPr>
          <a:lstStyle/>
          <a:p>
            <a:r>
              <a:rPr lang="en-US" altLang="zh-CN" sz="3600" b="1" dirty="0">
                <a:solidFill>
                  <a:schemeClr val="bg1"/>
                </a:solidFill>
                <a:latin typeface="Times New Roman" charset="0"/>
                <a:ea typeface="Times New Roman" charset="0"/>
                <a:cs typeface="Times New Roman" charset="0"/>
              </a:rPr>
              <a:t>Orographic </a:t>
            </a:r>
            <a:r>
              <a:rPr lang="en-US" altLang="zh-CN" sz="3600" b="1" dirty="0" err="1">
                <a:solidFill>
                  <a:schemeClr val="bg1"/>
                </a:solidFill>
                <a:latin typeface="Times New Roman" charset="0"/>
                <a:ea typeface="Times New Roman" charset="0"/>
                <a:cs typeface="Times New Roman" charset="0"/>
              </a:rPr>
              <a:t>QPE</a:t>
            </a:r>
            <a:r>
              <a:rPr lang="en-US" altLang="zh-CN" sz="3600" b="1" dirty="0">
                <a:solidFill>
                  <a:schemeClr val="bg1"/>
                </a:solidFill>
                <a:latin typeface="Times New Roman" charset="0"/>
                <a:ea typeface="Times New Roman" charset="0"/>
                <a:cs typeface="Times New Roman" charset="0"/>
              </a:rPr>
              <a:t>  Measurement Challenges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86" y="1810881"/>
            <a:ext cx="3624997" cy="2266929"/>
          </a:xfrm>
          <a:prstGeom prst="rect">
            <a:avLst/>
          </a:prstGeom>
        </p:spPr>
      </p:pic>
      <p:sp>
        <p:nvSpPr>
          <p:cNvPr id="17" name="Triangle 4"/>
          <p:cNvSpPr/>
          <p:nvPr/>
        </p:nvSpPr>
        <p:spPr>
          <a:xfrm>
            <a:off x="3455613" y="3525260"/>
            <a:ext cx="172474" cy="32446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84102" y="3872907"/>
            <a:ext cx="1915496" cy="338554"/>
          </a:xfrm>
          <a:prstGeom prst="rect">
            <a:avLst/>
          </a:prstGeom>
          <a:noFill/>
        </p:spPr>
        <p:txBody>
          <a:bodyPr wrap="square" rtlCol="0">
            <a:spAutoFit/>
          </a:bodyPr>
          <a:lstStyle/>
          <a:p>
            <a:r>
              <a:rPr lang="en-US" sz="1600" dirty="0"/>
              <a:t>Ground-based radar</a:t>
            </a:r>
          </a:p>
        </p:txBody>
      </p:sp>
      <p:cxnSp>
        <p:nvCxnSpPr>
          <p:cNvPr id="21" name="Straight Connector 20"/>
          <p:cNvCxnSpPr/>
          <p:nvPr/>
        </p:nvCxnSpPr>
        <p:spPr>
          <a:xfrm flipH="1" flipV="1">
            <a:off x="1949019" y="1895945"/>
            <a:ext cx="1592833" cy="1641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0"/>
          </p:cNvCxnSpPr>
          <p:nvPr/>
        </p:nvCxnSpPr>
        <p:spPr>
          <a:xfrm flipH="1" flipV="1">
            <a:off x="1883694" y="2135516"/>
            <a:ext cx="1658156" cy="1389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7" idx="0"/>
          </p:cNvCxnSpPr>
          <p:nvPr/>
        </p:nvCxnSpPr>
        <p:spPr>
          <a:xfrm flipH="1" flipV="1">
            <a:off x="1627586" y="2298002"/>
            <a:ext cx="1914264" cy="1227258"/>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033901" y="3516936"/>
            <a:ext cx="137857" cy="332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130" y="3525260"/>
            <a:ext cx="1063112" cy="338554"/>
          </a:xfrm>
          <a:prstGeom prst="rect">
            <a:avLst/>
          </a:prstGeom>
          <a:noFill/>
        </p:spPr>
        <p:txBody>
          <a:bodyPr wrap="none" rtlCol="0">
            <a:spAutoFit/>
          </a:bodyPr>
          <a:lstStyle/>
          <a:p>
            <a:r>
              <a:rPr lang="en-US" sz="1600" dirty="0" err="1"/>
              <a:t>Raingauge</a:t>
            </a:r>
            <a:endParaRPr lang="en-US" sz="1600" dirty="0"/>
          </a:p>
        </p:txBody>
      </p:sp>
      <p:sp>
        <p:nvSpPr>
          <p:cNvPr id="2" name="Slide Number Placeholder 1"/>
          <p:cNvSpPr>
            <a:spLocks noGrp="1"/>
          </p:cNvSpPr>
          <p:nvPr>
            <p:ph type="sldNum" sz="quarter" idx="12"/>
          </p:nvPr>
        </p:nvSpPr>
        <p:spPr>
          <a:xfrm>
            <a:off x="6442771" y="6167012"/>
            <a:ext cx="2057400" cy="365125"/>
          </a:xfrm>
        </p:spPr>
        <p:txBody>
          <a:bodyPr/>
          <a:lstStyle/>
          <a:p>
            <a:fld id="{6180032B-13E8-45C0-A702-520FCD372EA3}" type="slidenum">
              <a:rPr lang="en-US" sz="1600"/>
              <a:t>2</a:t>
            </a:fld>
            <a:endParaRPr lang="en-US" sz="1050" dirty="0"/>
          </a:p>
        </p:txBody>
      </p:sp>
      <p:sp>
        <p:nvSpPr>
          <p:cNvPr id="58" name="TextBox 57"/>
          <p:cNvSpPr txBox="1"/>
          <p:nvPr/>
        </p:nvSpPr>
        <p:spPr>
          <a:xfrm>
            <a:off x="120832" y="4433126"/>
            <a:ext cx="4800718"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lumMod val="75000"/>
                  </a:schemeClr>
                </a:solidFill>
              </a:rPr>
              <a:t>Areal rainfall data availability </a:t>
            </a:r>
          </a:p>
          <a:p>
            <a:pPr marL="285750" indent="-285750">
              <a:buFont typeface="Arial" panose="020B0604020202020204" pitchFamily="34" charset="0"/>
              <a:buChar char="•"/>
            </a:pPr>
            <a:endParaRPr lang="en-US" dirty="0"/>
          </a:p>
          <a:p>
            <a:pPr marL="285750" indent="-285750">
              <a:buFont typeface="Arial" charset="0"/>
              <a:buChar char="•"/>
            </a:pPr>
            <a:r>
              <a:rPr lang="en-US" dirty="0"/>
              <a:t>Ground clutter effects, overshooting  and spatial variability </a:t>
            </a:r>
          </a:p>
          <a:p>
            <a:pPr marL="285750" indent="-285750">
              <a:buFont typeface="Arial" charset="0"/>
              <a:buChar char="•"/>
            </a:pPr>
            <a:r>
              <a:rPr lang="en-US" dirty="0"/>
              <a:t>Errors in estimating radar reflectivity factor, variations in the reflectivity-rain rate relationship →  Radar tend to underestimate heavy rainfall and overestimate light rainfall.</a:t>
            </a:r>
          </a:p>
        </p:txBody>
      </p:sp>
      <p:sp>
        <p:nvSpPr>
          <p:cNvPr id="3" name="TextBox 2"/>
          <p:cNvSpPr txBox="1"/>
          <p:nvPr/>
        </p:nvSpPr>
        <p:spPr>
          <a:xfrm>
            <a:off x="188689" y="4076750"/>
            <a:ext cx="1852880" cy="369332"/>
          </a:xfrm>
          <a:prstGeom prst="rect">
            <a:avLst/>
          </a:prstGeom>
          <a:noFill/>
        </p:spPr>
        <p:txBody>
          <a:bodyPr wrap="none" rtlCol="0">
            <a:spAutoFit/>
          </a:bodyPr>
          <a:lstStyle/>
          <a:p>
            <a:r>
              <a:rPr lang="en-US" dirty="0">
                <a:solidFill>
                  <a:srgbClr val="00B0F0"/>
                </a:solidFill>
              </a:rPr>
              <a:t>Radar products : </a:t>
            </a:r>
          </a:p>
        </p:txBody>
      </p:sp>
      <p:sp>
        <p:nvSpPr>
          <p:cNvPr id="15" name="TextBox 14"/>
          <p:cNvSpPr txBox="1"/>
          <p:nvPr/>
        </p:nvSpPr>
        <p:spPr>
          <a:xfrm>
            <a:off x="4515120" y="3830710"/>
            <a:ext cx="2723694" cy="369332"/>
          </a:xfrm>
          <a:prstGeom prst="rect">
            <a:avLst/>
          </a:prstGeom>
          <a:noFill/>
        </p:spPr>
        <p:txBody>
          <a:bodyPr wrap="none" rtlCol="0">
            <a:spAutoFit/>
          </a:bodyPr>
          <a:lstStyle/>
          <a:p>
            <a:r>
              <a:rPr lang="en-US" dirty="0" err="1">
                <a:solidFill>
                  <a:srgbClr val="00B0F0"/>
                </a:solidFill>
              </a:rPr>
              <a:t>Raingauge</a:t>
            </a:r>
            <a:r>
              <a:rPr lang="en-US" dirty="0">
                <a:solidFill>
                  <a:srgbClr val="00B0F0"/>
                </a:solidFill>
              </a:rPr>
              <a:t> measurements: </a:t>
            </a:r>
          </a:p>
        </p:txBody>
      </p:sp>
      <p:sp>
        <p:nvSpPr>
          <p:cNvPr id="19" name="TextBox 18"/>
          <p:cNvSpPr txBox="1"/>
          <p:nvPr/>
        </p:nvSpPr>
        <p:spPr>
          <a:xfrm>
            <a:off x="4530023" y="4239386"/>
            <a:ext cx="4493147"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lumMod val="75000"/>
                  </a:schemeClr>
                </a:solidFill>
              </a:rPr>
              <a:t>Known accuracy</a:t>
            </a:r>
          </a:p>
          <a:p>
            <a:pPr marL="285750" indent="-285750">
              <a:buFont typeface="Arial" panose="020B0604020202020204" pitchFamily="34" charset="0"/>
              <a:buChar char="•"/>
            </a:pPr>
            <a:endParaRPr lang="en-US" dirty="0"/>
          </a:p>
          <a:p>
            <a:pPr marL="285750" indent="-285750">
              <a:buFont typeface="Arial" charset="0"/>
              <a:buChar char="•"/>
            </a:pPr>
            <a:r>
              <a:rPr lang="en-US" dirty="0"/>
              <a:t>Data are representative of point-scale processes</a:t>
            </a:r>
          </a:p>
          <a:p>
            <a:pPr marL="285750" indent="-285750">
              <a:buFont typeface="Arial" charset="0"/>
              <a:buChar char="•"/>
            </a:pPr>
            <a:r>
              <a:rPr lang="en-US" dirty="0"/>
              <a:t>Rainfall in complex terrain can vary drastically from ridges to valleys at small spatial scales. Therefore, it would require a very dense network of </a:t>
            </a:r>
            <a:r>
              <a:rPr lang="en-US" dirty="0" err="1"/>
              <a:t>raingauges</a:t>
            </a:r>
            <a:r>
              <a:rPr lang="en-US" dirty="0"/>
              <a:t>. </a:t>
            </a:r>
          </a:p>
        </p:txBody>
      </p:sp>
      <p:sp>
        <p:nvSpPr>
          <p:cNvPr id="31" name="TextBox 30"/>
          <p:cNvSpPr txBox="1"/>
          <p:nvPr/>
        </p:nvSpPr>
        <p:spPr>
          <a:xfrm>
            <a:off x="2212242" y="845035"/>
            <a:ext cx="2561022" cy="338554"/>
          </a:xfrm>
          <a:prstGeom prst="rect">
            <a:avLst/>
          </a:prstGeom>
          <a:noFill/>
        </p:spPr>
        <p:txBody>
          <a:bodyPr wrap="none" rtlCol="0">
            <a:spAutoFit/>
          </a:bodyPr>
          <a:lstStyle/>
          <a:p>
            <a:r>
              <a:rPr lang="en-US" sz="1600" dirty="0"/>
              <a:t>Space-based radar (Satellite)</a:t>
            </a:r>
          </a:p>
        </p:txBody>
      </p:sp>
      <p:cxnSp>
        <p:nvCxnSpPr>
          <p:cNvPr id="32" name="Straight Connector 31"/>
          <p:cNvCxnSpPr>
            <a:cxnSpLocks/>
          </p:cNvCxnSpPr>
          <p:nvPr/>
        </p:nvCxnSpPr>
        <p:spPr>
          <a:xfrm flipH="1">
            <a:off x="1078199" y="1214985"/>
            <a:ext cx="352066" cy="1319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a:off x="1636637" y="1241552"/>
            <a:ext cx="154370" cy="559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V="1">
            <a:off x="1530883" y="1241552"/>
            <a:ext cx="4016" cy="724433"/>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572002" y="1723854"/>
            <a:ext cx="1933927" cy="369332"/>
          </a:xfrm>
          <a:prstGeom prst="rect">
            <a:avLst/>
          </a:prstGeom>
          <a:noFill/>
        </p:spPr>
        <p:txBody>
          <a:bodyPr wrap="none" rtlCol="0">
            <a:spAutoFit/>
          </a:bodyPr>
          <a:lstStyle/>
          <a:p>
            <a:r>
              <a:rPr lang="en-US" dirty="0">
                <a:solidFill>
                  <a:srgbClr val="00B0F0"/>
                </a:solidFill>
              </a:rPr>
              <a:t>Satellite products: </a:t>
            </a:r>
          </a:p>
        </p:txBody>
      </p:sp>
      <p:sp>
        <p:nvSpPr>
          <p:cNvPr id="36" name="TextBox 35"/>
          <p:cNvSpPr txBox="1"/>
          <p:nvPr/>
        </p:nvSpPr>
        <p:spPr>
          <a:xfrm>
            <a:off x="4530023" y="2213716"/>
            <a:ext cx="4493147"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lumMod val="75000"/>
                  </a:schemeClr>
                </a:solidFill>
              </a:rPr>
              <a:t>Wide areal rainfall data availability</a:t>
            </a:r>
          </a:p>
          <a:p>
            <a:pPr marL="285750" indent="-285750">
              <a:buFont typeface="Arial" panose="020B0604020202020204" pitchFamily="34" charset="0"/>
              <a:buChar char="•"/>
            </a:pPr>
            <a:endParaRPr lang="en-US" dirty="0"/>
          </a:p>
          <a:p>
            <a:pPr marL="285750" indent="-285750">
              <a:buFont typeface="Arial" charset="0"/>
              <a:buChar char="•"/>
            </a:pPr>
            <a:r>
              <a:rPr lang="en-US" dirty="0"/>
              <a:t>Retrieval uncertainties (multiple scattering, non-uniform beam filling)</a:t>
            </a:r>
          </a:p>
        </p:txBody>
      </p:sp>
      <p:pic>
        <p:nvPicPr>
          <p:cNvPr id="6" name="Picture 5"/>
          <p:cNvPicPr>
            <a:picLocks noChangeAspect="1"/>
          </p:cNvPicPr>
          <p:nvPr/>
        </p:nvPicPr>
        <p:blipFill rotWithShape="1">
          <a:blip r:embed="rId4"/>
          <a:srcRect b="13916"/>
          <a:stretch/>
        </p:blipFill>
        <p:spPr>
          <a:xfrm>
            <a:off x="1171744" y="703249"/>
            <a:ext cx="910938" cy="519941"/>
          </a:xfrm>
          <a:prstGeom prst="rect">
            <a:avLst/>
          </a:prstGeom>
        </p:spPr>
      </p:pic>
      <p:pic>
        <p:nvPicPr>
          <p:cNvPr id="8" name="Picture 7"/>
          <p:cNvPicPr>
            <a:picLocks noChangeAspect="1"/>
          </p:cNvPicPr>
          <p:nvPr/>
        </p:nvPicPr>
        <p:blipFill>
          <a:blip r:embed="rId5"/>
          <a:stretch>
            <a:fillRect/>
          </a:stretch>
        </p:blipFill>
        <p:spPr>
          <a:xfrm>
            <a:off x="1406115" y="1942685"/>
            <a:ext cx="532195" cy="631372"/>
          </a:xfrm>
          <a:prstGeom prst="rect">
            <a:avLst/>
          </a:prstGeom>
        </p:spPr>
      </p:pic>
      <p:sp>
        <p:nvSpPr>
          <p:cNvPr id="7" name="Cloud 6"/>
          <p:cNvSpPr/>
          <p:nvPr/>
        </p:nvSpPr>
        <p:spPr>
          <a:xfrm>
            <a:off x="1380744" y="1635084"/>
            <a:ext cx="471720" cy="1017121"/>
          </a:xfrm>
          <a:prstGeom prst="cloud">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428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4"/>
          <p:cNvSpPr/>
          <p:nvPr/>
        </p:nvSpPr>
        <p:spPr>
          <a:xfrm>
            <a:off x="1" y="-1016"/>
            <a:ext cx="9144000" cy="6492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charset="0"/>
              <a:ea typeface="Times New Roman" charset="0"/>
              <a:cs typeface="Times New Roman" charset="0"/>
            </a:endParaRPr>
          </a:p>
        </p:txBody>
      </p:sp>
      <p:sp>
        <p:nvSpPr>
          <p:cNvPr id="5" name="文本框 3"/>
          <p:cNvSpPr txBox="1"/>
          <p:nvPr/>
        </p:nvSpPr>
        <p:spPr>
          <a:xfrm>
            <a:off x="476898" y="-19050"/>
            <a:ext cx="4557934" cy="646331"/>
          </a:xfrm>
          <a:prstGeom prst="rect">
            <a:avLst/>
          </a:prstGeom>
          <a:noFill/>
          <a:ln>
            <a:noFill/>
          </a:ln>
        </p:spPr>
        <p:txBody>
          <a:bodyPr wrap="square" rtlCol="0">
            <a:spAutoFit/>
          </a:bodyPr>
          <a:lstStyle/>
          <a:p>
            <a:r>
              <a:rPr lang="en-US" altLang="zh-CN" sz="3600" b="1" dirty="0">
                <a:solidFill>
                  <a:schemeClr val="bg1"/>
                </a:solidFill>
                <a:latin typeface="Times New Roman" charset="0"/>
                <a:ea typeface="Times New Roman" charset="0"/>
                <a:cs typeface="Times New Roman" charset="0"/>
              </a:rPr>
              <a:t>Study Domain</a:t>
            </a:r>
          </a:p>
        </p:txBody>
      </p:sp>
      <p:sp>
        <p:nvSpPr>
          <p:cNvPr id="9" name="TextBox 8">
            <a:extLst>
              <a:ext uri="{FF2B5EF4-FFF2-40B4-BE49-F238E27FC236}">
                <a16:creationId xmlns:a16="http://schemas.microsoft.com/office/drawing/2014/main" id="{F82703BD-DB41-4C76-933D-EAB1CF562662}"/>
              </a:ext>
            </a:extLst>
          </p:cNvPr>
          <p:cNvSpPr txBox="1"/>
          <p:nvPr/>
        </p:nvSpPr>
        <p:spPr>
          <a:xfrm>
            <a:off x="57151" y="645315"/>
            <a:ext cx="3386312" cy="369332"/>
          </a:xfrm>
          <a:prstGeom prst="rect">
            <a:avLst/>
          </a:prstGeom>
          <a:noFill/>
        </p:spPr>
        <p:txBody>
          <a:bodyPr wrap="none" rtlCol="0">
            <a:spAutoFit/>
          </a:bodyPr>
          <a:lstStyle/>
          <a:p>
            <a:r>
              <a:rPr lang="en-US" b="1" dirty="0"/>
              <a:t>Southern Appalachian Mountains</a:t>
            </a:r>
          </a:p>
        </p:txBody>
      </p:sp>
      <p:pic>
        <p:nvPicPr>
          <p:cNvPr id="10" name="Picture 9"/>
          <p:cNvPicPr/>
          <p:nvPr/>
        </p:nvPicPr>
        <p:blipFill>
          <a:blip r:embed="rId3"/>
          <a:stretch>
            <a:fillRect/>
          </a:stretch>
        </p:blipFill>
        <p:spPr>
          <a:xfrm>
            <a:off x="57151" y="1004816"/>
            <a:ext cx="5724525" cy="4467879"/>
          </a:xfrm>
          <a:prstGeom prst="rect">
            <a:avLst/>
          </a:prstGeom>
        </p:spPr>
      </p:pic>
      <p:grpSp>
        <p:nvGrpSpPr>
          <p:cNvPr id="11" name="Group 10"/>
          <p:cNvGrpSpPr/>
          <p:nvPr/>
        </p:nvGrpSpPr>
        <p:grpSpPr>
          <a:xfrm>
            <a:off x="5781676" y="1073381"/>
            <a:ext cx="3295650" cy="4072265"/>
            <a:chOff x="4226808" y="-2623"/>
            <a:chExt cx="5169680" cy="6754355"/>
          </a:xfrm>
        </p:grpSpPr>
        <p:pic>
          <p:nvPicPr>
            <p:cNvPr id="12" name="Picture 2" descr="C:\Users\ana\Desktop\PMM2011\WSC2011\PICTURES-WSC2011-DIAGRAMS\HaywoodCounty_forProposa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35" t="4963" r="5334" b="7273"/>
            <a:stretch/>
          </p:blipFill>
          <p:spPr bwMode="auto">
            <a:xfrm>
              <a:off x="4226808" y="-2623"/>
              <a:ext cx="5169680" cy="675435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316153" y="1694116"/>
              <a:ext cx="1204963" cy="867825"/>
            </a:xfrm>
            <a:prstGeom prst="rect">
              <a:avLst/>
            </a:prstGeom>
            <a:noFill/>
          </p:spPr>
          <p:txBody>
            <a:bodyPr wrap="none" rtlCol="0">
              <a:spAutoFit/>
            </a:bodyPr>
            <a:lstStyle/>
            <a:p>
              <a:r>
                <a:rPr lang="en-US" sz="2800" b="1" dirty="0"/>
                <a:t>CCB</a:t>
              </a:r>
              <a:endParaRPr lang="en-US" sz="2800" b="1" dirty="0">
                <a:solidFill>
                  <a:schemeClr val="tx1"/>
                </a:solidFill>
              </a:endParaRPr>
            </a:p>
          </p:txBody>
        </p:sp>
      </p:grpSp>
      <p:sp>
        <p:nvSpPr>
          <p:cNvPr id="19" name="TextBox 18"/>
          <p:cNvSpPr txBox="1"/>
          <p:nvPr/>
        </p:nvSpPr>
        <p:spPr>
          <a:xfrm>
            <a:off x="7872337" y="3261699"/>
            <a:ext cx="1119217" cy="523220"/>
          </a:xfrm>
          <a:prstGeom prst="rect">
            <a:avLst/>
          </a:prstGeom>
          <a:noFill/>
        </p:spPr>
        <p:txBody>
          <a:bodyPr wrap="none" rtlCol="0">
            <a:spAutoFit/>
          </a:bodyPr>
          <a:lstStyle/>
          <a:p>
            <a:r>
              <a:rPr lang="en-US" sz="2800" b="1" dirty="0"/>
              <a:t>EFPRB</a:t>
            </a:r>
          </a:p>
        </p:txBody>
      </p:sp>
      <p:sp>
        <p:nvSpPr>
          <p:cNvPr id="20" name="Rectangle 19"/>
          <p:cNvSpPr/>
          <p:nvPr/>
        </p:nvSpPr>
        <p:spPr>
          <a:xfrm>
            <a:off x="1714500" y="1924050"/>
            <a:ext cx="2709771" cy="2057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8429625" y="1257300"/>
            <a:ext cx="0" cy="4095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8487372" y="1297543"/>
            <a:ext cx="352982" cy="400110"/>
          </a:xfrm>
          <a:prstGeom prst="rect">
            <a:avLst/>
          </a:prstGeom>
          <a:noFill/>
        </p:spPr>
        <p:txBody>
          <a:bodyPr wrap="none" rtlCol="0">
            <a:spAutoFit/>
          </a:bodyPr>
          <a:lstStyle/>
          <a:p>
            <a:r>
              <a:rPr lang="en-US" sz="2000" b="1" dirty="0"/>
              <a:t>N</a:t>
            </a:r>
          </a:p>
        </p:txBody>
      </p:sp>
      <p:sp>
        <p:nvSpPr>
          <p:cNvPr id="24" name="TextBox 23"/>
          <p:cNvSpPr txBox="1"/>
          <p:nvPr/>
        </p:nvSpPr>
        <p:spPr>
          <a:xfrm>
            <a:off x="7058040" y="168414"/>
            <a:ext cx="1125629" cy="369332"/>
          </a:xfrm>
          <a:prstGeom prst="rect">
            <a:avLst/>
          </a:prstGeom>
          <a:noFill/>
        </p:spPr>
        <p:txBody>
          <a:bodyPr wrap="none" rtlCol="0">
            <a:spAutoFit/>
          </a:bodyPr>
          <a:lstStyle/>
          <a:p>
            <a:r>
              <a:rPr lang="en-US" b="1" i="1" dirty="0">
                <a:solidFill>
                  <a:srgbClr val="00B0F0"/>
                </a:solidFill>
              </a:rPr>
              <a:t>IPHEx IOP</a:t>
            </a:r>
          </a:p>
        </p:txBody>
      </p:sp>
      <p:sp>
        <p:nvSpPr>
          <p:cNvPr id="25" name="Rectangle 24"/>
          <p:cNvSpPr/>
          <p:nvPr/>
        </p:nvSpPr>
        <p:spPr>
          <a:xfrm>
            <a:off x="404700" y="5429603"/>
            <a:ext cx="8302201" cy="1077218"/>
          </a:xfrm>
          <a:prstGeom prst="rect">
            <a:avLst/>
          </a:prstGeom>
        </p:spPr>
        <p:txBody>
          <a:bodyPr wrap="square">
            <a:spAutoFit/>
          </a:bodyPr>
          <a:lstStyle/>
          <a:p>
            <a:pPr marL="285750" indent="-285750">
              <a:buFont typeface="Arial" panose="020B0604020202020204" pitchFamily="34" charset="0"/>
              <a:buChar char="•"/>
            </a:pPr>
            <a:r>
              <a:rPr lang="en-US" sz="1600" dirty="0"/>
              <a:t>Small watersheds (&lt;150 km</a:t>
            </a:r>
            <a:r>
              <a:rPr lang="en-US" sz="1600" baseline="30000" dirty="0"/>
              <a:t>2</a:t>
            </a:r>
            <a:r>
              <a:rPr lang="en-US" sz="1600" dirty="0"/>
              <a:t>)</a:t>
            </a:r>
          </a:p>
          <a:p>
            <a:pPr marL="285750" indent="-285750">
              <a:buFont typeface="Arial" panose="020B0604020202020204" pitchFamily="34" charset="0"/>
              <a:buChar char="•"/>
            </a:pPr>
            <a:r>
              <a:rPr lang="en-US" sz="1600" dirty="0"/>
              <a:t>Complex terrain</a:t>
            </a:r>
          </a:p>
          <a:p>
            <a:pPr marL="285750" indent="-285750">
              <a:buFont typeface="Arial" panose="020B0604020202020204" pitchFamily="34" charset="0"/>
              <a:buChar char="•"/>
            </a:pPr>
            <a:r>
              <a:rPr lang="en-US" sz="1600" dirty="0"/>
              <a:t>Radar product: </a:t>
            </a:r>
            <a:r>
              <a:rPr lang="en-US" sz="1600" dirty="0" err="1"/>
              <a:t>StageIV</a:t>
            </a:r>
            <a:r>
              <a:rPr lang="en-US" sz="1600" dirty="0"/>
              <a:t> datasets</a:t>
            </a:r>
          </a:p>
          <a:p>
            <a:pPr marL="285750" indent="-285750">
              <a:buFont typeface="Arial" panose="020B0604020202020204" pitchFamily="34" charset="0"/>
              <a:buChar char="•"/>
            </a:pPr>
            <a:r>
              <a:rPr lang="en-US" sz="1600" dirty="0" err="1"/>
              <a:t>IPHEx</a:t>
            </a:r>
            <a:r>
              <a:rPr lang="en-US" sz="1600" dirty="0"/>
              <a:t> </a:t>
            </a:r>
            <a:r>
              <a:rPr lang="en-US" sz="1600" dirty="0" err="1"/>
              <a:t>raingauges</a:t>
            </a:r>
            <a:r>
              <a:rPr lang="en-US" sz="1600" dirty="0"/>
              <a:t> and </a:t>
            </a:r>
            <a:r>
              <a:rPr lang="en-US" sz="1600" dirty="0" err="1"/>
              <a:t>disdrometers</a:t>
            </a:r>
            <a:r>
              <a:rPr lang="en-US" sz="1600" dirty="0"/>
              <a:t> </a:t>
            </a:r>
          </a:p>
        </p:txBody>
      </p:sp>
      <p:sp>
        <p:nvSpPr>
          <p:cNvPr id="2" name="Slide Number Placeholder 1"/>
          <p:cNvSpPr>
            <a:spLocks noGrp="1"/>
          </p:cNvSpPr>
          <p:nvPr>
            <p:ph type="sldNum" sz="quarter" idx="12"/>
          </p:nvPr>
        </p:nvSpPr>
        <p:spPr/>
        <p:txBody>
          <a:bodyPr/>
          <a:lstStyle/>
          <a:p>
            <a:fld id="{66FAB048-19B6-45AF-A74B-0FF5E9DE1A75}" type="slidenum">
              <a:rPr lang="en-US" smtClean="0"/>
              <a:t>3</a:t>
            </a:fld>
            <a:endParaRPr lang="en-US"/>
          </a:p>
        </p:txBody>
      </p:sp>
      <p:sp>
        <p:nvSpPr>
          <p:cNvPr id="3" name="Left Brace 2"/>
          <p:cNvSpPr/>
          <p:nvPr/>
        </p:nvSpPr>
        <p:spPr>
          <a:xfrm flipH="1">
            <a:off x="3840480" y="6082453"/>
            <a:ext cx="101600" cy="309476"/>
          </a:xfrm>
          <a:prstGeom prst="leftBrace">
            <a:avLst>
              <a:gd name="adj1" fmla="val 8333"/>
              <a:gd name="adj2" fmla="val 55947"/>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p:cNvSpPr txBox="1"/>
          <p:nvPr/>
        </p:nvSpPr>
        <p:spPr>
          <a:xfrm>
            <a:off x="4079624" y="6056750"/>
            <a:ext cx="4467698" cy="369332"/>
          </a:xfrm>
          <a:prstGeom prst="rect">
            <a:avLst/>
          </a:prstGeom>
          <a:noFill/>
        </p:spPr>
        <p:txBody>
          <a:bodyPr wrap="none" rtlCol="0">
            <a:spAutoFit/>
          </a:bodyPr>
          <a:lstStyle/>
          <a:p>
            <a:r>
              <a:rPr lang="en-US" dirty="0"/>
              <a:t>10 year IPHEx Reference product  for </a:t>
            </a:r>
            <a:r>
              <a:rPr lang="en-US" dirty="0" err="1"/>
              <a:t>GPM</a:t>
            </a:r>
            <a:r>
              <a:rPr lang="en-US" dirty="0"/>
              <a:t> </a:t>
            </a:r>
            <a:r>
              <a:rPr lang="en-US" dirty="0" err="1"/>
              <a:t>GV</a:t>
            </a:r>
            <a:endParaRPr lang="en-US" dirty="0"/>
          </a:p>
        </p:txBody>
      </p:sp>
      <p:pic>
        <p:nvPicPr>
          <p:cNvPr id="6" name="Picture 5">
            <a:extLst>
              <a:ext uri="{FF2B5EF4-FFF2-40B4-BE49-F238E27FC236}">
                <a16:creationId xmlns:a16="http://schemas.microsoft.com/office/drawing/2014/main" id="{5DC04D55-13C5-4E34-AAE1-B0BCDCF7D135}"/>
              </a:ext>
            </a:extLst>
          </p:cNvPr>
          <p:cNvPicPr>
            <a:picLocks noChangeAspect="1"/>
          </p:cNvPicPr>
          <p:nvPr/>
        </p:nvPicPr>
        <p:blipFill>
          <a:blip r:embed="rId5"/>
          <a:stretch>
            <a:fillRect/>
          </a:stretch>
        </p:blipFill>
        <p:spPr>
          <a:xfrm>
            <a:off x="8183669" y="66587"/>
            <a:ext cx="877899" cy="536494"/>
          </a:xfrm>
          <a:prstGeom prst="rect">
            <a:avLst/>
          </a:prstGeom>
        </p:spPr>
      </p:pic>
    </p:spTree>
    <p:extLst>
      <p:ext uri="{BB962C8B-B14F-4D97-AF65-F5344CB8AC3E}">
        <p14:creationId xmlns:p14="http://schemas.microsoft.com/office/powerpoint/2010/main" val="1054975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009364-C0AD-284E-9220-BA8BFDFCAA25}"/>
              </a:ext>
            </a:extLst>
          </p:cNvPr>
          <p:cNvSpPr>
            <a:spLocks noGrp="1"/>
          </p:cNvSpPr>
          <p:nvPr>
            <p:ph type="sldNum" sz="quarter" idx="12"/>
          </p:nvPr>
        </p:nvSpPr>
        <p:spPr/>
        <p:txBody>
          <a:bodyPr/>
          <a:lstStyle/>
          <a:p>
            <a:fld id="{66FAB048-19B6-45AF-A74B-0FF5E9DE1A75}" type="slidenum">
              <a:rPr lang="en-US" smtClean="0"/>
              <a:t>4</a:t>
            </a:fld>
            <a:endParaRPr lang="en-US"/>
          </a:p>
        </p:txBody>
      </p:sp>
      <p:sp>
        <p:nvSpPr>
          <p:cNvPr id="6" name="TextBox 5">
            <a:extLst>
              <a:ext uri="{FF2B5EF4-FFF2-40B4-BE49-F238E27FC236}">
                <a16:creationId xmlns:a16="http://schemas.microsoft.com/office/drawing/2014/main" id="{A42277D7-66DB-324F-BF0C-9589480FFBA3}"/>
              </a:ext>
            </a:extLst>
          </p:cNvPr>
          <p:cNvSpPr txBox="1"/>
          <p:nvPr/>
        </p:nvSpPr>
        <p:spPr>
          <a:xfrm>
            <a:off x="349286" y="4428046"/>
            <a:ext cx="8794715" cy="923330"/>
          </a:xfrm>
          <a:prstGeom prst="rect">
            <a:avLst/>
          </a:prstGeom>
          <a:noFill/>
        </p:spPr>
        <p:txBody>
          <a:bodyPr wrap="square" rtlCol="0">
            <a:spAutoFit/>
          </a:bodyPr>
          <a:lstStyle/>
          <a:p>
            <a:r>
              <a:rPr lang="en-US" b="1" dirty="0">
                <a:solidFill>
                  <a:srgbClr val="00FF00"/>
                </a:solidFill>
              </a:rPr>
              <a:t>STIVDBKC</a:t>
            </a:r>
            <a:r>
              <a:rPr lang="en-US" dirty="0"/>
              <a:t> has very good performance at gauge locations </a:t>
            </a:r>
            <a:r>
              <a:rPr lang="en-US" i="1" dirty="0"/>
              <a:t>as intended </a:t>
            </a:r>
            <a:r>
              <a:rPr lang="en-US" dirty="0"/>
              <a:t>	</a:t>
            </a:r>
          </a:p>
          <a:p>
            <a:r>
              <a:rPr lang="en-US" dirty="0"/>
              <a:t>but where gauges are lacking there is high uncertainty</a:t>
            </a:r>
          </a:p>
          <a:p>
            <a:r>
              <a:rPr lang="en-US" dirty="0"/>
              <a:t>In space and time</a:t>
            </a:r>
          </a:p>
        </p:txBody>
      </p:sp>
      <p:pic>
        <p:nvPicPr>
          <p:cNvPr id="7" name="Picture 6">
            <a:extLst>
              <a:ext uri="{FF2B5EF4-FFF2-40B4-BE49-F238E27FC236}">
                <a16:creationId xmlns:a16="http://schemas.microsoft.com/office/drawing/2014/main" id="{012AB5C8-1BA8-FA44-807C-CCE71A629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614" y="4862284"/>
            <a:ext cx="3160200" cy="1967672"/>
          </a:xfrm>
          <a:prstGeom prst="rect">
            <a:avLst/>
          </a:prstGeom>
        </p:spPr>
      </p:pic>
      <p:pic>
        <p:nvPicPr>
          <p:cNvPr id="10" name="Picture 9"/>
          <p:cNvPicPr>
            <a:picLocks noChangeAspect="1"/>
          </p:cNvPicPr>
          <p:nvPr/>
        </p:nvPicPr>
        <p:blipFill>
          <a:blip r:embed="rId4"/>
          <a:stretch>
            <a:fillRect/>
          </a:stretch>
        </p:blipFill>
        <p:spPr>
          <a:xfrm>
            <a:off x="262077" y="1264808"/>
            <a:ext cx="6029604" cy="1391086"/>
          </a:xfrm>
          <a:prstGeom prst="rect">
            <a:avLst/>
          </a:prstGeom>
        </p:spPr>
      </p:pic>
      <p:sp>
        <p:nvSpPr>
          <p:cNvPr id="11" name="矩形 4"/>
          <p:cNvSpPr/>
          <p:nvPr/>
        </p:nvSpPr>
        <p:spPr>
          <a:xfrm>
            <a:off x="1" y="-1016"/>
            <a:ext cx="9144000" cy="6492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charset="0"/>
              <a:ea typeface="Times New Roman" charset="0"/>
              <a:cs typeface="Times New Roman" charset="0"/>
            </a:endParaRPr>
          </a:p>
        </p:txBody>
      </p:sp>
      <p:sp>
        <p:nvSpPr>
          <p:cNvPr id="12" name="文本框 3"/>
          <p:cNvSpPr txBox="1"/>
          <p:nvPr/>
        </p:nvSpPr>
        <p:spPr>
          <a:xfrm>
            <a:off x="236188" y="-9111"/>
            <a:ext cx="8671626" cy="646331"/>
          </a:xfrm>
          <a:prstGeom prst="rect">
            <a:avLst/>
          </a:prstGeom>
          <a:noFill/>
          <a:ln>
            <a:noFill/>
          </a:ln>
        </p:spPr>
        <p:txBody>
          <a:bodyPr wrap="square" rtlCol="0">
            <a:spAutoFit/>
          </a:bodyPr>
          <a:lstStyle/>
          <a:p>
            <a:r>
              <a:rPr lang="en-US" altLang="zh-CN" sz="3600" b="1" dirty="0" err="1">
                <a:solidFill>
                  <a:schemeClr val="bg1"/>
                </a:solidFill>
                <a:latin typeface="Times New Roman" charset="0"/>
                <a:ea typeface="Times New Roman" charset="0"/>
                <a:cs typeface="Times New Roman" charset="0"/>
              </a:rPr>
              <a:t>GPM</a:t>
            </a:r>
            <a:r>
              <a:rPr lang="en-US" altLang="zh-CN" sz="3600" b="1" dirty="0">
                <a:solidFill>
                  <a:schemeClr val="bg1"/>
                </a:solidFill>
                <a:latin typeface="Times New Roman" charset="0"/>
                <a:ea typeface="Times New Roman" charset="0"/>
                <a:cs typeface="Times New Roman" charset="0"/>
              </a:rPr>
              <a:t> </a:t>
            </a:r>
            <a:r>
              <a:rPr lang="en-US" altLang="zh-CN" sz="3600" b="1" dirty="0" err="1">
                <a:solidFill>
                  <a:schemeClr val="bg1"/>
                </a:solidFill>
                <a:latin typeface="Times New Roman" charset="0"/>
                <a:ea typeface="Times New Roman" charset="0"/>
                <a:cs typeface="Times New Roman" charset="0"/>
              </a:rPr>
              <a:t>GV</a:t>
            </a:r>
            <a:r>
              <a:rPr lang="en-US" altLang="zh-CN" sz="3600" b="1" dirty="0">
                <a:solidFill>
                  <a:schemeClr val="bg1"/>
                </a:solidFill>
                <a:latin typeface="Times New Roman" charset="0"/>
                <a:ea typeface="Times New Roman" charset="0"/>
                <a:cs typeface="Times New Roman" charset="0"/>
              </a:rPr>
              <a:t> IPHEx Reference Product</a:t>
            </a:r>
          </a:p>
        </p:txBody>
      </p:sp>
      <p:sp>
        <p:nvSpPr>
          <p:cNvPr id="13" name="TextBox 12">
            <a:extLst>
              <a:ext uri="{FF2B5EF4-FFF2-40B4-BE49-F238E27FC236}">
                <a16:creationId xmlns:a16="http://schemas.microsoft.com/office/drawing/2014/main" id="{F82703BD-DB41-4C76-933D-EAB1CF562662}"/>
              </a:ext>
            </a:extLst>
          </p:cNvPr>
          <p:cNvSpPr txBox="1"/>
          <p:nvPr/>
        </p:nvSpPr>
        <p:spPr>
          <a:xfrm>
            <a:off x="147777" y="686232"/>
            <a:ext cx="9103261" cy="369332"/>
          </a:xfrm>
          <a:prstGeom prst="rect">
            <a:avLst/>
          </a:prstGeom>
          <a:noFill/>
        </p:spPr>
        <p:txBody>
          <a:bodyPr wrap="none" rtlCol="0">
            <a:spAutoFit/>
          </a:bodyPr>
          <a:lstStyle/>
          <a:p>
            <a:r>
              <a:rPr lang="en-US" b="1" dirty="0"/>
              <a:t>Reference Product: 10-year Climatology of Corrected NWS </a:t>
            </a:r>
            <a:r>
              <a:rPr lang="en-US" b="1" dirty="0" err="1"/>
              <a:t>StageIV</a:t>
            </a:r>
            <a:r>
              <a:rPr lang="en-US" b="1" dirty="0"/>
              <a:t> –&gt; </a:t>
            </a:r>
            <a:r>
              <a:rPr lang="en-US" b="1" dirty="0" err="1"/>
              <a:t>StageIVDBKC</a:t>
            </a:r>
            <a:r>
              <a:rPr lang="en-US" b="1" dirty="0"/>
              <a:t>/</a:t>
            </a:r>
            <a:r>
              <a:rPr lang="en-US" b="1" dirty="0">
                <a:solidFill>
                  <a:srgbClr val="00FF00"/>
                </a:solidFill>
              </a:rPr>
              <a:t>STIVDBKC</a:t>
            </a:r>
          </a:p>
        </p:txBody>
      </p:sp>
      <p:pic>
        <p:nvPicPr>
          <p:cNvPr id="14" name="Picture 13"/>
          <p:cNvPicPr>
            <a:picLocks noChangeAspect="1"/>
          </p:cNvPicPr>
          <p:nvPr/>
        </p:nvPicPr>
        <p:blipFill>
          <a:blip r:embed="rId5"/>
          <a:stretch>
            <a:fillRect/>
          </a:stretch>
        </p:blipFill>
        <p:spPr>
          <a:xfrm>
            <a:off x="3075921" y="2695180"/>
            <a:ext cx="2768133" cy="1665726"/>
          </a:xfrm>
          <a:prstGeom prst="rect">
            <a:avLst/>
          </a:prstGeom>
        </p:spPr>
      </p:pic>
      <p:pic>
        <p:nvPicPr>
          <p:cNvPr id="15" name="Picture 14"/>
          <p:cNvPicPr>
            <a:picLocks noChangeAspect="1"/>
          </p:cNvPicPr>
          <p:nvPr/>
        </p:nvPicPr>
        <p:blipFill>
          <a:blip r:embed="rId6"/>
          <a:stretch>
            <a:fillRect/>
          </a:stretch>
        </p:blipFill>
        <p:spPr>
          <a:xfrm>
            <a:off x="262077" y="2695180"/>
            <a:ext cx="2813844" cy="1657631"/>
          </a:xfrm>
          <a:prstGeom prst="rect">
            <a:avLst/>
          </a:prstGeom>
        </p:spPr>
      </p:pic>
      <p:pic>
        <p:nvPicPr>
          <p:cNvPr id="16" name="Picture 15"/>
          <p:cNvPicPr>
            <a:picLocks noChangeAspect="1"/>
          </p:cNvPicPr>
          <p:nvPr/>
        </p:nvPicPr>
        <p:blipFill>
          <a:blip r:embed="rId7"/>
          <a:stretch>
            <a:fillRect/>
          </a:stretch>
        </p:blipFill>
        <p:spPr>
          <a:xfrm>
            <a:off x="5844053" y="2695180"/>
            <a:ext cx="2735671" cy="1657631"/>
          </a:xfrm>
          <a:prstGeom prst="rect">
            <a:avLst/>
          </a:prstGeom>
        </p:spPr>
      </p:pic>
      <p:sp>
        <p:nvSpPr>
          <p:cNvPr id="17" name="TextBox 16"/>
          <p:cNvSpPr txBox="1"/>
          <p:nvPr/>
        </p:nvSpPr>
        <p:spPr>
          <a:xfrm>
            <a:off x="7648015" y="4253597"/>
            <a:ext cx="1579278" cy="276999"/>
          </a:xfrm>
          <a:prstGeom prst="rect">
            <a:avLst/>
          </a:prstGeom>
          <a:noFill/>
        </p:spPr>
        <p:txBody>
          <a:bodyPr wrap="none" rtlCol="0">
            <a:spAutoFit/>
          </a:bodyPr>
          <a:lstStyle/>
          <a:p>
            <a:r>
              <a:rPr lang="en-US" sz="1200" i="1" dirty="0"/>
              <a:t>Liao and Barros, 2019</a:t>
            </a:r>
          </a:p>
        </p:txBody>
      </p:sp>
      <p:sp>
        <p:nvSpPr>
          <p:cNvPr id="18" name="Rectangle 17"/>
          <p:cNvSpPr/>
          <p:nvPr/>
        </p:nvSpPr>
        <p:spPr>
          <a:xfrm>
            <a:off x="147777" y="5525825"/>
            <a:ext cx="5581976" cy="923330"/>
          </a:xfrm>
          <a:prstGeom prst="rect">
            <a:avLst/>
          </a:prstGeom>
        </p:spPr>
        <p:txBody>
          <a:bodyPr wrap="square">
            <a:spAutoFit/>
          </a:bodyPr>
          <a:lstStyle/>
          <a:p>
            <a:r>
              <a:rPr lang="en-US" b="1" i="1" dirty="0">
                <a:solidFill>
                  <a:srgbClr val="E844EC"/>
                </a:solidFill>
              </a:rPr>
              <a:t>Given the small-scale of headwater basins can we use benchmark streamflow observations to develop physically-meaningful hydraulic corrections to rainfall?</a:t>
            </a:r>
          </a:p>
        </p:txBody>
      </p:sp>
      <p:sp>
        <p:nvSpPr>
          <p:cNvPr id="2" name="TextBox 1"/>
          <p:cNvSpPr txBox="1"/>
          <p:nvPr/>
        </p:nvSpPr>
        <p:spPr>
          <a:xfrm>
            <a:off x="6572303" y="1500404"/>
            <a:ext cx="2336730" cy="646331"/>
          </a:xfrm>
          <a:prstGeom prst="rect">
            <a:avLst/>
          </a:prstGeom>
          <a:noFill/>
        </p:spPr>
        <p:txBody>
          <a:bodyPr wrap="none" rtlCol="0">
            <a:spAutoFit/>
          </a:bodyPr>
          <a:lstStyle/>
          <a:p>
            <a:pPr marL="285750" indent="-285750">
              <a:buFont typeface="Wingdings" panose="05000000000000000000" pitchFamily="2" charset="2"/>
              <a:buChar char="Ø"/>
            </a:pPr>
            <a:r>
              <a:rPr lang="en-US" dirty="0"/>
              <a:t>Fractal Downscaling</a:t>
            </a:r>
          </a:p>
          <a:p>
            <a:pPr marL="285750" indent="-285750">
              <a:buFont typeface="Wingdings" panose="05000000000000000000" pitchFamily="2" charset="2"/>
              <a:buChar char="Ø"/>
            </a:pPr>
            <a:r>
              <a:rPr lang="en-US" dirty="0"/>
              <a:t>Kriging</a:t>
            </a:r>
          </a:p>
        </p:txBody>
      </p:sp>
      <p:sp>
        <p:nvSpPr>
          <p:cNvPr id="3" name="TextBox 2"/>
          <p:cNvSpPr txBox="1"/>
          <p:nvPr/>
        </p:nvSpPr>
        <p:spPr>
          <a:xfrm>
            <a:off x="6748442" y="1205667"/>
            <a:ext cx="1857753" cy="369332"/>
          </a:xfrm>
          <a:prstGeom prst="rect">
            <a:avLst/>
          </a:prstGeom>
          <a:noFill/>
        </p:spPr>
        <p:txBody>
          <a:bodyPr wrap="none" rtlCol="0">
            <a:spAutoFit/>
          </a:bodyPr>
          <a:lstStyle/>
          <a:p>
            <a:r>
              <a:rPr lang="en-US" b="1" dirty="0">
                <a:solidFill>
                  <a:srgbClr val="0000FF"/>
                </a:solidFill>
              </a:rPr>
              <a:t>Spatial Variability</a:t>
            </a:r>
          </a:p>
        </p:txBody>
      </p:sp>
      <p:sp>
        <p:nvSpPr>
          <p:cNvPr id="5" name="TextBox 4">
            <a:extLst>
              <a:ext uri="{FF2B5EF4-FFF2-40B4-BE49-F238E27FC236}">
                <a16:creationId xmlns:a16="http://schemas.microsoft.com/office/drawing/2014/main" id="{E296E1C0-995A-4BBD-8479-675235FF84C2}"/>
              </a:ext>
            </a:extLst>
          </p:cNvPr>
          <p:cNvSpPr txBox="1"/>
          <p:nvPr/>
        </p:nvSpPr>
        <p:spPr>
          <a:xfrm>
            <a:off x="349286" y="6488668"/>
            <a:ext cx="3543214" cy="369332"/>
          </a:xfrm>
          <a:prstGeom prst="rect">
            <a:avLst/>
          </a:prstGeom>
          <a:noFill/>
        </p:spPr>
        <p:txBody>
          <a:bodyPr wrap="none" rtlCol="0">
            <a:spAutoFit/>
          </a:bodyPr>
          <a:lstStyle/>
          <a:p>
            <a:r>
              <a:rPr lang="en-US" dirty="0"/>
              <a:t>Liao and Barros, </a:t>
            </a:r>
            <a:r>
              <a:rPr lang="en-US" dirty="0" err="1"/>
              <a:t>IPHEx</a:t>
            </a:r>
            <a:r>
              <a:rPr lang="en-US" dirty="0"/>
              <a:t> Report, 2019</a:t>
            </a:r>
          </a:p>
        </p:txBody>
      </p:sp>
    </p:spTree>
    <p:extLst>
      <p:ext uri="{BB962C8B-B14F-4D97-AF65-F5344CB8AC3E}">
        <p14:creationId xmlns:p14="http://schemas.microsoft.com/office/powerpoint/2010/main" val="2107767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273050" y="1232202"/>
            <a:ext cx="4171533" cy="2477863"/>
          </a:xfrm>
          <a:prstGeom prst="rect">
            <a:avLst/>
          </a:prstGeom>
        </p:spPr>
      </p:pic>
      <p:sp>
        <p:nvSpPr>
          <p:cNvPr id="3" name="矩形 4"/>
          <p:cNvSpPr/>
          <p:nvPr/>
        </p:nvSpPr>
        <p:spPr>
          <a:xfrm>
            <a:off x="1" y="-1016"/>
            <a:ext cx="9144000" cy="6492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charset="0"/>
              <a:ea typeface="Times New Roman" charset="0"/>
              <a:cs typeface="Times New Roman" charset="0"/>
            </a:endParaRPr>
          </a:p>
        </p:txBody>
      </p:sp>
      <p:sp>
        <p:nvSpPr>
          <p:cNvPr id="4" name="文本框 3"/>
          <p:cNvSpPr txBox="1"/>
          <p:nvPr/>
        </p:nvSpPr>
        <p:spPr>
          <a:xfrm>
            <a:off x="476898" y="-19050"/>
            <a:ext cx="4557934" cy="646331"/>
          </a:xfrm>
          <a:prstGeom prst="rect">
            <a:avLst/>
          </a:prstGeom>
          <a:noFill/>
          <a:ln>
            <a:noFill/>
          </a:ln>
        </p:spPr>
        <p:txBody>
          <a:bodyPr wrap="square" rtlCol="0">
            <a:spAutoFit/>
          </a:bodyPr>
          <a:lstStyle/>
          <a:p>
            <a:r>
              <a:rPr lang="en-US" altLang="zh-CN" sz="3600" b="1" dirty="0">
                <a:solidFill>
                  <a:schemeClr val="bg1"/>
                </a:solidFill>
                <a:latin typeface="Times New Roman" charset="0"/>
                <a:ea typeface="Times New Roman" charset="0"/>
                <a:cs typeface="Times New Roman" charset="0"/>
              </a:rPr>
              <a:t>Introduction</a:t>
            </a:r>
          </a:p>
        </p:txBody>
      </p:sp>
      <p:pic>
        <p:nvPicPr>
          <p:cNvPr id="5" name="Picture 4"/>
          <p:cNvPicPr/>
          <p:nvPr/>
        </p:nvPicPr>
        <p:blipFill>
          <a:blip r:embed="rId4"/>
          <a:stretch>
            <a:fillRect/>
          </a:stretch>
        </p:blipFill>
        <p:spPr>
          <a:xfrm>
            <a:off x="4797469" y="1209716"/>
            <a:ext cx="3844976" cy="2500349"/>
          </a:xfrm>
          <a:prstGeom prst="rect">
            <a:avLst/>
          </a:prstGeom>
        </p:spPr>
      </p:pic>
      <p:sp>
        <p:nvSpPr>
          <p:cNvPr id="6" name="TextBox 5">
            <a:extLst>
              <a:ext uri="{FF2B5EF4-FFF2-40B4-BE49-F238E27FC236}">
                <a16:creationId xmlns:a16="http://schemas.microsoft.com/office/drawing/2014/main" id="{F82703BD-DB41-4C76-933D-EAB1CF562662}"/>
              </a:ext>
            </a:extLst>
          </p:cNvPr>
          <p:cNvSpPr txBox="1"/>
          <p:nvPr/>
        </p:nvSpPr>
        <p:spPr>
          <a:xfrm>
            <a:off x="57151" y="645315"/>
            <a:ext cx="3206583" cy="369332"/>
          </a:xfrm>
          <a:prstGeom prst="rect">
            <a:avLst/>
          </a:prstGeom>
          <a:noFill/>
        </p:spPr>
        <p:txBody>
          <a:bodyPr wrap="none" rtlCol="0">
            <a:spAutoFit/>
          </a:bodyPr>
          <a:lstStyle/>
          <a:p>
            <a:r>
              <a:rPr lang="en-US" b="1" dirty="0"/>
              <a:t>Inverse Rainfall Correction (IRC)</a:t>
            </a:r>
          </a:p>
        </p:txBody>
      </p:sp>
      <p:sp>
        <p:nvSpPr>
          <p:cNvPr id="9" name="Rectangle 8"/>
          <p:cNvSpPr/>
          <p:nvPr/>
        </p:nvSpPr>
        <p:spPr>
          <a:xfrm>
            <a:off x="448899" y="3882782"/>
            <a:ext cx="4613932" cy="338554"/>
          </a:xfrm>
          <a:prstGeom prst="rect">
            <a:avLst/>
          </a:prstGeom>
        </p:spPr>
        <p:txBody>
          <a:bodyPr wrap="square">
            <a:spAutoFit/>
          </a:bodyPr>
          <a:lstStyle/>
          <a:p>
            <a:r>
              <a:rPr lang="en-US" sz="1600" dirty="0"/>
              <a:t>travel-time Probability Density Function (</a:t>
            </a:r>
            <a:r>
              <a:rPr lang="en-US" sz="1600" dirty="0" err="1"/>
              <a:t>ttPDF</a:t>
            </a:r>
            <a:r>
              <a:rPr lang="en-US" sz="1600" dirty="0"/>
              <a:t>)</a:t>
            </a:r>
          </a:p>
        </p:txBody>
      </p:sp>
      <p:sp>
        <p:nvSpPr>
          <p:cNvPr id="11" name="Slide Number Placeholder 10"/>
          <p:cNvSpPr>
            <a:spLocks noGrp="1"/>
          </p:cNvSpPr>
          <p:nvPr>
            <p:ph type="sldNum" sz="quarter" idx="12"/>
          </p:nvPr>
        </p:nvSpPr>
        <p:spPr/>
        <p:txBody>
          <a:bodyPr/>
          <a:lstStyle/>
          <a:p>
            <a:fld id="{66FAB048-19B6-45AF-A74B-0FF5E9DE1A75}" type="slidenum">
              <a:rPr lang="en-US" smtClean="0"/>
              <a:t>5</a:t>
            </a:fld>
            <a:endParaRPr lang="en-US"/>
          </a:p>
        </p:txBody>
      </p:sp>
      <p:sp>
        <p:nvSpPr>
          <p:cNvPr id="12" name="TextBox 11"/>
          <p:cNvSpPr txBox="1"/>
          <p:nvPr/>
        </p:nvSpPr>
        <p:spPr>
          <a:xfrm>
            <a:off x="151731" y="4394053"/>
            <a:ext cx="5510033"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At any time point, streamflow at the outlet comes from precipitation at an earlier time somewhere in the watershed, which can be mapped.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hydrograph residual is attributed to a location and time in the past.  This serves as a basis for rainfall corrections to match simulated and observed hydrographs (closing the event water budget).  </a:t>
            </a:r>
          </a:p>
        </p:txBody>
      </p:sp>
      <p:sp>
        <p:nvSpPr>
          <p:cNvPr id="7" name="TextBox 6"/>
          <p:cNvSpPr txBox="1"/>
          <p:nvPr/>
        </p:nvSpPr>
        <p:spPr>
          <a:xfrm>
            <a:off x="6809149" y="3102187"/>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x</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8835" y="3910098"/>
            <a:ext cx="2943610" cy="2207707"/>
          </a:xfrm>
          <a:prstGeom prst="rect">
            <a:avLst/>
          </a:prstGeom>
        </p:spPr>
      </p:pic>
      <p:sp>
        <p:nvSpPr>
          <p:cNvPr id="8" name="TextBox 7">
            <a:extLst>
              <a:ext uri="{FF2B5EF4-FFF2-40B4-BE49-F238E27FC236}">
                <a16:creationId xmlns:a16="http://schemas.microsoft.com/office/drawing/2014/main" id="{5B39A74E-3CA5-4732-BA2C-7001B54BD46C}"/>
              </a:ext>
            </a:extLst>
          </p:cNvPr>
          <p:cNvSpPr txBox="1"/>
          <p:nvPr/>
        </p:nvSpPr>
        <p:spPr>
          <a:xfrm>
            <a:off x="5253317" y="6505762"/>
            <a:ext cx="3538789" cy="369332"/>
          </a:xfrm>
          <a:prstGeom prst="rect">
            <a:avLst/>
          </a:prstGeom>
          <a:noFill/>
        </p:spPr>
        <p:txBody>
          <a:bodyPr wrap="none" rtlCol="0">
            <a:spAutoFit/>
          </a:bodyPr>
          <a:lstStyle/>
          <a:p>
            <a:r>
              <a:rPr lang="en-US" dirty="0"/>
              <a:t>Liao and Barros, RSE, pending, 2022</a:t>
            </a:r>
          </a:p>
        </p:txBody>
      </p:sp>
      <p:sp>
        <p:nvSpPr>
          <p:cNvPr id="10" name="TextBox 9"/>
          <p:cNvSpPr txBox="1"/>
          <p:nvPr/>
        </p:nvSpPr>
        <p:spPr>
          <a:xfrm>
            <a:off x="6163394" y="5452442"/>
            <a:ext cx="556563" cy="369332"/>
          </a:xfrm>
          <a:prstGeom prst="rect">
            <a:avLst/>
          </a:prstGeom>
          <a:noFill/>
        </p:spPr>
        <p:txBody>
          <a:bodyPr wrap="none" rtlCol="0">
            <a:spAutoFit/>
          </a:bodyPr>
          <a:lstStyle/>
          <a:p>
            <a:r>
              <a:rPr lang="en-US" b="1" dirty="0" smtClean="0"/>
              <a:t>CCB</a:t>
            </a:r>
            <a:endParaRPr lang="en-US" b="1" dirty="0"/>
          </a:p>
        </p:txBody>
      </p:sp>
    </p:spTree>
    <p:extLst>
      <p:ext uri="{BB962C8B-B14F-4D97-AF65-F5344CB8AC3E}">
        <p14:creationId xmlns:p14="http://schemas.microsoft.com/office/powerpoint/2010/main" val="993335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4"/>
          <p:cNvSpPr/>
          <p:nvPr/>
        </p:nvSpPr>
        <p:spPr>
          <a:xfrm>
            <a:off x="1" y="-1016"/>
            <a:ext cx="9144000" cy="6492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charset="0"/>
              <a:ea typeface="Times New Roman" charset="0"/>
              <a:cs typeface="Times New Roman" charset="0"/>
            </a:endParaRPr>
          </a:p>
        </p:txBody>
      </p:sp>
      <p:sp>
        <p:nvSpPr>
          <p:cNvPr id="4" name="文本框 3"/>
          <p:cNvSpPr txBox="1"/>
          <p:nvPr/>
        </p:nvSpPr>
        <p:spPr>
          <a:xfrm>
            <a:off x="476897" y="-19050"/>
            <a:ext cx="9055410" cy="1200329"/>
          </a:xfrm>
          <a:prstGeom prst="rect">
            <a:avLst/>
          </a:prstGeom>
          <a:noFill/>
          <a:ln>
            <a:noFill/>
          </a:ln>
        </p:spPr>
        <p:txBody>
          <a:bodyPr wrap="square" rtlCol="0">
            <a:spAutoFit/>
          </a:bodyPr>
          <a:lstStyle/>
          <a:p>
            <a:r>
              <a:rPr lang="en-US" altLang="zh-CN" sz="3600" b="1" dirty="0">
                <a:solidFill>
                  <a:schemeClr val="bg1"/>
                </a:solidFill>
                <a:latin typeface="Times New Roman" charset="0"/>
                <a:ea typeface="Times New Roman" charset="0"/>
                <a:cs typeface="Times New Roman" charset="0"/>
              </a:rPr>
              <a:t>IRC Demonstration – Hydrograph Shape Algorithm</a:t>
            </a:r>
          </a:p>
        </p:txBody>
      </p:sp>
      <p:sp>
        <p:nvSpPr>
          <p:cNvPr id="2" name="Slide Number Placeholder 1"/>
          <p:cNvSpPr>
            <a:spLocks noGrp="1"/>
          </p:cNvSpPr>
          <p:nvPr>
            <p:ph type="sldNum" sz="quarter" idx="12"/>
          </p:nvPr>
        </p:nvSpPr>
        <p:spPr/>
        <p:txBody>
          <a:bodyPr/>
          <a:lstStyle/>
          <a:p>
            <a:fld id="{66FAB048-19B6-45AF-A74B-0FF5E9DE1A75}" type="slidenum">
              <a:rPr lang="en-US" smtClean="0"/>
              <a:t>6</a:t>
            </a:fld>
            <a:endParaRPr lang="en-US"/>
          </a:p>
        </p:txBody>
      </p:sp>
      <p:pic>
        <p:nvPicPr>
          <p:cNvPr id="12" name="Picture 11"/>
          <p:cNvPicPr/>
          <p:nvPr/>
        </p:nvPicPr>
        <p:blipFill>
          <a:blip r:embed="rId3"/>
          <a:stretch>
            <a:fillRect/>
          </a:stretch>
        </p:blipFill>
        <p:spPr>
          <a:xfrm>
            <a:off x="906906" y="2941905"/>
            <a:ext cx="7330190" cy="3866848"/>
          </a:xfrm>
          <a:prstGeom prst="rect">
            <a:avLst/>
          </a:prstGeom>
        </p:spPr>
      </p:pic>
      <p:pic>
        <p:nvPicPr>
          <p:cNvPr id="6" name="Picture 5"/>
          <p:cNvPicPr>
            <a:picLocks noChangeAspect="1"/>
          </p:cNvPicPr>
          <p:nvPr/>
        </p:nvPicPr>
        <p:blipFill>
          <a:blip r:embed="rId4"/>
          <a:stretch>
            <a:fillRect/>
          </a:stretch>
        </p:blipFill>
        <p:spPr>
          <a:xfrm>
            <a:off x="829111" y="766604"/>
            <a:ext cx="3036698" cy="2015051"/>
          </a:xfrm>
          <a:prstGeom prst="rect">
            <a:avLst/>
          </a:prstGeom>
        </p:spPr>
      </p:pic>
      <p:sp>
        <p:nvSpPr>
          <p:cNvPr id="7" name="Slide Number Placeholder 1">
            <a:extLst>
              <a:ext uri="{FF2B5EF4-FFF2-40B4-BE49-F238E27FC236}">
                <a16:creationId xmlns:a16="http://schemas.microsoft.com/office/drawing/2014/main" id="{1628FB37-6CA8-4728-A2E1-0F74DCC93929}"/>
              </a:ext>
            </a:extLst>
          </p:cNvPr>
          <p:cNvSpPr txBox="1">
            <a:spLocks/>
          </p:cNvSpPr>
          <p:nvPr/>
        </p:nvSpPr>
        <p:spPr>
          <a:xfrm>
            <a:off x="6689151" y="6514999"/>
            <a:ext cx="242328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1"/>
                </a:solidFill>
              </a:rPr>
              <a:t>Liao and Barros, RSE, 2022</a:t>
            </a:r>
            <a:endParaRPr lang="en-US" dirty="0">
              <a:solidFill>
                <a:schemeClr val="tx1"/>
              </a:solidFill>
            </a:endParaRPr>
          </a:p>
        </p:txBody>
      </p:sp>
    </p:spTree>
    <p:extLst>
      <p:ext uri="{BB962C8B-B14F-4D97-AF65-F5344CB8AC3E}">
        <p14:creationId xmlns:p14="http://schemas.microsoft.com/office/powerpoint/2010/main" val="456263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709" y="4024735"/>
            <a:ext cx="2377440" cy="1480293"/>
          </a:xfrm>
          <a:prstGeom prst="rect">
            <a:avLst/>
          </a:prstGeom>
        </p:spPr>
      </p:pic>
      <p:sp>
        <p:nvSpPr>
          <p:cNvPr id="9" name="Rectangle 8">
            <a:extLst>
              <a:ext uri="{FF2B5EF4-FFF2-40B4-BE49-F238E27FC236}">
                <a16:creationId xmlns:a16="http://schemas.microsoft.com/office/drawing/2014/main" id="{9032D9A4-CEF3-4ECD-B1AE-413F2BA16C03}"/>
              </a:ext>
            </a:extLst>
          </p:cNvPr>
          <p:cNvSpPr/>
          <p:nvPr/>
        </p:nvSpPr>
        <p:spPr>
          <a:xfrm>
            <a:off x="6893844" y="4346779"/>
            <a:ext cx="2261686" cy="8606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4"/>
          <p:cNvSpPr/>
          <p:nvPr/>
        </p:nvSpPr>
        <p:spPr>
          <a:xfrm>
            <a:off x="1" y="-1016"/>
            <a:ext cx="9144000" cy="6492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charset="0"/>
              <a:ea typeface="Times New Roman" charset="0"/>
              <a:cs typeface="Times New Roman" charset="0"/>
            </a:endParaRPr>
          </a:p>
        </p:txBody>
      </p:sp>
      <p:sp>
        <p:nvSpPr>
          <p:cNvPr id="4" name="文本框 3"/>
          <p:cNvSpPr txBox="1"/>
          <p:nvPr/>
        </p:nvSpPr>
        <p:spPr>
          <a:xfrm>
            <a:off x="476897" y="-19050"/>
            <a:ext cx="8166062" cy="646331"/>
          </a:xfrm>
          <a:prstGeom prst="rect">
            <a:avLst/>
          </a:prstGeom>
          <a:noFill/>
          <a:ln>
            <a:noFill/>
          </a:ln>
        </p:spPr>
        <p:txBody>
          <a:bodyPr wrap="square" rtlCol="0">
            <a:spAutoFit/>
          </a:bodyPr>
          <a:lstStyle/>
          <a:p>
            <a:r>
              <a:rPr lang="en-US" altLang="zh-CN" sz="3600" b="1" dirty="0">
                <a:solidFill>
                  <a:schemeClr val="bg1"/>
                </a:solidFill>
                <a:latin typeface="Times New Roman" charset="0"/>
                <a:ea typeface="Times New Roman" charset="0"/>
                <a:cs typeface="Times New Roman" charset="0"/>
              </a:rPr>
              <a:t>IRC Demonstration – </a:t>
            </a:r>
            <a:r>
              <a:rPr lang="en-US" altLang="zh-CN" sz="3600" b="1" dirty="0" smtClean="0">
                <a:solidFill>
                  <a:schemeClr val="bg1"/>
                </a:solidFill>
                <a:latin typeface="Times New Roman" charset="0"/>
                <a:ea typeface="Times New Roman" charset="0"/>
                <a:cs typeface="Times New Roman" charset="0"/>
              </a:rPr>
              <a:t>CCB </a:t>
            </a:r>
            <a:r>
              <a:rPr lang="en-US" altLang="zh-CN" sz="2000" b="1" dirty="0">
                <a:solidFill>
                  <a:schemeClr val="bg1"/>
                </a:solidFill>
                <a:latin typeface="Times New Roman" charset="0"/>
                <a:ea typeface="Times New Roman" charset="0"/>
                <a:cs typeface="Times New Roman" charset="0"/>
              </a:rPr>
              <a:t>Hydrograph Iterations</a:t>
            </a:r>
          </a:p>
        </p:txBody>
      </p:sp>
      <p:sp>
        <p:nvSpPr>
          <p:cNvPr id="2" name="Slide Number Placeholder 1"/>
          <p:cNvSpPr>
            <a:spLocks noGrp="1"/>
          </p:cNvSpPr>
          <p:nvPr>
            <p:ph type="sldNum" sz="quarter" idx="12"/>
          </p:nvPr>
        </p:nvSpPr>
        <p:spPr>
          <a:xfrm>
            <a:off x="6689151" y="6514999"/>
            <a:ext cx="2423283" cy="365125"/>
          </a:xfrm>
        </p:spPr>
        <p:txBody>
          <a:bodyPr/>
          <a:lstStyle/>
          <a:p>
            <a:r>
              <a:rPr lang="en-US" dirty="0">
                <a:solidFill>
                  <a:schemeClr val="tx1"/>
                </a:solidFill>
              </a:rPr>
              <a:t>Liao and Barros, RSE, 2022</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023" y="2771186"/>
            <a:ext cx="2377440" cy="1480293"/>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1866" y="2771185"/>
            <a:ext cx="2377440" cy="1480293"/>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9709" y="2775768"/>
            <a:ext cx="2377440" cy="1480293"/>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023" y="4024736"/>
            <a:ext cx="2377440" cy="148029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1866" y="4031508"/>
            <a:ext cx="2377440" cy="148029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023" y="5291830"/>
            <a:ext cx="2377440" cy="1480293"/>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1866" y="5276665"/>
            <a:ext cx="2377440" cy="1480293"/>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971" y="720028"/>
            <a:ext cx="3111038" cy="1937061"/>
          </a:xfrm>
          <a:prstGeom prst="rect">
            <a:avLst/>
          </a:prstGeom>
        </p:spPr>
      </p:pic>
      <p:sp>
        <p:nvSpPr>
          <p:cNvPr id="28" name="TextBox 27"/>
          <p:cNvSpPr txBox="1"/>
          <p:nvPr/>
        </p:nvSpPr>
        <p:spPr>
          <a:xfrm>
            <a:off x="3428125" y="872945"/>
            <a:ext cx="1721305" cy="523220"/>
          </a:xfrm>
          <a:prstGeom prst="rect">
            <a:avLst/>
          </a:prstGeom>
          <a:noFill/>
        </p:spPr>
        <p:txBody>
          <a:bodyPr wrap="none" rtlCol="0">
            <a:spAutoFit/>
          </a:bodyPr>
          <a:lstStyle/>
          <a:p>
            <a:r>
              <a:rPr lang="en-US" sz="2800" b="1" dirty="0" smtClean="0">
                <a:solidFill>
                  <a:srgbClr val="00B0F0"/>
                </a:solidFill>
              </a:rPr>
              <a:t>STIVDBKC</a:t>
            </a:r>
            <a:r>
              <a:rPr lang="en-US" sz="2800" dirty="0" smtClean="0">
                <a:solidFill>
                  <a:srgbClr val="00B0F0"/>
                </a:solidFill>
              </a:rPr>
              <a:t> </a:t>
            </a:r>
            <a:endParaRPr lang="en-US" sz="2800" dirty="0">
              <a:solidFill>
                <a:srgbClr val="00B0F0"/>
              </a:solidFill>
            </a:endParaRPr>
          </a:p>
        </p:txBody>
      </p:sp>
      <p:sp>
        <p:nvSpPr>
          <p:cNvPr id="5" name="TextBox 4">
            <a:extLst>
              <a:ext uri="{FF2B5EF4-FFF2-40B4-BE49-F238E27FC236}">
                <a16:creationId xmlns:a16="http://schemas.microsoft.com/office/drawing/2014/main" id="{19CA95D1-849A-9241-BA93-9056C896ABA6}"/>
              </a:ext>
            </a:extLst>
          </p:cNvPr>
          <p:cNvSpPr txBox="1"/>
          <p:nvPr/>
        </p:nvSpPr>
        <p:spPr>
          <a:xfrm>
            <a:off x="6924282" y="5505028"/>
            <a:ext cx="2261687" cy="523220"/>
          </a:xfrm>
          <a:prstGeom prst="rect">
            <a:avLst/>
          </a:prstGeom>
          <a:noFill/>
        </p:spPr>
        <p:txBody>
          <a:bodyPr wrap="square" rtlCol="0">
            <a:spAutoFit/>
          </a:bodyPr>
          <a:lstStyle/>
          <a:p>
            <a:r>
              <a:rPr lang="en-US" sz="1400" i="1" dirty="0" err="1">
                <a:solidFill>
                  <a:srgbClr val="00B0F0"/>
                </a:solidFill>
              </a:rPr>
              <a:t>Wxy</a:t>
            </a:r>
            <a:r>
              <a:rPr lang="en-US" sz="1400" i="1" dirty="0">
                <a:solidFill>
                  <a:srgbClr val="00B0F0"/>
                </a:solidFill>
              </a:rPr>
              <a:t> – x is the iteration index</a:t>
            </a:r>
          </a:p>
          <a:p>
            <a:r>
              <a:rPr lang="en-US" sz="1400" i="1" dirty="0">
                <a:solidFill>
                  <a:srgbClr val="00B0F0"/>
                </a:solidFill>
              </a:rPr>
              <a:t>	  y is the window index</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5145F71-E8C5-6C45-8B22-6E33881A13F5}"/>
                  </a:ext>
                </a:extLst>
              </p:cNvPr>
              <p:cNvSpPr/>
              <p:nvPr/>
            </p:nvSpPr>
            <p:spPr>
              <a:xfrm>
                <a:off x="7017149" y="3271674"/>
                <a:ext cx="1805302" cy="369332"/>
              </a:xfrm>
              <a:prstGeom prst="rect">
                <a:avLst/>
              </a:prstGeom>
            </p:spPr>
            <p:txBody>
              <a:bodyPr wrap="none">
                <a:spAutoFit/>
              </a:bodyPr>
              <a:lstStyle/>
              <a:p>
                <a:r>
                  <a:rPr lang="en-US" b="1" dirty="0"/>
                  <a:t>NSE -0.06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t> 0.85</a:t>
                </a:r>
                <a:endParaRPr lang="en-US" dirty="0"/>
              </a:p>
            </p:txBody>
          </p:sp>
        </mc:Choice>
        <mc:Fallback xmlns="">
          <p:sp>
            <p:nvSpPr>
              <p:cNvPr id="6" name="Rectangle 5">
                <a:extLst>
                  <a:ext uri="{FF2B5EF4-FFF2-40B4-BE49-F238E27FC236}">
                    <a16:creationId xmlns:a16="http://schemas.microsoft.com/office/drawing/2014/main" id="{B5145F71-E8C5-6C45-8B22-6E33881A13F5}"/>
                  </a:ext>
                </a:extLst>
              </p:cNvPr>
              <p:cNvSpPr>
                <a:spLocks noRot="1" noChangeAspect="1" noMove="1" noResize="1" noEditPoints="1" noAdjustHandles="1" noChangeArrowheads="1" noChangeShapeType="1" noTextEdit="1"/>
              </p:cNvSpPr>
              <p:nvPr/>
            </p:nvSpPr>
            <p:spPr>
              <a:xfrm>
                <a:off x="7017149" y="3271674"/>
                <a:ext cx="1805302" cy="369332"/>
              </a:xfrm>
              <a:prstGeom prst="rect">
                <a:avLst/>
              </a:prstGeom>
              <a:blipFill>
                <a:blip r:embed="rId12"/>
                <a:stretch>
                  <a:fillRect l="-2703" t="-10000" r="-2365" b="-26667"/>
                </a:stretch>
              </a:blipFill>
            </p:spPr>
            <p:txBody>
              <a:bodyPr/>
              <a:lstStyle/>
              <a:p>
                <a:r>
                  <a:rPr lang="en-US">
                    <a:noFill/>
                  </a:rPr>
                  <a:t> </a:t>
                </a:r>
              </a:p>
            </p:txBody>
          </p:sp>
        </mc:Fallback>
      </mc:AlternateContent>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l="9934"/>
          <a:stretch/>
        </p:blipFill>
        <p:spPr>
          <a:xfrm>
            <a:off x="5973028" y="670659"/>
            <a:ext cx="3018482" cy="2098855"/>
          </a:xfrm>
          <a:prstGeom prst="rect">
            <a:avLst/>
          </a:prstGeom>
        </p:spPr>
      </p:pic>
      <p:sp>
        <p:nvSpPr>
          <p:cNvPr id="8" name="Rectangle 7"/>
          <p:cNvSpPr/>
          <p:nvPr/>
        </p:nvSpPr>
        <p:spPr>
          <a:xfrm>
            <a:off x="6618574" y="1293938"/>
            <a:ext cx="1003801" cy="369332"/>
          </a:xfrm>
          <a:prstGeom prst="rect">
            <a:avLst/>
          </a:prstGeom>
        </p:spPr>
        <p:txBody>
          <a:bodyPr wrap="none">
            <a:spAutoFit/>
          </a:bodyPr>
          <a:lstStyle/>
          <a:p>
            <a:r>
              <a:rPr lang="el-GR" dirty="0">
                <a:latin typeface="Cambria Math" panose="02040503050406030204" pitchFamily="18" charset="0"/>
                <a:ea typeface="Cambria Math" panose="02040503050406030204" pitchFamily="18" charset="0"/>
              </a:rPr>
              <a:t>Δ</a:t>
            </a:r>
            <a:r>
              <a:rPr lang="en-US" dirty="0">
                <a:latin typeface="Cambria Math" panose="02040503050406030204" pitchFamily="18" charset="0"/>
                <a:ea typeface="Cambria Math" panose="02040503050406030204" pitchFamily="18" charset="0"/>
              </a:rPr>
              <a:t>= </a:t>
            </a:r>
            <a:r>
              <a:rPr lang="en-US" dirty="0"/>
              <a:t>4.3%</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B5145F71-E8C5-6C45-8B22-6E33881A13F5}"/>
                  </a:ext>
                </a:extLst>
              </p:cNvPr>
              <p:cNvSpPr/>
              <p:nvPr/>
            </p:nvSpPr>
            <p:spPr>
              <a:xfrm>
                <a:off x="7017149" y="4329933"/>
                <a:ext cx="2075953" cy="923330"/>
              </a:xfrm>
              <a:prstGeom prst="rect">
                <a:avLst/>
              </a:prstGeom>
            </p:spPr>
            <p:txBody>
              <a:bodyPr wrap="none">
                <a:spAutoFit/>
              </a:bodyPr>
              <a:lstStyle/>
              <a:p>
                <a:r>
                  <a:rPr lang="en-US" b="1" dirty="0">
                    <a:solidFill>
                      <a:schemeClr val="accent2">
                        <a:lumMod val="75000"/>
                      </a:schemeClr>
                    </a:solidFill>
                  </a:rPr>
                  <a:t>Average of 50 most </a:t>
                </a:r>
              </a:p>
              <a:p>
                <a:r>
                  <a:rPr lang="en-US" b="1" dirty="0">
                    <a:solidFill>
                      <a:schemeClr val="accent2">
                        <a:lumMod val="75000"/>
                      </a:schemeClr>
                    </a:solidFill>
                  </a:rPr>
                  <a:t>severe floods </a:t>
                </a:r>
              </a:p>
              <a:p>
                <a:r>
                  <a:rPr lang="en-US" b="1" dirty="0">
                    <a:solidFill>
                      <a:schemeClr val="accent2">
                        <a:lumMod val="75000"/>
                      </a:schemeClr>
                    </a:solidFill>
                    <a:effectLst>
                      <a:outerShdw blurRad="38100" dist="38100" dir="2700000" algn="tl">
                        <a:srgbClr val="000000">
                          <a:alpha val="43137"/>
                        </a:srgbClr>
                      </a:outerShdw>
                    </a:effectLst>
                    <a:highlight>
                      <a:srgbClr val="FFFF00"/>
                    </a:highlight>
                  </a:rPr>
                  <a:t>NSE -0.5 </a:t>
                </a:r>
                <a14:m>
                  <m:oMath xmlns:m="http://schemas.openxmlformats.org/officeDocument/2006/math">
                    <m:r>
                      <a:rPr lang="en-US" b="1" i="1" smtClean="0">
                        <a:solidFill>
                          <a:schemeClr val="accent2">
                            <a:lumMod val="75000"/>
                          </a:schemeClr>
                        </a:solidFill>
                        <a:effectLst>
                          <a:outerShdw blurRad="38100" dist="38100" dir="2700000" algn="tl">
                            <a:srgbClr val="000000">
                              <a:alpha val="43137"/>
                            </a:srgbClr>
                          </a:outerShdw>
                        </a:effectLst>
                        <a:highlight>
                          <a:srgbClr val="FFFF00"/>
                        </a:highlight>
                        <a:latin typeface="Cambria Math" panose="02040503050406030204" pitchFamily="18" charset="0"/>
                        <a:ea typeface="Cambria Math" panose="02040503050406030204" pitchFamily="18" charset="0"/>
                      </a:rPr>
                      <m:t>→</m:t>
                    </m:r>
                  </m:oMath>
                </a14:m>
                <a:r>
                  <a:rPr lang="en-US" b="1" dirty="0">
                    <a:solidFill>
                      <a:schemeClr val="accent2">
                        <a:lumMod val="75000"/>
                      </a:schemeClr>
                    </a:solidFill>
                    <a:effectLst>
                      <a:outerShdw blurRad="38100" dist="38100" dir="2700000" algn="tl">
                        <a:srgbClr val="000000">
                          <a:alpha val="43137"/>
                        </a:srgbClr>
                      </a:outerShdw>
                    </a:effectLst>
                    <a:highlight>
                      <a:srgbClr val="FFFF00"/>
                    </a:highlight>
                  </a:rPr>
                  <a:t> 0.6</a:t>
                </a:r>
                <a:endParaRPr lang="en-US" dirty="0">
                  <a:solidFill>
                    <a:schemeClr val="accent2">
                      <a:lumMod val="75000"/>
                    </a:schemeClr>
                  </a:solidFill>
                  <a:effectLst>
                    <a:outerShdw blurRad="38100" dist="38100" dir="2700000" algn="tl">
                      <a:srgbClr val="000000">
                        <a:alpha val="43137"/>
                      </a:srgbClr>
                    </a:outerShdw>
                  </a:effectLst>
                  <a:highlight>
                    <a:srgbClr val="FFFF00"/>
                  </a:highlight>
                </a:endParaRPr>
              </a:p>
            </p:txBody>
          </p:sp>
        </mc:Choice>
        <mc:Fallback xmlns="">
          <p:sp>
            <p:nvSpPr>
              <p:cNvPr id="25" name="Rectangle 24">
                <a:extLst>
                  <a:ext uri="{FF2B5EF4-FFF2-40B4-BE49-F238E27FC236}">
                    <a16:creationId xmlns:a16="http://schemas.microsoft.com/office/drawing/2014/main" id="{B5145F71-E8C5-6C45-8B22-6E33881A13F5}"/>
                  </a:ext>
                </a:extLst>
              </p:cNvPr>
              <p:cNvSpPr>
                <a:spLocks noRot="1" noChangeAspect="1" noMove="1" noResize="1" noEditPoints="1" noAdjustHandles="1" noChangeArrowheads="1" noChangeShapeType="1" noTextEdit="1"/>
              </p:cNvSpPr>
              <p:nvPr/>
            </p:nvSpPr>
            <p:spPr>
              <a:xfrm>
                <a:off x="7017149" y="4329933"/>
                <a:ext cx="2075953" cy="923330"/>
              </a:xfrm>
              <a:prstGeom prst="rect">
                <a:avLst/>
              </a:prstGeom>
              <a:blipFill>
                <a:blip r:embed="rId14"/>
                <a:stretch>
                  <a:fillRect l="-2639" t="-3289" r="-1466" b="-12500"/>
                </a:stretch>
              </a:blipFill>
            </p:spPr>
            <p:txBody>
              <a:bodyPr/>
              <a:lstStyle/>
              <a:p>
                <a:r>
                  <a:rPr lang="en-US">
                    <a:noFill/>
                  </a:rPr>
                  <a:t> </a:t>
                </a:r>
              </a:p>
            </p:txBody>
          </p:sp>
        </mc:Fallback>
      </mc:AlternateContent>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39709" y="5261500"/>
            <a:ext cx="2377440" cy="1480293"/>
          </a:xfrm>
          <a:prstGeom prst="rect">
            <a:avLst/>
          </a:prstGeom>
        </p:spPr>
      </p:pic>
      <p:sp>
        <p:nvSpPr>
          <p:cNvPr id="29" name="TextBox 28"/>
          <p:cNvSpPr txBox="1"/>
          <p:nvPr/>
        </p:nvSpPr>
        <p:spPr>
          <a:xfrm>
            <a:off x="4908353" y="5416871"/>
            <a:ext cx="1291461" cy="584775"/>
          </a:xfrm>
          <a:prstGeom prst="rect">
            <a:avLst/>
          </a:prstGeom>
          <a:noFill/>
        </p:spPr>
        <p:txBody>
          <a:bodyPr wrap="square" rtlCol="0">
            <a:spAutoFit/>
          </a:bodyPr>
          <a:lstStyle/>
          <a:p>
            <a:r>
              <a:rPr lang="en-US" sz="1600" b="1" dirty="0">
                <a:solidFill>
                  <a:srgbClr val="00B0F0"/>
                </a:solidFill>
              </a:rPr>
              <a:t>IRC equilibrium </a:t>
            </a:r>
          </a:p>
        </p:txBody>
      </p:sp>
      <p:pic>
        <p:nvPicPr>
          <p:cNvPr id="10" name="Picture 9"/>
          <p:cNvPicPr>
            <a:picLocks noChangeAspect="1"/>
          </p:cNvPicPr>
          <p:nvPr/>
        </p:nvPicPr>
        <p:blipFill>
          <a:blip r:embed="rId16"/>
          <a:stretch>
            <a:fillRect/>
          </a:stretch>
        </p:blipFill>
        <p:spPr>
          <a:xfrm>
            <a:off x="1728925" y="670659"/>
            <a:ext cx="476250" cy="200025"/>
          </a:xfrm>
          <a:prstGeom prst="rect">
            <a:avLst/>
          </a:prstGeom>
        </p:spPr>
      </p:pic>
    </p:spTree>
    <p:extLst>
      <p:ext uri="{BB962C8B-B14F-4D97-AF65-F5344CB8AC3E}">
        <p14:creationId xmlns:p14="http://schemas.microsoft.com/office/powerpoint/2010/main" val="2398073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4"/>
          <p:cNvSpPr/>
          <p:nvPr/>
        </p:nvSpPr>
        <p:spPr>
          <a:xfrm>
            <a:off x="1" y="-1016"/>
            <a:ext cx="9144000" cy="6492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charset="0"/>
              <a:ea typeface="Times New Roman" charset="0"/>
              <a:cs typeface="Times New Roman" charset="0"/>
            </a:endParaRPr>
          </a:p>
        </p:txBody>
      </p:sp>
      <p:sp>
        <p:nvSpPr>
          <p:cNvPr id="4" name="文本框 3"/>
          <p:cNvSpPr txBox="1"/>
          <p:nvPr/>
        </p:nvSpPr>
        <p:spPr>
          <a:xfrm>
            <a:off x="476897" y="-19050"/>
            <a:ext cx="8166062" cy="646331"/>
          </a:xfrm>
          <a:prstGeom prst="rect">
            <a:avLst/>
          </a:prstGeom>
          <a:noFill/>
          <a:ln>
            <a:noFill/>
          </a:ln>
        </p:spPr>
        <p:txBody>
          <a:bodyPr wrap="square" rtlCol="0">
            <a:spAutoFit/>
          </a:bodyPr>
          <a:lstStyle/>
          <a:p>
            <a:r>
              <a:rPr lang="en-US" altLang="zh-CN" sz="3600" b="1" dirty="0">
                <a:solidFill>
                  <a:schemeClr val="bg1"/>
                </a:solidFill>
                <a:latin typeface="Times New Roman" charset="0"/>
                <a:ea typeface="Times New Roman" charset="0"/>
                <a:cs typeface="Times New Roman" charset="0"/>
              </a:rPr>
              <a:t>Initial Conditions – </a:t>
            </a:r>
            <a:r>
              <a:rPr lang="en-US" altLang="zh-CN" sz="2000" b="1" dirty="0">
                <a:solidFill>
                  <a:schemeClr val="bg1"/>
                </a:solidFill>
                <a:latin typeface="Times New Roman" charset="0"/>
                <a:ea typeface="Times New Roman" charset="0"/>
                <a:cs typeface="Times New Roman" charset="0"/>
              </a:rPr>
              <a:t>ongoing work</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59" y="686161"/>
            <a:ext cx="2743200" cy="1708030"/>
          </a:xfrm>
          <a:prstGeom prst="rect">
            <a:avLst/>
          </a:prstGeom>
        </p:spPr>
      </p:pic>
      <p:sp>
        <p:nvSpPr>
          <p:cNvPr id="25" name="Freeform 24"/>
          <p:cNvSpPr/>
          <p:nvPr/>
        </p:nvSpPr>
        <p:spPr>
          <a:xfrm>
            <a:off x="564443" y="1355748"/>
            <a:ext cx="5910718" cy="3711341"/>
          </a:xfrm>
          <a:custGeom>
            <a:avLst/>
            <a:gdLst>
              <a:gd name="connsiteX0" fmla="*/ 0 w 8959065"/>
              <a:gd name="connsiteY0" fmla="*/ 3935003 h 3935003"/>
              <a:gd name="connsiteX1" fmla="*/ 544530 w 8959065"/>
              <a:gd name="connsiteY1" fmla="*/ 3678149 h 3935003"/>
              <a:gd name="connsiteX2" fmla="*/ 1500027 w 8959065"/>
              <a:gd name="connsiteY2" fmla="*/ 3678149 h 3935003"/>
              <a:gd name="connsiteX3" fmla="*/ 2547991 w 8959065"/>
              <a:gd name="connsiteY3" fmla="*/ 3359650 h 3935003"/>
              <a:gd name="connsiteX4" fmla="*/ 3472665 w 8959065"/>
              <a:gd name="connsiteY4" fmla="*/ 2404153 h 3935003"/>
              <a:gd name="connsiteX5" fmla="*/ 5250094 w 8959065"/>
              <a:gd name="connsiteY5" fmla="*/ 1582221 h 3935003"/>
              <a:gd name="connsiteX6" fmla="*/ 8229600 w 8959065"/>
              <a:gd name="connsiteY6" fmla="*/ 852755 h 3935003"/>
              <a:gd name="connsiteX7" fmla="*/ 8712485 w 8959065"/>
              <a:gd name="connsiteY7" fmla="*/ 554805 h 3935003"/>
              <a:gd name="connsiteX8" fmla="*/ 8527550 w 8959065"/>
              <a:gd name="connsiteY8" fmla="*/ 297951 h 3935003"/>
              <a:gd name="connsiteX9" fmla="*/ 8650840 w 8959065"/>
              <a:gd name="connsiteY9" fmla="*/ 71920 h 3935003"/>
              <a:gd name="connsiteX10" fmla="*/ 8938516 w 8959065"/>
              <a:gd name="connsiteY10" fmla="*/ 0 h 3935003"/>
              <a:gd name="connsiteX11" fmla="*/ 8938516 w 8959065"/>
              <a:gd name="connsiteY11" fmla="*/ 0 h 3935003"/>
              <a:gd name="connsiteX12" fmla="*/ 8959065 w 8959065"/>
              <a:gd name="connsiteY12" fmla="*/ 0 h 393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59065" h="3935003">
                <a:moveTo>
                  <a:pt x="0" y="3935003"/>
                </a:moveTo>
                <a:cubicBezTo>
                  <a:pt x="147263" y="3827980"/>
                  <a:pt x="294526" y="3720958"/>
                  <a:pt x="544530" y="3678149"/>
                </a:cubicBezTo>
                <a:cubicBezTo>
                  <a:pt x="794534" y="3635340"/>
                  <a:pt x="1166117" y="3731232"/>
                  <a:pt x="1500027" y="3678149"/>
                </a:cubicBezTo>
                <a:cubicBezTo>
                  <a:pt x="1833937" y="3625066"/>
                  <a:pt x="2219218" y="3571983"/>
                  <a:pt x="2547991" y="3359650"/>
                </a:cubicBezTo>
                <a:cubicBezTo>
                  <a:pt x="2876764" y="3147317"/>
                  <a:pt x="3022314" y="2700391"/>
                  <a:pt x="3472665" y="2404153"/>
                </a:cubicBezTo>
                <a:cubicBezTo>
                  <a:pt x="3923016" y="2107915"/>
                  <a:pt x="4457272" y="1840787"/>
                  <a:pt x="5250094" y="1582221"/>
                </a:cubicBezTo>
                <a:cubicBezTo>
                  <a:pt x="6042917" y="1323655"/>
                  <a:pt x="7652535" y="1023991"/>
                  <a:pt x="8229600" y="852755"/>
                </a:cubicBezTo>
                <a:cubicBezTo>
                  <a:pt x="8806665" y="681519"/>
                  <a:pt x="8662827" y="647272"/>
                  <a:pt x="8712485" y="554805"/>
                </a:cubicBezTo>
                <a:cubicBezTo>
                  <a:pt x="8762143" y="462338"/>
                  <a:pt x="8537824" y="378432"/>
                  <a:pt x="8527550" y="297951"/>
                </a:cubicBezTo>
                <a:cubicBezTo>
                  <a:pt x="8517276" y="217470"/>
                  <a:pt x="8582346" y="121578"/>
                  <a:pt x="8650840" y="71920"/>
                </a:cubicBezTo>
                <a:cubicBezTo>
                  <a:pt x="8719334" y="22262"/>
                  <a:pt x="8938516" y="0"/>
                  <a:pt x="8938516" y="0"/>
                </a:cubicBezTo>
                <a:lnTo>
                  <a:pt x="8938516" y="0"/>
                </a:lnTo>
                <a:lnTo>
                  <a:pt x="8959065" y="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072443" y="1417393"/>
            <a:ext cx="5558733" cy="5412389"/>
          </a:xfrm>
          <a:custGeom>
            <a:avLst/>
            <a:gdLst>
              <a:gd name="connsiteX0" fmla="*/ 8219326 w 8219326"/>
              <a:gd name="connsiteY0" fmla="*/ 0 h 5835722"/>
              <a:gd name="connsiteX1" fmla="*/ 7952198 w 8219326"/>
              <a:gd name="connsiteY1" fmla="*/ 82194 h 5835722"/>
              <a:gd name="connsiteX2" fmla="*/ 7849457 w 8219326"/>
              <a:gd name="connsiteY2" fmla="*/ 215758 h 5835722"/>
              <a:gd name="connsiteX3" fmla="*/ 7962472 w 8219326"/>
              <a:gd name="connsiteY3" fmla="*/ 287677 h 5835722"/>
              <a:gd name="connsiteX4" fmla="*/ 8065214 w 8219326"/>
              <a:gd name="connsiteY4" fmla="*/ 359596 h 5835722"/>
              <a:gd name="connsiteX5" fmla="*/ 8137133 w 8219326"/>
              <a:gd name="connsiteY5" fmla="*/ 523982 h 5835722"/>
              <a:gd name="connsiteX6" fmla="*/ 8126859 w 8219326"/>
              <a:gd name="connsiteY6" fmla="*/ 719191 h 5835722"/>
              <a:gd name="connsiteX7" fmla="*/ 7962472 w 8219326"/>
              <a:gd name="connsiteY7" fmla="*/ 976045 h 5835722"/>
              <a:gd name="connsiteX8" fmla="*/ 7880279 w 8219326"/>
              <a:gd name="connsiteY8" fmla="*/ 965771 h 5835722"/>
              <a:gd name="connsiteX9" fmla="*/ 7376845 w 8219326"/>
              <a:gd name="connsiteY9" fmla="*/ 1099335 h 5835722"/>
              <a:gd name="connsiteX10" fmla="*/ 6801493 w 8219326"/>
              <a:gd name="connsiteY10" fmla="*/ 1428108 h 5835722"/>
              <a:gd name="connsiteX11" fmla="*/ 5578868 w 8219326"/>
              <a:gd name="connsiteY11" fmla="*/ 2003461 h 5835722"/>
              <a:gd name="connsiteX12" fmla="*/ 4633645 w 8219326"/>
              <a:gd name="connsiteY12" fmla="*/ 2722652 h 5835722"/>
              <a:gd name="connsiteX13" fmla="*/ 3421295 w 8219326"/>
              <a:gd name="connsiteY13" fmla="*/ 3513762 h 5835722"/>
              <a:gd name="connsiteX14" fmla="*/ 2486347 w 8219326"/>
              <a:gd name="connsiteY14" fmla="*/ 4705564 h 5835722"/>
              <a:gd name="connsiteX15" fmla="*/ 1099335 w 8219326"/>
              <a:gd name="connsiteY15" fmla="*/ 5106257 h 5835722"/>
              <a:gd name="connsiteX16" fmla="*/ 0 w 8219326"/>
              <a:gd name="connsiteY16" fmla="*/ 5835722 h 583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326" h="5835722">
                <a:moveTo>
                  <a:pt x="8219326" y="0"/>
                </a:moveTo>
                <a:cubicBezTo>
                  <a:pt x="8116584" y="23117"/>
                  <a:pt x="8013843" y="46234"/>
                  <a:pt x="7952198" y="82194"/>
                </a:cubicBezTo>
                <a:cubicBezTo>
                  <a:pt x="7890553" y="118154"/>
                  <a:pt x="7847745" y="181511"/>
                  <a:pt x="7849457" y="215758"/>
                </a:cubicBezTo>
                <a:cubicBezTo>
                  <a:pt x="7851169" y="250005"/>
                  <a:pt x="7926513" y="263704"/>
                  <a:pt x="7962472" y="287677"/>
                </a:cubicBezTo>
                <a:cubicBezTo>
                  <a:pt x="7998431" y="311650"/>
                  <a:pt x="8036104" y="320212"/>
                  <a:pt x="8065214" y="359596"/>
                </a:cubicBezTo>
                <a:cubicBezTo>
                  <a:pt x="8094324" y="398980"/>
                  <a:pt x="8126859" y="464050"/>
                  <a:pt x="8137133" y="523982"/>
                </a:cubicBezTo>
                <a:cubicBezTo>
                  <a:pt x="8147407" y="583915"/>
                  <a:pt x="8155969" y="643847"/>
                  <a:pt x="8126859" y="719191"/>
                </a:cubicBezTo>
                <a:cubicBezTo>
                  <a:pt x="8097749" y="794535"/>
                  <a:pt x="8003569" y="934948"/>
                  <a:pt x="7962472" y="976045"/>
                </a:cubicBezTo>
                <a:cubicBezTo>
                  <a:pt x="7921375" y="1017142"/>
                  <a:pt x="7977883" y="945223"/>
                  <a:pt x="7880279" y="965771"/>
                </a:cubicBezTo>
                <a:cubicBezTo>
                  <a:pt x="7782675" y="986319"/>
                  <a:pt x="7556643" y="1022279"/>
                  <a:pt x="7376845" y="1099335"/>
                </a:cubicBezTo>
                <a:cubicBezTo>
                  <a:pt x="7197047" y="1176391"/>
                  <a:pt x="7101156" y="1277420"/>
                  <a:pt x="6801493" y="1428108"/>
                </a:cubicBezTo>
                <a:cubicBezTo>
                  <a:pt x="6501830" y="1578796"/>
                  <a:pt x="5940176" y="1787704"/>
                  <a:pt x="5578868" y="2003461"/>
                </a:cubicBezTo>
                <a:cubicBezTo>
                  <a:pt x="5217560" y="2219218"/>
                  <a:pt x="4993240" y="2470935"/>
                  <a:pt x="4633645" y="2722652"/>
                </a:cubicBezTo>
                <a:cubicBezTo>
                  <a:pt x="4274050" y="2974369"/>
                  <a:pt x="3779178" y="3183277"/>
                  <a:pt x="3421295" y="3513762"/>
                </a:cubicBezTo>
                <a:cubicBezTo>
                  <a:pt x="3063412" y="3844247"/>
                  <a:pt x="2873340" y="4440148"/>
                  <a:pt x="2486347" y="4705564"/>
                </a:cubicBezTo>
                <a:cubicBezTo>
                  <a:pt x="2099354" y="4970980"/>
                  <a:pt x="1513726" y="4917897"/>
                  <a:pt x="1099335" y="5106257"/>
                </a:cubicBezTo>
                <a:cubicBezTo>
                  <a:pt x="684944" y="5294617"/>
                  <a:pt x="342472" y="5565169"/>
                  <a:pt x="0" y="5835722"/>
                </a:cubicBezTo>
              </a:path>
            </a:pathLst>
          </a:cu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9162571">
            <a:off x="763647" y="5509685"/>
            <a:ext cx="1089061" cy="493160"/>
          </a:xfrm>
          <a:prstGeom prst="rightArrow">
            <a:avLst>
              <a:gd name="adj1" fmla="val 50000"/>
              <a:gd name="adj2" fmla="val 958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669840" y="4195878"/>
            <a:ext cx="1869897" cy="1674687"/>
          </a:xfrm>
          <a:custGeom>
            <a:avLst/>
            <a:gdLst>
              <a:gd name="connsiteX0" fmla="*/ 133564 w 1869897"/>
              <a:gd name="connsiteY0" fmla="*/ 832206 h 1674687"/>
              <a:gd name="connsiteX1" fmla="*/ 647272 w 1869897"/>
              <a:gd name="connsiteY1" fmla="*/ 390418 h 1674687"/>
              <a:gd name="connsiteX2" fmla="*/ 996593 w 1869897"/>
              <a:gd name="connsiteY2" fmla="*/ 51371 h 1674687"/>
              <a:gd name="connsiteX3" fmla="*/ 1212350 w 1869897"/>
              <a:gd name="connsiteY3" fmla="*/ 0 h 1674687"/>
              <a:gd name="connsiteX4" fmla="*/ 1684962 w 1869897"/>
              <a:gd name="connsiteY4" fmla="*/ 184935 h 1674687"/>
              <a:gd name="connsiteX5" fmla="*/ 1869897 w 1869897"/>
              <a:gd name="connsiteY5" fmla="*/ 380144 h 1674687"/>
              <a:gd name="connsiteX6" fmla="*/ 1613043 w 1869897"/>
              <a:gd name="connsiteY6" fmla="*/ 924674 h 1674687"/>
              <a:gd name="connsiteX7" fmla="*/ 842481 w 1869897"/>
              <a:gd name="connsiteY7" fmla="*/ 1541123 h 1674687"/>
              <a:gd name="connsiteX8" fmla="*/ 626724 w 1869897"/>
              <a:gd name="connsiteY8" fmla="*/ 1674687 h 1674687"/>
              <a:gd name="connsiteX9" fmla="*/ 226031 w 1869897"/>
              <a:gd name="connsiteY9" fmla="*/ 1479478 h 1674687"/>
              <a:gd name="connsiteX10" fmla="*/ 0 w 1869897"/>
              <a:gd name="connsiteY10" fmla="*/ 1171254 h 1674687"/>
              <a:gd name="connsiteX11" fmla="*/ 133564 w 1869897"/>
              <a:gd name="connsiteY11" fmla="*/ 832206 h 16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9897" h="1674687">
                <a:moveTo>
                  <a:pt x="133564" y="832206"/>
                </a:moveTo>
                <a:lnTo>
                  <a:pt x="647272" y="390418"/>
                </a:lnTo>
                <a:lnTo>
                  <a:pt x="996593" y="51371"/>
                </a:lnTo>
                <a:lnTo>
                  <a:pt x="1212350" y="0"/>
                </a:lnTo>
                <a:lnTo>
                  <a:pt x="1684962" y="184935"/>
                </a:lnTo>
                <a:lnTo>
                  <a:pt x="1869897" y="380144"/>
                </a:lnTo>
                <a:lnTo>
                  <a:pt x="1613043" y="924674"/>
                </a:lnTo>
                <a:lnTo>
                  <a:pt x="842481" y="1541123"/>
                </a:lnTo>
                <a:lnTo>
                  <a:pt x="626724" y="1674687"/>
                </a:lnTo>
                <a:lnTo>
                  <a:pt x="226031" y="1479478"/>
                </a:lnTo>
                <a:lnTo>
                  <a:pt x="0" y="1171254"/>
                </a:lnTo>
                <a:lnTo>
                  <a:pt x="133564" y="83220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661407" y="4733828"/>
            <a:ext cx="1931542" cy="1469205"/>
          </a:xfrm>
          <a:custGeom>
            <a:avLst/>
            <a:gdLst>
              <a:gd name="connsiteX0" fmla="*/ 0 w 1849348"/>
              <a:gd name="connsiteY0" fmla="*/ 914400 h 1417834"/>
              <a:gd name="connsiteX1" fmla="*/ 195209 w 1849348"/>
              <a:gd name="connsiteY1" fmla="*/ 1171254 h 1417834"/>
              <a:gd name="connsiteX2" fmla="*/ 626723 w 1849348"/>
              <a:gd name="connsiteY2" fmla="*/ 1417834 h 1417834"/>
              <a:gd name="connsiteX3" fmla="*/ 1613043 w 1849348"/>
              <a:gd name="connsiteY3" fmla="*/ 575353 h 1417834"/>
              <a:gd name="connsiteX4" fmla="*/ 1849348 w 1849348"/>
              <a:gd name="connsiteY4" fmla="*/ 0 h 141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348" h="1417834">
                <a:moveTo>
                  <a:pt x="0" y="914400"/>
                </a:moveTo>
                <a:lnTo>
                  <a:pt x="195209" y="1171254"/>
                </a:lnTo>
                <a:lnTo>
                  <a:pt x="626723" y="1417834"/>
                </a:lnTo>
                <a:lnTo>
                  <a:pt x="1613043" y="575353"/>
                </a:lnTo>
                <a:lnTo>
                  <a:pt x="1849348" y="0"/>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322360" y="4249871"/>
            <a:ext cx="1089061" cy="124362"/>
          </a:xfrm>
          <a:custGeom>
            <a:avLst/>
            <a:gdLst>
              <a:gd name="connsiteX0" fmla="*/ 1089061 w 1089061"/>
              <a:gd name="connsiteY0" fmla="*/ 83265 h 124362"/>
              <a:gd name="connsiteX1" fmla="*/ 801385 w 1089061"/>
              <a:gd name="connsiteY1" fmla="*/ 1072 h 124362"/>
              <a:gd name="connsiteX2" fmla="*/ 226032 w 1089061"/>
              <a:gd name="connsiteY2" fmla="*/ 42168 h 124362"/>
              <a:gd name="connsiteX3" fmla="*/ 0 w 1089061"/>
              <a:gd name="connsiteY3" fmla="*/ 124362 h 124362"/>
            </a:gdLst>
            <a:ahLst/>
            <a:cxnLst>
              <a:cxn ang="0">
                <a:pos x="connsiteX0" y="connsiteY0"/>
              </a:cxn>
              <a:cxn ang="0">
                <a:pos x="connsiteX1" y="connsiteY1"/>
              </a:cxn>
              <a:cxn ang="0">
                <a:pos x="connsiteX2" y="connsiteY2"/>
              </a:cxn>
              <a:cxn ang="0">
                <a:pos x="connsiteX3" y="connsiteY3"/>
              </a:cxn>
            </a:cxnLst>
            <a:rect l="l" t="t" r="r" b="b"/>
            <a:pathLst>
              <a:path w="1089061" h="124362">
                <a:moveTo>
                  <a:pt x="1089061" y="83265"/>
                </a:moveTo>
                <a:cubicBezTo>
                  <a:pt x="1017142" y="45593"/>
                  <a:pt x="945223" y="7921"/>
                  <a:pt x="801385" y="1072"/>
                </a:cubicBezTo>
                <a:cubicBezTo>
                  <a:pt x="657547" y="-5777"/>
                  <a:pt x="359596" y="21620"/>
                  <a:pt x="226032" y="42168"/>
                </a:cubicBezTo>
                <a:cubicBezTo>
                  <a:pt x="92468" y="62716"/>
                  <a:pt x="46234" y="93539"/>
                  <a:pt x="0" y="1243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10534238">
            <a:off x="2757665" y="4116929"/>
            <a:ext cx="1138350" cy="599595"/>
          </a:xfrm>
          <a:prstGeom prst="rightArrow">
            <a:avLst>
              <a:gd name="adj1" fmla="val 50000"/>
              <a:gd name="adj2" fmla="val 8662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814331" y="4216425"/>
            <a:ext cx="607490" cy="473491"/>
          </a:xfrm>
          <a:custGeom>
            <a:avLst/>
            <a:gdLst>
              <a:gd name="connsiteX0" fmla="*/ 607364 w 607490"/>
              <a:gd name="connsiteY0" fmla="*/ 87146 h 433652"/>
              <a:gd name="connsiteX1" fmla="*/ 360784 w 607490"/>
              <a:gd name="connsiteY1" fmla="*/ 25501 h 433652"/>
              <a:gd name="connsiteX2" fmla="*/ 11462 w 607490"/>
              <a:gd name="connsiteY2" fmla="*/ 15227 h 433652"/>
              <a:gd name="connsiteX3" fmla="*/ 83381 w 607490"/>
              <a:gd name="connsiteY3" fmla="*/ 230984 h 433652"/>
              <a:gd name="connsiteX4" fmla="*/ 73107 w 607490"/>
              <a:gd name="connsiteY4" fmla="*/ 282355 h 433652"/>
              <a:gd name="connsiteX5" fmla="*/ 247768 w 607490"/>
              <a:gd name="connsiteY5" fmla="*/ 333726 h 433652"/>
              <a:gd name="connsiteX6" fmla="*/ 329961 w 607490"/>
              <a:gd name="connsiteY6" fmla="*/ 426193 h 433652"/>
              <a:gd name="connsiteX7" fmla="*/ 607364 w 607490"/>
              <a:gd name="connsiteY7" fmla="*/ 87146 h 43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490" h="433652">
                <a:moveTo>
                  <a:pt x="607364" y="87146"/>
                </a:moveTo>
                <a:cubicBezTo>
                  <a:pt x="612501" y="20364"/>
                  <a:pt x="460101" y="37487"/>
                  <a:pt x="360784" y="25501"/>
                </a:cubicBezTo>
                <a:cubicBezTo>
                  <a:pt x="261467" y="13515"/>
                  <a:pt x="57696" y="-19020"/>
                  <a:pt x="11462" y="15227"/>
                </a:cubicBezTo>
                <a:cubicBezTo>
                  <a:pt x="-34772" y="49474"/>
                  <a:pt x="73107" y="186463"/>
                  <a:pt x="83381" y="230984"/>
                </a:cubicBezTo>
                <a:cubicBezTo>
                  <a:pt x="93655" y="275505"/>
                  <a:pt x="45709" y="265231"/>
                  <a:pt x="73107" y="282355"/>
                </a:cubicBezTo>
                <a:cubicBezTo>
                  <a:pt x="100505" y="299479"/>
                  <a:pt x="204959" y="309753"/>
                  <a:pt x="247768" y="333726"/>
                </a:cubicBezTo>
                <a:cubicBezTo>
                  <a:pt x="290577" y="357699"/>
                  <a:pt x="270028" y="462153"/>
                  <a:pt x="329961" y="426193"/>
                </a:cubicBezTo>
                <a:cubicBezTo>
                  <a:pt x="389894" y="390233"/>
                  <a:pt x="602227" y="153928"/>
                  <a:pt x="607364" y="87146"/>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9585248">
            <a:off x="4607220" y="2710623"/>
            <a:ext cx="604352" cy="268759"/>
          </a:xfrm>
          <a:prstGeom prst="rightArrow">
            <a:avLst>
              <a:gd name="adj1" fmla="val 50000"/>
              <a:gd name="adj2" fmla="val 958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3731" y="689274"/>
            <a:ext cx="2743200" cy="1708030"/>
          </a:xfrm>
          <a:prstGeom prst="rect">
            <a:avLst/>
          </a:prstGeom>
        </p:spPr>
      </p:pic>
      <p:sp>
        <p:nvSpPr>
          <p:cNvPr id="44" name="TextBox 43"/>
          <p:cNvSpPr txBox="1"/>
          <p:nvPr/>
        </p:nvSpPr>
        <p:spPr>
          <a:xfrm>
            <a:off x="2890145" y="874976"/>
            <a:ext cx="1291461" cy="584775"/>
          </a:xfrm>
          <a:prstGeom prst="rect">
            <a:avLst/>
          </a:prstGeom>
          <a:noFill/>
        </p:spPr>
        <p:txBody>
          <a:bodyPr wrap="square" rtlCol="0">
            <a:spAutoFit/>
          </a:bodyPr>
          <a:lstStyle/>
          <a:p>
            <a:r>
              <a:rPr lang="en-US" sz="1600" b="1" dirty="0">
                <a:solidFill>
                  <a:srgbClr val="00B0F0"/>
                </a:solidFill>
              </a:rPr>
              <a:t>IRC equilibrium </a:t>
            </a:r>
          </a:p>
        </p:txBody>
      </p:sp>
      <p:cxnSp>
        <p:nvCxnSpPr>
          <p:cNvPr id="10" name="Straight Arrow Connector 9"/>
          <p:cNvCxnSpPr/>
          <p:nvPr/>
        </p:nvCxnSpPr>
        <p:spPr>
          <a:xfrm flipV="1">
            <a:off x="711200" y="1794933"/>
            <a:ext cx="225778" cy="1169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V="1">
            <a:off x="902021" y="1811170"/>
            <a:ext cx="2582482" cy="11529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80670" y="2998417"/>
            <a:ext cx="1793761" cy="369332"/>
          </a:xfrm>
          <a:prstGeom prst="rect">
            <a:avLst/>
          </a:prstGeom>
          <a:noFill/>
        </p:spPr>
        <p:txBody>
          <a:bodyPr wrap="none" rtlCol="0">
            <a:spAutoFit/>
          </a:bodyPr>
          <a:lstStyle/>
          <a:p>
            <a:r>
              <a:rPr lang="en-US" dirty="0"/>
              <a:t>Initial conditions</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1509" t="11572" b="19156"/>
          <a:stretch/>
        </p:blipFill>
        <p:spPr>
          <a:xfrm>
            <a:off x="6674297" y="657242"/>
            <a:ext cx="2435672" cy="1895016"/>
          </a:xfrm>
          <a:prstGeom prst="rect">
            <a:avLst/>
          </a:prstGeom>
        </p:spPr>
      </p:pic>
      <p:sp>
        <p:nvSpPr>
          <p:cNvPr id="16" name="Freeform 15"/>
          <p:cNvSpPr/>
          <p:nvPr/>
        </p:nvSpPr>
        <p:spPr>
          <a:xfrm>
            <a:off x="7879459" y="1130429"/>
            <a:ext cx="553340" cy="1005658"/>
          </a:xfrm>
          <a:custGeom>
            <a:avLst/>
            <a:gdLst>
              <a:gd name="connsiteX0" fmla="*/ 417874 w 678027"/>
              <a:gd name="connsiteY0" fmla="*/ 947 h 1005658"/>
              <a:gd name="connsiteX1" fmla="*/ 361430 w 678027"/>
              <a:gd name="connsiteY1" fmla="*/ 23524 h 1005658"/>
              <a:gd name="connsiteX2" fmla="*/ 327563 w 678027"/>
              <a:gd name="connsiteY2" fmla="*/ 34813 h 1005658"/>
              <a:gd name="connsiteX3" fmla="*/ 293696 w 678027"/>
              <a:gd name="connsiteY3" fmla="*/ 57391 h 1005658"/>
              <a:gd name="connsiteX4" fmla="*/ 225963 w 678027"/>
              <a:gd name="connsiteY4" fmla="*/ 79969 h 1005658"/>
              <a:gd name="connsiteX5" fmla="*/ 158230 w 678027"/>
              <a:gd name="connsiteY5" fmla="*/ 102547 h 1005658"/>
              <a:gd name="connsiteX6" fmla="*/ 124363 w 678027"/>
              <a:gd name="connsiteY6" fmla="*/ 113836 h 1005658"/>
              <a:gd name="connsiteX7" fmla="*/ 101785 w 678027"/>
              <a:gd name="connsiteY7" fmla="*/ 147702 h 1005658"/>
              <a:gd name="connsiteX8" fmla="*/ 67919 w 678027"/>
              <a:gd name="connsiteY8" fmla="*/ 170280 h 1005658"/>
              <a:gd name="connsiteX9" fmla="*/ 22763 w 678027"/>
              <a:gd name="connsiteY9" fmla="*/ 238013 h 1005658"/>
              <a:gd name="connsiteX10" fmla="*/ 185 w 678027"/>
              <a:gd name="connsiteY10" fmla="*/ 305747 h 1005658"/>
              <a:gd name="connsiteX11" fmla="*/ 11474 w 678027"/>
              <a:gd name="connsiteY11" fmla="*/ 429924 h 1005658"/>
              <a:gd name="connsiteX12" fmla="*/ 45341 w 678027"/>
              <a:gd name="connsiteY12" fmla="*/ 497658 h 1005658"/>
              <a:gd name="connsiteX13" fmla="*/ 79208 w 678027"/>
              <a:gd name="connsiteY13" fmla="*/ 565391 h 1005658"/>
              <a:gd name="connsiteX14" fmla="*/ 124363 w 678027"/>
              <a:gd name="connsiteY14" fmla="*/ 678280 h 1005658"/>
              <a:gd name="connsiteX15" fmla="*/ 158230 w 678027"/>
              <a:gd name="connsiteY15" fmla="*/ 746013 h 1005658"/>
              <a:gd name="connsiteX16" fmla="*/ 169519 w 678027"/>
              <a:gd name="connsiteY16" fmla="*/ 779880 h 1005658"/>
              <a:gd name="connsiteX17" fmla="*/ 192096 w 678027"/>
              <a:gd name="connsiteY17" fmla="*/ 813747 h 1005658"/>
              <a:gd name="connsiteX18" fmla="*/ 259830 w 678027"/>
              <a:gd name="connsiteY18" fmla="*/ 847613 h 1005658"/>
              <a:gd name="connsiteX19" fmla="*/ 327563 w 678027"/>
              <a:gd name="connsiteY19" fmla="*/ 892769 h 1005658"/>
              <a:gd name="connsiteX20" fmla="*/ 395296 w 678027"/>
              <a:gd name="connsiteY20" fmla="*/ 870191 h 1005658"/>
              <a:gd name="connsiteX21" fmla="*/ 429163 w 678027"/>
              <a:gd name="connsiteY21" fmla="*/ 858902 h 1005658"/>
              <a:gd name="connsiteX22" fmla="*/ 463030 w 678027"/>
              <a:gd name="connsiteY22" fmla="*/ 836324 h 1005658"/>
              <a:gd name="connsiteX23" fmla="*/ 508185 w 678027"/>
              <a:gd name="connsiteY23" fmla="*/ 904058 h 1005658"/>
              <a:gd name="connsiteX24" fmla="*/ 530763 w 678027"/>
              <a:gd name="connsiteY24" fmla="*/ 971791 h 1005658"/>
              <a:gd name="connsiteX25" fmla="*/ 598496 w 678027"/>
              <a:gd name="connsiteY25" fmla="*/ 994369 h 1005658"/>
              <a:gd name="connsiteX26" fmla="*/ 632363 w 678027"/>
              <a:gd name="connsiteY26" fmla="*/ 1005658 h 1005658"/>
              <a:gd name="connsiteX27" fmla="*/ 677519 w 678027"/>
              <a:gd name="connsiteY27" fmla="*/ 960502 h 1005658"/>
              <a:gd name="connsiteX28" fmla="*/ 643652 w 678027"/>
              <a:gd name="connsiteY28" fmla="*/ 858902 h 1005658"/>
              <a:gd name="connsiteX29" fmla="*/ 598496 w 678027"/>
              <a:gd name="connsiteY29" fmla="*/ 700858 h 1005658"/>
              <a:gd name="connsiteX30" fmla="*/ 587208 w 678027"/>
              <a:gd name="connsiteY30" fmla="*/ 666991 h 1005658"/>
              <a:gd name="connsiteX31" fmla="*/ 542052 w 678027"/>
              <a:gd name="connsiteY31" fmla="*/ 599258 h 1005658"/>
              <a:gd name="connsiteX32" fmla="*/ 530763 w 678027"/>
              <a:gd name="connsiteY32" fmla="*/ 565391 h 1005658"/>
              <a:gd name="connsiteX33" fmla="*/ 542052 w 678027"/>
              <a:gd name="connsiteY33" fmla="*/ 497658 h 1005658"/>
              <a:gd name="connsiteX34" fmla="*/ 609785 w 678027"/>
              <a:gd name="connsiteY34" fmla="*/ 463791 h 1005658"/>
              <a:gd name="connsiteX35" fmla="*/ 643652 w 678027"/>
              <a:gd name="connsiteY35" fmla="*/ 441213 h 1005658"/>
              <a:gd name="connsiteX36" fmla="*/ 609785 w 678027"/>
              <a:gd name="connsiteY36" fmla="*/ 283169 h 1005658"/>
              <a:gd name="connsiteX37" fmla="*/ 598496 w 678027"/>
              <a:gd name="connsiteY37" fmla="*/ 249302 h 1005658"/>
              <a:gd name="connsiteX38" fmla="*/ 553341 w 678027"/>
              <a:gd name="connsiteY38" fmla="*/ 181569 h 1005658"/>
              <a:gd name="connsiteX39" fmla="*/ 519474 w 678027"/>
              <a:gd name="connsiteY39" fmla="*/ 158991 h 1005658"/>
              <a:gd name="connsiteX40" fmla="*/ 474319 w 678027"/>
              <a:gd name="connsiteY40" fmla="*/ 91258 h 1005658"/>
              <a:gd name="connsiteX41" fmla="*/ 451741 w 678027"/>
              <a:gd name="connsiteY41" fmla="*/ 57391 h 1005658"/>
              <a:gd name="connsiteX42" fmla="*/ 417874 w 678027"/>
              <a:gd name="connsiteY42" fmla="*/ 947 h 100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78027" h="1005658">
                <a:moveTo>
                  <a:pt x="417874" y="947"/>
                </a:moveTo>
                <a:cubicBezTo>
                  <a:pt x="402822" y="-4697"/>
                  <a:pt x="380404" y="16409"/>
                  <a:pt x="361430" y="23524"/>
                </a:cubicBezTo>
                <a:cubicBezTo>
                  <a:pt x="350288" y="27702"/>
                  <a:pt x="338206" y="29491"/>
                  <a:pt x="327563" y="34813"/>
                </a:cubicBezTo>
                <a:cubicBezTo>
                  <a:pt x="315428" y="40881"/>
                  <a:pt x="306094" y="51881"/>
                  <a:pt x="293696" y="57391"/>
                </a:cubicBezTo>
                <a:cubicBezTo>
                  <a:pt x="271948" y="67057"/>
                  <a:pt x="248541" y="72443"/>
                  <a:pt x="225963" y="79969"/>
                </a:cubicBezTo>
                <a:lnTo>
                  <a:pt x="158230" y="102547"/>
                </a:lnTo>
                <a:lnTo>
                  <a:pt x="124363" y="113836"/>
                </a:lnTo>
                <a:cubicBezTo>
                  <a:pt x="116837" y="125125"/>
                  <a:pt x="111379" y="138108"/>
                  <a:pt x="101785" y="147702"/>
                </a:cubicBezTo>
                <a:cubicBezTo>
                  <a:pt x="92191" y="157296"/>
                  <a:pt x="76853" y="160069"/>
                  <a:pt x="67919" y="170280"/>
                </a:cubicBezTo>
                <a:cubicBezTo>
                  <a:pt x="50050" y="190701"/>
                  <a:pt x="22763" y="238013"/>
                  <a:pt x="22763" y="238013"/>
                </a:cubicBezTo>
                <a:cubicBezTo>
                  <a:pt x="15237" y="260591"/>
                  <a:pt x="-1970" y="282045"/>
                  <a:pt x="185" y="305747"/>
                </a:cubicBezTo>
                <a:cubicBezTo>
                  <a:pt x="3948" y="347139"/>
                  <a:pt x="5596" y="388779"/>
                  <a:pt x="11474" y="429924"/>
                </a:cubicBezTo>
                <a:cubicBezTo>
                  <a:pt x="17149" y="469649"/>
                  <a:pt x="27455" y="461887"/>
                  <a:pt x="45341" y="497658"/>
                </a:cubicBezTo>
                <a:cubicBezTo>
                  <a:pt x="92080" y="591134"/>
                  <a:pt x="14502" y="468331"/>
                  <a:pt x="79208" y="565391"/>
                </a:cubicBezTo>
                <a:cubicBezTo>
                  <a:pt x="130594" y="719553"/>
                  <a:pt x="74533" y="562011"/>
                  <a:pt x="124363" y="678280"/>
                </a:cubicBezTo>
                <a:cubicBezTo>
                  <a:pt x="152405" y="743712"/>
                  <a:pt x="114842" y="680932"/>
                  <a:pt x="158230" y="746013"/>
                </a:cubicBezTo>
                <a:cubicBezTo>
                  <a:pt x="161993" y="757302"/>
                  <a:pt x="164197" y="769237"/>
                  <a:pt x="169519" y="779880"/>
                </a:cubicBezTo>
                <a:cubicBezTo>
                  <a:pt x="175586" y="792015"/>
                  <a:pt x="182502" y="804153"/>
                  <a:pt x="192096" y="813747"/>
                </a:cubicBezTo>
                <a:cubicBezTo>
                  <a:pt x="213978" y="835629"/>
                  <a:pt x="232287" y="838432"/>
                  <a:pt x="259830" y="847613"/>
                </a:cubicBezTo>
                <a:cubicBezTo>
                  <a:pt x="282408" y="862665"/>
                  <a:pt x="301820" y="901350"/>
                  <a:pt x="327563" y="892769"/>
                </a:cubicBezTo>
                <a:lnTo>
                  <a:pt x="395296" y="870191"/>
                </a:lnTo>
                <a:cubicBezTo>
                  <a:pt x="406585" y="866428"/>
                  <a:pt x="419262" y="865503"/>
                  <a:pt x="429163" y="858902"/>
                </a:cubicBezTo>
                <a:lnTo>
                  <a:pt x="463030" y="836324"/>
                </a:lnTo>
                <a:cubicBezTo>
                  <a:pt x="478082" y="858902"/>
                  <a:pt x="499604" y="878315"/>
                  <a:pt x="508185" y="904058"/>
                </a:cubicBezTo>
                <a:cubicBezTo>
                  <a:pt x="515711" y="926636"/>
                  <a:pt x="508185" y="964265"/>
                  <a:pt x="530763" y="971791"/>
                </a:cubicBezTo>
                <a:lnTo>
                  <a:pt x="598496" y="994369"/>
                </a:lnTo>
                <a:lnTo>
                  <a:pt x="632363" y="1005658"/>
                </a:lnTo>
                <a:cubicBezTo>
                  <a:pt x="658166" y="997057"/>
                  <a:pt x="681820" y="999207"/>
                  <a:pt x="677519" y="960502"/>
                </a:cubicBezTo>
                <a:cubicBezTo>
                  <a:pt x="675262" y="940186"/>
                  <a:pt x="650425" y="885993"/>
                  <a:pt x="643652" y="858902"/>
                </a:cubicBezTo>
                <a:cubicBezTo>
                  <a:pt x="615297" y="745485"/>
                  <a:pt x="630890" y="798042"/>
                  <a:pt x="598496" y="700858"/>
                </a:cubicBezTo>
                <a:cubicBezTo>
                  <a:pt x="594733" y="689569"/>
                  <a:pt x="593809" y="676892"/>
                  <a:pt x="587208" y="666991"/>
                </a:cubicBezTo>
                <a:lnTo>
                  <a:pt x="542052" y="599258"/>
                </a:lnTo>
                <a:cubicBezTo>
                  <a:pt x="538289" y="587969"/>
                  <a:pt x="530763" y="577291"/>
                  <a:pt x="530763" y="565391"/>
                </a:cubicBezTo>
                <a:cubicBezTo>
                  <a:pt x="530763" y="542502"/>
                  <a:pt x="531816" y="518131"/>
                  <a:pt x="542052" y="497658"/>
                </a:cubicBezTo>
                <a:cubicBezTo>
                  <a:pt x="552836" y="476090"/>
                  <a:pt x="591975" y="472696"/>
                  <a:pt x="609785" y="463791"/>
                </a:cubicBezTo>
                <a:cubicBezTo>
                  <a:pt x="621920" y="457723"/>
                  <a:pt x="632363" y="448739"/>
                  <a:pt x="643652" y="441213"/>
                </a:cubicBezTo>
                <a:cubicBezTo>
                  <a:pt x="635011" y="398008"/>
                  <a:pt x="623517" y="331229"/>
                  <a:pt x="609785" y="283169"/>
                </a:cubicBezTo>
                <a:cubicBezTo>
                  <a:pt x="606516" y="271727"/>
                  <a:pt x="604275" y="259704"/>
                  <a:pt x="598496" y="249302"/>
                </a:cubicBezTo>
                <a:cubicBezTo>
                  <a:pt x="585318" y="225582"/>
                  <a:pt x="575919" y="196621"/>
                  <a:pt x="553341" y="181569"/>
                </a:cubicBezTo>
                <a:lnTo>
                  <a:pt x="519474" y="158991"/>
                </a:lnTo>
                <a:lnTo>
                  <a:pt x="474319" y="91258"/>
                </a:lnTo>
                <a:cubicBezTo>
                  <a:pt x="466793" y="79969"/>
                  <a:pt x="464612" y="61681"/>
                  <a:pt x="451741" y="57391"/>
                </a:cubicBezTo>
                <a:cubicBezTo>
                  <a:pt x="409891" y="43441"/>
                  <a:pt x="432926" y="6591"/>
                  <a:pt x="417874" y="947"/>
                </a:cubicBezTo>
                <a:close/>
              </a:path>
            </a:pathLst>
          </a:cu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rotWithShape="1">
          <a:blip r:embed="rId6">
            <a:extLst>
              <a:ext uri="{28A0092B-C50C-407E-A947-70E740481C1C}">
                <a14:useLocalDpi xmlns:a14="http://schemas.microsoft.com/office/drawing/2010/main" val="0"/>
              </a:ext>
            </a:extLst>
          </a:blip>
          <a:srcRect t="20942" b="4034"/>
          <a:stretch/>
        </p:blipFill>
        <p:spPr>
          <a:xfrm>
            <a:off x="6674297" y="2614357"/>
            <a:ext cx="2435672" cy="4263873"/>
          </a:xfrm>
          <a:prstGeom prst="rect">
            <a:avLst/>
          </a:prstGeom>
        </p:spPr>
      </p:pic>
      <p:sp>
        <p:nvSpPr>
          <p:cNvPr id="49" name="Freeform 48"/>
          <p:cNvSpPr/>
          <p:nvPr/>
        </p:nvSpPr>
        <p:spPr>
          <a:xfrm>
            <a:off x="7992533" y="5249333"/>
            <a:ext cx="530578" cy="1399823"/>
          </a:xfrm>
          <a:custGeom>
            <a:avLst/>
            <a:gdLst>
              <a:gd name="connsiteX0" fmla="*/ 90311 w 530578"/>
              <a:gd name="connsiteY0" fmla="*/ 45156 h 1399823"/>
              <a:gd name="connsiteX1" fmla="*/ 79023 w 530578"/>
              <a:gd name="connsiteY1" fmla="*/ 135467 h 1399823"/>
              <a:gd name="connsiteX2" fmla="*/ 56445 w 530578"/>
              <a:gd name="connsiteY2" fmla="*/ 203200 h 1399823"/>
              <a:gd name="connsiteX3" fmla="*/ 45156 w 530578"/>
              <a:gd name="connsiteY3" fmla="*/ 270934 h 1399823"/>
              <a:gd name="connsiteX4" fmla="*/ 33867 w 530578"/>
              <a:gd name="connsiteY4" fmla="*/ 304800 h 1399823"/>
              <a:gd name="connsiteX5" fmla="*/ 22578 w 530578"/>
              <a:gd name="connsiteY5" fmla="*/ 349956 h 1399823"/>
              <a:gd name="connsiteX6" fmla="*/ 11289 w 530578"/>
              <a:gd name="connsiteY6" fmla="*/ 451556 h 1399823"/>
              <a:gd name="connsiteX7" fmla="*/ 0 w 530578"/>
              <a:gd name="connsiteY7" fmla="*/ 530578 h 1399823"/>
              <a:gd name="connsiteX8" fmla="*/ 11289 w 530578"/>
              <a:gd name="connsiteY8" fmla="*/ 857956 h 1399823"/>
              <a:gd name="connsiteX9" fmla="*/ 22578 w 530578"/>
              <a:gd name="connsiteY9" fmla="*/ 925689 h 1399823"/>
              <a:gd name="connsiteX10" fmla="*/ 33867 w 530578"/>
              <a:gd name="connsiteY10" fmla="*/ 959556 h 1399823"/>
              <a:gd name="connsiteX11" fmla="*/ 45156 w 530578"/>
              <a:gd name="connsiteY11" fmla="*/ 1004711 h 1399823"/>
              <a:gd name="connsiteX12" fmla="*/ 56445 w 530578"/>
              <a:gd name="connsiteY12" fmla="*/ 1072445 h 1399823"/>
              <a:gd name="connsiteX13" fmla="*/ 79023 w 530578"/>
              <a:gd name="connsiteY13" fmla="*/ 1140178 h 1399823"/>
              <a:gd name="connsiteX14" fmla="*/ 90311 w 530578"/>
              <a:gd name="connsiteY14" fmla="*/ 1174045 h 1399823"/>
              <a:gd name="connsiteX15" fmla="*/ 101600 w 530578"/>
              <a:gd name="connsiteY15" fmla="*/ 1207911 h 1399823"/>
              <a:gd name="connsiteX16" fmla="*/ 112889 w 530578"/>
              <a:gd name="connsiteY16" fmla="*/ 1253067 h 1399823"/>
              <a:gd name="connsiteX17" fmla="*/ 135467 w 530578"/>
              <a:gd name="connsiteY17" fmla="*/ 1320800 h 1399823"/>
              <a:gd name="connsiteX18" fmla="*/ 158045 w 530578"/>
              <a:gd name="connsiteY18" fmla="*/ 1399823 h 1399823"/>
              <a:gd name="connsiteX19" fmla="*/ 225778 w 530578"/>
              <a:gd name="connsiteY19" fmla="*/ 1388534 h 1399823"/>
              <a:gd name="connsiteX20" fmla="*/ 237067 w 530578"/>
              <a:gd name="connsiteY20" fmla="*/ 1354667 h 1399823"/>
              <a:gd name="connsiteX21" fmla="*/ 248356 w 530578"/>
              <a:gd name="connsiteY21" fmla="*/ 1286934 h 1399823"/>
              <a:gd name="connsiteX22" fmla="*/ 304800 w 530578"/>
              <a:gd name="connsiteY22" fmla="*/ 1230489 h 1399823"/>
              <a:gd name="connsiteX23" fmla="*/ 327378 w 530578"/>
              <a:gd name="connsiteY23" fmla="*/ 1196623 h 1399823"/>
              <a:gd name="connsiteX24" fmla="*/ 361245 w 530578"/>
              <a:gd name="connsiteY24" fmla="*/ 1162756 h 1399823"/>
              <a:gd name="connsiteX25" fmla="*/ 395111 w 530578"/>
              <a:gd name="connsiteY25" fmla="*/ 1061156 h 1399823"/>
              <a:gd name="connsiteX26" fmla="*/ 406400 w 530578"/>
              <a:gd name="connsiteY26" fmla="*/ 1027289 h 1399823"/>
              <a:gd name="connsiteX27" fmla="*/ 462845 w 530578"/>
              <a:gd name="connsiteY27" fmla="*/ 925689 h 1399823"/>
              <a:gd name="connsiteX28" fmla="*/ 474134 w 530578"/>
              <a:gd name="connsiteY28" fmla="*/ 699911 h 1399823"/>
              <a:gd name="connsiteX29" fmla="*/ 508000 w 530578"/>
              <a:gd name="connsiteY29" fmla="*/ 530578 h 1399823"/>
              <a:gd name="connsiteX30" fmla="*/ 530578 w 530578"/>
              <a:gd name="connsiteY30" fmla="*/ 316089 h 1399823"/>
              <a:gd name="connsiteX31" fmla="*/ 519289 w 530578"/>
              <a:gd name="connsiteY31" fmla="*/ 158045 h 1399823"/>
              <a:gd name="connsiteX32" fmla="*/ 496711 w 530578"/>
              <a:gd name="connsiteY32" fmla="*/ 56445 h 1399823"/>
              <a:gd name="connsiteX33" fmla="*/ 462845 w 530578"/>
              <a:gd name="connsiteY33" fmla="*/ 33867 h 1399823"/>
              <a:gd name="connsiteX34" fmla="*/ 428978 w 530578"/>
              <a:gd name="connsiteY34" fmla="*/ 22578 h 1399823"/>
              <a:gd name="connsiteX35" fmla="*/ 259645 w 530578"/>
              <a:gd name="connsiteY35" fmla="*/ 0 h 1399823"/>
              <a:gd name="connsiteX36" fmla="*/ 135467 w 530578"/>
              <a:gd name="connsiteY36" fmla="*/ 22578 h 1399823"/>
              <a:gd name="connsiteX37" fmla="*/ 90311 w 530578"/>
              <a:gd name="connsiteY37" fmla="*/ 45156 h 139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0578" h="1399823">
                <a:moveTo>
                  <a:pt x="90311" y="45156"/>
                </a:moveTo>
                <a:cubicBezTo>
                  <a:pt x="80904" y="63971"/>
                  <a:pt x="85380" y="105803"/>
                  <a:pt x="79023" y="135467"/>
                </a:cubicBezTo>
                <a:cubicBezTo>
                  <a:pt x="74037" y="158738"/>
                  <a:pt x="56445" y="203200"/>
                  <a:pt x="56445" y="203200"/>
                </a:cubicBezTo>
                <a:cubicBezTo>
                  <a:pt x="52682" y="225778"/>
                  <a:pt x="50121" y="248590"/>
                  <a:pt x="45156" y="270934"/>
                </a:cubicBezTo>
                <a:cubicBezTo>
                  <a:pt x="42575" y="282550"/>
                  <a:pt x="37136" y="293359"/>
                  <a:pt x="33867" y="304800"/>
                </a:cubicBezTo>
                <a:cubicBezTo>
                  <a:pt x="29605" y="319718"/>
                  <a:pt x="26341" y="334904"/>
                  <a:pt x="22578" y="349956"/>
                </a:cubicBezTo>
                <a:cubicBezTo>
                  <a:pt x="18815" y="383823"/>
                  <a:pt x="15516" y="417744"/>
                  <a:pt x="11289" y="451556"/>
                </a:cubicBezTo>
                <a:cubicBezTo>
                  <a:pt x="7989" y="477959"/>
                  <a:pt x="0" y="503970"/>
                  <a:pt x="0" y="530578"/>
                </a:cubicBezTo>
                <a:cubicBezTo>
                  <a:pt x="0" y="639769"/>
                  <a:pt x="5060" y="748943"/>
                  <a:pt x="11289" y="857956"/>
                </a:cubicBezTo>
                <a:cubicBezTo>
                  <a:pt x="12595" y="880808"/>
                  <a:pt x="17613" y="903345"/>
                  <a:pt x="22578" y="925689"/>
                </a:cubicBezTo>
                <a:cubicBezTo>
                  <a:pt x="25159" y="937305"/>
                  <a:pt x="30598" y="948114"/>
                  <a:pt x="33867" y="959556"/>
                </a:cubicBezTo>
                <a:cubicBezTo>
                  <a:pt x="38129" y="974474"/>
                  <a:pt x="42113" y="989497"/>
                  <a:pt x="45156" y="1004711"/>
                </a:cubicBezTo>
                <a:cubicBezTo>
                  <a:pt x="49645" y="1027156"/>
                  <a:pt x="50893" y="1050239"/>
                  <a:pt x="56445" y="1072445"/>
                </a:cubicBezTo>
                <a:cubicBezTo>
                  <a:pt x="62217" y="1095533"/>
                  <a:pt x="71497" y="1117600"/>
                  <a:pt x="79023" y="1140178"/>
                </a:cubicBezTo>
                <a:lnTo>
                  <a:pt x="90311" y="1174045"/>
                </a:lnTo>
                <a:cubicBezTo>
                  <a:pt x="94074" y="1185334"/>
                  <a:pt x="98714" y="1196367"/>
                  <a:pt x="101600" y="1207911"/>
                </a:cubicBezTo>
                <a:cubicBezTo>
                  <a:pt x="105363" y="1222963"/>
                  <a:pt x="108431" y="1238206"/>
                  <a:pt x="112889" y="1253067"/>
                </a:cubicBezTo>
                <a:cubicBezTo>
                  <a:pt x="119728" y="1275862"/>
                  <a:pt x="129695" y="1297712"/>
                  <a:pt x="135467" y="1320800"/>
                </a:cubicBezTo>
                <a:cubicBezTo>
                  <a:pt x="149642" y="1377500"/>
                  <a:pt x="141850" y="1351237"/>
                  <a:pt x="158045" y="1399823"/>
                </a:cubicBezTo>
                <a:cubicBezTo>
                  <a:pt x="180623" y="1396060"/>
                  <a:pt x="205905" y="1399890"/>
                  <a:pt x="225778" y="1388534"/>
                </a:cubicBezTo>
                <a:cubicBezTo>
                  <a:pt x="236110" y="1382630"/>
                  <a:pt x="234486" y="1366283"/>
                  <a:pt x="237067" y="1354667"/>
                </a:cubicBezTo>
                <a:cubicBezTo>
                  <a:pt x="242032" y="1332323"/>
                  <a:pt x="241118" y="1308648"/>
                  <a:pt x="248356" y="1286934"/>
                </a:cubicBezTo>
                <a:cubicBezTo>
                  <a:pt x="259107" y="1254680"/>
                  <a:pt x="278997" y="1247691"/>
                  <a:pt x="304800" y="1230489"/>
                </a:cubicBezTo>
                <a:cubicBezTo>
                  <a:pt x="312326" y="1219200"/>
                  <a:pt x="318692" y="1207046"/>
                  <a:pt x="327378" y="1196623"/>
                </a:cubicBezTo>
                <a:cubicBezTo>
                  <a:pt x="337599" y="1184358"/>
                  <a:pt x="353492" y="1176712"/>
                  <a:pt x="361245" y="1162756"/>
                </a:cubicBezTo>
                <a:cubicBezTo>
                  <a:pt x="361253" y="1162742"/>
                  <a:pt x="389464" y="1078097"/>
                  <a:pt x="395111" y="1061156"/>
                </a:cubicBezTo>
                <a:cubicBezTo>
                  <a:pt x="398874" y="1049867"/>
                  <a:pt x="399799" y="1037190"/>
                  <a:pt x="406400" y="1027289"/>
                </a:cubicBezTo>
                <a:cubicBezTo>
                  <a:pt x="458157" y="949655"/>
                  <a:pt x="442975" y="985299"/>
                  <a:pt x="462845" y="925689"/>
                </a:cubicBezTo>
                <a:cubicBezTo>
                  <a:pt x="466608" y="850430"/>
                  <a:pt x="466636" y="774890"/>
                  <a:pt x="474134" y="699911"/>
                </a:cubicBezTo>
                <a:cubicBezTo>
                  <a:pt x="481660" y="624647"/>
                  <a:pt x="498592" y="596432"/>
                  <a:pt x="508000" y="530578"/>
                </a:cubicBezTo>
                <a:cubicBezTo>
                  <a:pt x="525697" y="406699"/>
                  <a:pt x="517079" y="478072"/>
                  <a:pt x="530578" y="316089"/>
                </a:cubicBezTo>
                <a:cubicBezTo>
                  <a:pt x="526815" y="263408"/>
                  <a:pt x="524818" y="210570"/>
                  <a:pt x="519289" y="158045"/>
                </a:cubicBezTo>
                <a:cubicBezTo>
                  <a:pt x="519180" y="157011"/>
                  <a:pt x="501153" y="63109"/>
                  <a:pt x="496711" y="56445"/>
                </a:cubicBezTo>
                <a:cubicBezTo>
                  <a:pt x="489185" y="45156"/>
                  <a:pt x="474980" y="39935"/>
                  <a:pt x="462845" y="33867"/>
                </a:cubicBezTo>
                <a:cubicBezTo>
                  <a:pt x="452202" y="28545"/>
                  <a:pt x="440522" y="25464"/>
                  <a:pt x="428978" y="22578"/>
                </a:cubicBezTo>
                <a:cubicBezTo>
                  <a:pt x="366626" y="6990"/>
                  <a:pt x="330182" y="7054"/>
                  <a:pt x="259645" y="0"/>
                </a:cubicBezTo>
                <a:cubicBezTo>
                  <a:pt x="247194" y="1556"/>
                  <a:pt x="162944" y="6092"/>
                  <a:pt x="135467" y="22578"/>
                </a:cubicBezTo>
                <a:cubicBezTo>
                  <a:pt x="126340" y="28054"/>
                  <a:pt x="99718" y="26341"/>
                  <a:pt x="90311" y="45156"/>
                </a:cubicBezTo>
                <a:close/>
              </a:path>
            </a:pathLst>
          </a:cu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8556978" y="3838222"/>
            <a:ext cx="372533" cy="1365956"/>
          </a:xfrm>
          <a:custGeom>
            <a:avLst/>
            <a:gdLst>
              <a:gd name="connsiteX0" fmla="*/ 180622 w 372533"/>
              <a:gd name="connsiteY0" fmla="*/ 1354667 h 1365956"/>
              <a:gd name="connsiteX1" fmla="*/ 124178 w 372533"/>
              <a:gd name="connsiteY1" fmla="*/ 1343378 h 1365956"/>
              <a:gd name="connsiteX2" fmla="*/ 124178 w 372533"/>
              <a:gd name="connsiteY2" fmla="*/ 1275645 h 1365956"/>
              <a:gd name="connsiteX3" fmla="*/ 191911 w 372533"/>
              <a:gd name="connsiteY3" fmla="*/ 1230489 h 1365956"/>
              <a:gd name="connsiteX4" fmla="*/ 259644 w 372533"/>
              <a:gd name="connsiteY4" fmla="*/ 1207911 h 1365956"/>
              <a:gd name="connsiteX5" fmla="*/ 316089 w 372533"/>
              <a:gd name="connsiteY5" fmla="*/ 1162756 h 1365956"/>
              <a:gd name="connsiteX6" fmla="*/ 327378 w 372533"/>
              <a:gd name="connsiteY6" fmla="*/ 1128889 h 1365956"/>
              <a:gd name="connsiteX7" fmla="*/ 304800 w 372533"/>
              <a:gd name="connsiteY7" fmla="*/ 970845 h 1365956"/>
              <a:gd name="connsiteX8" fmla="*/ 282222 w 372533"/>
              <a:gd name="connsiteY8" fmla="*/ 936978 h 1365956"/>
              <a:gd name="connsiteX9" fmla="*/ 248355 w 372533"/>
              <a:gd name="connsiteY9" fmla="*/ 869245 h 1365956"/>
              <a:gd name="connsiteX10" fmla="*/ 203200 w 372533"/>
              <a:gd name="connsiteY10" fmla="*/ 812800 h 1365956"/>
              <a:gd name="connsiteX11" fmla="*/ 180622 w 372533"/>
              <a:gd name="connsiteY11" fmla="*/ 778934 h 1365956"/>
              <a:gd name="connsiteX12" fmla="*/ 112889 w 372533"/>
              <a:gd name="connsiteY12" fmla="*/ 733778 h 1365956"/>
              <a:gd name="connsiteX13" fmla="*/ 79022 w 372533"/>
              <a:gd name="connsiteY13" fmla="*/ 575734 h 1365956"/>
              <a:gd name="connsiteX14" fmla="*/ 90311 w 372533"/>
              <a:gd name="connsiteY14" fmla="*/ 519289 h 1365956"/>
              <a:gd name="connsiteX15" fmla="*/ 56444 w 372533"/>
              <a:gd name="connsiteY15" fmla="*/ 383822 h 1365956"/>
              <a:gd name="connsiteX16" fmla="*/ 45155 w 372533"/>
              <a:gd name="connsiteY16" fmla="*/ 349956 h 1365956"/>
              <a:gd name="connsiteX17" fmla="*/ 22578 w 372533"/>
              <a:gd name="connsiteY17" fmla="*/ 316089 h 1365956"/>
              <a:gd name="connsiteX18" fmla="*/ 0 w 372533"/>
              <a:gd name="connsiteY18" fmla="*/ 248356 h 1365956"/>
              <a:gd name="connsiteX19" fmla="*/ 22578 w 372533"/>
              <a:gd name="connsiteY19" fmla="*/ 79022 h 1365956"/>
              <a:gd name="connsiteX20" fmla="*/ 67733 w 372533"/>
              <a:gd name="connsiteY20" fmla="*/ 11289 h 1365956"/>
              <a:gd name="connsiteX21" fmla="*/ 101600 w 372533"/>
              <a:gd name="connsiteY21" fmla="*/ 0 h 1365956"/>
              <a:gd name="connsiteX22" fmla="*/ 124178 w 372533"/>
              <a:gd name="connsiteY22" fmla="*/ 33867 h 1365956"/>
              <a:gd name="connsiteX23" fmla="*/ 191911 w 372533"/>
              <a:gd name="connsiteY23" fmla="*/ 67734 h 1365956"/>
              <a:gd name="connsiteX24" fmla="*/ 225778 w 372533"/>
              <a:gd name="connsiteY24" fmla="*/ 135467 h 1365956"/>
              <a:gd name="connsiteX25" fmla="*/ 248355 w 372533"/>
              <a:gd name="connsiteY25" fmla="*/ 203200 h 1365956"/>
              <a:gd name="connsiteX26" fmla="*/ 259644 w 372533"/>
              <a:gd name="connsiteY26" fmla="*/ 237067 h 1365956"/>
              <a:gd name="connsiteX27" fmla="*/ 282222 w 372533"/>
              <a:gd name="connsiteY27" fmla="*/ 304800 h 1365956"/>
              <a:gd name="connsiteX28" fmla="*/ 293511 w 372533"/>
              <a:gd name="connsiteY28" fmla="*/ 338667 h 1365956"/>
              <a:gd name="connsiteX29" fmla="*/ 327378 w 372533"/>
              <a:gd name="connsiteY29" fmla="*/ 496711 h 1365956"/>
              <a:gd name="connsiteX30" fmla="*/ 304800 w 372533"/>
              <a:gd name="connsiteY30" fmla="*/ 643467 h 1365956"/>
              <a:gd name="connsiteX31" fmla="*/ 282222 w 372533"/>
              <a:gd name="connsiteY31" fmla="*/ 677334 h 1365956"/>
              <a:gd name="connsiteX32" fmla="*/ 259644 w 372533"/>
              <a:gd name="connsiteY32" fmla="*/ 745067 h 1365956"/>
              <a:gd name="connsiteX33" fmla="*/ 304800 w 372533"/>
              <a:gd name="connsiteY33" fmla="*/ 880534 h 1365956"/>
              <a:gd name="connsiteX34" fmla="*/ 316089 w 372533"/>
              <a:gd name="connsiteY34" fmla="*/ 914400 h 1365956"/>
              <a:gd name="connsiteX35" fmla="*/ 327378 w 372533"/>
              <a:gd name="connsiteY35" fmla="*/ 948267 h 1365956"/>
              <a:gd name="connsiteX36" fmla="*/ 349955 w 372533"/>
              <a:gd name="connsiteY36" fmla="*/ 982134 h 1365956"/>
              <a:gd name="connsiteX37" fmla="*/ 372533 w 372533"/>
              <a:gd name="connsiteY37" fmla="*/ 1049867 h 1365956"/>
              <a:gd name="connsiteX38" fmla="*/ 361244 w 372533"/>
              <a:gd name="connsiteY38" fmla="*/ 1275645 h 1365956"/>
              <a:gd name="connsiteX39" fmla="*/ 304800 w 372533"/>
              <a:gd name="connsiteY39" fmla="*/ 1332089 h 1365956"/>
              <a:gd name="connsiteX40" fmla="*/ 270933 w 372533"/>
              <a:gd name="connsiteY40" fmla="*/ 1343378 h 1365956"/>
              <a:gd name="connsiteX41" fmla="*/ 237066 w 372533"/>
              <a:gd name="connsiteY41" fmla="*/ 1365956 h 1365956"/>
              <a:gd name="connsiteX42" fmla="*/ 169333 w 372533"/>
              <a:gd name="connsiteY42" fmla="*/ 1354667 h 1365956"/>
              <a:gd name="connsiteX43" fmla="*/ 135466 w 372533"/>
              <a:gd name="connsiteY43" fmla="*/ 1343378 h 1365956"/>
              <a:gd name="connsiteX44" fmla="*/ 124178 w 372533"/>
              <a:gd name="connsiteY44" fmla="*/ 1309511 h 136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72533" h="1365956">
                <a:moveTo>
                  <a:pt x="180622" y="1354667"/>
                </a:moveTo>
                <a:cubicBezTo>
                  <a:pt x="161807" y="1350904"/>
                  <a:pt x="140143" y="1354021"/>
                  <a:pt x="124178" y="1343378"/>
                </a:cubicBezTo>
                <a:cubicBezTo>
                  <a:pt x="106116" y="1331336"/>
                  <a:pt x="112136" y="1287687"/>
                  <a:pt x="124178" y="1275645"/>
                </a:cubicBezTo>
                <a:cubicBezTo>
                  <a:pt x="143365" y="1256458"/>
                  <a:pt x="166168" y="1239070"/>
                  <a:pt x="191911" y="1230489"/>
                </a:cubicBezTo>
                <a:lnTo>
                  <a:pt x="259644" y="1207911"/>
                </a:lnTo>
                <a:cubicBezTo>
                  <a:pt x="278459" y="1192859"/>
                  <a:pt x="300408" y="1181050"/>
                  <a:pt x="316089" y="1162756"/>
                </a:cubicBezTo>
                <a:cubicBezTo>
                  <a:pt x="323833" y="1153721"/>
                  <a:pt x="327378" y="1140789"/>
                  <a:pt x="327378" y="1128889"/>
                </a:cubicBezTo>
                <a:cubicBezTo>
                  <a:pt x="327378" y="1102930"/>
                  <a:pt x="325692" y="1012629"/>
                  <a:pt x="304800" y="970845"/>
                </a:cubicBezTo>
                <a:cubicBezTo>
                  <a:pt x="298732" y="958710"/>
                  <a:pt x="288290" y="949113"/>
                  <a:pt x="282222" y="936978"/>
                </a:cubicBezTo>
                <a:cubicBezTo>
                  <a:pt x="235487" y="843507"/>
                  <a:pt x="313056" y="966294"/>
                  <a:pt x="248355" y="869245"/>
                </a:cubicBezTo>
                <a:cubicBezTo>
                  <a:pt x="226378" y="803314"/>
                  <a:pt x="254261" y="863861"/>
                  <a:pt x="203200" y="812800"/>
                </a:cubicBezTo>
                <a:cubicBezTo>
                  <a:pt x="193606" y="803206"/>
                  <a:pt x="190833" y="787868"/>
                  <a:pt x="180622" y="778934"/>
                </a:cubicBezTo>
                <a:cubicBezTo>
                  <a:pt x="160201" y="761065"/>
                  <a:pt x="112889" y="733778"/>
                  <a:pt x="112889" y="733778"/>
                </a:cubicBezTo>
                <a:cubicBezTo>
                  <a:pt x="80717" y="637264"/>
                  <a:pt x="93263" y="689660"/>
                  <a:pt x="79022" y="575734"/>
                </a:cubicBezTo>
                <a:cubicBezTo>
                  <a:pt x="82785" y="556919"/>
                  <a:pt x="90311" y="538477"/>
                  <a:pt x="90311" y="519289"/>
                </a:cubicBezTo>
                <a:cubicBezTo>
                  <a:pt x="90311" y="473686"/>
                  <a:pt x="70454" y="425852"/>
                  <a:pt x="56444" y="383822"/>
                </a:cubicBezTo>
                <a:cubicBezTo>
                  <a:pt x="52681" y="372533"/>
                  <a:pt x="51755" y="359857"/>
                  <a:pt x="45155" y="349956"/>
                </a:cubicBezTo>
                <a:cubicBezTo>
                  <a:pt x="37629" y="338667"/>
                  <a:pt x="28088" y="328487"/>
                  <a:pt x="22578" y="316089"/>
                </a:cubicBezTo>
                <a:cubicBezTo>
                  <a:pt x="12912" y="294341"/>
                  <a:pt x="0" y="248356"/>
                  <a:pt x="0" y="248356"/>
                </a:cubicBezTo>
                <a:cubicBezTo>
                  <a:pt x="801" y="238746"/>
                  <a:pt x="-26" y="119710"/>
                  <a:pt x="22578" y="79022"/>
                </a:cubicBezTo>
                <a:cubicBezTo>
                  <a:pt x="35756" y="55302"/>
                  <a:pt x="41991" y="19870"/>
                  <a:pt x="67733" y="11289"/>
                </a:cubicBezTo>
                <a:lnTo>
                  <a:pt x="101600" y="0"/>
                </a:lnTo>
                <a:cubicBezTo>
                  <a:pt x="109126" y="11289"/>
                  <a:pt x="114584" y="24273"/>
                  <a:pt x="124178" y="33867"/>
                </a:cubicBezTo>
                <a:cubicBezTo>
                  <a:pt x="146062" y="55752"/>
                  <a:pt x="164366" y="58552"/>
                  <a:pt x="191911" y="67734"/>
                </a:cubicBezTo>
                <a:cubicBezTo>
                  <a:pt x="233086" y="191256"/>
                  <a:pt x="167415" y="4149"/>
                  <a:pt x="225778" y="135467"/>
                </a:cubicBezTo>
                <a:cubicBezTo>
                  <a:pt x="235444" y="157215"/>
                  <a:pt x="240829" y="180622"/>
                  <a:pt x="248355" y="203200"/>
                </a:cubicBezTo>
                <a:lnTo>
                  <a:pt x="259644" y="237067"/>
                </a:lnTo>
                <a:lnTo>
                  <a:pt x="282222" y="304800"/>
                </a:lnTo>
                <a:cubicBezTo>
                  <a:pt x="285985" y="316089"/>
                  <a:pt x="290625" y="327123"/>
                  <a:pt x="293511" y="338667"/>
                </a:cubicBezTo>
                <a:cubicBezTo>
                  <a:pt x="321640" y="451184"/>
                  <a:pt x="310988" y="398370"/>
                  <a:pt x="327378" y="496711"/>
                </a:cubicBezTo>
                <a:cubicBezTo>
                  <a:pt x="324140" y="529087"/>
                  <a:pt x="325142" y="602783"/>
                  <a:pt x="304800" y="643467"/>
                </a:cubicBezTo>
                <a:cubicBezTo>
                  <a:pt x="298732" y="655602"/>
                  <a:pt x="287732" y="664936"/>
                  <a:pt x="282222" y="677334"/>
                </a:cubicBezTo>
                <a:cubicBezTo>
                  <a:pt x="272556" y="699082"/>
                  <a:pt x="259644" y="745067"/>
                  <a:pt x="259644" y="745067"/>
                </a:cubicBezTo>
                <a:lnTo>
                  <a:pt x="304800" y="880534"/>
                </a:lnTo>
                <a:lnTo>
                  <a:pt x="316089" y="914400"/>
                </a:lnTo>
                <a:cubicBezTo>
                  <a:pt x="319852" y="925689"/>
                  <a:pt x="320777" y="938366"/>
                  <a:pt x="327378" y="948267"/>
                </a:cubicBezTo>
                <a:cubicBezTo>
                  <a:pt x="334904" y="959556"/>
                  <a:pt x="344445" y="969736"/>
                  <a:pt x="349955" y="982134"/>
                </a:cubicBezTo>
                <a:cubicBezTo>
                  <a:pt x="359621" y="1003882"/>
                  <a:pt x="372533" y="1049867"/>
                  <a:pt x="372533" y="1049867"/>
                </a:cubicBezTo>
                <a:cubicBezTo>
                  <a:pt x="368770" y="1125126"/>
                  <a:pt x="370990" y="1200925"/>
                  <a:pt x="361244" y="1275645"/>
                </a:cubicBezTo>
                <a:cubicBezTo>
                  <a:pt x="358094" y="1299796"/>
                  <a:pt x="323001" y="1322988"/>
                  <a:pt x="304800" y="1332089"/>
                </a:cubicBezTo>
                <a:cubicBezTo>
                  <a:pt x="294157" y="1337411"/>
                  <a:pt x="281576" y="1338056"/>
                  <a:pt x="270933" y="1343378"/>
                </a:cubicBezTo>
                <a:cubicBezTo>
                  <a:pt x="258798" y="1349446"/>
                  <a:pt x="248355" y="1358430"/>
                  <a:pt x="237066" y="1365956"/>
                </a:cubicBezTo>
                <a:cubicBezTo>
                  <a:pt x="214488" y="1362193"/>
                  <a:pt x="191677" y="1359632"/>
                  <a:pt x="169333" y="1354667"/>
                </a:cubicBezTo>
                <a:cubicBezTo>
                  <a:pt x="157717" y="1352086"/>
                  <a:pt x="143880" y="1351792"/>
                  <a:pt x="135466" y="1343378"/>
                </a:cubicBezTo>
                <a:cubicBezTo>
                  <a:pt x="127052" y="1334964"/>
                  <a:pt x="124178" y="1309511"/>
                  <a:pt x="124178" y="1309511"/>
                </a:cubicBezTo>
              </a:path>
            </a:pathLst>
          </a:cu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28D2C0C7-3272-435B-AD29-92C94002FB9F}"/>
              </a:ext>
            </a:extLst>
          </p:cNvPr>
          <p:cNvSpPr/>
          <p:nvPr/>
        </p:nvSpPr>
        <p:spPr>
          <a:xfrm>
            <a:off x="3653347" y="4598894"/>
            <a:ext cx="1985985" cy="1963271"/>
          </a:xfrm>
          <a:custGeom>
            <a:avLst/>
            <a:gdLst>
              <a:gd name="connsiteX0" fmla="*/ 22182 w 1985985"/>
              <a:gd name="connsiteY0" fmla="*/ 788894 h 1963271"/>
              <a:gd name="connsiteX1" fmla="*/ 13218 w 1985985"/>
              <a:gd name="connsiteY1" fmla="*/ 1281953 h 1963271"/>
              <a:gd name="connsiteX2" fmla="*/ 22182 w 1985985"/>
              <a:gd name="connsiteY2" fmla="*/ 1613647 h 1963271"/>
              <a:gd name="connsiteX3" fmla="*/ 75971 w 1985985"/>
              <a:gd name="connsiteY3" fmla="*/ 1712259 h 1963271"/>
              <a:gd name="connsiteX4" fmla="*/ 93900 w 1985985"/>
              <a:gd name="connsiteY4" fmla="*/ 1748118 h 1963271"/>
              <a:gd name="connsiteX5" fmla="*/ 237335 w 1985985"/>
              <a:gd name="connsiteY5" fmla="*/ 1873624 h 1963271"/>
              <a:gd name="connsiteX6" fmla="*/ 291124 w 1985985"/>
              <a:gd name="connsiteY6" fmla="*/ 1900518 h 1963271"/>
              <a:gd name="connsiteX7" fmla="*/ 398700 w 1985985"/>
              <a:gd name="connsiteY7" fmla="*/ 1963271 h 1963271"/>
              <a:gd name="connsiteX8" fmla="*/ 775218 w 1985985"/>
              <a:gd name="connsiteY8" fmla="*/ 1954306 h 1963271"/>
              <a:gd name="connsiteX9" fmla="*/ 793147 w 1985985"/>
              <a:gd name="connsiteY9" fmla="*/ 1927412 h 1963271"/>
              <a:gd name="connsiteX10" fmla="*/ 855900 w 1985985"/>
              <a:gd name="connsiteY10" fmla="*/ 1900518 h 1963271"/>
              <a:gd name="connsiteX11" fmla="*/ 909688 w 1985985"/>
              <a:gd name="connsiteY11" fmla="*/ 1864659 h 1963271"/>
              <a:gd name="connsiteX12" fmla="*/ 1017265 w 1985985"/>
              <a:gd name="connsiteY12" fmla="*/ 1810871 h 1963271"/>
              <a:gd name="connsiteX13" fmla="*/ 1151735 w 1985985"/>
              <a:gd name="connsiteY13" fmla="*/ 1730188 h 1963271"/>
              <a:gd name="connsiteX14" fmla="*/ 1205524 w 1985985"/>
              <a:gd name="connsiteY14" fmla="*/ 1685365 h 1963271"/>
              <a:gd name="connsiteX15" fmla="*/ 1286206 w 1985985"/>
              <a:gd name="connsiteY15" fmla="*/ 1613647 h 1963271"/>
              <a:gd name="connsiteX16" fmla="*/ 1331029 w 1985985"/>
              <a:gd name="connsiteY16" fmla="*/ 1586753 h 1963271"/>
              <a:gd name="connsiteX17" fmla="*/ 1366888 w 1985985"/>
              <a:gd name="connsiteY17" fmla="*/ 1550894 h 1963271"/>
              <a:gd name="connsiteX18" fmla="*/ 1420677 w 1985985"/>
              <a:gd name="connsiteY18" fmla="*/ 1506071 h 1963271"/>
              <a:gd name="connsiteX19" fmla="*/ 1591006 w 1985985"/>
              <a:gd name="connsiteY19" fmla="*/ 1326777 h 1963271"/>
              <a:gd name="connsiteX20" fmla="*/ 1635829 w 1985985"/>
              <a:gd name="connsiteY20" fmla="*/ 1299882 h 1963271"/>
              <a:gd name="connsiteX21" fmla="*/ 1680653 w 1985985"/>
              <a:gd name="connsiteY21" fmla="*/ 1219200 h 1963271"/>
              <a:gd name="connsiteX22" fmla="*/ 1698582 w 1985985"/>
              <a:gd name="connsiteY22" fmla="*/ 1183341 h 1963271"/>
              <a:gd name="connsiteX23" fmla="*/ 1725477 w 1985985"/>
              <a:gd name="connsiteY23" fmla="*/ 1156447 h 1963271"/>
              <a:gd name="connsiteX24" fmla="*/ 1770300 w 1985985"/>
              <a:gd name="connsiteY24" fmla="*/ 1093694 h 1963271"/>
              <a:gd name="connsiteX25" fmla="*/ 1824088 w 1985985"/>
              <a:gd name="connsiteY25" fmla="*/ 1039906 h 1963271"/>
              <a:gd name="connsiteX26" fmla="*/ 1859947 w 1985985"/>
              <a:gd name="connsiteY26" fmla="*/ 977153 h 1963271"/>
              <a:gd name="connsiteX27" fmla="*/ 1913735 w 1985985"/>
              <a:gd name="connsiteY27" fmla="*/ 878541 h 1963271"/>
              <a:gd name="connsiteX28" fmla="*/ 1922700 w 1985985"/>
              <a:gd name="connsiteY28" fmla="*/ 833718 h 1963271"/>
              <a:gd name="connsiteX29" fmla="*/ 1931665 w 1985985"/>
              <a:gd name="connsiteY29" fmla="*/ 797859 h 1963271"/>
              <a:gd name="connsiteX30" fmla="*/ 1940629 w 1985985"/>
              <a:gd name="connsiteY30" fmla="*/ 770965 h 1963271"/>
              <a:gd name="connsiteX31" fmla="*/ 1949594 w 1985985"/>
              <a:gd name="connsiteY31" fmla="*/ 726141 h 1963271"/>
              <a:gd name="connsiteX32" fmla="*/ 1967524 w 1985985"/>
              <a:gd name="connsiteY32" fmla="*/ 699247 h 1963271"/>
              <a:gd name="connsiteX33" fmla="*/ 1985453 w 1985985"/>
              <a:gd name="connsiteY33" fmla="*/ 519953 h 1963271"/>
              <a:gd name="connsiteX34" fmla="*/ 1967524 w 1985985"/>
              <a:gd name="connsiteY34" fmla="*/ 215153 h 1963271"/>
              <a:gd name="connsiteX35" fmla="*/ 1931665 w 1985985"/>
              <a:gd name="connsiteY35" fmla="*/ 98612 h 1963271"/>
              <a:gd name="connsiteX36" fmla="*/ 1904771 w 1985985"/>
              <a:gd name="connsiteY36" fmla="*/ 8965 h 1963271"/>
              <a:gd name="connsiteX37" fmla="*/ 1895806 w 1985985"/>
              <a:gd name="connsiteY37" fmla="*/ 0 h 196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85985" h="1963271" extrusionOk="0">
                <a:moveTo>
                  <a:pt x="22182" y="788894"/>
                </a:moveTo>
                <a:cubicBezTo>
                  <a:pt x="16279" y="934431"/>
                  <a:pt x="8510" y="1103496"/>
                  <a:pt x="13218" y="1281953"/>
                </a:cubicBezTo>
                <a:cubicBezTo>
                  <a:pt x="24703" y="1483902"/>
                  <a:pt x="-9370" y="1310875"/>
                  <a:pt x="22182" y="1613647"/>
                </a:cubicBezTo>
                <a:cubicBezTo>
                  <a:pt x="24112" y="1647473"/>
                  <a:pt x="54086" y="1691750"/>
                  <a:pt x="75971" y="1712259"/>
                </a:cubicBezTo>
                <a:cubicBezTo>
                  <a:pt x="82821" y="1724014"/>
                  <a:pt x="83972" y="1735002"/>
                  <a:pt x="93900" y="1748118"/>
                </a:cubicBezTo>
                <a:cubicBezTo>
                  <a:pt x="122991" y="1780451"/>
                  <a:pt x="206357" y="1856746"/>
                  <a:pt x="237335" y="1873624"/>
                </a:cubicBezTo>
                <a:cubicBezTo>
                  <a:pt x="252416" y="1880872"/>
                  <a:pt x="272577" y="1890528"/>
                  <a:pt x="291124" y="1900518"/>
                </a:cubicBezTo>
                <a:cubicBezTo>
                  <a:pt x="400358" y="1963453"/>
                  <a:pt x="337949" y="1954507"/>
                  <a:pt x="398700" y="1963271"/>
                </a:cubicBezTo>
                <a:cubicBezTo>
                  <a:pt x="499174" y="1943150"/>
                  <a:pt x="624446" y="1952017"/>
                  <a:pt x="775218" y="1954306"/>
                </a:cubicBezTo>
                <a:cubicBezTo>
                  <a:pt x="786217" y="1953912"/>
                  <a:pt x="783109" y="1933904"/>
                  <a:pt x="793147" y="1927412"/>
                </a:cubicBezTo>
                <a:cubicBezTo>
                  <a:pt x="812850" y="1908897"/>
                  <a:pt x="837091" y="1912458"/>
                  <a:pt x="855900" y="1900518"/>
                </a:cubicBezTo>
                <a:cubicBezTo>
                  <a:pt x="879310" y="1891862"/>
                  <a:pt x="887185" y="1875063"/>
                  <a:pt x="909688" y="1864659"/>
                </a:cubicBezTo>
                <a:cubicBezTo>
                  <a:pt x="942259" y="1845308"/>
                  <a:pt x="987348" y="1839712"/>
                  <a:pt x="1017265" y="1810871"/>
                </a:cubicBezTo>
                <a:cubicBezTo>
                  <a:pt x="1121536" y="1731470"/>
                  <a:pt x="1067518" y="1757845"/>
                  <a:pt x="1151735" y="1730188"/>
                </a:cubicBezTo>
                <a:cubicBezTo>
                  <a:pt x="1169756" y="1712162"/>
                  <a:pt x="1188045" y="1699000"/>
                  <a:pt x="1205524" y="1685365"/>
                </a:cubicBezTo>
                <a:cubicBezTo>
                  <a:pt x="1253922" y="1640511"/>
                  <a:pt x="1202410" y="1667162"/>
                  <a:pt x="1286206" y="1613647"/>
                </a:cubicBezTo>
                <a:cubicBezTo>
                  <a:pt x="1301139" y="1605264"/>
                  <a:pt x="1318678" y="1598192"/>
                  <a:pt x="1331029" y="1586753"/>
                </a:cubicBezTo>
                <a:cubicBezTo>
                  <a:pt x="1344067" y="1574189"/>
                  <a:pt x="1354045" y="1565843"/>
                  <a:pt x="1366888" y="1550894"/>
                </a:cubicBezTo>
                <a:cubicBezTo>
                  <a:pt x="1382704" y="1535006"/>
                  <a:pt x="1405705" y="1522838"/>
                  <a:pt x="1420677" y="1506071"/>
                </a:cubicBezTo>
                <a:cubicBezTo>
                  <a:pt x="1505298" y="1415723"/>
                  <a:pt x="1509817" y="1383230"/>
                  <a:pt x="1591006" y="1326777"/>
                </a:cubicBezTo>
                <a:cubicBezTo>
                  <a:pt x="1604395" y="1312373"/>
                  <a:pt x="1625765" y="1308328"/>
                  <a:pt x="1635829" y="1299882"/>
                </a:cubicBezTo>
                <a:cubicBezTo>
                  <a:pt x="1654640" y="1271317"/>
                  <a:pt x="1669648" y="1245983"/>
                  <a:pt x="1680653" y="1219200"/>
                </a:cubicBezTo>
                <a:cubicBezTo>
                  <a:pt x="1686938" y="1205332"/>
                  <a:pt x="1690530" y="1196943"/>
                  <a:pt x="1698582" y="1183341"/>
                </a:cubicBezTo>
                <a:cubicBezTo>
                  <a:pt x="1704484" y="1171323"/>
                  <a:pt x="1716597" y="1163478"/>
                  <a:pt x="1725477" y="1156447"/>
                </a:cubicBezTo>
                <a:cubicBezTo>
                  <a:pt x="1753034" y="1058026"/>
                  <a:pt x="1722532" y="1132664"/>
                  <a:pt x="1770300" y="1093694"/>
                </a:cubicBezTo>
                <a:cubicBezTo>
                  <a:pt x="1846540" y="1025583"/>
                  <a:pt x="1764772" y="1085059"/>
                  <a:pt x="1824088" y="1039906"/>
                </a:cubicBezTo>
                <a:cubicBezTo>
                  <a:pt x="1829961" y="1020765"/>
                  <a:pt x="1842725" y="993443"/>
                  <a:pt x="1859947" y="977153"/>
                </a:cubicBezTo>
                <a:cubicBezTo>
                  <a:pt x="1891492" y="925035"/>
                  <a:pt x="1899599" y="930895"/>
                  <a:pt x="1913735" y="878541"/>
                </a:cubicBezTo>
                <a:cubicBezTo>
                  <a:pt x="1919151" y="864852"/>
                  <a:pt x="1919677" y="848175"/>
                  <a:pt x="1922700" y="833718"/>
                </a:cubicBezTo>
                <a:cubicBezTo>
                  <a:pt x="1922443" y="823827"/>
                  <a:pt x="1928594" y="809541"/>
                  <a:pt x="1931665" y="797859"/>
                </a:cubicBezTo>
                <a:cubicBezTo>
                  <a:pt x="1934963" y="787334"/>
                  <a:pt x="1938321" y="779124"/>
                  <a:pt x="1940629" y="770965"/>
                </a:cubicBezTo>
                <a:cubicBezTo>
                  <a:pt x="1943869" y="759859"/>
                  <a:pt x="1946058" y="740259"/>
                  <a:pt x="1949594" y="726141"/>
                </a:cubicBezTo>
                <a:cubicBezTo>
                  <a:pt x="1955897" y="715085"/>
                  <a:pt x="1960955" y="708213"/>
                  <a:pt x="1967524" y="699247"/>
                </a:cubicBezTo>
                <a:cubicBezTo>
                  <a:pt x="1989580" y="633108"/>
                  <a:pt x="1986024" y="652041"/>
                  <a:pt x="1985453" y="519953"/>
                </a:cubicBezTo>
                <a:cubicBezTo>
                  <a:pt x="1982047" y="446033"/>
                  <a:pt x="1969488" y="311526"/>
                  <a:pt x="1967524" y="215153"/>
                </a:cubicBezTo>
                <a:cubicBezTo>
                  <a:pt x="1955178" y="159017"/>
                  <a:pt x="1947781" y="153265"/>
                  <a:pt x="1931665" y="98612"/>
                </a:cubicBezTo>
                <a:cubicBezTo>
                  <a:pt x="1916704" y="55508"/>
                  <a:pt x="1925621" y="58903"/>
                  <a:pt x="1904771" y="8965"/>
                </a:cubicBezTo>
                <a:cubicBezTo>
                  <a:pt x="1903245" y="6038"/>
                  <a:pt x="1898973" y="2921"/>
                  <a:pt x="1895806" y="0"/>
                </a:cubicBezTo>
              </a:path>
            </a:pathLst>
          </a:custGeom>
          <a:ln w="38100">
            <a:extLst>
              <a:ext uri="{C807C97D-BFC1-408E-A445-0C87EB9F89A2}">
                <ask:lineSketchStyleProps xmlns:ask="http://schemas.microsoft.com/office/drawing/2018/sketchyshapes" xmlns="" sd="2494878144">
                  <a:custGeom>
                    <a:avLst/>
                    <a:gdLst>
                      <a:gd name="connsiteX0" fmla="*/ 22182 w 1985985"/>
                      <a:gd name="connsiteY0" fmla="*/ 788894 h 1963271"/>
                      <a:gd name="connsiteX1" fmla="*/ 13218 w 1985985"/>
                      <a:gd name="connsiteY1" fmla="*/ 1281953 h 1963271"/>
                      <a:gd name="connsiteX2" fmla="*/ 22182 w 1985985"/>
                      <a:gd name="connsiteY2" fmla="*/ 1613647 h 1963271"/>
                      <a:gd name="connsiteX3" fmla="*/ 75971 w 1985985"/>
                      <a:gd name="connsiteY3" fmla="*/ 1712259 h 1963271"/>
                      <a:gd name="connsiteX4" fmla="*/ 93900 w 1985985"/>
                      <a:gd name="connsiteY4" fmla="*/ 1748118 h 1963271"/>
                      <a:gd name="connsiteX5" fmla="*/ 237335 w 1985985"/>
                      <a:gd name="connsiteY5" fmla="*/ 1873624 h 1963271"/>
                      <a:gd name="connsiteX6" fmla="*/ 291124 w 1985985"/>
                      <a:gd name="connsiteY6" fmla="*/ 1900518 h 1963271"/>
                      <a:gd name="connsiteX7" fmla="*/ 398700 w 1985985"/>
                      <a:gd name="connsiteY7" fmla="*/ 1963271 h 1963271"/>
                      <a:gd name="connsiteX8" fmla="*/ 775218 w 1985985"/>
                      <a:gd name="connsiteY8" fmla="*/ 1954306 h 1963271"/>
                      <a:gd name="connsiteX9" fmla="*/ 793147 w 1985985"/>
                      <a:gd name="connsiteY9" fmla="*/ 1927412 h 1963271"/>
                      <a:gd name="connsiteX10" fmla="*/ 855900 w 1985985"/>
                      <a:gd name="connsiteY10" fmla="*/ 1900518 h 1963271"/>
                      <a:gd name="connsiteX11" fmla="*/ 909688 w 1985985"/>
                      <a:gd name="connsiteY11" fmla="*/ 1864659 h 1963271"/>
                      <a:gd name="connsiteX12" fmla="*/ 1017265 w 1985985"/>
                      <a:gd name="connsiteY12" fmla="*/ 1810871 h 1963271"/>
                      <a:gd name="connsiteX13" fmla="*/ 1151735 w 1985985"/>
                      <a:gd name="connsiteY13" fmla="*/ 1730188 h 1963271"/>
                      <a:gd name="connsiteX14" fmla="*/ 1205524 w 1985985"/>
                      <a:gd name="connsiteY14" fmla="*/ 1685365 h 1963271"/>
                      <a:gd name="connsiteX15" fmla="*/ 1286206 w 1985985"/>
                      <a:gd name="connsiteY15" fmla="*/ 1613647 h 1963271"/>
                      <a:gd name="connsiteX16" fmla="*/ 1331029 w 1985985"/>
                      <a:gd name="connsiteY16" fmla="*/ 1586753 h 1963271"/>
                      <a:gd name="connsiteX17" fmla="*/ 1366888 w 1985985"/>
                      <a:gd name="connsiteY17" fmla="*/ 1550894 h 1963271"/>
                      <a:gd name="connsiteX18" fmla="*/ 1420677 w 1985985"/>
                      <a:gd name="connsiteY18" fmla="*/ 1506071 h 1963271"/>
                      <a:gd name="connsiteX19" fmla="*/ 1591006 w 1985985"/>
                      <a:gd name="connsiteY19" fmla="*/ 1326777 h 1963271"/>
                      <a:gd name="connsiteX20" fmla="*/ 1635829 w 1985985"/>
                      <a:gd name="connsiteY20" fmla="*/ 1299882 h 1963271"/>
                      <a:gd name="connsiteX21" fmla="*/ 1680653 w 1985985"/>
                      <a:gd name="connsiteY21" fmla="*/ 1219200 h 1963271"/>
                      <a:gd name="connsiteX22" fmla="*/ 1698582 w 1985985"/>
                      <a:gd name="connsiteY22" fmla="*/ 1183341 h 1963271"/>
                      <a:gd name="connsiteX23" fmla="*/ 1725477 w 1985985"/>
                      <a:gd name="connsiteY23" fmla="*/ 1156447 h 1963271"/>
                      <a:gd name="connsiteX24" fmla="*/ 1770300 w 1985985"/>
                      <a:gd name="connsiteY24" fmla="*/ 1093694 h 1963271"/>
                      <a:gd name="connsiteX25" fmla="*/ 1824088 w 1985985"/>
                      <a:gd name="connsiteY25" fmla="*/ 1039906 h 1963271"/>
                      <a:gd name="connsiteX26" fmla="*/ 1859947 w 1985985"/>
                      <a:gd name="connsiteY26" fmla="*/ 977153 h 1963271"/>
                      <a:gd name="connsiteX27" fmla="*/ 1913735 w 1985985"/>
                      <a:gd name="connsiteY27" fmla="*/ 878541 h 1963271"/>
                      <a:gd name="connsiteX28" fmla="*/ 1922700 w 1985985"/>
                      <a:gd name="connsiteY28" fmla="*/ 833718 h 1963271"/>
                      <a:gd name="connsiteX29" fmla="*/ 1931665 w 1985985"/>
                      <a:gd name="connsiteY29" fmla="*/ 797859 h 1963271"/>
                      <a:gd name="connsiteX30" fmla="*/ 1940629 w 1985985"/>
                      <a:gd name="connsiteY30" fmla="*/ 770965 h 1963271"/>
                      <a:gd name="connsiteX31" fmla="*/ 1949594 w 1985985"/>
                      <a:gd name="connsiteY31" fmla="*/ 726141 h 1963271"/>
                      <a:gd name="connsiteX32" fmla="*/ 1967524 w 1985985"/>
                      <a:gd name="connsiteY32" fmla="*/ 699247 h 1963271"/>
                      <a:gd name="connsiteX33" fmla="*/ 1985453 w 1985985"/>
                      <a:gd name="connsiteY33" fmla="*/ 519953 h 1963271"/>
                      <a:gd name="connsiteX34" fmla="*/ 1967524 w 1985985"/>
                      <a:gd name="connsiteY34" fmla="*/ 215153 h 1963271"/>
                      <a:gd name="connsiteX35" fmla="*/ 1931665 w 1985985"/>
                      <a:gd name="connsiteY35" fmla="*/ 98612 h 1963271"/>
                      <a:gd name="connsiteX36" fmla="*/ 1904771 w 1985985"/>
                      <a:gd name="connsiteY36" fmla="*/ 8965 h 1963271"/>
                      <a:gd name="connsiteX37" fmla="*/ 1895806 w 1985985"/>
                      <a:gd name="connsiteY37" fmla="*/ 0 h 196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85985" h="1963271">
                        <a:moveTo>
                          <a:pt x="22182" y="788894"/>
                        </a:moveTo>
                        <a:cubicBezTo>
                          <a:pt x="19194" y="953247"/>
                          <a:pt x="18123" y="1117646"/>
                          <a:pt x="13218" y="1281953"/>
                        </a:cubicBezTo>
                        <a:cubicBezTo>
                          <a:pt x="7212" y="1483155"/>
                          <a:pt x="-17743" y="1314215"/>
                          <a:pt x="22182" y="1613647"/>
                        </a:cubicBezTo>
                        <a:cubicBezTo>
                          <a:pt x="26842" y="1648598"/>
                          <a:pt x="59671" y="1685092"/>
                          <a:pt x="75971" y="1712259"/>
                        </a:cubicBezTo>
                        <a:cubicBezTo>
                          <a:pt x="82847" y="1723718"/>
                          <a:pt x="85438" y="1737775"/>
                          <a:pt x="93900" y="1748118"/>
                        </a:cubicBezTo>
                        <a:cubicBezTo>
                          <a:pt x="119281" y="1779140"/>
                          <a:pt x="204093" y="1857003"/>
                          <a:pt x="237335" y="1873624"/>
                        </a:cubicBezTo>
                        <a:cubicBezTo>
                          <a:pt x="255265" y="1882589"/>
                          <a:pt x="273935" y="1890205"/>
                          <a:pt x="291124" y="1900518"/>
                        </a:cubicBezTo>
                        <a:cubicBezTo>
                          <a:pt x="401808" y="1966928"/>
                          <a:pt x="334670" y="1941927"/>
                          <a:pt x="398700" y="1963271"/>
                        </a:cubicBezTo>
                        <a:cubicBezTo>
                          <a:pt x="524206" y="1960283"/>
                          <a:pt x="650192" y="1965672"/>
                          <a:pt x="775218" y="1954306"/>
                        </a:cubicBezTo>
                        <a:cubicBezTo>
                          <a:pt x="785948" y="1953331"/>
                          <a:pt x="784182" y="1933388"/>
                          <a:pt x="793147" y="1927412"/>
                        </a:cubicBezTo>
                        <a:cubicBezTo>
                          <a:pt x="812083" y="1914788"/>
                          <a:pt x="835862" y="1911307"/>
                          <a:pt x="855900" y="1900518"/>
                        </a:cubicBezTo>
                        <a:cubicBezTo>
                          <a:pt x="874873" y="1890302"/>
                          <a:pt x="890851" y="1875124"/>
                          <a:pt x="909688" y="1864659"/>
                        </a:cubicBezTo>
                        <a:cubicBezTo>
                          <a:pt x="944734" y="1845189"/>
                          <a:pt x="985619" y="1835485"/>
                          <a:pt x="1017265" y="1810871"/>
                        </a:cubicBezTo>
                        <a:cubicBezTo>
                          <a:pt x="1112865" y="1736515"/>
                          <a:pt x="1065624" y="1758893"/>
                          <a:pt x="1151735" y="1730188"/>
                        </a:cubicBezTo>
                        <a:cubicBezTo>
                          <a:pt x="1169665" y="1715247"/>
                          <a:pt x="1188080" y="1700870"/>
                          <a:pt x="1205524" y="1685365"/>
                        </a:cubicBezTo>
                        <a:cubicBezTo>
                          <a:pt x="1256115" y="1640396"/>
                          <a:pt x="1209436" y="1669481"/>
                          <a:pt x="1286206" y="1613647"/>
                        </a:cubicBezTo>
                        <a:cubicBezTo>
                          <a:pt x="1300297" y="1603399"/>
                          <a:pt x="1317275" y="1597450"/>
                          <a:pt x="1331029" y="1586753"/>
                        </a:cubicBezTo>
                        <a:cubicBezTo>
                          <a:pt x="1344372" y="1576375"/>
                          <a:pt x="1354323" y="1562202"/>
                          <a:pt x="1366888" y="1550894"/>
                        </a:cubicBezTo>
                        <a:cubicBezTo>
                          <a:pt x="1384236" y="1535281"/>
                          <a:pt x="1404581" y="1522972"/>
                          <a:pt x="1420677" y="1506071"/>
                        </a:cubicBezTo>
                        <a:cubicBezTo>
                          <a:pt x="1505866" y="1416622"/>
                          <a:pt x="1512509" y="1381725"/>
                          <a:pt x="1591006" y="1326777"/>
                        </a:cubicBezTo>
                        <a:cubicBezTo>
                          <a:pt x="1605280" y="1316785"/>
                          <a:pt x="1620888" y="1308847"/>
                          <a:pt x="1635829" y="1299882"/>
                        </a:cubicBezTo>
                        <a:cubicBezTo>
                          <a:pt x="1650770" y="1272988"/>
                          <a:pt x="1666067" y="1246288"/>
                          <a:pt x="1680653" y="1219200"/>
                        </a:cubicBezTo>
                        <a:cubicBezTo>
                          <a:pt x="1686989" y="1207434"/>
                          <a:pt x="1690814" y="1194216"/>
                          <a:pt x="1698582" y="1183341"/>
                        </a:cubicBezTo>
                        <a:cubicBezTo>
                          <a:pt x="1705951" y="1173024"/>
                          <a:pt x="1716512" y="1165412"/>
                          <a:pt x="1725477" y="1156447"/>
                        </a:cubicBezTo>
                        <a:cubicBezTo>
                          <a:pt x="1760777" y="1068196"/>
                          <a:pt x="1721065" y="1142930"/>
                          <a:pt x="1770300" y="1093694"/>
                        </a:cubicBezTo>
                        <a:cubicBezTo>
                          <a:pt x="1837013" y="1026980"/>
                          <a:pt x="1760710" y="1082157"/>
                          <a:pt x="1824088" y="1039906"/>
                        </a:cubicBezTo>
                        <a:cubicBezTo>
                          <a:pt x="1836041" y="1018988"/>
                          <a:pt x="1847320" y="997671"/>
                          <a:pt x="1859947" y="977153"/>
                        </a:cubicBezTo>
                        <a:cubicBezTo>
                          <a:pt x="1891073" y="926574"/>
                          <a:pt x="1898004" y="930976"/>
                          <a:pt x="1913735" y="878541"/>
                        </a:cubicBezTo>
                        <a:cubicBezTo>
                          <a:pt x="1918113" y="863947"/>
                          <a:pt x="1919395" y="848592"/>
                          <a:pt x="1922700" y="833718"/>
                        </a:cubicBezTo>
                        <a:cubicBezTo>
                          <a:pt x="1925373" y="821691"/>
                          <a:pt x="1928280" y="809706"/>
                          <a:pt x="1931665" y="797859"/>
                        </a:cubicBezTo>
                        <a:cubicBezTo>
                          <a:pt x="1934261" y="788773"/>
                          <a:pt x="1938337" y="780132"/>
                          <a:pt x="1940629" y="770965"/>
                        </a:cubicBezTo>
                        <a:cubicBezTo>
                          <a:pt x="1944324" y="756183"/>
                          <a:pt x="1944244" y="740408"/>
                          <a:pt x="1949594" y="726141"/>
                        </a:cubicBezTo>
                        <a:cubicBezTo>
                          <a:pt x="1953377" y="716053"/>
                          <a:pt x="1961547" y="708212"/>
                          <a:pt x="1967524" y="699247"/>
                        </a:cubicBezTo>
                        <a:cubicBezTo>
                          <a:pt x="1990811" y="629380"/>
                          <a:pt x="1985453" y="653224"/>
                          <a:pt x="1985453" y="519953"/>
                        </a:cubicBezTo>
                        <a:cubicBezTo>
                          <a:pt x="1985453" y="466955"/>
                          <a:pt x="1988164" y="304593"/>
                          <a:pt x="1967524" y="215153"/>
                        </a:cubicBezTo>
                        <a:cubicBezTo>
                          <a:pt x="1954155" y="157223"/>
                          <a:pt x="1948000" y="153062"/>
                          <a:pt x="1931665" y="98612"/>
                        </a:cubicBezTo>
                        <a:cubicBezTo>
                          <a:pt x="1918572" y="54967"/>
                          <a:pt x="1925898" y="58261"/>
                          <a:pt x="1904771" y="8965"/>
                        </a:cubicBezTo>
                        <a:cubicBezTo>
                          <a:pt x="1903106" y="5081"/>
                          <a:pt x="1898794" y="2988"/>
                          <a:pt x="1895806" y="0"/>
                        </a:cubicBezTo>
                      </a:path>
                    </a:pathLst>
                  </a:custGeom>
                  <ask:type>
                    <ask:lineSketchScribble/>
                  </ask:type>
                </ask:lineSketchStyleProps>
              </a:ext>
            </a:extLst>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35" name="Right Arrow 41">
            <a:extLst>
              <a:ext uri="{FF2B5EF4-FFF2-40B4-BE49-F238E27FC236}">
                <a16:creationId xmlns:a16="http://schemas.microsoft.com/office/drawing/2014/main" id="{072A7426-CCCD-4134-9CC6-D6A9153BFF3F}"/>
              </a:ext>
            </a:extLst>
          </p:cNvPr>
          <p:cNvSpPr/>
          <p:nvPr/>
        </p:nvSpPr>
        <p:spPr>
          <a:xfrm rot="11301672">
            <a:off x="5721333" y="4518406"/>
            <a:ext cx="604352" cy="268759"/>
          </a:xfrm>
          <a:prstGeom prst="rightArrow">
            <a:avLst>
              <a:gd name="adj1" fmla="val 50000"/>
              <a:gd name="adj2" fmla="val 95833"/>
            </a:avLst>
          </a:prstGeom>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Arrow: U-Turn 10">
            <a:extLst>
              <a:ext uri="{FF2B5EF4-FFF2-40B4-BE49-F238E27FC236}">
                <a16:creationId xmlns:a16="http://schemas.microsoft.com/office/drawing/2014/main" id="{2CBA919D-DBF7-411C-B986-D127FA6B5209}"/>
              </a:ext>
            </a:extLst>
          </p:cNvPr>
          <p:cNvSpPr/>
          <p:nvPr/>
        </p:nvSpPr>
        <p:spPr>
          <a:xfrm rot="10800000">
            <a:off x="2047571" y="5997097"/>
            <a:ext cx="1869898" cy="514275"/>
          </a:xfrm>
          <a:prstGeom prst="utur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ight Arrow 41">
            <a:extLst>
              <a:ext uri="{FF2B5EF4-FFF2-40B4-BE49-F238E27FC236}">
                <a16:creationId xmlns:a16="http://schemas.microsoft.com/office/drawing/2014/main" id="{67FB9115-BD0F-423C-9375-808E5825E58B}"/>
              </a:ext>
            </a:extLst>
          </p:cNvPr>
          <p:cNvSpPr/>
          <p:nvPr/>
        </p:nvSpPr>
        <p:spPr>
          <a:xfrm rot="13484051">
            <a:off x="4908102" y="3578665"/>
            <a:ext cx="604352" cy="268759"/>
          </a:xfrm>
          <a:prstGeom prst="rightArrow">
            <a:avLst>
              <a:gd name="adj1" fmla="val 50000"/>
              <a:gd name="adj2" fmla="val 95833"/>
            </a:avLst>
          </a:prstGeom>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Right Arrow 41">
            <a:extLst>
              <a:ext uri="{FF2B5EF4-FFF2-40B4-BE49-F238E27FC236}">
                <a16:creationId xmlns:a16="http://schemas.microsoft.com/office/drawing/2014/main" id="{2713A457-F2F0-48B8-8AF7-3C61C5828509}"/>
              </a:ext>
            </a:extLst>
          </p:cNvPr>
          <p:cNvSpPr/>
          <p:nvPr/>
        </p:nvSpPr>
        <p:spPr>
          <a:xfrm rot="13229668">
            <a:off x="5555106" y="2985248"/>
            <a:ext cx="604352" cy="268759"/>
          </a:xfrm>
          <a:prstGeom prst="rightArrow">
            <a:avLst>
              <a:gd name="adj1" fmla="val 50000"/>
              <a:gd name="adj2" fmla="val 95833"/>
            </a:avLst>
          </a:prstGeom>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7"/>
          <a:stretch>
            <a:fillRect/>
          </a:stretch>
        </p:blipFill>
        <p:spPr>
          <a:xfrm>
            <a:off x="1451314" y="694188"/>
            <a:ext cx="384048" cy="136079"/>
          </a:xfrm>
          <a:prstGeom prst="rect">
            <a:avLst/>
          </a:prstGeom>
        </p:spPr>
      </p:pic>
    </p:spTree>
    <p:extLst>
      <p:ext uri="{BB962C8B-B14F-4D97-AF65-F5344CB8AC3E}">
        <p14:creationId xmlns:p14="http://schemas.microsoft.com/office/powerpoint/2010/main" val="663982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FAB048-19B6-45AF-A74B-0FF5E9DE1A75}" type="slidenum">
              <a:rPr lang="en-US" smtClean="0"/>
              <a:t>9</a:t>
            </a:fld>
            <a:endParaRPr lang="en-US"/>
          </a:p>
        </p:txBody>
      </p:sp>
      <p:sp>
        <p:nvSpPr>
          <p:cNvPr id="6" name="矩形 4"/>
          <p:cNvSpPr/>
          <p:nvPr/>
        </p:nvSpPr>
        <p:spPr>
          <a:xfrm>
            <a:off x="1" y="-1016"/>
            <a:ext cx="9144000" cy="6492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charset="0"/>
              <a:ea typeface="Times New Roman" charset="0"/>
              <a:cs typeface="Times New Roman" charset="0"/>
            </a:endParaRPr>
          </a:p>
        </p:txBody>
      </p:sp>
      <p:sp>
        <p:nvSpPr>
          <p:cNvPr id="7" name="文本框 3"/>
          <p:cNvSpPr txBox="1"/>
          <p:nvPr/>
        </p:nvSpPr>
        <p:spPr>
          <a:xfrm>
            <a:off x="476898" y="-19050"/>
            <a:ext cx="4557934" cy="646331"/>
          </a:xfrm>
          <a:prstGeom prst="rect">
            <a:avLst/>
          </a:prstGeom>
          <a:noFill/>
          <a:ln>
            <a:noFill/>
          </a:ln>
        </p:spPr>
        <p:txBody>
          <a:bodyPr wrap="square" rtlCol="0">
            <a:spAutoFit/>
          </a:bodyPr>
          <a:lstStyle/>
          <a:p>
            <a:r>
              <a:rPr lang="en-US" altLang="zh-CN" sz="3600" b="1" dirty="0">
                <a:solidFill>
                  <a:schemeClr val="bg1"/>
                </a:solidFill>
                <a:latin typeface="Times New Roman" charset="0"/>
                <a:ea typeface="Times New Roman" charset="0"/>
                <a:cs typeface="Times New Roman" charset="0"/>
              </a:rPr>
              <a:t>Conclusions</a:t>
            </a:r>
          </a:p>
        </p:txBody>
      </p:sp>
      <p:sp>
        <p:nvSpPr>
          <p:cNvPr id="9" name="Content Placeholder 1">
            <a:extLst>
              <a:ext uri="{FF2B5EF4-FFF2-40B4-BE49-F238E27FC236}">
                <a16:creationId xmlns:a16="http://schemas.microsoft.com/office/drawing/2014/main" id="{F74B1182-9F3A-4195-8B25-96CD65C7BBF3}"/>
              </a:ext>
            </a:extLst>
          </p:cNvPr>
          <p:cNvSpPr>
            <a:spLocks noGrp="1"/>
          </p:cNvSpPr>
          <p:nvPr>
            <p:ph idx="1"/>
          </p:nvPr>
        </p:nvSpPr>
        <p:spPr>
          <a:xfrm>
            <a:off x="394705" y="1320017"/>
            <a:ext cx="8488017" cy="4392415"/>
          </a:xfrm>
        </p:spPr>
        <p:txBody>
          <a:bodyPr>
            <a:noAutofit/>
          </a:bodyPr>
          <a:lstStyle/>
          <a:p>
            <a:pPr>
              <a:lnSpc>
                <a:spcPct val="12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A space-time varying </a:t>
            </a:r>
            <a:r>
              <a:rPr lang="en-US" sz="2000" dirty="0" err="1">
                <a:latin typeface="Arial" panose="020B0604020202020204" pitchFamily="34" charset="0"/>
                <a:cs typeface="Arial" panose="020B0604020202020204" pitchFamily="34" charset="0"/>
              </a:rPr>
              <a:t>QPE</a:t>
            </a:r>
            <a:r>
              <a:rPr lang="en-US" sz="2000" dirty="0">
                <a:latin typeface="Arial" panose="020B0604020202020204" pitchFamily="34" charset="0"/>
                <a:cs typeface="Arial" panose="020B0604020202020204" pitchFamily="34" charset="0"/>
              </a:rPr>
              <a:t> correction framework (IRC) is developed and analyzed for small-scale basins in complex mountainous terrain. </a:t>
            </a:r>
          </a:p>
          <a:p>
            <a:pPr>
              <a:lnSpc>
                <a:spcPct val="120000"/>
              </a:lnSpc>
              <a:buFont typeface="Wingdings" panose="05000000000000000000" pitchFamily="2" charset="2"/>
              <a:buChar char="Ø"/>
            </a:pPr>
            <a:r>
              <a:rPr lang="en-US" sz="2000" dirty="0">
                <a:solidFill>
                  <a:srgbClr val="0070C0"/>
                </a:solidFill>
                <a:latin typeface="Arial" panose="020B0604020202020204" pitchFamily="34" charset="0"/>
                <a:cs typeface="Arial" panose="020B0604020202020204" pitchFamily="34" charset="0"/>
              </a:rPr>
              <a:t>IRC corrects effectively for radar overestimation at low elevations in the blind-zone of ground-based and satellite based Quantitative Precipitation Estimates (</a:t>
            </a:r>
            <a:r>
              <a:rPr lang="en-US" sz="2000" dirty="0" err="1">
                <a:solidFill>
                  <a:srgbClr val="0070C0"/>
                </a:solidFill>
                <a:latin typeface="Arial" panose="020B0604020202020204" pitchFamily="34" charset="0"/>
                <a:cs typeface="Arial" panose="020B0604020202020204" pitchFamily="34" charset="0"/>
              </a:rPr>
              <a:t>QPE</a:t>
            </a:r>
            <a:r>
              <a:rPr lang="en-US" sz="2000" dirty="0">
                <a:solidFill>
                  <a:srgbClr val="0070C0"/>
                </a:solidFill>
                <a:latin typeface="Arial" panose="020B0604020202020204" pitchFamily="34" charset="0"/>
                <a:cs typeface="Arial" panose="020B0604020202020204" pitchFamily="34" charset="0"/>
              </a:rPr>
              <a:t>)</a:t>
            </a:r>
          </a:p>
          <a:p>
            <a:pPr>
              <a:lnSpc>
                <a:spcPct val="120000"/>
              </a:lnSpc>
              <a:buFont typeface="Wingdings" panose="05000000000000000000" pitchFamily="2" charset="2"/>
              <a:buChar char="Ø"/>
            </a:pPr>
            <a:r>
              <a:rPr lang="en-US" sz="2000" dirty="0">
                <a:solidFill>
                  <a:srgbClr val="C00000"/>
                </a:solidFill>
                <a:latin typeface="Arial" panose="020B0604020202020204" pitchFamily="34" charset="0"/>
                <a:cs typeface="Arial" panose="020B0604020202020204" pitchFamily="34" charset="0"/>
              </a:rPr>
              <a:t> IRC results in significant improvement in water budget closure at event-scale.</a:t>
            </a:r>
          </a:p>
          <a:p>
            <a:pPr>
              <a:lnSpc>
                <a:spcPct val="120000"/>
              </a:lnSpc>
              <a:buFont typeface="Wingdings" panose="05000000000000000000" pitchFamily="2" charset="2"/>
              <a:buChar char="Ø"/>
            </a:pPr>
            <a:r>
              <a:rPr lang="en-US" sz="2000" dirty="0">
                <a:solidFill>
                  <a:srgbClr val="0000FF"/>
                </a:solidFill>
                <a:latin typeface="Arial" panose="020B0604020202020204" pitchFamily="34" charset="0"/>
                <a:cs typeface="Arial" panose="020B0604020202020204" pitchFamily="34" charset="0"/>
              </a:rPr>
              <a:t>The discretization of river networks does not capture the </a:t>
            </a:r>
            <a:r>
              <a:rPr lang="en-US" sz="2000" dirty="0" smtClean="0">
                <a:solidFill>
                  <a:srgbClr val="0000FF"/>
                </a:solidFill>
                <a:latin typeface="Arial" panose="020B0604020202020204" pitchFamily="34" charset="0"/>
                <a:cs typeface="Arial" panose="020B0604020202020204" pitchFamily="34" charset="0"/>
              </a:rPr>
              <a:t>complexity </a:t>
            </a:r>
            <a:r>
              <a:rPr lang="en-US" sz="2000" dirty="0">
                <a:solidFill>
                  <a:srgbClr val="0000FF"/>
                </a:solidFill>
                <a:latin typeface="Arial" panose="020B0604020202020204" pitchFamily="34" charset="0"/>
                <a:cs typeface="Arial" panose="020B0604020202020204" pitchFamily="34" charset="0"/>
              </a:rPr>
              <a:t>of the streamway in mountain streams specifically lateral storage at sub-grid scale. Ongoing work is addressing streamway-channel interactions at the event scale. </a:t>
            </a:r>
            <a:endParaRPr lang="en-US" sz="2000" dirty="0"/>
          </a:p>
        </p:txBody>
      </p:sp>
      <p:pic>
        <p:nvPicPr>
          <p:cNvPr id="2" name="Picture 1">
            <a:extLst>
              <a:ext uri="{FF2B5EF4-FFF2-40B4-BE49-F238E27FC236}">
                <a16:creationId xmlns:a16="http://schemas.microsoft.com/office/drawing/2014/main" id="{207E3E82-A2D7-4373-B867-14C4D7447A5F}"/>
              </a:ext>
            </a:extLst>
          </p:cNvPr>
          <p:cNvPicPr>
            <a:picLocks noChangeAspect="1"/>
          </p:cNvPicPr>
          <p:nvPr/>
        </p:nvPicPr>
        <p:blipFill>
          <a:blip r:embed="rId3"/>
          <a:stretch>
            <a:fillRect/>
          </a:stretch>
        </p:blipFill>
        <p:spPr>
          <a:xfrm>
            <a:off x="5580050" y="6088104"/>
            <a:ext cx="877900" cy="536494"/>
          </a:xfrm>
          <a:prstGeom prst="rect">
            <a:avLst/>
          </a:prstGeom>
        </p:spPr>
      </p:pic>
      <p:pic>
        <p:nvPicPr>
          <p:cNvPr id="8" name="Picture 7">
            <a:extLst>
              <a:ext uri="{FF2B5EF4-FFF2-40B4-BE49-F238E27FC236}">
                <a16:creationId xmlns:a16="http://schemas.microsoft.com/office/drawing/2014/main" id="{AC044148-8044-4C3B-8E71-768FEB7EB7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9297" y="6258414"/>
            <a:ext cx="821873" cy="392787"/>
          </a:xfrm>
          <a:prstGeom prst="rect">
            <a:avLst/>
          </a:prstGeom>
          <a:solidFill>
            <a:schemeClr val="bg1"/>
          </a:solidFill>
        </p:spPr>
      </p:pic>
      <p:pic>
        <p:nvPicPr>
          <p:cNvPr id="10" name="Picture 9">
            <a:extLst>
              <a:ext uri="{FF2B5EF4-FFF2-40B4-BE49-F238E27FC236}">
                <a16:creationId xmlns:a16="http://schemas.microsoft.com/office/drawing/2014/main" id="{06C7965C-A2CF-4C94-9F3A-91DABE7D110E}"/>
              </a:ext>
            </a:extLst>
          </p:cNvPr>
          <p:cNvPicPr>
            <a:picLocks noChangeAspect="1"/>
          </p:cNvPicPr>
          <p:nvPr/>
        </p:nvPicPr>
        <p:blipFill>
          <a:blip r:embed="rId5"/>
          <a:stretch>
            <a:fillRect/>
          </a:stretch>
        </p:blipFill>
        <p:spPr>
          <a:xfrm>
            <a:off x="6434324" y="6124337"/>
            <a:ext cx="526864" cy="526864"/>
          </a:xfrm>
          <a:prstGeom prst="rect">
            <a:avLst/>
          </a:prstGeom>
        </p:spPr>
      </p:pic>
    </p:spTree>
    <p:extLst>
      <p:ext uri="{BB962C8B-B14F-4D97-AF65-F5344CB8AC3E}">
        <p14:creationId xmlns:p14="http://schemas.microsoft.com/office/powerpoint/2010/main" val="1784716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9501</TotalTime>
  <Words>1268</Words>
  <Application>Microsoft Office PowerPoint</Application>
  <PresentationFormat>On-screen Show (4:3)</PresentationFormat>
  <Paragraphs>98</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Mochi Liao</dc:creator>
  <cp:lastModifiedBy>Mochi Liao</cp:lastModifiedBy>
  <cp:revision>54</cp:revision>
  <dcterms:created xsi:type="dcterms:W3CDTF">2022-04-12T21:09:13Z</dcterms:created>
  <dcterms:modified xsi:type="dcterms:W3CDTF">2022-05-23T15:35:05Z</dcterms:modified>
</cp:coreProperties>
</file>