
<file path=[Content_Types].xml><?xml version="1.0" encoding="utf-8"?>
<Types xmlns="http://schemas.openxmlformats.org/package/2006/content-types"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3"/>
  </p:notesMasterIdLst>
  <p:sldIdLst>
    <p:sldId id="256" r:id="rId2"/>
    <p:sldId id="258" r:id="rId3"/>
    <p:sldId id="257" r:id="rId4"/>
    <p:sldId id="261" r:id="rId5"/>
    <p:sldId id="264" r:id="rId6"/>
    <p:sldId id="268" r:id="rId7"/>
    <p:sldId id="270" r:id="rId8"/>
    <p:sldId id="269" r:id="rId9"/>
    <p:sldId id="271" r:id="rId10"/>
    <p:sldId id="266" r:id="rId11"/>
    <p:sldId id="267" r:id="rId12"/>
  </p:sldIdLst>
  <p:sldSz cx="12599988" cy="8999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BAB"/>
    <a:srgbClr val="0F72BA"/>
    <a:srgbClr val="DB6149"/>
    <a:srgbClr val="CB7723"/>
    <a:srgbClr val="94B43B"/>
    <a:srgbClr val="E3826F"/>
    <a:srgbClr val="E18C4D"/>
    <a:srgbClr val="BAB278"/>
    <a:srgbClr val="35AC14"/>
    <a:srgbClr val="B1B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80" autoAdjust="0"/>
    <p:restoredTop sz="94660"/>
  </p:normalViewPr>
  <p:slideViewPr>
    <p:cSldViewPr snapToGrid="0">
      <p:cViewPr varScale="1">
        <p:scale>
          <a:sx n="52" d="100"/>
          <a:sy n="52" d="100"/>
        </p:scale>
        <p:origin x="90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048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46BDE-986F-4B86-A4EF-62325D97DB98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1143000"/>
            <a:ext cx="4321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547A3-AE65-4190-B554-58732DDC82F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13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1pPr>
    <a:lvl2pPr marL="518373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2pPr>
    <a:lvl3pPr marL="1036747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3pPr>
    <a:lvl4pPr marL="1555120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4pPr>
    <a:lvl5pPr marL="2073493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5pPr>
    <a:lvl6pPr marL="2591867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6pPr>
    <a:lvl7pPr marL="3110240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7pPr>
    <a:lvl8pPr marL="3628614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8pPr>
    <a:lvl9pPr marL="4146987" algn="l" defTabSz="1036747" rtl="0" eaLnBrk="1" latinLnBrk="0" hangingPunct="1">
      <a:defRPr sz="136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547A3-AE65-4190-B554-58732DDC82F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468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4999" y="1472842"/>
            <a:ext cx="10709990" cy="3133172"/>
          </a:xfrm>
        </p:spPr>
        <p:txBody>
          <a:bodyPr anchor="b"/>
          <a:lstStyle>
            <a:lvl1pPr algn="ctr">
              <a:defRPr sz="78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4999" y="4726842"/>
            <a:ext cx="9449991" cy="2172804"/>
          </a:xfrm>
        </p:spPr>
        <p:txBody>
          <a:bodyPr/>
          <a:lstStyle>
            <a:lvl1pPr marL="0" indent="0" algn="ctr">
              <a:buNone/>
              <a:defRPr sz="3150"/>
            </a:lvl1pPr>
            <a:lvl2pPr marL="599984" indent="0" algn="ctr">
              <a:buNone/>
              <a:defRPr sz="2625"/>
            </a:lvl2pPr>
            <a:lvl3pPr marL="1199967" indent="0" algn="ctr">
              <a:buNone/>
              <a:defRPr sz="2362"/>
            </a:lvl3pPr>
            <a:lvl4pPr marL="1799951" indent="0" algn="ctr">
              <a:buNone/>
              <a:defRPr sz="2100"/>
            </a:lvl4pPr>
            <a:lvl5pPr marL="2399934" indent="0" algn="ctr">
              <a:buNone/>
              <a:defRPr sz="2100"/>
            </a:lvl5pPr>
            <a:lvl6pPr marL="2999918" indent="0" algn="ctr">
              <a:buNone/>
              <a:defRPr sz="2100"/>
            </a:lvl6pPr>
            <a:lvl7pPr marL="3599901" indent="0" algn="ctr">
              <a:buNone/>
              <a:defRPr sz="2100"/>
            </a:lvl7pPr>
            <a:lvl8pPr marL="4199885" indent="0" algn="ctr">
              <a:buNone/>
              <a:defRPr sz="2100"/>
            </a:lvl8pPr>
            <a:lvl9pPr marL="4799868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6249" y="8341240"/>
            <a:ext cx="2834997" cy="47914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03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6867" y="479142"/>
            <a:ext cx="2716872" cy="76266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50" y="479142"/>
            <a:ext cx="7993117" cy="76266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6249" y="8341240"/>
            <a:ext cx="2834997" cy="47914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43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6249" y="8341240"/>
            <a:ext cx="2834997" cy="47914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25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687" y="2243638"/>
            <a:ext cx="10867490" cy="3743557"/>
          </a:xfrm>
        </p:spPr>
        <p:txBody>
          <a:bodyPr anchor="b"/>
          <a:lstStyle>
            <a:lvl1pPr>
              <a:defRPr sz="78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687" y="6022610"/>
            <a:ext cx="10867490" cy="1968648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/>
                </a:solidFill>
              </a:defRPr>
            </a:lvl1pPr>
            <a:lvl2pPr marL="599984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199967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3pPr>
            <a:lvl4pPr marL="17999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999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9991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999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998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998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6249" y="8341240"/>
            <a:ext cx="2834997" cy="47914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98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49" y="2395710"/>
            <a:ext cx="5354995" cy="5710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8744" y="2395710"/>
            <a:ext cx="5354995" cy="5710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6249" y="8341240"/>
            <a:ext cx="2834997" cy="47914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882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0" y="479144"/>
            <a:ext cx="10867490" cy="17394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92" y="2206137"/>
            <a:ext cx="5330385" cy="1081194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92" y="3287331"/>
            <a:ext cx="5330385" cy="48351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8745" y="2206137"/>
            <a:ext cx="5356636" cy="1081194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8745" y="3287331"/>
            <a:ext cx="5356636" cy="48351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6249" y="8341240"/>
            <a:ext cx="2834997" cy="47914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48419" y="6781381"/>
            <a:ext cx="4252496" cy="479142"/>
          </a:xfrm>
          <a:prstGeom prst="rect">
            <a:avLst/>
          </a:prstGeom>
        </p:spPr>
        <p:txBody>
          <a:bodyPr/>
          <a:lstStyle/>
          <a:p>
            <a:r>
              <a:rPr lang="en-GB"/>
              <a:t>Avila-Paez, M.A.</a:t>
            </a:r>
          </a:p>
        </p:txBody>
      </p:sp>
    </p:spTree>
    <p:extLst>
      <p:ext uri="{BB962C8B-B14F-4D97-AF65-F5344CB8AC3E}">
        <p14:creationId xmlns:p14="http://schemas.microsoft.com/office/powerpoint/2010/main" val="1645620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6249" y="8341240"/>
            <a:ext cx="2834997" cy="47914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45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6249" y="8341240"/>
            <a:ext cx="2834997" cy="47914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96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0" y="599969"/>
            <a:ext cx="4063824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636" y="1295769"/>
            <a:ext cx="6378744" cy="6395505"/>
          </a:xfrm>
        </p:spPr>
        <p:txBody>
          <a:bodyPr/>
          <a:lstStyle>
            <a:lvl1pPr>
              <a:defRPr sz="4199"/>
            </a:lvl1pPr>
            <a:lvl2pPr>
              <a:defRPr sz="3674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90" y="2699862"/>
            <a:ext cx="4063824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6249" y="8341240"/>
            <a:ext cx="2834997" cy="47914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1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6249" y="8341240"/>
            <a:ext cx="2834997" cy="47914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559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249" y="479144"/>
            <a:ext cx="10867490" cy="173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49" y="2395710"/>
            <a:ext cx="10867490" cy="571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294C788-1845-4D85-9CE1-95285708793A}"/>
              </a:ext>
            </a:extLst>
          </p:cNvPr>
          <p:cNvSpPr txBox="1">
            <a:spLocks/>
          </p:cNvSpPr>
          <p:nvPr userDrawn="1"/>
        </p:nvSpPr>
        <p:spPr>
          <a:xfrm>
            <a:off x="0" y="8724452"/>
            <a:ext cx="4252496" cy="2750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ncizar Sans Thin" panose="020B0402040300000003" pitchFamily="34" charset="0"/>
              </a:rPr>
              <a:t>Avila-Paez, M.A.</a:t>
            </a: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47C52F00-0895-DCEC-50DF-B0EE83B6BD2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320" y="8332871"/>
            <a:ext cx="666667" cy="666667"/>
          </a:xfrm>
          <a:prstGeom prst="rect">
            <a:avLst/>
          </a:prstGeom>
        </p:spPr>
      </p:pic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01A92AE2-26DB-4F49-B8BC-61219C4A4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82495" y="8717169"/>
            <a:ext cx="2834997" cy="22105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6CA1AA71-48B9-4DF0-8F0C-12E638563D7B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28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</p:sldLayoutIdLst>
  <p:hf hdr="0" dt="0"/>
  <p:txStyles>
    <p:titleStyle>
      <a:lvl1pPr algn="l" defTabSz="1199967" rtl="0" eaLnBrk="1" latinLnBrk="0" hangingPunct="1">
        <a:lnSpc>
          <a:spcPct val="90000"/>
        </a:lnSpc>
        <a:spcBef>
          <a:spcPct val="0"/>
        </a:spcBef>
        <a:buNone/>
        <a:defRPr sz="5774" kern="1200">
          <a:solidFill>
            <a:schemeClr val="tx1"/>
          </a:solidFill>
          <a:latin typeface="Ancizar Sans Thin" panose="020B0402040300000003" pitchFamily="34" charset="0"/>
          <a:ea typeface="+mj-ea"/>
          <a:cs typeface="+mj-cs"/>
        </a:defRPr>
      </a:lvl1pPr>
    </p:titleStyle>
    <p:bodyStyle>
      <a:lvl1pPr marL="299992" indent="-299992" algn="l" defTabSz="1199967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3674" kern="1200">
          <a:solidFill>
            <a:schemeClr val="tx1"/>
          </a:solidFill>
          <a:latin typeface="Ancizar Sans Thin" panose="020B0402040300000003" pitchFamily="34" charset="0"/>
          <a:ea typeface="+mn-ea"/>
          <a:cs typeface="+mn-cs"/>
        </a:defRPr>
      </a:lvl1pPr>
      <a:lvl2pPr marL="899975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Ancizar Sans Thin" panose="020B0402040300000003" pitchFamily="34" charset="0"/>
          <a:ea typeface="+mn-ea"/>
          <a:cs typeface="+mn-cs"/>
        </a:defRPr>
      </a:lvl2pPr>
      <a:lvl3pPr marL="1499959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Ancizar Sans Thin" panose="020B0402040300000003" pitchFamily="34" charset="0"/>
          <a:ea typeface="+mn-ea"/>
          <a:cs typeface="+mn-cs"/>
        </a:defRPr>
      </a:lvl3pPr>
      <a:lvl4pPr marL="2099942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Ancizar Sans Thin" panose="020B0402040300000003" pitchFamily="34" charset="0"/>
          <a:ea typeface="+mn-ea"/>
          <a:cs typeface="+mn-cs"/>
        </a:defRPr>
      </a:lvl4pPr>
      <a:lvl5pPr marL="2699926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Ancizar Sans Thin" panose="020B0402040300000003" pitchFamily="34" charset="0"/>
          <a:ea typeface="+mn-ea"/>
          <a:cs typeface="+mn-cs"/>
        </a:defRPr>
      </a:lvl5pPr>
      <a:lvl6pPr marL="3299910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899893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499877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5099860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1pPr>
      <a:lvl2pPr marL="599984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99967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799951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399934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2999918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599901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199885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4799868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HEIC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7C4EE5-96EE-ED25-708B-404E970ADE08}"/>
              </a:ext>
            </a:extLst>
          </p:cNvPr>
          <p:cNvSpPr/>
          <p:nvPr/>
        </p:nvSpPr>
        <p:spPr>
          <a:xfrm>
            <a:off x="1" y="-1"/>
            <a:ext cx="12599987" cy="8068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09" dirty="0">
              <a:solidFill>
                <a:schemeClr val="tx1"/>
              </a:solidFill>
              <a:latin typeface="Bodoni MT" panose="02070603080606020203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E1D4DD8-1773-4F7D-A660-D1EED5ACE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4999" y="1997442"/>
            <a:ext cx="9449991" cy="1055660"/>
          </a:xfrm>
        </p:spPr>
        <p:txBody>
          <a:bodyPr>
            <a:noAutofit/>
          </a:bodyPr>
          <a:lstStyle/>
          <a:p>
            <a:pPr marL="18376">
              <a:spcBef>
                <a:spcPts val="21"/>
              </a:spcBef>
            </a:pPr>
            <a:r>
              <a:rPr lang="en-GB" sz="2000" b="1" dirty="0" err="1">
                <a:solidFill>
                  <a:srgbClr val="000000"/>
                </a:solidFill>
                <a:latin typeface="Ancizar Sans Thin" panose="020B0402040300000003" pitchFamily="34" charset="0"/>
                <a:ea typeface="Arial" panose="020B0604020202020204" pitchFamily="34" charset="0"/>
              </a:rPr>
              <a:t>Backarc</a:t>
            </a:r>
            <a:r>
              <a:rPr lang="en-GB" sz="2000" b="1" dirty="0">
                <a:solidFill>
                  <a:srgbClr val="000000"/>
                </a:solidFill>
                <a:latin typeface="Ancizar Sans Thin" panose="020B0402040300000003" pitchFamily="34" charset="0"/>
                <a:ea typeface="Arial" panose="020B0604020202020204" pitchFamily="34" charset="0"/>
              </a:rPr>
              <a:t> rifting as a response to a crustal collapse at the western Gondwana margin: The Triassic tectonic setting of the Sierra Nevada de Santa Marta, Northern Andes of Colombia</a:t>
            </a:r>
            <a:endParaRPr lang="en-GB" sz="20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A6D0700-8E63-4696-BFC7-BA12C367C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4999" y="4678598"/>
            <a:ext cx="9449991" cy="24681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620"/>
              </a:spcBef>
            </a:pPr>
            <a:r>
              <a:rPr lang="es-CO" sz="1860" b="1" i="1" dirty="0"/>
              <a:t>Michael Andrés Avila Paez</a:t>
            </a:r>
            <a:r>
              <a:rPr lang="es-CO" sz="1860" b="1" i="1" baseline="30000" dirty="0"/>
              <a:t>1</a:t>
            </a:r>
            <a:r>
              <a:rPr lang="es-CO" sz="1860" b="1" i="1" dirty="0"/>
              <a:t>, Andreas Kammer</a:t>
            </a:r>
            <a:r>
              <a:rPr lang="es-CO" sz="1860" b="1" i="1" baseline="30000" dirty="0"/>
              <a:t>1</a:t>
            </a:r>
            <a:r>
              <a:rPr lang="es-CO" sz="1860" b="1" i="1" dirty="0"/>
              <a:t>, Camilo Andres Conde Carvajal</a:t>
            </a:r>
            <a:r>
              <a:rPr lang="es-CO" sz="1860" b="1" i="1" baseline="30000" dirty="0"/>
              <a:t>1</a:t>
            </a:r>
            <a:r>
              <a:rPr lang="es-CO" sz="1860" b="1" i="1" dirty="0"/>
              <a:t>, Alejandro Piraquive Bermudez</a:t>
            </a:r>
            <a:r>
              <a:rPr lang="es-CO" sz="1860" b="1" i="1" baseline="30000" dirty="0"/>
              <a:t>2</a:t>
            </a:r>
            <a:r>
              <a:rPr lang="es-CO" sz="1860" b="1" i="1" dirty="0"/>
              <a:t>, Cristhian Nicolas </a:t>
            </a:r>
            <a:r>
              <a:rPr lang="es-CO" sz="1860" b="1" i="1" dirty="0" err="1"/>
              <a:t>Gomez</a:t>
            </a:r>
            <a:r>
              <a:rPr lang="es-CO" sz="1860" b="1" i="1" dirty="0"/>
              <a:t> Plata</a:t>
            </a:r>
            <a:r>
              <a:rPr lang="es-CO" sz="1860" b="1" i="1" baseline="30000" dirty="0"/>
              <a:t>1</a:t>
            </a:r>
            <a:endParaRPr lang="es-CO" sz="1860" b="1" i="1" dirty="0"/>
          </a:p>
          <a:p>
            <a:pPr>
              <a:lnSpc>
                <a:spcPct val="100000"/>
              </a:lnSpc>
              <a:spcBef>
                <a:spcPts val="620"/>
              </a:spcBef>
            </a:pPr>
            <a:endParaRPr lang="es-CO" sz="1860" b="1" i="1" dirty="0"/>
          </a:p>
          <a:p>
            <a:pPr>
              <a:lnSpc>
                <a:spcPct val="100000"/>
              </a:lnSpc>
              <a:spcBef>
                <a:spcPts val="620"/>
              </a:spcBef>
            </a:pPr>
            <a:r>
              <a:rPr lang="es-CO" sz="1860" b="1" i="1" baseline="30000" dirty="0"/>
              <a:t>1</a:t>
            </a:r>
            <a:r>
              <a:rPr lang="es-CO" sz="1860" b="1" i="1" dirty="0"/>
              <a:t>Group </a:t>
            </a:r>
            <a:r>
              <a:rPr lang="en-GB" sz="1860" b="1" i="1" dirty="0"/>
              <a:t>of</a:t>
            </a:r>
            <a:r>
              <a:rPr lang="es-CO" sz="1860" b="1" i="1" dirty="0"/>
              <a:t> </a:t>
            </a:r>
            <a:r>
              <a:rPr lang="es-CO" sz="1860" b="1" i="1" dirty="0" err="1"/>
              <a:t>Applied</a:t>
            </a:r>
            <a:r>
              <a:rPr lang="es-CO" sz="1860" b="1" i="1" dirty="0"/>
              <a:t> </a:t>
            </a:r>
            <a:r>
              <a:rPr lang="es-CO" sz="1860" b="1" i="1" dirty="0" err="1"/>
              <a:t>Structural</a:t>
            </a:r>
            <a:r>
              <a:rPr lang="es-CO" sz="1860" b="1" i="1" dirty="0"/>
              <a:t> </a:t>
            </a:r>
            <a:r>
              <a:rPr lang="es-CO" sz="1860" b="1" i="1" dirty="0" err="1"/>
              <a:t>Geology</a:t>
            </a:r>
            <a:r>
              <a:rPr lang="es-CO" sz="1860" b="1" i="1" dirty="0"/>
              <a:t> and </a:t>
            </a:r>
            <a:r>
              <a:rPr lang="es-CO" sz="1860" b="1" i="1" dirty="0" err="1"/>
              <a:t>Tectonics</a:t>
            </a:r>
            <a:r>
              <a:rPr lang="es-CO" sz="1860" b="1" i="1" dirty="0"/>
              <a:t>. Universidad Nacional de Colombia, Bogotá. </a:t>
            </a:r>
            <a:r>
              <a:rPr lang="es-CO" sz="1860" b="1" i="1" dirty="0" err="1"/>
              <a:t>Department</a:t>
            </a:r>
            <a:r>
              <a:rPr lang="es-CO" sz="1860" b="1" i="1" dirty="0"/>
              <a:t> </a:t>
            </a:r>
            <a:r>
              <a:rPr lang="es-CO" sz="1860" b="1" i="1" dirty="0" err="1"/>
              <a:t>of</a:t>
            </a:r>
            <a:r>
              <a:rPr lang="es-CO" sz="1860" b="1" i="1" dirty="0"/>
              <a:t> </a:t>
            </a:r>
            <a:r>
              <a:rPr lang="en-GB" sz="1860" b="1" i="1" dirty="0"/>
              <a:t>Geosciences</a:t>
            </a:r>
          </a:p>
          <a:p>
            <a:pPr>
              <a:lnSpc>
                <a:spcPct val="100000"/>
              </a:lnSpc>
              <a:spcBef>
                <a:spcPts val="620"/>
              </a:spcBef>
            </a:pPr>
            <a:r>
              <a:rPr lang="es-CO" sz="1860" b="1" i="1" baseline="30000" dirty="0"/>
              <a:t>1</a:t>
            </a:r>
            <a:r>
              <a:rPr lang="es-CO" sz="1860" b="1" i="1" dirty="0"/>
              <a:t>Group </a:t>
            </a:r>
            <a:r>
              <a:rPr lang="es-CO" sz="1860" b="1" i="1" dirty="0" err="1"/>
              <a:t>of</a:t>
            </a:r>
            <a:r>
              <a:rPr lang="es-CO" sz="1860" b="1" i="1" dirty="0"/>
              <a:t> Nuclear </a:t>
            </a:r>
            <a:r>
              <a:rPr lang="en-GB" sz="1860" b="1" i="1" dirty="0"/>
              <a:t>studies</a:t>
            </a:r>
            <a:r>
              <a:rPr lang="es-CO" sz="1860" b="1" i="1" dirty="0"/>
              <a:t>, Nuclear sub </a:t>
            </a:r>
            <a:r>
              <a:rPr lang="es-CO" sz="1860" b="1" i="1" dirty="0" err="1"/>
              <a:t>direction</a:t>
            </a:r>
            <a:r>
              <a:rPr lang="es-CO" sz="1860" b="1" i="1" dirty="0"/>
              <a:t>, Geological </a:t>
            </a:r>
            <a:r>
              <a:rPr lang="en-GB" sz="1860" b="1" i="1" dirty="0"/>
              <a:t>service</a:t>
            </a:r>
            <a:r>
              <a:rPr lang="es-CO" sz="1860" b="1" i="1" dirty="0"/>
              <a:t> </a:t>
            </a:r>
            <a:r>
              <a:rPr lang="es-CO" sz="1860" b="1" i="1" dirty="0" err="1"/>
              <a:t>of</a:t>
            </a:r>
            <a:r>
              <a:rPr lang="es-CO" sz="1860" b="1" i="1" dirty="0"/>
              <a:t> Colombia, Bogotá. </a:t>
            </a:r>
            <a:endParaRPr lang="es-CO" sz="1860" i="1" dirty="0"/>
          </a:p>
          <a:p>
            <a:pPr>
              <a:lnSpc>
                <a:spcPct val="100000"/>
              </a:lnSpc>
              <a:spcBef>
                <a:spcPts val="620"/>
              </a:spcBef>
            </a:pPr>
            <a:endParaRPr lang="es-CO" sz="1860" b="1" i="1" dirty="0"/>
          </a:p>
          <a:p>
            <a:pPr>
              <a:lnSpc>
                <a:spcPct val="100000"/>
              </a:lnSpc>
              <a:spcBef>
                <a:spcPts val="620"/>
              </a:spcBef>
            </a:pPr>
            <a:r>
              <a:rPr lang="es-CO" sz="1860" b="1" i="1" dirty="0"/>
              <a:t>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31F4D-F73A-43B9-97F8-7C9AB28852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882495" y="8772254"/>
            <a:ext cx="2834997" cy="221058"/>
          </a:xfrm>
        </p:spPr>
        <p:txBody>
          <a:bodyPr/>
          <a:lstStyle/>
          <a:p>
            <a:fld id="{6CA1AA71-48B9-4DF0-8F0C-12E638563D7B}" type="slidenum">
              <a:rPr lang="en-GB" smtClean="0"/>
              <a:t>1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D73393-1D28-8794-6E99-E2EF1B778A31}"/>
              </a:ext>
            </a:extLst>
          </p:cNvPr>
          <p:cNvSpPr txBox="1"/>
          <p:nvPr/>
        </p:nvSpPr>
        <p:spPr>
          <a:xfrm>
            <a:off x="9071991" y="187968"/>
            <a:ext cx="3527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i="1" dirty="0">
                <a:latin typeface="Ancizar Sans Light" panose="020B0502040300000003" pitchFamily="34" charset="0"/>
              </a:rPr>
              <a:t>Europe Geoscience Union General Assembly - EGU 2022</a:t>
            </a:r>
            <a:br>
              <a:rPr lang="en-GB" sz="1100" i="1" dirty="0">
                <a:latin typeface="Ancizar Sans Light" panose="020B0502040300000003" pitchFamily="34" charset="0"/>
              </a:rPr>
            </a:br>
            <a:r>
              <a:rPr lang="en-GB" sz="1100" i="1" dirty="0">
                <a:latin typeface="Ancizar Sans Light" panose="020B0502040300000003" pitchFamily="34" charset="0"/>
              </a:rPr>
              <a:t>TS6.1 – 'Continental rift evolution: from inception to break-up'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3F69135-B26D-807C-E665-0E97D6BDC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" y="21154"/>
            <a:ext cx="1795749" cy="764514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25CA0A99-2796-46D2-8626-EC050CAF4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93" y="7376099"/>
            <a:ext cx="2590800" cy="1166813"/>
          </a:xfrm>
          <a:prstGeom prst="rect">
            <a:avLst/>
          </a:prstGeom>
        </p:spPr>
      </p:pic>
      <p:pic>
        <p:nvPicPr>
          <p:cNvPr id="13" name="Imagen 12" descr="Imagen que contiene Forma&#10;&#10;Descripción generada automáticamente">
            <a:extLst>
              <a:ext uri="{FF2B5EF4-FFF2-40B4-BE49-F238E27FC236}">
                <a16:creationId xmlns:a16="http://schemas.microsoft.com/office/drawing/2014/main" id="{3B18E5BF-F953-04BF-D579-C17F1FA71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" y="1159221"/>
            <a:ext cx="1059159" cy="10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37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5D8C7-B55C-854F-80E0-D8E9473C6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0AB1D9-E263-ED79-BAF4-BE4BF0D4A31F}"/>
              </a:ext>
            </a:extLst>
          </p:cNvPr>
          <p:cNvSpPr/>
          <p:nvPr/>
        </p:nvSpPr>
        <p:spPr>
          <a:xfrm>
            <a:off x="1" y="-1"/>
            <a:ext cx="12599987" cy="8068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09" dirty="0">
              <a:solidFill>
                <a:schemeClr val="tx1"/>
              </a:solidFill>
              <a:latin typeface="Bodoni MT" panose="020706030806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41106-A49F-568C-8AE8-621EE898F150}"/>
              </a:ext>
            </a:extLst>
          </p:cNvPr>
          <p:cNvSpPr txBox="1"/>
          <p:nvPr/>
        </p:nvSpPr>
        <p:spPr>
          <a:xfrm>
            <a:off x="9071991" y="187968"/>
            <a:ext cx="3527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i="1" dirty="0">
                <a:latin typeface="Ancizar Sans Light" panose="020B0502040300000003" pitchFamily="34" charset="0"/>
              </a:rPr>
              <a:t>Europe Geoscience Union General Assembly - EGU 2022</a:t>
            </a:r>
            <a:br>
              <a:rPr lang="en-GB" sz="1100" i="1" dirty="0">
                <a:latin typeface="Ancizar Sans Light" panose="020B0502040300000003" pitchFamily="34" charset="0"/>
              </a:rPr>
            </a:br>
            <a:r>
              <a:rPr lang="en-GB" sz="1100" i="1" dirty="0">
                <a:latin typeface="Ancizar Sans Light" panose="020B0502040300000003" pitchFamily="34" charset="0"/>
              </a:rPr>
              <a:t>TS6.1 – 'Continental rift evolution: from inception to break-up'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E4A772-D1C3-7733-A3BA-9070D360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" y="21154"/>
            <a:ext cx="1795749" cy="764514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CA731A7A-4DE5-8648-9472-3E239B7E4D3E}"/>
              </a:ext>
            </a:extLst>
          </p:cNvPr>
          <p:cNvSpPr/>
          <p:nvPr/>
        </p:nvSpPr>
        <p:spPr>
          <a:xfrm>
            <a:off x="41729" y="806465"/>
            <a:ext cx="3225800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Triassic metamorphism and gravitational collapse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E0E7BF8-21D6-03E4-B193-818B3919EC31}"/>
              </a:ext>
            </a:extLst>
          </p:cNvPr>
          <p:cNvSpPr/>
          <p:nvPr/>
        </p:nvSpPr>
        <p:spPr>
          <a:xfrm>
            <a:off x="3277052" y="806464"/>
            <a:ext cx="3051969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SNSM massif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40BDBA1-C52A-FBC1-DA0C-B9A7C63260F5}"/>
              </a:ext>
            </a:extLst>
          </p:cNvPr>
          <p:cNvSpPr/>
          <p:nvPr/>
        </p:nvSpPr>
        <p:spPr>
          <a:xfrm>
            <a:off x="6330777" y="806464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Questions and results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462DF839-CF72-E27A-976B-6F386B8FBEB7}"/>
              </a:ext>
            </a:extLst>
          </p:cNvPr>
          <p:cNvSpPr/>
          <p:nvPr/>
        </p:nvSpPr>
        <p:spPr>
          <a:xfrm>
            <a:off x="9430567" y="801706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Conclusions</a:t>
            </a:r>
          </a:p>
        </p:txBody>
      </p:sp>
      <p:pic>
        <p:nvPicPr>
          <p:cNvPr id="18" name="Marcador de contenido 3" descr="Diagrama&#10;&#10;Descripción generada automáticamente">
            <a:extLst>
              <a:ext uri="{FF2B5EF4-FFF2-40B4-BE49-F238E27FC236}">
                <a16:creationId xmlns:a16="http://schemas.microsoft.com/office/drawing/2014/main" id="{820E6007-B703-5B14-CD7D-AE0F37183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3" t="12222" r="14688" b="17515"/>
          <a:stretch/>
        </p:blipFill>
        <p:spPr>
          <a:xfrm rot="16200000">
            <a:off x="3260341" y="-693025"/>
            <a:ext cx="6355053" cy="1059174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427DAAB-0C88-A4BF-B451-195DC50A0660}"/>
              </a:ext>
            </a:extLst>
          </p:cNvPr>
          <p:cNvSpPr txBox="1"/>
          <p:nvPr/>
        </p:nvSpPr>
        <p:spPr>
          <a:xfrm>
            <a:off x="524345" y="7573772"/>
            <a:ext cx="1155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i="1" dirty="0" err="1">
                <a:latin typeface="Ancizar Sans Light" panose="020B0502040300000003" pitchFamily="34" charset="0"/>
              </a:rPr>
              <a:t>The</a:t>
            </a:r>
            <a:r>
              <a:rPr lang="es-MX" i="1" dirty="0">
                <a:latin typeface="Ancizar Sans Light" panose="020B0502040300000003" pitchFamily="34" charset="0"/>
              </a:rPr>
              <a:t> SNSM </a:t>
            </a:r>
            <a:r>
              <a:rPr lang="es-MX" i="1" dirty="0" err="1">
                <a:latin typeface="Ancizar Sans Light" panose="020B0502040300000003" pitchFamily="34" charset="0"/>
              </a:rPr>
              <a:t>could</a:t>
            </a:r>
            <a:r>
              <a:rPr lang="es-MX" i="1" dirty="0">
                <a:latin typeface="Ancizar Sans Light" panose="020B0502040300000003" pitchFamily="34" charset="0"/>
              </a:rPr>
              <a:t> be </a:t>
            </a:r>
            <a:r>
              <a:rPr lang="es-MX" i="1" dirty="0" err="1">
                <a:latin typeface="Ancizar Sans Light" panose="020B0502040300000003" pitchFamily="34" charset="0"/>
              </a:rPr>
              <a:t>an</a:t>
            </a:r>
            <a:r>
              <a:rPr lang="es-MX" i="1" dirty="0">
                <a:latin typeface="Ancizar Sans Light" panose="020B0502040300000003" pitchFamily="34" charset="0"/>
              </a:rPr>
              <a:t> </a:t>
            </a:r>
            <a:r>
              <a:rPr lang="es-MX" i="1" dirty="0" err="1">
                <a:latin typeface="Ancizar Sans Light" panose="020B0502040300000003" pitchFamily="34" charset="0"/>
              </a:rPr>
              <a:t>example</a:t>
            </a:r>
            <a:r>
              <a:rPr lang="es-MX" i="1" dirty="0">
                <a:latin typeface="Ancizar Sans Light" panose="020B0502040300000003" pitchFamily="34" charset="0"/>
              </a:rPr>
              <a:t> </a:t>
            </a:r>
            <a:r>
              <a:rPr lang="es-MX" i="1" dirty="0" err="1">
                <a:latin typeface="Ancizar Sans Light" panose="020B0502040300000003" pitchFamily="34" charset="0"/>
              </a:rPr>
              <a:t>of</a:t>
            </a:r>
            <a:r>
              <a:rPr lang="es-MX" i="1" dirty="0">
                <a:latin typeface="Ancizar Sans Light" panose="020B0502040300000003" pitchFamily="34" charset="0"/>
              </a:rPr>
              <a:t> a </a:t>
            </a:r>
            <a:r>
              <a:rPr lang="es-MX" i="1" dirty="0" err="1">
                <a:latin typeface="Ancizar Sans Light" panose="020B0502040300000003" pitchFamily="34" charset="0"/>
              </a:rPr>
              <a:t>adjacent</a:t>
            </a:r>
            <a:r>
              <a:rPr lang="es-MX" i="1" dirty="0">
                <a:latin typeface="Ancizar Sans Light" panose="020B0502040300000003" pitchFamily="34" charset="0"/>
              </a:rPr>
              <a:t> </a:t>
            </a:r>
            <a:r>
              <a:rPr lang="es-MX" i="1" dirty="0" err="1">
                <a:latin typeface="Ancizar Sans Light" panose="020B0502040300000003" pitchFamily="34" charset="0"/>
              </a:rPr>
              <a:t>inbricate</a:t>
            </a:r>
            <a:r>
              <a:rPr lang="es-MX" i="1" dirty="0">
                <a:latin typeface="Ancizar Sans Light" panose="020B0502040300000003" pitchFamily="34" charset="0"/>
              </a:rPr>
              <a:t> </a:t>
            </a:r>
            <a:r>
              <a:rPr lang="es-MX" i="1" dirty="0" err="1">
                <a:latin typeface="Ancizar Sans Light" panose="020B0502040300000003" pitchFamily="34" charset="0"/>
              </a:rPr>
              <a:t>slices</a:t>
            </a:r>
            <a:r>
              <a:rPr lang="es-MX" i="1" dirty="0">
                <a:latin typeface="Ancizar Sans Light" panose="020B0502040300000003" pitchFamily="34" charset="0"/>
              </a:rPr>
              <a:t> </a:t>
            </a:r>
            <a:r>
              <a:rPr lang="es-MX" i="1" dirty="0" err="1">
                <a:latin typeface="Ancizar Sans Light" panose="020B0502040300000003" pitchFamily="34" charset="0"/>
              </a:rPr>
              <a:t>related</a:t>
            </a:r>
            <a:r>
              <a:rPr lang="es-MX" i="1" dirty="0">
                <a:latin typeface="Ancizar Sans Light" panose="020B0502040300000003" pitchFamily="34" charset="0"/>
              </a:rPr>
              <a:t> </a:t>
            </a:r>
            <a:r>
              <a:rPr lang="es-MX" i="1" dirty="0" err="1">
                <a:latin typeface="Ancizar Sans Light" panose="020B0502040300000003" pitchFamily="34" charset="0"/>
              </a:rPr>
              <a:t>to</a:t>
            </a:r>
            <a:r>
              <a:rPr lang="es-MX" i="1" dirty="0">
                <a:latin typeface="Ancizar Sans Light" panose="020B0502040300000003" pitchFamily="34" charset="0"/>
              </a:rPr>
              <a:t> a cristal </a:t>
            </a:r>
            <a:r>
              <a:rPr lang="es-MX" i="1" dirty="0" err="1">
                <a:latin typeface="Ancizar Sans Light" panose="020B0502040300000003" pitchFamily="34" charset="0"/>
              </a:rPr>
              <a:t>collapse</a:t>
            </a:r>
            <a:r>
              <a:rPr lang="es-MX" i="1" dirty="0">
                <a:latin typeface="Ancizar Sans Light" panose="020B0502040300000003" pitchFamily="34" charset="0"/>
              </a:rPr>
              <a:t> and rift </a:t>
            </a:r>
            <a:r>
              <a:rPr lang="es-MX" i="1" dirty="0" err="1">
                <a:latin typeface="Ancizar Sans Light" panose="020B0502040300000003" pitchFamily="34" charset="0"/>
              </a:rPr>
              <a:t>during</a:t>
            </a:r>
            <a:r>
              <a:rPr lang="es-MX" i="1" dirty="0">
                <a:latin typeface="Ancizar Sans Light" panose="020B0502040300000003" pitchFamily="34" charset="0"/>
              </a:rPr>
              <a:t> </a:t>
            </a:r>
            <a:r>
              <a:rPr lang="es-MX" i="1" dirty="0" err="1">
                <a:latin typeface="Ancizar Sans Light" panose="020B0502040300000003" pitchFamily="34" charset="0"/>
              </a:rPr>
              <a:t>Triassic-Jurassic</a:t>
            </a:r>
            <a:r>
              <a:rPr lang="es-MX" i="1" dirty="0">
                <a:latin typeface="Ancizar Sans Light" panose="020B0502040300000003" pitchFamily="34" charset="0"/>
              </a:rPr>
              <a:t>. </a:t>
            </a:r>
            <a:endParaRPr lang="es-CO" i="1" dirty="0">
              <a:latin typeface="Ancizar Sans Light" panose="020B05020403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3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5D8C7-B55C-854F-80E0-D8E9473C6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276" y="4672380"/>
            <a:ext cx="10867490" cy="8068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 dirty="0"/>
              <a:t>Thank you!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0AB1D9-E263-ED79-BAF4-BE4BF0D4A31F}"/>
              </a:ext>
            </a:extLst>
          </p:cNvPr>
          <p:cNvSpPr/>
          <p:nvPr/>
        </p:nvSpPr>
        <p:spPr>
          <a:xfrm>
            <a:off x="1" y="-1"/>
            <a:ext cx="12599987" cy="8068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09" dirty="0">
              <a:solidFill>
                <a:schemeClr val="tx1"/>
              </a:solidFill>
              <a:latin typeface="Bodoni MT" panose="020706030806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41106-A49F-568C-8AE8-621EE898F150}"/>
              </a:ext>
            </a:extLst>
          </p:cNvPr>
          <p:cNvSpPr txBox="1"/>
          <p:nvPr/>
        </p:nvSpPr>
        <p:spPr>
          <a:xfrm>
            <a:off x="9071991" y="187968"/>
            <a:ext cx="3527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i="1" dirty="0">
                <a:latin typeface="Ancizar Sans Light" panose="020B0502040300000003" pitchFamily="34" charset="0"/>
              </a:rPr>
              <a:t>Europe Geoscience Union General Assembly - EGU 2022</a:t>
            </a:r>
            <a:br>
              <a:rPr lang="en-GB" sz="1100" i="1" dirty="0">
                <a:latin typeface="Ancizar Sans Light" panose="020B0502040300000003" pitchFamily="34" charset="0"/>
              </a:rPr>
            </a:br>
            <a:r>
              <a:rPr lang="en-GB" sz="1100" i="1" dirty="0">
                <a:latin typeface="Ancizar Sans Light" panose="020B0502040300000003" pitchFamily="34" charset="0"/>
              </a:rPr>
              <a:t>TS6.1 – 'Continental rift evolution: from inception to break-up'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E4A772-D1C3-7733-A3BA-9070D360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" y="21154"/>
            <a:ext cx="1795749" cy="764514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71EDC895-4177-E356-784D-5DF1A942F868}"/>
              </a:ext>
            </a:extLst>
          </p:cNvPr>
          <p:cNvSpPr/>
          <p:nvPr/>
        </p:nvSpPr>
        <p:spPr>
          <a:xfrm>
            <a:off x="41729" y="806465"/>
            <a:ext cx="3225800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Triassic metamorphism and gravitational collapse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B5BBDABD-4760-3728-9E35-B8B0A04596F1}"/>
              </a:ext>
            </a:extLst>
          </p:cNvPr>
          <p:cNvSpPr/>
          <p:nvPr/>
        </p:nvSpPr>
        <p:spPr>
          <a:xfrm>
            <a:off x="3277052" y="806464"/>
            <a:ext cx="3051969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SNSM massif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7610B7B3-1D3B-898E-5C16-4803B7BA5E09}"/>
              </a:ext>
            </a:extLst>
          </p:cNvPr>
          <p:cNvSpPr/>
          <p:nvPr/>
        </p:nvSpPr>
        <p:spPr>
          <a:xfrm>
            <a:off x="6330777" y="806464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Questions and results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E6525660-D065-CAE2-CDC4-EFFA4AFEE009}"/>
              </a:ext>
            </a:extLst>
          </p:cNvPr>
          <p:cNvSpPr/>
          <p:nvPr/>
        </p:nvSpPr>
        <p:spPr>
          <a:xfrm>
            <a:off x="9430567" y="804881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88141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4ECD2F-06F3-C821-E048-FED77054CFF2}"/>
              </a:ext>
            </a:extLst>
          </p:cNvPr>
          <p:cNvSpPr/>
          <p:nvPr/>
        </p:nvSpPr>
        <p:spPr>
          <a:xfrm>
            <a:off x="41729" y="806465"/>
            <a:ext cx="3225800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Triassic metamorphism and gravitational collapse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0AB1D9-E263-ED79-BAF4-BE4BF0D4A31F}"/>
              </a:ext>
            </a:extLst>
          </p:cNvPr>
          <p:cNvSpPr/>
          <p:nvPr/>
        </p:nvSpPr>
        <p:spPr>
          <a:xfrm>
            <a:off x="1" y="-1"/>
            <a:ext cx="12599987" cy="8068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09" dirty="0">
              <a:solidFill>
                <a:schemeClr val="tx1"/>
              </a:solidFill>
              <a:latin typeface="Bodoni MT" panose="020706030806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41106-A49F-568C-8AE8-621EE898F150}"/>
              </a:ext>
            </a:extLst>
          </p:cNvPr>
          <p:cNvSpPr txBox="1"/>
          <p:nvPr/>
        </p:nvSpPr>
        <p:spPr>
          <a:xfrm>
            <a:off x="9071991" y="187968"/>
            <a:ext cx="3527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i="1" dirty="0">
                <a:latin typeface="Ancizar Sans Light" panose="020B0502040300000003" pitchFamily="34" charset="0"/>
              </a:rPr>
              <a:t>Europe Geoscience Union General Assembly - EGU 2022</a:t>
            </a:r>
            <a:br>
              <a:rPr lang="en-GB" sz="1100" i="1" dirty="0">
                <a:latin typeface="Ancizar Sans Light" panose="020B0502040300000003" pitchFamily="34" charset="0"/>
              </a:rPr>
            </a:br>
            <a:r>
              <a:rPr lang="en-GB" sz="1100" i="1" dirty="0">
                <a:latin typeface="Ancizar Sans Light" panose="020B0502040300000003" pitchFamily="34" charset="0"/>
              </a:rPr>
              <a:t>TS6.1 – 'Continental rift evolution: from inception to break-up'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E4A772-D1C3-7733-A3BA-9070D360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" y="21154"/>
            <a:ext cx="1795749" cy="76451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8593D67-931E-9A7A-50F0-BAAE50941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15" y="1692564"/>
            <a:ext cx="6178501" cy="46648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351D84D-8A22-6950-0F36-B30A1340A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807" y="2751725"/>
            <a:ext cx="5904417" cy="3658292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21B26266-7CC1-9642-AB61-D0BB569BA218}"/>
              </a:ext>
            </a:extLst>
          </p:cNvPr>
          <p:cNvSpPr/>
          <p:nvPr/>
        </p:nvSpPr>
        <p:spPr>
          <a:xfrm>
            <a:off x="3277052" y="806464"/>
            <a:ext cx="3051969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SNSM massif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C7BF0A5-A7D4-2873-9753-36DD507C7951}"/>
              </a:ext>
            </a:extLst>
          </p:cNvPr>
          <p:cNvSpPr/>
          <p:nvPr/>
        </p:nvSpPr>
        <p:spPr>
          <a:xfrm>
            <a:off x="6330777" y="806464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Questions and results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9B5D183E-C05A-AE2D-3FDD-76FDE0C72DA6}"/>
              </a:ext>
            </a:extLst>
          </p:cNvPr>
          <p:cNvSpPr/>
          <p:nvPr/>
        </p:nvSpPr>
        <p:spPr>
          <a:xfrm>
            <a:off x="9430567" y="801706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Conclusions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3C50FC28-D901-3DAB-433C-F9DBC8171EB8}"/>
              </a:ext>
            </a:extLst>
          </p:cNvPr>
          <p:cNvSpPr txBox="1">
            <a:spLocks/>
          </p:cNvSpPr>
          <p:nvPr/>
        </p:nvSpPr>
        <p:spPr>
          <a:xfrm>
            <a:off x="255764" y="6357455"/>
            <a:ext cx="5706940" cy="598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Ancizar Sans Thin" panose="020B0402040300000003" pitchFamily="34" charset="0"/>
                <a:ea typeface="+mj-ea"/>
                <a:cs typeface="+mj-cs"/>
              </a:defRPr>
            </a:lvl1pPr>
          </a:lstStyle>
          <a:p>
            <a:pPr marL="18376" algn="ctr">
              <a:spcBef>
                <a:spcPts val="21"/>
              </a:spcBef>
            </a:pPr>
            <a:r>
              <a:rPr lang="en-GB" sz="1600" b="1" i="1" dirty="0">
                <a:latin typeface="Ancizar Sans Light" panose="020B0502040300000003" pitchFamily="34" charset="0"/>
                <a:ea typeface="Arial" panose="020B0604020202020204" pitchFamily="34" charset="0"/>
              </a:rPr>
              <a:t>Figure 1. </a:t>
            </a:r>
            <a:r>
              <a:rPr lang="en-GB" sz="1600" i="1" dirty="0">
                <a:latin typeface="Ancizar Sans Light" panose="020B0502040300000003" pitchFamily="34" charset="0"/>
                <a:ea typeface="Arial" panose="020B0604020202020204" pitchFamily="34" charset="0"/>
              </a:rPr>
              <a:t>Triassic tectonic at northern of Gondwana (Gomez et al, 2021) </a:t>
            </a: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2C9AE4BD-C42A-BEE8-58A8-2943F1FC3927}"/>
              </a:ext>
            </a:extLst>
          </p:cNvPr>
          <p:cNvSpPr txBox="1">
            <a:spLocks/>
          </p:cNvSpPr>
          <p:nvPr/>
        </p:nvSpPr>
        <p:spPr>
          <a:xfrm>
            <a:off x="6434265" y="6357455"/>
            <a:ext cx="5706940" cy="598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Ancizar Sans Thin" panose="020B0402040300000003" pitchFamily="34" charset="0"/>
                <a:ea typeface="+mj-ea"/>
                <a:cs typeface="+mj-cs"/>
              </a:defRPr>
            </a:lvl1pPr>
          </a:lstStyle>
          <a:p>
            <a:pPr marL="18376" algn="ctr">
              <a:spcBef>
                <a:spcPts val="21"/>
              </a:spcBef>
            </a:pPr>
            <a:r>
              <a:rPr lang="en-GB" sz="1600" b="1" i="1" dirty="0">
                <a:latin typeface="Ancizar Sans Light" panose="020B0502040300000003" pitchFamily="34" charset="0"/>
                <a:ea typeface="Arial" panose="020B0604020202020204" pitchFamily="34" charset="0"/>
              </a:rPr>
              <a:t>Figure 2. Schematic profile of </a:t>
            </a:r>
            <a:r>
              <a:rPr lang="en-GB" sz="1600" b="1" i="1" dirty="0" err="1">
                <a:latin typeface="Ancizar Sans Light" panose="020B0502040300000003" pitchFamily="34" charset="0"/>
                <a:ea typeface="Arial" panose="020B0604020202020204" pitchFamily="34" charset="0"/>
              </a:rPr>
              <a:t>backarc</a:t>
            </a:r>
            <a:r>
              <a:rPr lang="en-GB" sz="1600" b="1" i="1" dirty="0">
                <a:latin typeface="Ancizar Sans Light" panose="020B0502040300000003" pitchFamily="34" charset="0"/>
                <a:ea typeface="Arial" panose="020B0604020202020204" pitchFamily="34" charset="0"/>
              </a:rPr>
              <a:t> rift and depositional basin for SNSM Triassic sediments (Gomez et al., 2021)</a:t>
            </a:r>
            <a:endParaRPr lang="en-GB" sz="1600" i="1" dirty="0">
              <a:latin typeface="Ancizar Sans Light" panose="020B0502040300000003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07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5D8C7-B55C-854F-80E0-D8E9473C6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0AB1D9-E263-ED79-BAF4-BE4BF0D4A31F}"/>
              </a:ext>
            </a:extLst>
          </p:cNvPr>
          <p:cNvSpPr/>
          <p:nvPr/>
        </p:nvSpPr>
        <p:spPr>
          <a:xfrm>
            <a:off x="1" y="-1"/>
            <a:ext cx="12599987" cy="8068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09" dirty="0">
              <a:solidFill>
                <a:schemeClr val="tx1"/>
              </a:solidFill>
              <a:latin typeface="Bodoni MT" panose="020706030806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41106-A49F-568C-8AE8-621EE898F150}"/>
              </a:ext>
            </a:extLst>
          </p:cNvPr>
          <p:cNvSpPr txBox="1"/>
          <p:nvPr/>
        </p:nvSpPr>
        <p:spPr>
          <a:xfrm>
            <a:off x="9071991" y="187968"/>
            <a:ext cx="3527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i="1" dirty="0">
                <a:latin typeface="Ancizar Sans Light" panose="020B0502040300000003" pitchFamily="34" charset="0"/>
              </a:rPr>
              <a:t>Europe Geoscience Union General Assembly - EGU 2022</a:t>
            </a:r>
            <a:br>
              <a:rPr lang="en-GB" sz="1100" i="1" dirty="0">
                <a:latin typeface="Ancizar Sans Light" panose="020B0502040300000003" pitchFamily="34" charset="0"/>
              </a:rPr>
            </a:br>
            <a:r>
              <a:rPr lang="en-GB" sz="1100" i="1" dirty="0">
                <a:latin typeface="Ancizar Sans Light" panose="020B0502040300000003" pitchFamily="34" charset="0"/>
              </a:rPr>
              <a:t>TS6.1 – 'Continental rift evolution: from inception to break-up'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E4A772-D1C3-7733-A3BA-9070D360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" y="21154"/>
            <a:ext cx="1795749" cy="76451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4DE8D52-417B-97ED-798F-1CB55F87C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20" y="1551794"/>
            <a:ext cx="4499158" cy="484524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1505184-F243-625F-9028-B1F1A970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686" y="1623530"/>
            <a:ext cx="6845498" cy="3793973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87E63030-5E76-028D-5852-A3DFA24447BA}"/>
              </a:ext>
            </a:extLst>
          </p:cNvPr>
          <p:cNvSpPr/>
          <p:nvPr/>
        </p:nvSpPr>
        <p:spPr>
          <a:xfrm>
            <a:off x="41729" y="806465"/>
            <a:ext cx="3225800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Triassic metamorphism and gravitational collapse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9515BD9-40F5-EC64-1D61-5FCE1002FE59}"/>
              </a:ext>
            </a:extLst>
          </p:cNvPr>
          <p:cNvSpPr/>
          <p:nvPr/>
        </p:nvSpPr>
        <p:spPr>
          <a:xfrm>
            <a:off x="3277052" y="806464"/>
            <a:ext cx="3051969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SNSM massif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4DCFA4CE-1A3A-E909-1FF1-E9F6C8C72752}"/>
              </a:ext>
            </a:extLst>
          </p:cNvPr>
          <p:cNvSpPr/>
          <p:nvPr/>
        </p:nvSpPr>
        <p:spPr>
          <a:xfrm>
            <a:off x="6330777" y="806464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Questions and results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994EC038-2C4C-91A2-FD74-4283FEF2CD22}"/>
              </a:ext>
            </a:extLst>
          </p:cNvPr>
          <p:cNvSpPr/>
          <p:nvPr/>
        </p:nvSpPr>
        <p:spPr>
          <a:xfrm>
            <a:off x="9430567" y="801706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Conclusions</a:t>
            </a: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A5C087B9-A876-507A-A74F-603795877E23}"/>
              </a:ext>
            </a:extLst>
          </p:cNvPr>
          <p:cNvSpPr txBox="1">
            <a:spLocks/>
          </p:cNvSpPr>
          <p:nvPr/>
        </p:nvSpPr>
        <p:spPr>
          <a:xfrm>
            <a:off x="854766" y="6354401"/>
            <a:ext cx="3532465" cy="598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Ancizar Sans Thin" panose="020B0402040300000003" pitchFamily="34" charset="0"/>
                <a:ea typeface="+mj-ea"/>
                <a:cs typeface="+mj-cs"/>
              </a:defRPr>
            </a:lvl1pPr>
          </a:lstStyle>
          <a:p>
            <a:pPr marL="18376" algn="ctr">
              <a:spcBef>
                <a:spcPts val="21"/>
              </a:spcBef>
            </a:pPr>
            <a:r>
              <a:rPr lang="en-GB" sz="1600" b="1" i="1" dirty="0">
                <a:latin typeface="Ancizar Sans Light" panose="020B0502040300000003" pitchFamily="34" charset="0"/>
                <a:ea typeface="Arial" panose="020B0604020202020204" pitchFamily="34" charset="0"/>
              </a:rPr>
              <a:t>Figure 3. </a:t>
            </a:r>
            <a:r>
              <a:rPr lang="en-GB" sz="1600" i="1" dirty="0">
                <a:latin typeface="Ancizar Sans Light" panose="020B0502040300000003" pitchFamily="34" charset="0"/>
                <a:ea typeface="Arial" panose="020B0604020202020204" pitchFamily="34" charset="0"/>
              </a:rPr>
              <a:t>Crustal collapse and lateral imbrication as a result to fixed boundary (Rey et al., 2001) </a:t>
            </a: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35E734FA-3E23-C448-D3F1-F107D75DF63C}"/>
              </a:ext>
            </a:extLst>
          </p:cNvPr>
          <p:cNvSpPr txBox="1">
            <a:spLocks/>
          </p:cNvSpPr>
          <p:nvPr/>
        </p:nvSpPr>
        <p:spPr>
          <a:xfrm>
            <a:off x="6863202" y="5393028"/>
            <a:ext cx="3532465" cy="598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Ancizar Sans Thin" panose="020B0402040300000003" pitchFamily="34" charset="0"/>
                <a:ea typeface="+mj-ea"/>
                <a:cs typeface="+mj-cs"/>
              </a:defRPr>
            </a:lvl1pPr>
          </a:lstStyle>
          <a:p>
            <a:pPr marL="18376" algn="ctr">
              <a:spcBef>
                <a:spcPts val="21"/>
              </a:spcBef>
            </a:pPr>
            <a:r>
              <a:rPr lang="en-GB" sz="1600" b="1" i="1" dirty="0">
                <a:latin typeface="Ancizar Sans Light" panose="020B0502040300000003" pitchFamily="34" charset="0"/>
                <a:ea typeface="Arial" panose="020B0604020202020204" pitchFamily="34" charset="0"/>
              </a:rPr>
              <a:t>Figure 4. </a:t>
            </a:r>
            <a:r>
              <a:rPr lang="en-GB" sz="1600" i="1" dirty="0">
                <a:latin typeface="Ancizar Sans Light" panose="020B0502040300000003" pitchFamily="34" charset="0"/>
                <a:ea typeface="Arial" panose="020B0604020202020204" pitchFamily="34" charset="0"/>
              </a:rPr>
              <a:t>Crustal collapse and magmatism at Chilean Andes (Rey et al., 2016)</a:t>
            </a:r>
          </a:p>
        </p:txBody>
      </p:sp>
    </p:spTree>
    <p:extLst>
      <p:ext uri="{BB962C8B-B14F-4D97-AF65-F5344CB8AC3E}">
        <p14:creationId xmlns:p14="http://schemas.microsoft.com/office/powerpoint/2010/main" val="50723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Mapa&#10;&#10;Descripción generada automáticamente">
            <a:extLst>
              <a:ext uri="{FF2B5EF4-FFF2-40B4-BE49-F238E27FC236}">
                <a16:creationId xmlns:a16="http://schemas.microsoft.com/office/drawing/2014/main" id="{393FF230-4F6D-8A49-1D87-66FAD1E11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4" y="1924565"/>
            <a:ext cx="7570046" cy="5710237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0AB1D9-E263-ED79-BAF4-BE4BF0D4A31F}"/>
              </a:ext>
            </a:extLst>
          </p:cNvPr>
          <p:cNvSpPr/>
          <p:nvPr/>
        </p:nvSpPr>
        <p:spPr>
          <a:xfrm>
            <a:off x="1" y="-1"/>
            <a:ext cx="12599987" cy="8068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09" dirty="0">
              <a:solidFill>
                <a:schemeClr val="tx1"/>
              </a:solidFill>
              <a:latin typeface="Bodoni MT" panose="020706030806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41106-A49F-568C-8AE8-621EE898F150}"/>
              </a:ext>
            </a:extLst>
          </p:cNvPr>
          <p:cNvSpPr txBox="1"/>
          <p:nvPr/>
        </p:nvSpPr>
        <p:spPr>
          <a:xfrm>
            <a:off x="9071991" y="187968"/>
            <a:ext cx="3527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i="1" dirty="0">
                <a:latin typeface="Ancizar Sans Light" panose="020B0502040300000003" pitchFamily="34" charset="0"/>
              </a:rPr>
              <a:t>Europe Geoscience Union General Assembly - EGU 2022</a:t>
            </a:r>
            <a:br>
              <a:rPr lang="en-GB" sz="1100" i="1" dirty="0">
                <a:latin typeface="Ancizar Sans Light" panose="020B0502040300000003" pitchFamily="34" charset="0"/>
              </a:rPr>
            </a:br>
            <a:r>
              <a:rPr lang="en-GB" sz="1100" i="1" dirty="0">
                <a:latin typeface="Ancizar Sans Light" panose="020B0502040300000003" pitchFamily="34" charset="0"/>
              </a:rPr>
              <a:t>TS6.1 – 'Continental rift evolution: from inception to break-up'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E4A772-D1C3-7733-A3BA-9070D3601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" y="21154"/>
            <a:ext cx="1795749" cy="764514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1B54E8CA-2EEB-8ACA-EA4A-B79276882580}"/>
              </a:ext>
            </a:extLst>
          </p:cNvPr>
          <p:cNvSpPr/>
          <p:nvPr/>
        </p:nvSpPr>
        <p:spPr>
          <a:xfrm>
            <a:off x="41729" y="806465"/>
            <a:ext cx="3225800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Triassic metamorphism and gravitational collapse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3878083-4950-40F9-BDC4-84D9A55E5260}"/>
              </a:ext>
            </a:extLst>
          </p:cNvPr>
          <p:cNvSpPr/>
          <p:nvPr/>
        </p:nvSpPr>
        <p:spPr>
          <a:xfrm>
            <a:off x="3277052" y="806464"/>
            <a:ext cx="3051969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SNSM massif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539E8A5-7625-91DC-10A7-ED16381E2769}"/>
              </a:ext>
            </a:extLst>
          </p:cNvPr>
          <p:cNvSpPr/>
          <p:nvPr/>
        </p:nvSpPr>
        <p:spPr>
          <a:xfrm>
            <a:off x="6330777" y="806464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Questions and results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C9312628-F355-B61C-1329-8C35DFBF8B56}"/>
              </a:ext>
            </a:extLst>
          </p:cNvPr>
          <p:cNvSpPr/>
          <p:nvPr/>
        </p:nvSpPr>
        <p:spPr>
          <a:xfrm>
            <a:off x="9430567" y="801706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Conclusions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2E13536-41B0-45D2-A55B-14ED9620F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960" y="2038301"/>
            <a:ext cx="4013200" cy="34124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5">
            <a:extLst>
              <a:ext uri="{FF2B5EF4-FFF2-40B4-BE49-F238E27FC236}">
                <a16:creationId xmlns:a16="http://schemas.microsoft.com/office/drawing/2014/main" id="{E2FF4A7B-180D-595B-9B59-8E986B91633B}"/>
              </a:ext>
            </a:extLst>
          </p:cNvPr>
          <p:cNvSpPr txBox="1">
            <a:spLocks/>
          </p:cNvSpPr>
          <p:nvPr/>
        </p:nvSpPr>
        <p:spPr>
          <a:xfrm>
            <a:off x="78040" y="7630716"/>
            <a:ext cx="7797870" cy="598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Ancizar Sans Thin" panose="020B0402040300000003" pitchFamily="34" charset="0"/>
                <a:ea typeface="+mj-ea"/>
                <a:cs typeface="+mj-cs"/>
              </a:defRPr>
            </a:lvl1pPr>
          </a:lstStyle>
          <a:p>
            <a:pPr marL="18376" algn="ctr">
              <a:spcBef>
                <a:spcPts val="21"/>
              </a:spcBef>
            </a:pPr>
            <a:r>
              <a:rPr lang="en-GB" sz="1600" b="1" i="1" dirty="0">
                <a:latin typeface="Ancizar Sans Light" panose="020B0502040300000003" pitchFamily="34" charset="0"/>
                <a:ea typeface="Arial" panose="020B0604020202020204" pitchFamily="34" charset="0"/>
              </a:rPr>
              <a:t>Figure 5. </a:t>
            </a:r>
            <a:r>
              <a:rPr lang="en-GB" sz="1600" i="1" dirty="0">
                <a:latin typeface="Ancizar Sans Light" panose="020B0502040300000003" pitchFamily="34" charset="0"/>
                <a:ea typeface="Arial" panose="020B0604020202020204" pitchFamily="34" charset="0"/>
              </a:rPr>
              <a:t>Geological map of Sierra Nevada de Santa Marta. OB: Outer belt; IB: Inner belt; SB: Sevilla Belt; </a:t>
            </a:r>
            <a:r>
              <a:rPr lang="en-GB" sz="1600" i="1" dirty="0" err="1">
                <a:latin typeface="Ancizar Sans Light" panose="020B0502040300000003" pitchFamily="34" charset="0"/>
                <a:ea typeface="Arial" panose="020B0604020202020204" pitchFamily="34" charset="0"/>
              </a:rPr>
              <a:t>SnB</a:t>
            </a:r>
            <a:r>
              <a:rPr lang="en-GB" sz="1600" i="1" dirty="0">
                <a:latin typeface="Ancizar Sans Light" panose="020B0502040300000003" pitchFamily="34" charset="0"/>
                <a:ea typeface="Arial" panose="020B0604020202020204" pitchFamily="34" charset="0"/>
              </a:rPr>
              <a:t>: Sierra Nevada belt 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0655CEEC-AFB2-570C-C17F-E93ECE9B0202}"/>
              </a:ext>
            </a:extLst>
          </p:cNvPr>
          <p:cNvSpPr txBox="1">
            <a:spLocks/>
          </p:cNvSpPr>
          <p:nvPr/>
        </p:nvSpPr>
        <p:spPr>
          <a:xfrm>
            <a:off x="8215392" y="5263853"/>
            <a:ext cx="3932336" cy="950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Ancizar Sans Thin" panose="020B0402040300000003" pitchFamily="34" charset="0"/>
                <a:ea typeface="+mj-ea"/>
                <a:cs typeface="+mj-cs"/>
              </a:defRPr>
            </a:lvl1pPr>
          </a:lstStyle>
          <a:p>
            <a:pPr marL="18376" algn="ctr">
              <a:spcBef>
                <a:spcPts val="21"/>
              </a:spcBef>
            </a:pPr>
            <a:r>
              <a:rPr lang="en-GB" sz="1600" b="1" i="1" dirty="0">
                <a:latin typeface="Ancizar Sans Light" panose="020B0502040300000003" pitchFamily="34" charset="0"/>
                <a:ea typeface="Arial" panose="020B0604020202020204" pitchFamily="34" charset="0"/>
              </a:rPr>
              <a:t>Figure 6. Location of </a:t>
            </a:r>
            <a:r>
              <a:rPr lang="en-GB" sz="1600" i="1" dirty="0">
                <a:latin typeface="Ancizar Sans Light" panose="020B0502040300000003" pitchFamily="34" charset="0"/>
                <a:ea typeface="Arial" panose="020B0604020202020204" pitchFamily="34" charset="0"/>
              </a:rPr>
              <a:t>Sierra Nevada de Santa Marta and the study area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5D34C837-F321-C69D-DB8B-A3405FB0FAED}"/>
              </a:ext>
            </a:extLst>
          </p:cNvPr>
          <p:cNvSpPr txBox="1">
            <a:spLocks/>
          </p:cNvSpPr>
          <p:nvPr/>
        </p:nvSpPr>
        <p:spPr>
          <a:xfrm>
            <a:off x="8215392" y="6475014"/>
            <a:ext cx="3891902" cy="119345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Ancizar Sans Thin" panose="020B0402040300000003" pitchFamily="34" charset="0"/>
                <a:ea typeface="+mj-ea"/>
                <a:cs typeface="+mj-cs"/>
              </a:defRPr>
            </a:lvl1pPr>
          </a:lstStyle>
          <a:p>
            <a:pPr marL="18376" algn="just">
              <a:spcBef>
                <a:spcPts val="21"/>
              </a:spcBef>
            </a:pPr>
            <a:r>
              <a:rPr lang="en-GB" sz="1800" b="1" dirty="0">
                <a:latin typeface="Ancizar Sans Light" panose="020B0502040300000003" pitchFamily="34" charset="0"/>
                <a:ea typeface="Arial" panose="020B0604020202020204" pitchFamily="34" charset="0"/>
              </a:rPr>
              <a:t>Triangular massif bounded by Oca and Santa Marta-Bucaramanga system faults</a:t>
            </a:r>
          </a:p>
        </p:txBody>
      </p:sp>
    </p:spTree>
    <p:extLst>
      <p:ext uri="{BB962C8B-B14F-4D97-AF65-F5344CB8AC3E}">
        <p14:creationId xmlns:p14="http://schemas.microsoft.com/office/powerpoint/2010/main" val="428677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AB1D9-E263-ED79-BAF4-BE4BF0D4A31F}"/>
              </a:ext>
            </a:extLst>
          </p:cNvPr>
          <p:cNvSpPr/>
          <p:nvPr/>
        </p:nvSpPr>
        <p:spPr>
          <a:xfrm>
            <a:off x="1" y="-1"/>
            <a:ext cx="12599987" cy="8068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09" dirty="0">
              <a:solidFill>
                <a:schemeClr val="tx1"/>
              </a:solidFill>
              <a:latin typeface="Bodoni MT" panose="020706030806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41106-A49F-568C-8AE8-621EE898F150}"/>
              </a:ext>
            </a:extLst>
          </p:cNvPr>
          <p:cNvSpPr txBox="1"/>
          <p:nvPr/>
        </p:nvSpPr>
        <p:spPr>
          <a:xfrm>
            <a:off x="9071991" y="187968"/>
            <a:ext cx="3527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i="1" dirty="0">
                <a:latin typeface="Ancizar Sans Light" panose="020B0502040300000003" pitchFamily="34" charset="0"/>
              </a:rPr>
              <a:t>Europe Geoscience Union General Assembly - EGU 2022</a:t>
            </a:r>
            <a:br>
              <a:rPr lang="en-GB" sz="1100" i="1" dirty="0">
                <a:latin typeface="Ancizar Sans Light" panose="020B0502040300000003" pitchFamily="34" charset="0"/>
              </a:rPr>
            </a:br>
            <a:r>
              <a:rPr lang="en-GB" sz="1100" i="1" dirty="0">
                <a:latin typeface="Ancizar Sans Light" panose="020B0502040300000003" pitchFamily="34" charset="0"/>
              </a:rPr>
              <a:t>TS6.1 – 'Continental rift evolution: from inception to break-up'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E4A772-D1C3-7733-A3BA-9070D360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" y="21154"/>
            <a:ext cx="1795749" cy="764514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DDD3256C-E005-7A79-D2CF-9C803718767C}"/>
              </a:ext>
            </a:extLst>
          </p:cNvPr>
          <p:cNvSpPr/>
          <p:nvPr/>
        </p:nvSpPr>
        <p:spPr>
          <a:xfrm>
            <a:off x="41729" y="806465"/>
            <a:ext cx="3225800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Triassic metamorphism and gravitational collapse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631DA413-D5D5-AA86-89C1-F9AD9749E43F}"/>
              </a:ext>
            </a:extLst>
          </p:cNvPr>
          <p:cNvSpPr/>
          <p:nvPr/>
        </p:nvSpPr>
        <p:spPr>
          <a:xfrm>
            <a:off x="3277052" y="806464"/>
            <a:ext cx="3051969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SNSM massif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14AFB22-848D-5788-0953-A06009A53A8F}"/>
              </a:ext>
            </a:extLst>
          </p:cNvPr>
          <p:cNvSpPr/>
          <p:nvPr/>
        </p:nvSpPr>
        <p:spPr>
          <a:xfrm>
            <a:off x="6330777" y="806464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Questions and results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4F6FA64-8E29-C9DB-3D24-3B8AF69D3228}"/>
              </a:ext>
            </a:extLst>
          </p:cNvPr>
          <p:cNvSpPr/>
          <p:nvPr/>
        </p:nvSpPr>
        <p:spPr>
          <a:xfrm>
            <a:off x="9430567" y="798531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Conclusions</a:t>
            </a:r>
          </a:p>
        </p:txBody>
      </p:sp>
      <p:pic>
        <p:nvPicPr>
          <p:cNvPr id="9" name="Marcador de contenido 8" descr="Imagen que contiene árbol&#10;&#10;Descripción generada automáticamente">
            <a:extLst>
              <a:ext uri="{FF2B5EF4-FFF2-40B4-BE49-F238E27FC236}">
                <a16:creationId xmlns:a16="http://schemas.microsoft.com/office/drawing/2014/main" id="{48323EF4-7819-82F7-0077-769BC35E9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1" y="6840700"/>
            <a:ext cx="4963822" cy="1874403"/>
          </a:xfrm>
        </p:spPr>
      </p:pic>
      <p:pic>
        <p:nvPicPr>
          <p:cNvPr id="14" name="Imagen 13" descr="Mapa&#10;&#10;Descripción generada automáticamente">
            <a:extLst>
              <a:ext uri="{FF2B5EF4-FFF2-40B4-BE49-F238E27FC236}">
                <a16:creationId xmlns:a16="http://schemas.microsoft.com/office/drawing/2014/main" id="{47D6DE34-1893-1218-86DF-C9A1F8857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3" y="4947633"/>
            <a:ext cx="5009320" cy="1874403"/>
          </a:xfrm>
          <a:prstGeom prst="rect">
            <a:avLst/>
          </a:prstGeom>
        </p:spPr>
      </p:pic>
      <p:pic>
        <p:nvPicPr>
          <p:cNvPr id="24" name="Imagen 23" descr="Mapa&#10;&#10;Descripción generada automáticamente">
            <a:extLst>
              <a:ext uri="{FF2B5EF4-FFF2-40B4-BE49-F238E27FC236}">
                <a16:creationId xmlns:a16="http://schemas.microsoft.com/office/drawing/2014/main" id="{E26D36DE-3178-9876-8B21-BA2CF4E08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78" y="1642675"/>
            <a:ext cx="3174352" cy="2438753"/>
          </a:xfrm>
          <a:prstGeom prst="rect">
            <a:avLst/>
          </a:prstGeom>
        </p:spPr>
      </p:pic>
      <p:pic>
        <p:nvPicPr>
          <p:cNvPr id="26" name="Imagen 25" descr="Personas caminando en la tierra&#10;&#10;Descripción generada automáticamente con confianza media">
            <a:extLst>
              <a:ext uri="{FF2B5EF4-FFF2-40B4-BE49-F238E27FC236}">
                <a16:creationId xmlns:a16="http://schemas.microsoft.com/office/drawing/2014/main" id="{B29B3DD1-68B5-5331-1466-598926616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79" y="1590009"/>
            <a:ext cx="5128971" cy="2491419"/>
          </a:xfrm>
          <a:prstGeom prst="rect">
            <a:avLst/>
          </a:prstGeom>
        </p:spPr>
      </p:pic>
      <p:pic>
        <p:nvPicPr>
          <p:cNvPr id="20" name="Imagen 19" descr="Imagen que contiene exterior, nieve, pequeño, cubierto&#10;&#10;Descripción generada automáticamente">
            <a:extLst>
              <a:ext uri="{FF2B5EF4-FFF2-40B4-BE49-F238E27FC236}">
                <a16:creationId xmlns:a16="http://schemas.microsoft.com/office/drawing/2014/main" id="{2EF8A315-C086-CE5A-4D49-FB6BF3722B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20" y="6213366"/>
            <a:ext cx="5146430" cy="2501737"/>
          </a:xfrm>
          <a:prstGeom prst="rect">
            <a:avLst/>
          </a:prstGeom>
        </p:spPr>
      </p:pic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97F9483C-D03C-5F74-2945-58DDF028BA42}"/>
              </a:ext>
            </a:extLst>
          </p:cNvPr>
          <p:cNvCxnSpPr/>
          <p:nvPr/>
        </p:nvCxnSpPr>
        <p:spPr>
          <a:xfrm>
            <a:off x="696401" y="4217437"/>
            <a:ext cx="11022849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5">
            <a:extLst>
              <a:ext uri="{FF2B5EF4-FFF2-40B4-BE49-F238E27FC236}">
                <a16:creationId xmlns:a16="http://schemas.microsoft.com/office/drawing/2014/main" id="{AE8C6EB5-B5C7-2DD5-88EB-A036FF27F888}"/>
              </a:ext>
            </a:extLst>
          </p:cNvPr>
          <p:cNvSpPr txBox="1">
            <a:spLocks/>
          </p:cNvSpPr>
          <p:nvPr/>
        </p:nvSpPr>
        <p:spPr>
          <a:xfrm>
            <a:off x="69086" y="2501639"/>
            <a:ext cx="2160249" cy="72082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Ancizar Sans Thin" panose="020B0402040300000003" pitchFamily="34" charset="0"/>
                <a:ea typeface="+mj-ea"/>
                <a:cs typeface="+mj-cs"/>
              </a:defRPr>
            </a:lvl1pPr>
          </a:lstStyle>
          <a:p>
            <a:pPr marL="18376" algn="ctr">
              <a:spcBef>
                <a:spcPts val="21"/>
              </a:spcBef>
            </a:pPr>
            <a:r>
              <a:rPr lang="en-GB" sz="1800" b="1" dirty="0" err="1">
                <a:latin typeface="Ancizar Sans Light" panose="020B0502040300000003" pitchFamily="34" charset="0"/>
                <a:ea typeface="Arial" panose="020B0604020202020204" pitchFamily="34" charset="0"/>
              </a:rPr>
              <a:t>Grt+Bt+Qz+Chl</a:t>
            </a:r>
            <a:endParaRPr lang="en-GB" sz="1800" b="1" dirty="0">
              <a:latin typeface="Ancizar Sans Light" panose="020B0502040300000003" pitchFamily="34" charset="0"/>
              <a:ea typeface="Arial" panose="020B0604020202020204" pitchFamily="34" charset="0"/>
            </a:endParaRPr>
          </a:p>
          <a:p>
            <a:pPr marL="18376" algn="ctr">
              <a:spcBef>
                <a:spcPts val="21"/>
              </a:spcBef>
            </a:pPr>
            <a:r>
              <a:rPr lang="en-GB" sz="1800" b="1" dirty="0">
                <a:latin typeface="Ancizar Sans Light" panose="020B0502040300000003" pitchFamily="34" charset="0"/>
                <a:ea typeface="Arial" panose="020B0604020202020204" pitchFamily="34" charset="0"/>
              </a:rPr>
              <a:t>+</a:t>
            </a:r>
            <a:r>
              <a:rPr lang="en-GB" sz="1800" b="1" dirty="0" err="1">
                <a:latin typeface="Ancizar Sans Light" panose="020B0502040300000003" pitchFamily="34" charset="0"/>
                <a:ea typeface="Arial" panose="020B0604020202020204" pitchFamily="34" charset="0"/>
              </a:rPr>
              <a:t>Sill+Pl</a:t>
            </a:r>
            <a:endParaRPr lang="en-GB" sz="1800" b="1" dirty="0">
              <a:latin typeface="Ancizar Sans Light" panose="020B0502040300000003" pitchFamily="34" charset="0"/>
              <a:ea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1C1A6EE-5E8F-75B7-BD73-68B0C4D730E6}"/>
              </a:ext>
            </a:extLst>
          </p:cNvPr>
          <p:cNvSpPr txBox="1"/>
          <p:nvPr/>
        </p:nvSpPr>
        <p:spPr>
          <a:xfrm>
            <a:off x="7297972" y="4968703"/>
            <a:ext cx="3713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ncizar Sans Light" panose="020B0502040300000003" pitchFamily="34" charset="0"/>
              </a:rPr>
              <a:t>1, </a:t>
            </a:r>
            <a:r>
              <a:rPr lang="es-MX" b="1" dirty="0" err="1">
                <a:latin typeface="Ancizar Sans Light" panose="020B0502040300000003" pitchFamily="34" charset="0"/>
              </a:rPr>
              <a:t>Qz+Bi+Pl+Zo</a:t>
            </a:r>
            <a:endParaRPr lang="es-MX" b="1" dirty="0">
              <a:latin typeface="Ancizar Sans Light" panose="020B0502040300000003" pitchFamily="34" charset="0"/>
            </a:endParaRPr>
          </a:p>
          <a:p>
            <a:pPr algn="ctr"/>
            <a:r>
              <a:rPr lang="es-MX" b="1" dirty="0">
                <a:latin typeface="Ancizar Sans Light" panose="020B0502040300000003" pitchFamily="34" charset="0"/>
              </a:rPr>
              <a:t>2. </a:t>
            </a:r>
            <a:r>
              <a:rPr lang="es-MX" b="1" dirty="0" err="1">
                <a:latin typeface="Ancizar Sans Light" panose="020B0502040300000003" pitchFamily="34" charset="0"/>
              </a:rPr>
              <a:t>Kfs+Qz+Hbl±Plc</a:t>
            </a:r>
            <a:endParaRPr lang="es-CO" b="1" dirty="0">
              <a:latin typeface="Ancizar Sans Light" panose="020B05020403000000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FB5255A-5E3C-8B57-3C5E-72DD9C57462B}"/>
              </a:ext>
            </a:extLst>
          </p:cNvPr>
          <p:cNvSpPr txBox="1"/>
          <p:nvPr/>
        </p:nvSpPr>
        <p:spPr>
          <a:xfrm>
            <a:off x="7689735" y="6966350"/>
            <a:ext cx="29770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400" b="1" dirty="0">
                <a:latin typeface="Ancizar Sans Light" panose="020B0502040300000003" pitchFamily="34" charset="0"/>
              </a:rPr>
              <a:t>2</a:t>
            </a:r>
            <a:endParaRPr lang="es-CO" sz="2400" b="1" dirty="0">
              <a:latin typeface="Ancizar Sans Light" panose="020B0502040300000003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C3A878A-AC06-7D55-9831-E5D363F8B695}"/>
              </a:ext>
            </a:extLst>
          </p:cNvPr>
          <p:cNvSpPr txBox="1"/>
          <p:nvPr/>
        </p:nvSpPr>
        <p:spPr>
          <a:xfrm>
            <a:off x="9430567" y="7710637"/>
            <a:ext cx="29770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400" b="1" dirty="0">
                <a:latin typeface="Ancizar Sans Light" panose="020B0502040300000003" pitchFamily="34" charset="0"/>
              </a:rPr>
              <a:t>1</a:t>
            </a:r>
            <a:endParaRPr lang="es-CO" sz="2400" b="1" dirty="0">
              <a:latin typeface="Ancizar Sans Light" panose="020B0502040300000003" pitchFamily="34" charset="0"/>
            </a:endParaRPr>
          </a:p>
        </p:txBody>
      </p:sp>
      <p:sp>
        <p:nvSpPr>
          <p:cNvPr id="34" name="Title 5">
            <a:extLst>
              <a:ext uri="{FF2B5EF4-FFF2-40B4-BE49-F238E27FC236}">
                <a16:creationId xmlns:a16="http://schemas.microsoft.com/office/drawing/2014/main" id="{A361013F-94F6-AE76-1D94-30A08E510A40}"/>
              </a:ext>
            </a:extLst>
          </p:cNvPr>
          <p:cNvSpPr txBox="1">
            <a:spLocks/>
          </p:cNvSpPr>
          <p:nvPr/>
        </p:nvSpPr>
        <p:spPr>
          <a:xfrm>
            <a:off x="69086" y="1420231"/>
            <a:ext cx="2160249" cy="72082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11999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74" kern="1200">
                <a:solidFill>
                  <a:schemeClr val="tx1"/>
                </a:solidFill>
                <a:latin typeface="Ancizar Sans Thin" panose="020B0402040300000003" pitchFamily="34" charset="0"/>
                <a:ea typeface="+mj-ea"/>
                <a:cs typeface="+mj-cs"/>
              </a:defRPr>
            </a:lvl1pPr>
          </a:lstStyle>
          <a:p>
            <a:pPr marL="18376" algn="ctr">
              <a:spcBef>
                <a:spcPts val="21"/>
              </a:spcBef>
            </a:pPr>
            <a:r>
              <a:rPr lang="en-GB" sz="1600" b="1" i="1" dirty="0">
                <a:latin typeface="Ancizar Sans Light" panose="020B0502040300000003" pitchFamily="34" charset="0"/>
                <a:ea typeface="Arial" panose="020B0604020202020204" pitchFamily="34" charset="0"/>
              </a:rPr>
              <a:t>La Secreta Mylonite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9B40878-ADDE-95CD-353D-79CA38DB196B}"/>
              </a:ext>
            </a:extLst>
          </p:cNvPr>
          <p:cNvSpPr txBox="1"/>
          <p:nvPr/>
        </p:nvSpPr>
        <p:spPr>
          <a:xfrm>
            <a:off x="-707582" y="4435264"/>
            <a:ext cx="3713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i="1" dirty="0">
                <a:latin typeface="Ancizar Sans Light" panose="020B0502040300000003" pitchFamily="34" charset="0"/>
              </a:rPr>
              <a:t>San Lorenzo </a:t>
            </a:r>
            <a:r>
              <a:rPr lang="es-MX" sz="1600" b="1" i="1" dirty="0" err="1">
                <a:latin typeface="Ancizar Sans Light" panose="020B0502040300000003" pitchFamily="34" charset="0"/>
              </a:rPr>
              <a:t>schists</a:t>
            </a:r>
            <a:endParaRPr lang="es-CO" sz="1600" b="1" i="1" dirty="0">
              <a:latin typeface="Ancizar Sans Light" panose="020B05020403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64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AB1D9-E263-ED79-BAF4-BE4BF0D4A31F}"/>
              </a:ext>
            </a:extLst>
          </p:cNvPr>
          <p:cNvSpPr/>
          <p:nvPr/>
        </p:nvSpPr>
        <p:spPr>
          <a:xfrm>
            <a:off x="1" y="-1"/>
            <a:ext cx="12599987" cy="8068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09" dirty="0">
              <a:solidFill>
                <a:schemeClr val="tx1"/>
              </a:solidFill>
              <a:latin typeface="Bodoni MT" panose="020706030806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41106-A49F-568C-8AE8-621EE898F150}"/>
              </a:ext>
            </a:extLst>
          </p:cNvPr>
          <p:cNvSpPr txBox="1"/>
          <p:nvPr/>
        </p:nvSpPr>
        <p:spPr>
          <a:xfrm>
            <a:off x="9071991" y="187968"/>
            <a:ext cx="3527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i="1" dirty="0">
                <a:latin typeface="Ancizar Sans Light" panose="020B0502040300000003" pitchFamily="34" charset="0"/>
              </a:rPr>
              <a:t>Europe Geoscience Union General Assembly - EGU 2022</a:t>
            </a:r>
            <a:br>
              <a:rPr lang="en-GB" sz="1100" i="1" dirty="0">
                <a:latin typeface="Ancizar Sans Light" panose="020B0502040300000003" pitchFamily="34" charset="0"/>
              </a:rPr>
            </a:br>
            <a:r>
              <a:rPr lang="en-GB" sz="1100" i="1" dirty="0">
                <a:latin typeface="Ancizar Sans Light" panose="020B0502040300000003" pitchFamily="34" charset="0"/>
              </a:rPr>
              <a:t>TS6.1 – 'Continental rift evolution: from inception to break-up'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E4A772-D1C3-7733-A3BA-9070D360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" y="21154"/>
            <a:ext cx="1795749" cy="764514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DDD3256C-E005-7A79-D2CF-9C803718767C}"/>
              </a:ext>
            </a:extLst>
          </p:cNvPr>
          <p:cNvSpPr/>
          <p:nvPr/>
        </p:nvSpPr>
        <p:spPr>
          <a:xfrm>
            <a:off x="41729" y="806465"/>
            <a:ext cx="3225800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Triassic metamorphism and gravitational collapse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631DA413-D5D5-AA86-89C1-F9AD9749E43F}"/>
              </a:ext>
            </a:extLst>
          </p:cNvPr>
          <p:cNvSpPr/>
          <p:nvPr/>
        </p:nvSpPr>
        <p:spPr>
          <a:xfrm>
            <a:off x="3277052" y="806464"/>
            <a:ext cx="3051969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SNSM massif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14AFB22-848D-5788-0953-A06009A53A8F}"/>
              </a:ext>
            </a:extLst>
          </p:cNvPr>
          <p:cNvSpPr/>
          <p:nvPr/>
        </p:nvSpPr>
        <p:spPr>
          <a:xfrm>
            <a:off x="6330777" y="806464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Questions and results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4F6FA64-8E29-C9DB-3D24-3B8AF69D3228}"/>
              </a:ext>
            </a:extLst>
          </p:cNvPr>
          <p:cNvSpPr/>
          <p:nvPr/>
        </p:nvSpPr>
        <p:spPr>
          <a:xfrm>
            <a:off x="9430567" y="798531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Conclusions</a:t>
            </a:r>
          </a:p>
        </p:txBody>
      </p:sp>
      <p:pic>
        <p:nvPicPr>
          <p:cNvPr id="21" name="Marcador de contenido 20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031819E4-B121-A3EC-CC05-2FB7F679B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3" y="6397600"/>
            <a:ext cx="4834607" cy="1875600"/>
          </a:xfrm>
        </p:spPr>
      </p:pic>
      <p:pic>
        <p:nvPicPr>
          <p:cNvPr id="23" name="Imagen 22" descr="Una roca en el campo&#10;&#10;Descripción generada automáticamente con confianza baja">
            <a:extLst>
              <a:ext uri="{FF2B5EF4-FFF2-40B4-BE49-F238E27FC236}">
                <a16:creationId xmlns:a16="http://schemas.microsoft.com/office/drawing/2014/main" id="{D9E54C93-5E41-CF5B-6210-61A01457F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41" y="5144792"/>
            <a:ext cx="4171211" cy="3128408"/>
          </a:xfrm>
          <a:prstGeom prst="rect">
            <a:avLst/>
          </a:prstGeom>
        </p:spPr>
      </p:pic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BDF2B410-4E7E-CA98-0FE4-9A73A79F3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57" y="1613289"/>
            <a:ext cx="3897929" cy="2506291"/>
          </a:xfrm>
          <a:prstGeom prst="rect">
            <a:avLst/>
          </a:prstGeom>
        </p:spPr>
      </p:pic>
      <p:pic>
        <p:nvPicPr>
          <p:cNvPr id="5" name="Imagen 4" descr="Imagen que contiene exterior, roca, tablero, montaña&#10;&#10;Descripción generada automáticamente">
            <a:extLst>
              <a:ext uri="{FF2B5EF4-FFF2-40B4-BE49-F238E27FC236}">
                <a16:creationId xmlns:a16="http://schemas.microsoft.com/office/drawing/2014/main" id="{FA7C536D-FF5D-76F7-AA39-724889EFA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31" y="1613289"/>
            <a:ext cx="5124755" cy="2491200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DF500380-B222-0F1D-E340-554858BD3757}"/>
              </a:ext>
            </a:extLst>
          </p:cNvPr>
          <p:cNvCxnSpPr/>
          <p:nvPr/>
        </p:nvCxnSpPr>
        <p:spPr>
          <a:xfrm>
            <a:off x="696401" y="4217437"/>
            <a:ext cx="11022849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A88A950-A143-3AE1-7619-E3B7F8F6FE02}"/>
              </a:ext>
            </a:extLst>
          </p:cNvPr>
          <p:cNvSpPr txBox="1"/>
          <p:nvPr/>
        </p:nvSpPr>
        <p:spPr>
          <a:xfrm>
            <a:off x="1420260" y="5285944"/>
            <a:ext cx="371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err="1">
                <a:latin typeface="Ancizar Sans Light" panose="020B0502040300000003" pitchFamily="34" charset="0"/>
              </a:rPr>
              <a:t>St+Grt+Bt+Ms+Qz±Plc</a:t>
            </a:r>
            <a:endParaRPr lang="es-CO" b="1" dirty="0">
              <a:latin typeface="Ancizar Sans Light" panose="020B0502040300000003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F50D419-42C7-AD15-6306-A794C679375F}"/>
              </a:ext>
            </a:extLst>
          </p:cNvPr>
          <p:cNvSpPr txBox="1"/>
          <p:nvPr/>
        </p:nvSpPr>
        <p:spPr>
          <a:xfrm>
            <a:off x="445911" y="2313638"/>
            <a:ext cx="1042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err="1">
                <a:latin typeface="Ancizar Sans Light" panose="020B0502040300000003" pitchFamily="34" charset="0"/>
              </a:rPr>
              <a:t>Grt+Bt+Ms+Qz±Plc</a:t>
            </a:r>
            <a:endParaRPr lang="es-CO" b="1" dirty="0">
              <a:latin typeface="Ancizar Sans Light" panose="020B0502040300000003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20B3F0B-C87E-03E6-CCFC-64948AE4E73D}"/>
              </a:ext>
            </a:extLst>
          </p:cNvPr>
          <p:cNvSpPr txBox="1"/>
          <p:nvPr/>
        </p:nvSpPr>
        <p:spPr>
          <a:xfrm>
            <a:off x="-985090" y="4806238"/>
            <a:ext cx="3713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i="1" dirty="0">
                <a:latin typeface="Ancizar Sans Light" panose="020B0502040300000003" pitchFamily="34" charset="0"/>
              </a:rPr>
              <a:t>San Lorenzo </a:t>
            </a:r>
            <a:r>
              <a:rPr lang="es-MX" sz="1600" b="1" i="1" dirty="0" err="1">
                <a:latin typeface="Ancizar Sans Light" panose="020B0502040300000003" pitchFamily="34" charset="0"/>
              </a:rPr>
              <a:t>schists</a:t>
            </a:r>
            <a:endParaRPr lang="es-CO" sz="1600" b="1" i="1" dirty="0">
              <a:latin typeface="Ancizar Sans Light" panose="020B05020403000000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067796E-2913-6D1D-DBB7-EA213AF8A722}"/>
              </a:ext>
            </a:extLst>
          </p:cNvPr>
          <p:cNvSpPr txBox="1"/>
          <p:nvPr/>
        </p:nvSpPr>
        <p:spPr>
          <a:xfrm>
            <a:off x="-985090" y="1787293"/>
            <a:ext cx="3713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i="1" dirty="0">
                <a:latin typeface="Ancizar Sans Light" panose="020B0502040300000003" pitchFamily="34" charset="0"/>
              </a:rPr>
              <a:t>San Lorenzo </a:t>
            </a:r>
            <a:r>
              <a:rPr lang="es-MX" sz="1600" b="1" i="1" dirty="0" err="1">
                <a:latin typeface="Ancizar Sans Light" panose="020B0502040300000003" pitchFamily="34" charset="0"/>
              </a:rPr>
              <a:t>schists</a:t>
            </a:r>
            <a:endParaRPr lang="es-CO" sz="1600" b="1" i="1" dirty="0">
              <a:latin typeface="Ancizar Sans Light" panose="020B05020403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4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AB1D9-E263-ED79-BAF4-BE4BF0D4A31F}"/>
              </a:ext>
            </a:extLst>
          </p:cNvPr>
          <p:cNvSpPr/>
          <p:nvPr/>
        </p:nvSpPr>
        <p:spPr>
          <a:xfrm>
            <a:off x="1" y="-1"/>
            <a:ext cx="12599987" cy="8068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09" dirty="0">
              <a:solidFill>
                <a:schemeClr val="tx1"/>
              </a:solidFill>
              <a:latin typeface="Bodoni MT" panose="020706030806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41106-A49F-568C-8AE8-621EE898F150}"/>
              </a:ext>
            </a:extLst>
          </p:cNvPr>
          <p:cNvSpPr txBox="1"/>
          <p:nvPr/>
        </p:nvSpPr>
        <p:spPr>
          <a:xfrm>
            <a:off x="9071991" y="187968"/>
            <a:ext cx="3527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i="1" dirty="0">
                <a:latin typeface="Ancizar Sans Light" panose="020B0502040300000003" pitchFamily="34" charset="0"/>
              </a:rPr>
              <a:t>Europe Geoscience Union General Assembly - EGU 2022</a:t>
            </a:r>
            <a:br>
              <a:rPr lang="en-GB" sz="1100" i="1" dirty="0">
                <a:latin typeface="Ancizar Sans Light" panose="020B0502040300000003" pitchFamily="34" charset="0"/>
              </a:rPr>
            </a:br>
            <a:r>
              <a:rPr lang="en-GB" sz="1100" i="1" dirty="0">
                <a:latin typeface="Ancizar Sans Light" panose="020B0502040300000003" pitchFamily="34" charset="0"/>
              </a:rPr>
              <a:t>TS6.1 – 'Continental rift evolution: from inception to break-up'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E4A772-D1C3-7733-A3BA-9070D360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" y="21154"/>
            <a:ext cx="1795749" cy="764514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DDD3256C-E005-7A79-D2CF-9C803718767C}"/>
              </a:ext>
            </a:extLst>
          </p:cNvPr>
          <p:cNvSpPr/>
          <p:nvPr/>
        </p:nvSpPr>
        <p:spPr>
          <a:xfrm>
            <a:off x="41729" y="806465"/>
            <a:ext cx="3225800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Triassic metamorphism and gravitational collapse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631DA413-D5D5-AA86-89C1-F9AD9749E43F}"/>
              </a:ext>
            </a:extLst>
          </p:cNvPr>
          <p:cNvSpPr/>
          <p:nvPr/>
        </p:nvSpPr>
        <p:spPr>
          <a:xfrm>
            <a:off x="3277052" y="806464"/>
            <a:ext cx="3051969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SNSM massif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14AFB22-848D-5788-0953-A06009A53A8F}"/>
              </a:ext>
            </a:extLst>
          </p:cNvPr>
          <p:cNvSpPr/>
          <p:nvPr/>
        </p:nvSpPr>
        <p:spPr>
          <a:xfrm>
            <a:off x="6330777" y="806464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Questions and results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4F6FA64-8E29-C9DB-3D24-3B8AF69D3228}"/>
              </a:ext>
            </a:extLst>
          </p:cNvPr>
          <p:cNvSpPr/>
          <p:nvPr/>
        </p:nvSpPr>
        <p:spPr>
          <a:xfrm>
            <a:off x="9430567" y="798531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Conclusions</a:t>
            </a:r>
          </a:p>
        </p:txBody>
      </p:sp>
      <p:pic>
        <p:nvPicPr>
          <p:cNvPr id="4" name="Imagen 3" descr="Un hombre en una montaña&#10;&#10;Descripción generada automáticamente con confianza baja">
            <a:extLst>
              <a:ext uri="{FF2B5EF4-FFF2-40B4-BE49-F238E27FC236}">
                <a16:creationId xmlns:a16="http://schemas.microsoft.com/office/drawing/2014/main" id="{882315A9-B027-A5C3-14AA-8D26CD21D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3375" y="3785115"/>
            <a:ext cx="5225105" cy="2539982"/>
          </a:xfrm>
          <a:prstGeom prst="rect">
            <a:avLst/>
          </a:prstGeom>
        </p:spPr>
      </p:pic>
      <p:pic>
        <p:nvPicPr>
          <p:cNvPr id="9" name="Marcador de contenido 8" descr="Imagen que contiene exterior, parado, gris, roca&#10;&#10;Descripción generada automáticamente">
            <a:extLst>
              <a:ext uri="{FF2B5EF4-FFF2-40B4-BE49-F238E27FC236}">
                <a16:creationId xmlns:a16="http://schemas.microsoft.com/office/drawing/2014/main" id="{185663DA-1A96-4426-CEAA-D1302580B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959" y="4275624"/>
            <a:ext cx="6977901" cy="3392035"/>
          </a:xfr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A6AB5491-05A0-7B17-772A-0673E94FFD90}"/>
              </a:ext>
            </a:extLst>
          </p:cNvPr>
          <p:cNvSpPr txBox="1"/>
          <p:nvPr/>
        </p:nvSpPr>
        <p:spPr>
          <a:xfrm>
            <a:off x="-867606" y="1871930"/>
            <a:ext cx="3713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i="1" dirty="0" err="1">
                <a:latin typeface="Ancizar Sans Light" panose="020B0502040300000003" pitchFamily="34" charset="0"/>
              </a:rPr>
              <a:t>Ortogneiss</a:t>
            </a:r>
            <a:r>
              <a:rPr lang="es-MX" sz="1600" b="1" i="1" dirty="0">
                <a:latin typeface="Ancizar Sans Light" panose="020B0502040300000003" pitchFamily="34" charset="0"/>
              </a:rPr>
              <a:t> El Encanto</a:t>
            </a:r>
            <a:endParaRPr lang="es-CO" sz="1600" b="1" i="1" dirty="0">
              <a:latin typeface="Ancizar Sans Light" panose="020B0502040300000003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AE5855A-4CE2-D74C-D4CE-5A9F2CBEE8B9}"/>
              </a:ext>
            </a:extLst>
          </p:cNvPr>
          <p:cNvSpPr txBox="1"/>
          <p:nvPr/>
        </p:nvSpPr>
        <p:spPr>
          <a:xfrm>
            <a:off x="6019117" y="3338134"/>
            <a:ext cx="371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err="1">
                <a:latin typeface="Ancizar Sans Light" panose="020B0502040300000003" pitchFamily="34" charset="0"/>
              </a:rPr>
              <a:t>Pl+Hbl+Qz+Bt</a:t>
            </a:r>
            <a:endParaRPr lang="es-CO" b="1" dirty="0">
              <a:latin typeface="Ancizar Sans Light" panose="020B0502040300000003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C43EC9A-4E63-B79B-2803-1C4B0306DA15}"/>
              </a:ext>
            </a:extLst>
          </p:cNvPr>
          <p:cNvSpPr txBox="1"/>
          <p:nvPr/>
        </p:nvSpPr>
        <p:spPr>
          <a:xfrm>
            <a:off x="4559718" y="2695940"/>
            <a:ext cx="659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1" dirty="0" err="1">
                <a:latin typeface="Ancizar Sans Light" panose="020B0502040300000003" pitchFamily="34" charset="0"/>
              </a:rPr>
              <a:t>Since</a:t>
            </a:r>
            <a:r>
              <a:rPr lang="es-MX" b="1" i="1" dirty="0">
                <a:latin typeface="Ancizar Sans Light" panose="020B0502040300000003" pitchFamily="34" charset="0"/>
              </a:rPr>
              <a:t> </a:t>
            </a:r>
            <a:r>
              <a:rPr lang="es-MX" b="1" i="1" dirty="0" err="1">
                <a:latin typeface="Ancizar Sans Light" panose="020B0502040300000003" pitchFamily="34" charset="0"/>
              </a:rPr>
              <a:t>now</a:t>
            </a:r>
            <a:r>
              <a:rPr lang="es-MX" b="1" i="1" dirty="0">
                <a:latin typeface="Ancizar Sans Light" panose="020B0502040300000003" pitchFamily="34" charset="0"/>
              </a:rPr>
              <a:t> </a:t>
            </a:r>
            <a:r>
              <a:rPr lang="es-MX" b="1" i="1" dirty="0" err="1">
                <a:latin typeface="Ancizar Sans Light" panose="020B0502040300000003" pitchFamily="34" charset="0"/>
              </a:rPr>
              <a:t>it</a:t>
            </a:r>
            <a:r>
              <a:rPr lang="es-MX" b="1" i="1" dirty="0">
                <a:latin typeface="Ancizar Sans Light" panose="020B0502040300000003" pitchFamily="34" charset="0"/>
              </a:rPr>
              <a:t> </a:t>
            </a:r>
            <a:r>
              <a:rPr lang="es-MX" b="1" i="1" dirty="0" err="1">
                <a:latin typeface="Ancizar Sans Light" panose="020B0502040300000003" pitchFamily="34" charset="0"/>
              </a:rPr>
              <a:t>will</a:t>
            </a:r>
            <a:r>
              <a:rPr lang="es-MX" b="1" i="1" dirty="0">
                <a:latin typeface="Ancizar Sans Light" panose="020B0502040300000003" pitchFamily="34" charset="0"/>
              </a:rPr>
              <a:t> be </a:t>
            </a:r>
            <a:r>
              <a:rPr lang="es-MX" b="1" i="1" dirty="0" err="1">
                <a:latin typeface="Ancizar Sans Light" panose="020B0502040300000003" pitchFamily="34" charset="0"/>
              </a:rPr>
              <a:t>incluided</a:t>
            </a:r>
            <a:r>
              <a:rPr lang="es-MX" b="1" i="1" dirty="0">
                <a:latin typeface="Ancizar Sans Light" panose="020B0502040300000003" pitchFamily="34" charset="0"/>
              </a:rPr>
              <a:t> </a:t>
            </a:r>
            <a:r>
              <a:rPr lang="es-MX" b="1" i="1" dirty="0" err="1">
                <a:latin typeface="Ancizar Sans Light" panose="020B0502040300000003" pitchFamily="34" charset="0"/>
              </a:rPr>
              <a:t>to</a:t>
            </a:r>
            <a:r>
              <a:rPr lang="es-MX" b="1" i="1" dirty="0">
                <a:latin typeface="Ancizar Sans Light" panose="020B0502040300000003" pitchFamily="34" charset="0"/>
              </a:rPr>
              <a:t> San Lorenzo </a:t>
            </a:r>
            <a:r>
              <a:rPr lang="es-MX" b="1" i="1" dirty="0" err="1">
                <a:latin typeface="Ancizar Sans Light" panose="020B0502040300000003" pitchFamily="34" charset="0"/>
              </a:rPr>
              <a:t>schist</a:t>
            </a:r>
            <a:r>
              <a:rPr lang="es-MX" b="1" i="1" dirty="0">
                <a:latin typeface="Ancizar Sans Light" panose="020B0502040300000003" pitchFamily="34" charset="0"/>
              </a:rPr>
              <a:t> as a </a:t>
            </a:r>
            <a:r>
              <a:rPr lang="es-MX" b="1" i="1" dirty="0" err="1">
                <a:latin typeface="Ancizar Sans Light" panose="020B0502040300000003" pitchFamily="34" charset="0"/>
              </a:rPr>
              <a:t>metavolcanic</a:t>
            </a:r>
            <a:r>
              <a:rPr lang="es-MX" b="1" i="1" dirty="0">
                <a:latin typeface="Ancizar Sans Light" panose="020B0502040300000003" pitchFamily="34" charset="0"/>
              </a:rPr>
              <a:t> rock</a:t>
            </a:r>
            <a:endParaRPr lang="es-CO" b="1" i="1" dirty="0">
              <a:latin typeface="Ancizar Sans Light" panose="020B05020403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1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AB1D9-E263-ED79-BAF4-BE4BF0D4A31F}"/>
              </a:ext>
            </a:extLst>
          </p:cNvPr>
          <p:cNvSpPr/>
          <p:nvPr/>
        </p:nvSpPr>
        <p:spPr>
          <a:xfrm>
            <a:off x="1" y="-1"/>
            <a:ext cx="12599987" cy="8068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09" dirty="0">
              <a:solidFill>
                <a:schemeClr val="tx1"/>
              </a:solidFill>
              <a:latin typeface="Bodoni MT" panose="020706030806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41106-A49F-568C-8AE8-621EE898F150}"/>
              </a:ext>
            </a:extLst>
          </p:cNvPr>
          <p:cNvSpPr txBox="1"/>
          <p:nvPr/>
        </p:nvSpPr>
        <p:spPr>
          <a:xfrm>
            <a:off x="9071991" y="187968"/>
            <a:ext cx="3527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i="1" dirty="0">
                <a:latin typeface="Ancizar Sans Light" panose="020B0502040300000003" pitchFamily="34" charset="0"/>
              </a:rPr>
              <a:t>Europe Geoscience Union General Assembly - EGU 2022</a:t>
            </a:r>
            <a:br>
              <a:rPr lang="en-GB" sz="1100" i="1" dirty="0">
                <a:latin typeface="Ancizar Sans Light" panose="020B0502040300000003" pitchFamily="34" charset="0"/>
              </a:rPr>
            </a:br>
            <a:r>
              <a:rPr lang="en-GB" sz="1100" i="1" dirty="0">
                <a:latin typeface="Ancizar Sans Light" panose="020B0502040300000003" pitchFamily="34" charset="0"/>
              </a:rPr>
              <a:t>TS6.1 – 'Continental rift evolution: from inception to break-up'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E4A772-D1C3-7733-A3BA-9070D360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" y="21154"/>
            <a:ext cx="1795749" cy="764514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DDD3256C-E005-7A79-D2CF-9C803718767C}"/>
              </a:ext>
            </a:extLst>
          </p:cNvPr>
          <p:cNvSpPr/>
          <p:nvPr/>
        </p:nvSpPr>
        <p:spPr>
          <a:xfrm>
            <a:off x="41729" y="806465"/>
            <a:ext cx="3225800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Triassic metamorphism and gravitational collapse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631DA413-D5D5-AA86-89C1-F9AD9749E43F}"/>
              </a:ext>
            </a:extLst>
          </p:cNvPr>
          <p:cNvSpPr/>
          <p:nvPr/>
        </p:nvSpPr>
        <p:spPr>
          <a:xfrm>
            <a:off x="3277052" y="806464"/>
            <a:ext cx="3051969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SNSM massif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14AFB22-848D-5788-0953-A06009A53A8F}"/>
              </a:ext>
            </a:extLst>
          </p:cNvPr>
          <p:cNvSpPr/>
          <p:nvPr/>
        </p:nvSpPr>
        <p:spPr>
          <a:xfrm>
            <a:off x="6330777" y="806464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Questions and results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4F6FA64-8E29-C9DB-3D24-3B8AF69D3228}"/>
              </a:ext>
            </a:extLst>
          </p:cNvPr>
          <p:cNvSpPr/>
          <p:nvPr/>
        </p:nvSpPr>
        <p:spPr>
          <a:xfrm>
            <a:off x="9430567" y="798531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Conclusions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9FAC41-BD39-40AA-BA8D-6580129F671A}"/>
              </a:ext>
            </a:extLst>
          </p:cNvPr>
          <p:cNvSpPr txBox="1"/>
          <p:nvPr/>
        </p:nvSpPr>
        <p:spPr>
          <a:xfrm>
            <a:off x="634483" y="1623527"/>
            <a:ext cx="2500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>
                <a:latin typeface="Ancizar Sans Light" panose="020B0502040300000003" pitchFamily="34" charset="0"/>
              </a:rPr>
              <a:t>What</a:t>
            </a:r>
            <a:r>
              <a:rPr lang="es-MX" sz="2400" b="1" i="1" dirty="0">
                <a:latin typeface="Ancizar Sans Light" panose="020B0502040300000003" pitchFamily="34" charset="0"/>
              </a:rPr>
              <a:t> do </a:t>
            </a:r>
            <a:r>
              <a:rPr lang="es-MX" sz="2400" b="1" i="1" dirty="0" err="1">
                <a:latin typeface="Ancizar Sans Light" panose="020B0502040300000003" pitchFamily="34" charset="0"/>
              </a:rPr>
              <a:t>we</a:t>
            </a:r>
            <a:r>
              <a:rPr lang="es-MX" sz="2400" b="1" i="1" dirty="0">
                <a:latin typeface="Ancizar Sans Light" panose="020B0502040300000003" pitchFamily="34" charset="0"/>
              </a:rPr>
              <a:t> </a:t>
            </a:r>
            <a:r>
              <a:rPr lang="es-MX" sz="2400" b="1" i="1" dirty="0" err="1">
                <a:latin typeface="Ancizar Sans Light" panose="020B0502040300000003" pitchFamily="34" charset="0"/>
              </a:rPr>
              <a:t>know</a:t>
            </a:r>
            <a:r>
              <a:rPr lang="es-MX" sz="2400" b="1" i="1" dirty="0">
                <a:latin typeface="Ancizar Sans Light" panose="020B0502040300000003" pitchFamily="34" charset="0"/>
              </a:rPr>
              <a:t>?</a:t>
            </a:r>
            <a:endParaRPr lang="es-CO" sz="2400" b="1" i="1" dirty="0">
              <a:latin typeface="Ancizar Sans Light" panose="020B0502040300000003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6B1F86F-92B6-5F1B-8C89-05DBC60A0C66}"/>
              </a:ext>
            </a:extLst>
          </p:cNvPr>
          <p:cNvSpPr txBox="1"/>
          <p:nvPr/>
        </p:nvSpPr>
        <p:spPr>
          <a:xfrm>
            <a:off x="634483" y="6729680"/>
            <a:ext cx="3907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i="1" dirty="0">
                <a:latin typeface="Ancizar Sans Light" panose="020B0502040300000003" pitchFamily="34" charset="0"/>
              </a:rPr>
              <a:t>La Secreta </a:t>
            </a:r>
            <a:r>
              <a:rPr lang="es-MX" i="1" dirty="0" err="1">
                <a:latin typeface="Ancizar Sans Light" panose="020B0502040300000003" pitchFamily="34" charset="0"/>
              </a:rPr>
              <a:t>Mylonite</a:t>
            </a:r>
            <a:r>
              <a:rPr lang="es-MX" i="1" dirty="0">
                <a:latin typeface="Ancizar Sans Light" panose="020B0502040300000003" pitchFamily="34" charset="0"/>
              </a:rPr>
              <a:t> P-T </a:t>
            </a:r>
            <a:r>
              <a:rPr lang="es-MX" i="1" dirty="0" err="1">
                <a:latin typeface="Ancizar Sans Light" panose="020B0502040300000003" pitchFamily="34" charset="0"/>
              </a:rPr>
              <a:t>conditions</a:t>
            </a:r>
            <a:r>
              <a:rPr lang="es-MX" i="1" dirty="0">
                <a:latin typeface="Ancizar Sans Light" panose="020B0502040300000003" pitchFamily="34" charset="0"/>
              </a:rPr>
              <a:t>: 5.6 ± 1.3 </a:t>
            </a:r>
            <a:r>
              <a:rPr lang="es-MX" i="1" dirty="0" err="1">
                <a:latin typeface="Ancizar Sans Light" panose="020B0502040300000003" pitchFamily="34" charset="0"/>
              </a:rPr>
              <a:t>Kbar</a:t>
            </a:r>
            <a:r>
              <a:rPr lang="es-MX" i="1" dirty="0">
                <a:latin typeface="Ancizar Sans Light" panose="020B0502040300000003" pitchFamily="34" charset="0"/>
              </a:rPr>
              <a:t> (Zuluaga and </a:t>
            </a:r>
            <a:r>
              <a:rPr lang="es-MX" i="1" dirty="0" err="1">
                <a:latin typeface="Ancizar Sans Light" panose="020B0502040300000003" pitchFamily="34" charset="0"/>
              </a:rPr>
              <a:t>Stowell</a:t>
            </a:r>
            <a:r>
              <a:rPr lang="es-MX" i="1" dirty="0">
                <a:latin typeface="Ancizar Sans Light" panose="020B0502040300000003" pitchFamily="34" charset="0"/>
              </a:rPr>
              <a:t>, 2012) </a:t>
            </a:r>
            <a:endParaRPr lang="es-CO" i="1" dirty="0">
              <a:latin typeface="Ancizar Sans Light" panose="020B0502040300000003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1342FDE-815E-3F9F-CEED-D922745C0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26" y="2365851"/>
            <a:ext cx="4813578" cy="42029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CC35E42-187C-A94C-809C-F5798F390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142" y="1623527"/>
            <a:ext cx="3523536" cy="7065715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2647B334-FFA8-67AF-665A-A08AC06F500C}"/>
              </a:ext>
            </a:extLst>
          </p:cNvPr>
          <p:cNvSpPr txBox="1"/>
          <p:nvPr/>
        </p:nvSpPr>
        <p:spPr>
          <a:xfrm>
            <a:off x="9637679" y="1623527"/>
            <a:ext cx="2589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i="1" dirty="0" err="1">
                <a:latin typeface="Ancizar Sans Light" panose="020B0502040300000003" pitchFamily="34" charset="0"/>
              </a:rPr>
              <a:t>Tectonometamorphic</a:t>
            </a:r>
            <a:r>
              <a:rPr lang="es-MX" i="1" dirty="0">
                <a:latin typeface="Ancizar Sans Light" panose="020B0502040300000003" pitchFamily="34" charset="0"/>
              </a:rPr>
              <a:t> </a:t>
            </a:r>
            <a:r>
              <a:rPr lang="es-MX" i="1" dirty="0" err="1">
                <a:latin typeface="Ancizar Sans Light" panose="020B0502040300000003" pitchFamily="34" charset="0"/>
              </a:rPr>
              <a:t>events</a:t>
            </a:r>
            <a:r>
              <a:rPr lang="es-MX" i="1" dirty="0">
                <a:latin typeface="Ancizar Sans Light" panose="020B0502040300000003" pitchFamily="34" charset="0"/>
              </a:rPr>
              <a:t> at </a:t>
            </a:r>
            <a:r>
              <a:rPr lang="es-MX" i="1" dirty="0" err="1">
                <a:latin typeface="Ancizar Sans Light" panose="020B0502040300000003" pitchFamily="34" charset="0"/>
              </a:rPr>
              <a:t>the</a:t>
            </a:r>
            <a:r>
              <a:rPr lang="es-MX" i="1" dirty="0">
                <a:latin typeface="Ancizar Sans Light" panose="020B0502040300000003" pitchFamily="34" charset="0"/>
              </a:rPr>
              <a:t> </a:t>
            </a:r>
            <a:r>
              <a:rPr lang="es-MX" i="1" dirty="0" err="1">
                <a:latin typeface="Ancizar Sans Light" panose="020B0502040300000003" pitchFamily="34" charset="0"/>
              </a:rPr>
              <a:t>inner</a:t>
            </a:r>
            <a:r>
              <a:rPr lang="es-MX" i="1" dirty="0">
                <a:latin typeface="Ancizar Sans Light" panose="020B0502040300000003" pitchFamily="34" charset="0"/>
              </a:rPr>
              <a:t> Santa Marta </a:t>
            </a:r>
            <a:r>
              <a:rPr lang="es-MX" i="1" dirty="0" err="1">
                <a:latin typeface="Ancizar Sans Light" panose="020B0502040300000003" pitchFamily="34" charset="0"/>
              </a:rPr>
              <a:t>belt</a:t>
            </a:r>
            <a:r>
              <a:rPr lang="es-MX" i="1" dirty="0">
                <a:latin typeface="Ancizar Sans Light" panose="020B0502040300000003" pitchFamily="34" charset="0"/>
              </a:rPr>
              <a:t> (Piraquive et al., 2021) </a:t>
            </a:r>
            <a:endParaRPr lang="es-CO" i="1" dirty="0">
              <a:latin typeface="Ancizar Sans Light" panose="020B05020403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9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AB1D9-E263-ED79-BAF4-BE4BF0D4A31F}"/>
              </a:ext>
            </a:extLst>
          </p:cNvPr>
          <p:cNvSpPr/>
          <p:nvPr/>
        </p:nvSpPr>
        <p:spPr>
          <a:xfrm>
            <a:off x="1" y="-1"/>
            <a:ext cx="12599987" cy="8068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09" dirty="0">
              <a:solidFill>
                <a:schemeClr val="tx1"/>
              </a:solidFill>
              <a:latin typeface="Bodoni MT" panose="020706030806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41106-A49F-568C-8AE8-621EE898F150}"/>
              </a:ext>
            </a:extLst>
          </p:cNvPr>
          <p:cNvSpPr txBox="1"/>
          <p:nvPr/>
        </p:nvSpPr>
        <p:spPr>
          <a:xfrm>
            <a:off x="9071991" y="187968"/>
            <a:ext cx="3527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i="1" dirty="0">
                <a:latin typeface="Ancizar Sans Light" panose="020B0502040300000003" pitchFamily="34" charset="0"/>
              </a:rPr>
              <a:t>Europe Geoscience Union General Assembly - EGU 2022</a:t>
            </a:r>
            <a:br>
              <a:rPr lang="en-GB" sz="1100" i="1" dirty="0">
                <a:latin typeface="Ancizar Sans Light" panose="020B0502040300000003" pitchFamily="34" charset="0"/>
              </a:rPr>
            </a:br>
            <a:r>
              <a:rPr lang="en-GB" sz="1100" i="1" dirty="0">
                <a:latin typeface="Ancizar Sans Light" panose="020B0502040300000003" pitchFamily="34" charset="0"/>
              </a:rPr>
              <a:t>TS6.1 – 'Continental rift evolution: from inception to break-up'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E4A772-D1C3-7733-A3BA-9070D360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" y="21154"/>
            <a:ext cx="1795749" cy="764514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DDD3256C-E005-7A79-D2CF-9C803718767C}"/>
              </a:ext>
            </a:extLst>
          </p:cNvPr>
          <p:cNvSpPr/>
          <p:nvPr/>
        </p:nvSpPr>
        <p:spPr>
          <a:xfrm>
            <a:off x="41729" y="806465"/>
            <a:ext cx="3225800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Triassic metamorphism and gravitational collapse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631DA413-D5D5-AA86-89C1-F9AD9749E43F}"/>
              </a:ext>
            </a:extLst>
          </p:cNvPr>
          <p:cNvSpPr/>
          <p:nvPr/>
        </p:nvSpPr>
        <p:spPr>
          <a:xfrm>
            <a:off x="3277052" y="806464"/>
            <a:ext cx="3051969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SNSM massif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14AFB22-848D-5788-0953-A06009A53A8F}"/>
              </a:ext>
            </a:extLst>
          </p:cNvPr>
          <p:cNvSpPr/>
          <p:nvPr/>
        </p:nvSpPr>
        <p:spPr>
          <a:xfrm>
            <a:off x="6330777" y="806464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Questions and results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4F6FA64-8E29-C9DB-3D24-3B8AF69D3228}"/>
              </a:ext>
            </a:extLst>
          </p:cNvPr>
          <p:cNvSpPr/>
          <p:nvPr/>
        </p:nvSpPr>
        <p:spPr>
          <a:xfrm>
            <a:off x="9430567" y="798531"/>
            <a:ext cx="3090266" cy="380549"/>
          </a:xfrm>
          <a:prstGeom prst="rect">
            <a:avLst/>
          </a:prstGeom>
          <a:solidFill>
            <a:srgbClr val="0F72BA">
              <a:alpha val="69804"/>
            </a:srgb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ncizar Sans" panose="020B0602040300000003" pitchFamily="34" charset="0"/>
              </a:rPr>
              <a:t>Conclusions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9FAC41-BD39-40AA-BA8D-6580129F671A}"/>
              </a:ext>
            </a:extLst>
          </p:cNvPr>
          <p:cNvSpPr txBox="1"/>
          <p:nvPr/>
        </p:nvSpPr>
        <p:spPr>
          <a:xfrm>
            <a:off x="634483" y="1623527"/>
            <a:ext cx="3523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err="1">
                <a:latin typeface="Ancizar Sans Light" panose="020B0502040300000003" pitchFamily="34" charset="0"/>
              </a:rPr>
              <a:t>What</a:t>
            </a:r>
            <a:r>
              <a:rPr lang="es-MX" sz="2400" b="1" i="1" dirty="0">
                <a:latin typeface="Ancizar Sans Light" panose="020B0502040300000003" pitchFamily="34" charset="0"/>
              </a:rPr>
              <a:t> are </a:t>
            </a:r>
            <a:r>
              <a:rPr lang="es-MX" sz="2400" b="1" i="1" dirty="0" err="1">
                <a:latin typeface="Ancizar Sans Light" panose="020B0502040300000003" pitchFamily="34" charset="0"/>
              </a:rPr>
              <a:t>we</a:t>
            </a:r>
            <a:r>
              <a:rPr lang="es-MX" sz="2400" b="1" i="1" dirty="0">
                <a:latin typeface="Ancizar Sans Light" panose="020B0502040300000003" pitchFamily="34" charset="0"/>
              </a:rPr>
              <a:t> </a:t>
            </a:r>
            <a:r>
              <a:rPr lang="es-MX" sz="2400" b="1" i="1" dirty="0" err="1">
                <a:latin typeface="Ancizar Sans Light" panose="020B0502040300000003" pitchFamily="34" charset="0"/>
              </a:rPr>
              <a:t>working</a:t>
            </a:r>
            <a:r>
              <a:rPr lang="es-MX" sz="2400" b="1" i="1" dirty="0">
                <a:latin typeface="Ancizar Sans Light" panose="020B0502040300000003" pitchFamily="34" charset="0"/>
              </a:rPr>
              <a:t> </a:t>
            </a:r>
            <a:r>
              <a:rPr lang="es-MX" sz="2400" b="1" i="1" dirty="0" err="1">
                <a:latin typeface="Ancizar Sans Light" panose="020B0502040300000003" pitchFamily="34" charset="0"/>
              </a:rPr>
              <a:t>now</a:t>
            </a:r>
            <a:r>
              <a:rPr lang="es-MX" sz="2400" b="1" i="1" dirty="0">
                <a:latin typeface="Ancizar Sans Light" panose="020B0502040300000003" pitchFamily="34" charset="0"/>
              </a:rPr>
              <a:t>?</a:t>
            </a:r>
            <a:endParaRPr lang="es-CO" sz="2400" b="1" i="1" dirty="0">
              <a:latin typeface="Ancizar Sans Light" panose="020B0502040300000003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6B1F86F-92B6-5F1B-8C89-05DBC60A0C66}"/>
              </a:ext>
            </a:extLst>
          </p:cNvPr>
          <p:cNvSpPr txBox="1"/>
          <p:nvPr/>
        </p:nvSpPr>
        <p:spPr>
          <a:xfrm>
            <a:off x="966960" y="2906722"/>
            <a:ext cx="108829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GB" sz="2000" i="1" dirty="0">
                <a:latin typeface="Ancizar Sans Light" panose="020B0502040300000003" pitchFamily="34" charset="0"/>
              </a:rPr>
              <a:t>Establishing thermodynamic properties of San Lorenzo schists, La Secreta Mylonite and Sevilla belt to limit and differentiate among the units:</a:t>
            </a:r>
          </a:p>
          <a:p>
            <a:pPr marL="342900" indent="-342900" algn="just">
              <a:buFont typeface="+mj-lt"/>
              <a:buAutoNum type="arabicPeriod"/>
            </a:pPr>
            <a:endParaRPr lang="en-GB" sz="2000" i="1" dirty="0">
              <a:latin typeface="Ancizar Sans Light" panose="020B0502040300000003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en-GB" sz="2000" i="1" dirty="0" err="1">
                <a:latin typeface="Ancizar Sans Light" panose="020B0502040300000003" pitchFamily="34" charset="0"/>
              </a:rPr>
              <a:t>Thermocalc</a:t>
            </a:r>
            <a:r>
              <a:rPr lang="en-GB" sz="2000" i="1" dirty="0">
                <a:latin typeface="Ancizar Sans Light" panose="020B0502040300000003" pitchFamily="34" charset="0"/>
              </a:rPr>
              <a:t> - </a:t>
            </a:r>
            <a:r>
              <a:rPr lang="en-GB" sz="2000" i="1" dirty="0" err="1">
                <a:latin typeface="Ancizar Sans Light" panose="020B0502040300000003" pitchFamily="34" charset="0"/>
              </a:rPr>
              <a:t>pseduosections</a:t>
            </a:r>
            <a:r>
              <a:rPr lang="en-GB" sz="2000" i="1" dirty="0">
                <a:latin typeface="Ancizar Sans Light" panose="020B0502040300000003" pitchFamily="34" charset="0"/>
              </a:rPr>
              <a:t> and </a:t>
            </a:r>
            <a:r>
              <a:rPr lang="en-GB" sz="2000" i="1" dirty="0" err="1">
                <a:latin typeface="Ancizar Sans Light" panose="020B0502040300000003" pitchFamily="34" charset="0"/>
              </a:rPr>
              <a:t>PTtd</a:t>
            </a:r>
            <a:r>
              <a:rPr lang="en-GB" sz="2000" i="1" dirty="0">
                <a:latin typeface="Ancizar Sans Light" panose="020B0502040300000003" pitchFamily="34" charset="0"/>
              </a:rPr>
              <a:t> trajectory</a:t>
            </a:r>
          </a:p>
          <a:p>
            <a:pPr marL="800100" lvl="1" indent="-342900" algn="just">
              <a:buFont typeface="+mj-lt"/>
              <a:buAutoNum type="arabicPeriod"/>
            </a:pPr>
            <a:endParaRPr lang="en-GB" sz="2000" i="1" dirty="0">
              <a:latin typeface="Ancizar Sans Light" panose="020B0502040300000003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endParaRPr lang="en-GB" sz="2000" i="1" dirty="0">
              <a:latin typeface="Ancizar Sans Light" panose="020B0502040300000003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GB" sz="2000" i="1" dirty="0">
                <a:latin typeface="Ancizar Sans Light" panose="020B0502040300000003" pitchFamily="34" charset="0"/>
              </a:rPr>
              <a:t>Detailed mapping and structural relationships to defined possible phases of deformation</a:t>
            </a:r>
          </a:p>
          <a:p>
            <a:pPr marL="342900" indent="-342900" algn="just">
              <a:buFont typeface="+mj-lt"/>
              <a:buAutoNum type="arabicPeriod"/>
            </a:pPr>
            <a:endParaRPr lang="en-GB" sz="2000" i="1" dirty="0">
              <a:latin typeface="Ancizar Sans Light" panose="020B0502040300000003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en-GB" sz="2000" i="1" dirty="0" err="1">
                <a:latin typeface="Ancizar Sans Light" panose="020B0502040300000003" pitchFamily="34" charset="0"/>
              </a:rPr>
              <a:t>Meso</a:t>
            </a:r>
            <a:r>
              <a:rPr lang="en-GB" sz="2000" i="1" dirty="0">
                <a:latin typeface="Ancizar Sans Light" panose="020B0502040300000003" pitchFamily="34" charset="0"/>
              </a:rPr>
              <a:t> and microstructural analysis</a:t>
            </a:r>
          </a:p>
          <a:p>
            <a:pPr marL="800100" lvl="1" indent="-342900" algn="just">
              <a:buFont typeface="+mj-lt"/>
              <a:buAutoNum type="arabicPeriod"/>
            </a:pPr>
            <a:endParaRPr lang="en-GB" sz="2000" i="1" dirty="0">
              <a:latin typeface="Ancizar Sans Light" panose="020B0502040300000003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n-GB" sz="2000" i="1" dirty="0">
              <a:latin typeface="Ancizar Sans Light" panose="020B0502040300000003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n-GB" sz="2000" i="1" dirty="0">
              <a:latin typeface="Ancizar Sans Light" panose="020B05020403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1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5878</TotalTime>
  <Words>748</Words>
  <Application>Microsoft Office PowerPoint</Application>
  <PresentationFormat>Personalizado</PresentationFormat>
  <Paragraphs>97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Ancizar Sans</vt:lpstr>
      <vt:lpstr>Ancizar Sans Light</vt:lpstr>
      <vt:lpstr>Ancizar Sans Thin</vt:lpstr>
      <vt:lpstr>Arial</vt:lpstr>
      <vt:lpstr>Bodoni MT</vt:lpstr>
      <vt:lpstr>Calibri</vt:lpstr>
      <vt:lpstr>Office Theme</vt:lpstr>
      <vt:lpstr>Backarc rifting as a response to a crustal collapse at the western Gondwana margin: The Triassic tectonic setting of the Sierra Nevada de Santa Marta, Northern Andes of Colombia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Andres Avila Paez</dc:creator>
  <cp:lastModifiedBy>NELCY LIZZETH PAEZ GARCIA</cp:lastModifiedBy>
  <cp:revision>167</cp:revision>
  <dcterms:created xsi:type="dcterms:W3CDTF">2019-11-18T05:09:13Z</dcterms:created>
  <dcterms:modified xsi:type="dcterms:W3CDTF">2022-05-23T11:53:41Z</dcterms:modified>
</cp:coreProperties>
</file>