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6" r:id="rId3"/>
    <p:sldId id="268" r:id="rId4"/>
    <p:sldId id="270" r:id="rId5"/>
    <p:sldId id="272" r:id="rId6"/>
    <p:sldId id="273" r:id="rId7"/>
    <p:sldId id="278" r:id="rId8"/>
    <p:sldId id="274" r:id="rId9"/>
    <p:sldId id="261" r:id="rId10"/>
    <p:sldId id="264" r:id="rId11"/>
    <p:sldId id="265" r:id="rId12"/>
    <p:sldId id="262" r:id="rId13"/>
    <p:sldId id="263" r:id="rId14"/>
    <p:sldId id="257" r:id="rId15"/>
    <p:sldId id="258" r:id="rId16"/>
    <p:sldId id="260" r:id="rId17"/>
    <p:sldId id="279" r:id="rId18"/>
    <p:sldId id="276" r:id="rId19"/>
    <p:sldId id="281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9047A-D85C-40F8-AFB2-D69A4BB4F7D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00A36-29BC-4E2B-ADC9-305EBE9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48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6F4B2-7ECC-49B8-E912-E90222C72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4FCA6-A701-333C-50E5-7A3300C0C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E9A8C-AD66-EA81-1B87-04ABC1E8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992E-FFE8-4BEB-B967-32D1970DBB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11923-446C-A2A6-B11A-C358A5752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020E6-D770-409F-25F8-A42AC4FB2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68C7-DC10-4A33-AC61-4FB15BB4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5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5EEA6-BA5C-3658-58B5-EB69CFEA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E93FD-98F9-5462-BD78-212A093D9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7BBC0-2C66-BA45-10D7-2C30FF3E4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992E-FFE8-4BEB-B967-32D1970DBB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D38F8-855E-3AFA-E9B6-906E3ADEF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6D7B5-0732-015B-49C9-89A89E4C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68C7-DC10-4A33-AC61-4FB15BB4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6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4074A-204E-92D4-2394-99566FBDAB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D6E11-0536-55AC-B05C-B47219C5B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77C3A-977A-3FEE-9A69-899BB0923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992E-FFE8-4BEB-B967-32D1970DBB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ACD73-2021-B110-762B-E20A06A2C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826DA-E5CB-A4F3-B67B-FCBF7E79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68C7-DC10-4A33-AC61-4FB15BB4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3F609-3763-BCB1-EAD9-1796066C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58373-F1C2-70C4-86CE-29FD97C51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155EB-30BE-7307-B868-B91F8871A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992E-FFE8-4BEB-B967-32D1970DBB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9B462-254D-004C-3EBB-2118C4EE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AC866-24DC-BDC3-D1AA-BE093CE0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68C7-DC10-4A33-AC61-4FB15BB4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0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4C377-188B-E018-AC30-4DD2EAA49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B97B1-645E-8209-1895-85ED4E1D5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64ED7-2426-13A4-FC51-22A4DE837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992E-FFE8-4BEB-B967-32D1970DBB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A8788-53FC-3D91-66CA-5E5E0A863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178F6-DF86-BB1E-3B70-517160487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68C7-DC10-4A33-AC61-4FB15BB4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6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A7BF6-7730-796D-54DF-6CCE4F91D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08C2A-EC61-956B-ECE2-3755B2010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65CDB-172E-6F73-0DC5-4A2789D37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DEB70-76FE-412D-4F41-92BE1809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992E-FFE8-4BEB-B967-32D1970DBB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59801-A15C-DC49-737A-96F25B00D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AD942-9BC1-996B-D367-61DCA5EA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68C7-DC10-4A33-AC61-4FB15BB4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74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A3A9D-62AB-400E-7A05-3B39D8DFD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624BE-BFDC-5B5B-0B57-EE664551A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F367F-8123-7871-1462-0F307D363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D5CA1-A824-8759-66C7-18496FA5A0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9C841-E28E-A2F4-0ED2-F4F317BB1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65E627-273A-C975-CE82-FF6E80429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992E-FFE8-4BEB-B967-32D1970DBB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A82469-1D26-BCB2-369B-085D6F134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451BFB-F2E7-230E-DBDF-B17C89D2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68C7-DC10-4A33-AC61-4FB15BB4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3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AD33-8DE5-C2D2-EA1E-60E309A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81400F-40B5-1F65-19F7-06E2E1468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992E-FFE8-4BEB-B967-32D1970DBB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666003-21EC-7172-D087-4FB044A5E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4A0A67-84F3-FCC1-CAD2-24640026E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68C7-DC10-4A33-AC61-4FB15BB4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4BD9FB-BFAD-4477-D4CF-E323203DA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992E-FFE8-4BEB-B967-32D1970DBB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0C10D-CC3F-1FE4-F70F-EB3D148B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B40A4-BD4F-F0B6-E5C5-EDB2DC366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68C7-DC10-4A33-AC61-4FB15BB4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8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B3627-D8BF-6388-0EF2-F6A40C8B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BA58E-24EF-C5AB-8A89-318F1BDFD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8F68F-CF8E-E21C-B2A1-034B5186B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AB8BB-F313-771E-467B-F1A351E7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992E-FFE8-4BEB-B967-32D1970DBB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17F91-8E3F-BA46-8B0B-6CF1832FD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6825C-41FB-D2E6-AD6F-A0D0AF590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68C7-DC10-4A33-AC61-4FB15BB4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D354C-DBFE-182F-1C1B-FCC64398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153537-C0FF-39FC-B9F3-2848BBABCF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975CF-E339-BA6A-52AC-AE15CAA9A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D69F3-BCE4-FCB3-AA50-CF84D138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992E-FFE8-4BEB-B967-32D1970DBB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1F88E-8E02-41A6-31E2-D08BE9D08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4FD90-5364-129E-590F-97C5E7862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68C7-DC10-4A33-AC61-4FB15BB4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8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C6386-0511-E9CD-C20E-1146FEFB7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235C0-0802-1DF6-5E7A-6AB5837DB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57ECC-A2BE-B083-7D37-9245598C54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992E-FFE8-4BEB-B967-32D1970DBB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1277C-6719-3FAF-3DC9-600C49D411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A11B1-D031-EBD0-F6B9-5A3500516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268C7-DC10-4A33-AC61-4FB15BB4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3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2677CE-F731-C794-D12E-CC017CB4AEA0}"/>
              </a:ext>
            </a:extLst>
          </p:cNvPr>
          <p:cNvSpPr txBox="1"/>
          <p:nvPr/>
        </p:nvSpPr>
        <p:spPr>
          <a:xfrm>
            <a:off x="287109" y="1865751"/>
            <a:ext cx="114486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study of 2D &amp; 3D ERT with sensitivity analysis for subsidence in the coal mining area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Rupesh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/>
              <a:t>EGU22-10871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(Ph.D. Research scholar from department of Geology &amp; Geophysics, IIT Kharagpur, India)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2D9F44-0C5B-BC47-6CEB-B3A326BCA087}"/>
              </a:ext>
            </a:extLst>
          </p:cNvPr>
          <p:cNvSpPr txBox="1"/>
          <p:nvPr/>
        </p:nvSpPr>
        <p:spPr>
          <a:xfrm>
            <a:off x="0" y="978755"/>
            <a:ext cx="121920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EGU General assembly 2022</a:t>
            </a:r>
          </a:p>
        </p:txBody>
      </p:sp>
      <p:pic>
        <p:nvPicPr>
          <p:cNvPr id="1034" name="Picture 10" descr="EGU General Assembly 2022 – International GNSS Service">
            <a:extLst>
              <a:ext uri="{FF2B5EF4-FFF2-40B4-BE49-F238E27FC236}">
                <a16:creationId xmlns:a16="http://schemas.microsoft.com/office/drawing/2014/main" id="{C81F0ED8-C8A3-E9B5-8502-1870FC02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1"/>
            <a:ext cx="2674775" cy="9655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IT Kharagpur - Wikipedia">
            <a:extLst>
              <a:ext uri="{FF2B5EF4-FFF2-40B4-BE49-F238E27FC236}">
                <a16:creationId xmlns:a16="http://schemas.microsoft.com/office/drawing/2014/main" id="{545FCE3F-60F0-C74B-343A-2792E40ED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68" y="3336363"/>
            <a:ext cx="1311341" cy="130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463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B0230-E3F2-9104-42BA-96440F0FF4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24" y="1119673"/>
            <a:ext cx="11597951" cy="44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EF7BEC-95C6-1D7E-24EA-997410B3D936}"/>
              </a:ext>
            </a:extLst>
          </p:cNvPr>
          <p:cNvSpPr txBox="1"/>
          <p:nvPr/>
        </p:nvSpPr>
        <p:spPr>
          <a:xfrm>
            <a:off x="0" y="0"/>
            <a:ext cx="12192000" cy="4053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Inversion result of </a:t>
            </a:r>
            <a:r>
              <a:rPr lang="en-I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Wenner-Schlumberger (Horizontal x-z plane)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41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5B966-ECB5-EC71-52DC-CE7F749A11DA}"/>
              </a:ext>
            </a:extLst>
          </p:cNvPr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902" y="1063690"/>
            <a:ext cx="11579289" cy="561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8648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4E733F-96ED-9EEF-F7AF-CF66CD1D03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812" y="970384"/>
            <a:ext cx="11271380" cy="561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80735E-0A37-ABE9-C775-892266A9EE29}"/>
              </a:ext>
            </a:extLst>
          </p:cNvPr>
          <p:cNvSpPr txBox="1"/>
          <p:nvPr/>
        </p:nvSpPr>
        <p:spPr>
          <a:xfrm>
            <a:off x="0" y="0"/>
            <a:ext cx="12191999" cy="4053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Inversion result of </a:t>
            </a:r>
            <a:r>
              <a:rPr lang="en-I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Dipole-dipole (Horizontal x-z plane)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795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B8BFE9-A808-8694-A0CC-A42B451562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127" y="1119674"/>
            <a:ext cx="11252718" cy="55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0720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F57572-E5A6-2DA9-3B4B-B26B0F13EF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554" y="933062"/>
            <a:ext cx="11290041" cy="509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1E1CF8-0182-62BC-D08B-541192015D1C}"/>
              </a:ext>
            </a:extLst>
          </p:cNvPr>
          <p:cNvSpPr txBox="1"/>
          <p:nvPr/>
        </p:nvSpPr>
        <p:spPr>
          <a:xfrm>
            <a:off x="0" y="0"/>
            <a:ext cx="12191999" cy="4053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3D 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odel without coal barrier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52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09E363-8F48-4527-277B-D6E7A75871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48" y="835089"/>
            <a:ext cx="11765901" cy="5187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CCD92E-61CD-358E-9F15-9FFC39D56A83}"/>
              </a:ext>
            </a:extLst>
          </p:cNvPr>
          <p:cNvSpPr txBox="1"/>
          <p:nvPr/>
        </p:nvSpPr>
        <p:spPr>
          <a:xfrm>
            <a:off x="0" y="0"/>
            <a:ext cx="12191999" cy="4053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Inversion result of Dipole-dipole array (Horizontal x-z plane)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52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27309F-3584-5F83-38F1-992EE6EFB341}"/>
              </a:ext>
            </a:extLst>
          </p:cNvPr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482" y="886408"/>
            <a:ext cx="11178073" cy="575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130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F9E0CF-4FAD-A800-A078-6652D68C67F6}"/>
              </a:ext>
            </a:extLst>
          </p:cNvPr>
          <p:cNvSpPr txBox="1"/>
          <p:nvPr/>
        </p:nvSpPr>
        <p:spPr>
          <a:xfrm>
            <a:off x="0" y="0"/>
            <a:ext cx="12192000" cy="498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IN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2A422-C25A-FBAE-008A-882E5A0160F1}"/>
              </a:ext>
            </a:extLst>
          </p:cNvPr>
          <p:cNvSpPr/>
          <p:nvPr/>
        </p:nvSpPr>
        <p:spPr>
          <a:xfrm>
            <a:off x="300168" y="498663"/>
            <a:ext cx="11591664" cy="62478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2d model without coal barrier</a:t>
            </a:r>
          </a:p>
          <a:p>
            <a:pPr algn="just"/>
            <a:endParaRPr lang="en-US" sz="1600" b="1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Results from the Wenner and Wenner-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chlumberger array not able to differentiate water filled cavities (W1,W2) and low resistive layer but Dipole-dipole is able to resolve them, a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s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sensitivity section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for dipole-dipole array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shows is more sensitive to included anomalies in the model.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 2d model with coal barrier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Dipole-dipole also gives good results with coal barrier, as it able to detect all included cavities.</a:t>
            </a:r>
          </a:p>
          <a:p>
            <a:pPr algn="just">
              <a:buFont typeface="Wingdings" pitchFamily="2" charset="2"/>
              <a:buChar char="Ø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In the Sensitivity sections for all used array , Dipole-dipole shows more sensitive for air-filled (A1 and A2) and water filled cavities (W1 and W2).</a:t>
            </a:r>
          </a:p>
          <a:p>
            <a:pPr algn="just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 3d model without coal barrier</a:t>
            </a:r>
          </a:p>
          <a:p>
            <a:pPr algn="just"/>
            <a:endParaRPr lang="en-US" sz="1600" b="1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All included cavities are of same dimensions. All cavities are not detected by Wenner-Schlumberger array in horizontal x-z plane but </a:t>
            </a:r>
          </a:p>
          <a:p>
            <a:pPr algn="just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Dipole-dipole detect all included anomalies.</a:t>
            </a:r>
          </a:p>
          <a:p>
            <a:pPr algn="just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 3d model without coal barrier</a:t>
            </a:r>
          </a:p>
          <a:p>
            <a:pPr algn="just"/>
            <a:endParaRPr lang="en-US" sz="1600" b="1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Included cavities are well observed in the inverted section of Dipole-dipole array in horizontal x-z plane. 3d volume also gives good response for interpretation of cavities in sub-surface.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presence of cavities in subsurface could be responsible for ground subsidence.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902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43ACED-1D92-78DF-CF80-D17D764C72E2}"/>
              </a:ext>
            </a:extLst>
          </p:cNvPr>
          <p:cNvSpPr txBox="1"/>
          <p:nvPr/>
        </p:nvSpPr>
        <p:spPr>
          <a:xfrm>
            <a:off x="0" y="0"/>
            <a:ext cx="12192000" cy="498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References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319505-033C-4F14-D698-32A9F2118C95}"/>
              </a:ext>
            </a:extLst>
          </p:cNvPr>
          <p:cNvSpPr txBox="1"/>
          <p:nvPr/>
        </p:nvSpPr>
        <p:spPr>
          <a:xfrm>
            <a:off x="96416" y="610136"/>
            <a:ext cx="11999167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Bharti AK, Pal SK,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Priyam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P, Kumar S, Srivastava S, Yadav PK (2016) Subsurface cavity detection over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Patherdih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colliery,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Jharia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Coalfield, India using electrical resistivity tomography. Environmental Earth Sciences, 75(5), 443.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 P, Mohanty PR (2016) Resistivity imaging technique to delineate shallow subsurface cavities associated with old coal working: a numerical study. Environmental Earth Sciences, 75(8), 661.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El-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Qady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G., Hafez, M., Abdalla, M. A., &amp; Ushijima, K. (2005) Imaging subsurface cavities using geoelectric tomography and ground-penetrating radar. Journal of cave and karst studies, 67(3), 174-181.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Eshaghi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Kamkar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Rouhani, A., &amp;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Esteki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(2012, April) Using ERT and GPR methods to detect shallow subsurface targets. In EGU General Assembly Conference Abstracts (p. 803).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Fountain, L. S. (1976) Subsurface Cavity Detection: Field Evaluation of Radar, Gravity, and Earth Resistivity Methods. Transp. Res. Rec, 612, 38-46.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Gambetta, M., Armadillo, E. G. I. D. I. O.,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Carmisciano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O. S. M. O.,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Stefanelli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A. O. L. O.,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Cocchi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U. C. A., &amp;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Tontini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C. (2011) Determining geophysical properties of a near-surface cave through integrated microgravity vertical gradient and electrical resistivity tomography measurements. Journal of cave and karst studies, 73(1), 11-15.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Hassan, A. A. (2017) Numerical Modelling of Subsurface Cavities Using 2D Electrical Resistivity Tomography Technique.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Diyala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Journal for Pure Science, 13(2), 197-216.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83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FCF0DF-5DA7-75FA-4E52-705AB15EFF8C}"/>
              </a:ext>
            </a:extLst>
          </p:cNvPr>
          <p:cNvSpPr txBox="1"/>
          <p:nvPr/>
        </p:nvSpPr>
        <p:spPr>
          <a:xfrm>
            <a:off x="167951" y="441658"/>
            <a:ext cx="116632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Mahato PP (2018) Detection of cavity using electrical resistivity tomography (ERT) at </a:t>
            </a:r>
            <a:r>
              <a:rPr lang="en-IN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Patherdih</a:t>
            </a:r>
            <a:r>
              <a:rPr lang="en-IN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Jharia</a:t>
            </a:r>
            <a:r>
              <a:rPr lang="en-IN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coal field, Dhanbad, India. </a:t>
            </a:r>
            <a:r>
              <a:rPr lang="en-IN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Universal Journal of Geoscience</a:t>
            </a:r>
            <a:r>
              <a:rPr lang="en-IN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IN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IN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(4), 114-7.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N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Okpoli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C. C. (2013). Sensitivity and resolution capacity of electrode configurations. 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Geophysics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N" sz="16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Rupesh., Tiwari. P., &amp; Sharma. S. P. (2021). High-Resolution Quasi-3D Electric Resistivity Tomography for Deciphering Groundwater Potential Zones in Lateritic Terrain. Natural Resources Research. </a:t>
            </a:r>
            <a:endParaRPr lang="en-IN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N" sz="16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Spitzer, K. (1998). The three‐dimensional DC sensitivity for surface and subsurface sources. 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Geophysical Journal International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(3), 736-746.</a:t>
            </a:r>
            <a:endParaRPr lang="en-IN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625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2470-3420-5786-87B2-264EA6AAC8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Outline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9C110-AE59-5CCB-C8EF-C9F3458CACDB}"/>
              </a:ext>
            </a:extLst>
          </p:cNvPr>
          <p:cNvSpPr txBox="1">
            <a:spLocks/>
          </p:cNvSpPr>
          <p:nvPr/>
        </p:nvSpPr>
        <p:spPr>
          <a:xfrm>
            <a:off x="171061" y="790060"/>
            <a:ext cx="11849877" cy="59746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-IN" dirty="0">
                <a:latin typeface="Times New Roman" pitchFamily="18" charset="0"/>
                <a:cs typeface="Times New Roman" pitchFamily="18" charset="0"/>
              </a:rPr>
              <a:t>2D Numerical study associated to coal mining area</a:t>
            </a:r>
          </a:p>
          <a:p>
            <a:pPr marL="1771650" lvl="3" indent="-400050">
              <a:lnSpc>
                <a:spcPct val="150000"/>
              </a:lnSpc>
              <a:spcBef>
                <a:spcPct val="20000"/>
              </a:spcBef>
              <a:buFont typeface="+mj-lt"/>
              <a:buAutoNum type="romanLcPeriod"/>
              <a:defRPr/>
            </a:pPr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2D model without coal barrier</a:t>
            </a:r>
          </a:p>
          <a:p>
            <a:pPr marL="1771650" lvl="3" indent="-400050">
              <a:lnSpc>
                <a:spcPct val="150000"/>
              </a:lnSpc>
              <a:spcBef>
                <a:spcPct val="20000"/>
              </a:spcBef>
              <a:buFont typeface="+mj-lt"/>
              <a:buAutoNum type="romanLcPeriod"/>
              <a:defRPr/>
            </a:pPr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2D model with coal barrier</a:t>
            </a:r>
          </a:p>
          <a:p>
            <a:pPr marL="2571750" lvl="5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Inversion results and Sensitivity section of Wenner, Wenner-Schlumberger and Dipole-dipole array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en-IN" dirty="0">
                <a:latin typeface="Times New Roman" pitchFamily="18" charset="0"/>
                <a:cs typeface="Times New Roman" pitchFamily="18" charset="0"/>
              </a:rPr>
              <a:t>3D Numerical study associated to coal mining area</a:t>
            </a:r>
          </a:p>
          <a:p>
            <a:pPr marL="1771650" lvl="3" indent="-400050">
              <a:lnSpc>
                <a:spcPct val="150000"/>
              </a:lnSpc>
              <a:spcBef>
                <a:spcPct val="20000"/>
              </a:spcBef>
              <a:buFont typeface="+mj-lt"/>
              <a:buAutoNum type="romanLcPeriod"/>
              <a:defRPr/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3D 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odel with coal barrier</a:t>
            </a:r>
          </a:p>
          <a:p>
            <a:pPr marL="2571750" lvl="5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Inversion results in horizontal x-z plane</a:t>
            </a:r>
          </a:p>
          <a:p>
            <a:pPr marL="2571750" lvl="5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Subsurface 3D volume of Wenner-Schlumberger and Dipole-dipole array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1650" lvl="3" indent="-400050">
              <a:lnSpc>
                <a:spcPct val="150000"/>
              </a:lnSpc>
              <a:spcBef>
                <a:spcPct val="20000"/>
              </a:spcBef>
              <a:buFont typeface="+mj-lt"/>
              <a:buAutoNum type="romanLcPeriod"/>
              <a:defRPr/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3D 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odel without coal barrier</a:t>
            </a:r>
          </a:p>
          <a:p>
            <a:pPr marL="2571750" lvl="5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Inversion results in horizontal x-z plane</a:t>
            </a:r>
          </a:p>
          <a:p>
            <a:pPr marL="2571750" lvl="5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Subsurface 3D volume of Dipole-dipole array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Conclusions</a:t>
            </a:r>
            <a:endParaRPr lang="en-I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References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2114550" lvl="4" indent="-285750"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0" lvl="0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549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B876BA-CE4A-E5CF-2A3E-AE14222484E1}"/>
              </a:ext>
            </a:extLst>
          </p:cNvPr>
          <p:cNvSpPr txBox="1"/>
          <p:nvPr/>
        </p:nvSpPr>
        <p:spPr>
          <a:xfrm>
            <a:off x="522515" y="2519265"/>
            <a:ext cx="110101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Algerian" panose="04020705040A02060702" pitchFamily="8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83523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C85EB-F945-E08D-7EA4-F386DF5533E7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5" y="400110"/>
            <a:ext cx="9601200" cy="2926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4B9F32-1BF3-CDBC-B608-FDCF6BBAC715}"/>
              </a:ext>
            </a:extLst>
          </p:cNvPr>
          <p:cNvSpPr txBox="1"/>
          <p:nvPr/>
        </p:nvSpPr>
        <p:spPr>
          <a:xfrm>
            <a:off x="-1" y="0"/>
            <a:ext cx="1219199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model without coal barrier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C718C99-AF8F-29CB-8FD7-27B430970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207239"/>
              </p:ext>
            </p:extLst>
          </p:nvPr>
        </p:nvGraphicFramePr>
        <p:xfrm>
          <a:off x="3312367" y="3326190"/>
          <a:ext cx="6046236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412">
                  <a:extLst>
                    <a:ext uri="{9D8B030D-6E8A-4147-A177-3AD203B41FA5}">
                      <a16:colId xmlns:a16="http://schemas.microsoft.com/office/drawing/2014/main" val="1721870137"/>
                    </a:ext>
                  </a:extLst>
                </a:gridCol>
                <a:gridCol w="2015412">
                  <a:extLst>
                    <a:ext uri="{9D8B030D-6E8A-4147-A177-3AD203B41FA5}">
                      <a16:colId xmlns:a16="http://schemas.microsoft.com/office/drawing/2014/main" val="610180919"/>
                    </a:ext>
                  </a:extLst>
                </a:gridCol>
                <a:gridCol w="2015412">
                  <a:extLst>
                    <a:ext uri="{9D8B030D-6E8A-4147-A177-3AD203B41FA5}">
                      <a16:colId xmlns:a16="http://schemas.microsoft.com/office/drawing/2014/main" val="3864506583"/>
                    </a:ext>
                  </a:extLst>
                </a:gridCol>
              </a:tblGrid>
              <a:tr h="3767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 layers</a:t>
                      </a:r>
                    </a:p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Resistivity (ohm-m)</a:t>
                      </a:r>
                    </a:p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Dimensions (m)</a:t>
                      </a:r>
                    </a:p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769923"/>
                  </a:ext>
                </a:extLst>
              </a:tr>
              <a:tr h="2216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Loose sand and alluvium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200×2.8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909068"/>
                  </a:ext>
                </a:extLst>
              </a:tr>
              <a:tr h="3767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Weathered rock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200×4.5</a:t>
                      </a:r>
                    </a:p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283297"/>
                  </a:ext>
                </a:extLst>
              </a:tr>
              <a:tr h="3767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200×27.7</a:t>
                      </a:r>
                    </a:p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93056"/>
                  </a:ext>
                </a:extLst>
              </a:tr>
              <a:tr h="2216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filled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5×3, 10×3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326499"/>
                  </a:ext>
                </a:extLst>
              </a:tr>
              <a:tr h="3767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Coal Pillars</a:t>
                      </a:r>
                    </a:p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</a:p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40×3, 20×3, 15×3,70×3</a:t>
                      </a:r>
                    </a:p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897909"/>
                  </a:ext>
                </a:extLst>
              </a:tr>
              <a:tr h="3767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filled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5×3, 10×3</a:t>
                      </a:r>
                    </a:p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6775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DCBC9B0-29BF-9F1A-5413-C9C387E5882E}"/>
              </a:ext>
            </a:extLst>
          </p:cNvPr>
          <p:cNvSpPr txBox="1"/>
          <p:nvPr/>
        </p:nvSpPr>
        <p:spPr>
          <a:xfrm>
            <a:off x="3259493" y="1599918"/>
            <a:ext cx="503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42CBA-AE0C-7B87-926B-115BCA6D323B}"/>
              </a:ext>
            </a:extLst>
          </p:cNvPr>
          <p:cNvSpPr txBox="1"/>
          <p:nvPr/>
        </p:nvSpPr>
        <p:spPr>
          <a:xfrm>
            <a:off x="7002818" y="1618551"/>
            <a:ext cx="503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F2B6E-6F11-C957-6DFE-A965A0EC9B23}"/>
              </a:ext>
            </a:extLst>
          </p:cNvPr>
          <p:cNvSpPr txBox="1"/>
          <p:nvPr/>
        </p:nvSpPr>
        <p:spPr>
          <a:xfrm>
            <a:off x="4484915" y="1647621"/>
            <a:ext cx="503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735BF5-8DDF-F5D1-86A4-45948B92F1A7}"/>
              </a:ext>
            </a:extLst>
          </p:cNvPr>
          <p:cNvSpPr txBox="1"/>
          <p:nvPr/>
        </p:nvSpPr>
        <p:spPr>
          <a:xfrm>
            <a:off x="5860395" y="1621373"/>
            <a:ext cx="503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DEAA5-5480-CF22-C386-A84BA1627ED1}"/>
              </a:ext>
            </a:extLst>
          </p:cNvPr>
          <p:cNvSpPr txBox="1"/>
          <p:nvPr/>
        </p:nvSpPr>
        <p:spPr>
          <a:xfrm>
            <a:off x="1934936" y="1515496"/>
            <a:ext cx="625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60EE1F-B8B2-CEB4-7821-C14A3F67A1F1}"/>
              </a:ext>
            </a:extLst>
          </p:cNvPr>
          <p:cNvSpPr txBox="1"/>
          <p:nvPr/>
        </p:nvSpPr>
        <p:spPr>
          <a:xfrm>
            <a:off x="8468499" y="1515496"/>
            <a:ext cx="625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E090AF-229F-9D0C-024B-2B31D3EB6B91}"/>
              </a:ext>
            </a:extLst>
          </p:cNvPr>
          <p:cNvSpPr txBox="1"/>
          <p:nvPr/>
        </p:nvSpPr>
        <p:spPr>
          <a:xfrm>
            <a:off x="2500605" y="6457890"/>
            <a:ext cx="7856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Table 1:</a:t>
            </a:r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Selected parameters for different features in model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336429-6A66-3C05-5157-5D8989EACB85}"/>
              </a:ext>
            </a:extLst>
          </p:cNvPr>
          <p:cNvCxnSpPr>
            <a:cxnSpLocks/>
          </p:cNvCxnSpPr>
          <p:nvPr/>
        </p:nvCxnSpPr>
        <p:spPr>
          <a:xfrm flipV="1">
            <a:off x="3616000" y="1363097"/>
            <a:ext cx="256983" cy="23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1CA4DA5-8030-7097-A2A0-F930C32979D7}"/>
              </a:ext>
            </a:extLst>
          </p:cNvPr>
          <p:cNvCxnSpPr>
            <a:cxnSpLocks/>
          </p:cNvCxnSpPr>
          <p:nvPr/>
        </p:nvCxnSpPr>
        <p:spPr>
          <a:xfrm flipV="1">
            <a:off x="2507799" y="1308881"/>
            <a:ext cx="256983" cy="23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F50147-4CC7-E4B7-8822-56CC83FD2755}"/>
              </a:ext>
            </a:extLst>
          </p:cNvPr>
          <p:cNvCxnSpPr>
            <a:cxnSpLocks/>
          </p:cNvCxnSpPr>
          <p:nvPr/>
        </p:nvCxnSpPr>
        <p:spPr>
          <a:xfrm flipV="1">
            <a:off x="4724201" y="1429352"/>
            <a:ext cx="256983" cy="23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A10F27-3213-C1F1-F8C5-F6FC60FB20D0}"/>
              </a:ext>
            </a:extLst>
          </p:cNvPr>
          <p:cNvCxnSpPr>
            <a:cxnSpLocks/>
          </p:cNvCxnSpPr>
          <p:nvPr/>
        </p:nvCxnSpPr>
        <p:spPr>
          <a:xfrm flipV="1">
            <a:off x="6221959" y="1397086"/>
            <a:ext cx="256983" cy="23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6D7CB9-084E-0604-2B91-086B88C96D69}"/>
              </a:ext>
            </a:extLst>
          </p:cNvPr>
          <p:cNvCxnSpPr>
            <a:cxnSpLocks/>
          </p:cNvCxnSpPr>
          <p:nvPr/>
        </p:nvCxnSpPr>
        <p:spPr>
          <a:xfrm flipV="1">
            <a:off x="7295370" y="1410800"/>
            <a:ext cx="256983" cy="23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783C85D-6A8D-3CEB-8E44-F440DECFFE7F}"/>
              </a:ext>
            </a:extLst>
          </p:cNvPr>
          <p:cNvCxnSpPr>
            <a:cxnSpLocks/>
          </p:cNvCxnSpPr>
          <p:nvPr/>
        </p:nvCxnSpPr>
        <p:spPr>
          <a:xfrm flipV="1">
            <a:off x="8882543" y="1308881"/>
            <a:ext cx="256983" cy="23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256BFA-8633-E690-E2AD-F88DBB47A67E}"/>
              </a:ext>
            </a:extLst>
          </p:cNvPr>
          <p:cNvSpPr txBox="1"/>
          <p:nvPr/>
        </p:nvSpPr>
        <p:spPr>
          <a:xfrm>
            <a:off x="2324599" y="1836739"/>
            <a:ext cx="201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(Water filled cavity)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4AAC5A-E97A-6073-E7B4-8480A7B28A93}"/>
              </a:ext>
            </a:extLst>
          </p:cNvPr>
          <p:cNvSpPr txBox="1"/>
          <p:nvPr/>
        </p:nvSpPr>
        <p:spPr>
          <a:xfrm>
            <a:off x="4267199" y="1845265"/>
            <a:ext cx="201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(Air filled cavity)</a:t>
            </a:r>
          </a:p>
        </p:txBody>
      </p:sp>
    </p:spTree>
    <p:extLst>
      <p:ext uri="{BB962C8B-B14F-4D97-AF65-F5344CB8AC3E}">
        <p14:creationId xmlns:p14="http://schemas.microsoft.com/office/powerpoint/2010/main" val="31990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2B897-B0FE-94A6-AA2E-C0B292884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370224"/>
            <a:ext cx="11338560" cy="22588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E65DF-11A2-DF8C-90F6-6D460CE4D45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Inversion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05DA66-E3A4-DC53-D6B1-A70430922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4" y="2498093"/>
            <a:ext cx="11374294" cy="2258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EDF59-2FFE-B7E7-8877-201D1BED6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6" y="4599432"/>
            <a:ext cx="11374294" cy="2258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A8A849-F585-1343-DC7F-C0801ACC0771}"/>
              </a:ext>
            </a:extLst>
          </p:cNvPr>
          <p:cNvSpPr txBox="1"/>
          <p:nvPr/>
        </p:nvSpPr>
        <p:spPr>
          <a:xfrm>
            <a:off x="9475065" y="1231756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Wenner array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D7C84-762D-36EC-61A4-97FEE07CAC3B}"/>
              </a:ext>
            </a:extLst>
          </p:cNvPr>
          <p:cNvSpPr txBox="1"/>
          <p:nvPr/>
        </p:nvSpPr>
        <p:spPr>
          <a:xfrm>
            <a:off x="9125340" y="3526082"/>
            <a:ext cx="211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Schlumberger array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74A0A-6F5C-8B57-8D1B-62740A999DCB}"/>
              </a:ext>
            </a:extLst>
          </p:cNvPr>
          <p:cNvSpPr txBox="1"/>
          <p:nvPr/>
        </p:nvSpPr>
        <p:spPr>
          <a:xfrm>
            <a:off x="9125340" y="5496437"/>
            <a:ext cx="223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Dipole-Dipole array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16E8B6-4652-AB61-BEE3-E2ACC9B70531}"/>
              </a:ext>
            </a:extLst>
          </p:cNvPr>
          <p:cNvSpPr txBox="1"/>
          <p:nvPr/>
        </p:nvSpPr>
        <p:spPr>
          <a:xfrm>
            <a:off x="1971588" y="2814299"/>
            <a:ext cx="62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7E2E1-77BA-9A15-D34C-17807D5EB690}"/>
              </a:ext>
            </a:extLst>
          </p:cNvPr>
          <p:cNvSpPr txBox="1"/>
          <p:nvPr/>
        </p:nvSpPr>
        <p:spPr>
          <a:xfrm>
            <a:off x="2991736" y="5045195"/>
            <a:ext cx="50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FF8A7E-5233-69A9-8363-A41F1D8901F2}"/>
              </a:ext>
            </a:extLst>
          </p:cNvPr>
          <p:cNvSpPr txBox="1"/>
          <p:nvPr/>
        </p:nvSpPr>
        <p:spPr>
          <a:xfrm>
            <a:off x="4344177" y="2913013"/>
            <a:ext cx="50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3D7E82-342A-7BE0-625D-CC50D6938F0A}"/>
              </a:ext>
            </a:extLst>
          </p:cNvPr>
          <p:cNvSpPr txBox="1"/>
          <p:nvPr/>
        </p:nvSpPr>
        <p:spPr>
          <a:xfrm>
            <a:off x="6164421" y="2907575"/>
            <a:ext cx="50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042752-C083-8F85-7E97-C438F14F59EE}"/>
              </a:ext>
            </a:extLst>
          </p:cNvPr>
          <p:cNvSpPr txBox="1"/>
          <p:nvPr/>
        </p:nvSpPr>
        <p:spPr>
          <a:xfrm>
            <a:off x="7392954" y="3055775"/>
            <a:ext cx="50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1D3900-D2D5-5E10-49F6-F8C2A38B483A}"/>
              </a:ext>
            </a:extLst>
          </p:cNvPr>
          <p:cNvSpPr txBox="1"/>
          <p:nvPr/>
        </p:nvSpPr>
        <p:spPr>
          <a:xfrm>
            <a:off x="9125340" y="2908693"/>
            <a:ext cx="62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220C3E-280A-0777-2FE7-F6624C21CE0D}"/>
              </a:ext>
            </a:extLst>
          </p:cNvPr>
          <p:cNvSpPr txBox="1"/>
          <p:nvPr/>
        </p:nvSpPr>
        <p:spPr>
          <a:xfrm>
            <a:off x="9278515" y="4883444"/>
            <a:ext cx="62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Coal</a:t>
            </a:r>
          </a:p>
        </p:txBody>
      </p:sp>
    </p:spTree>
    <p:extLst>
      <p:ext uri="{BB962C8B-B14F-4D97-AF65-F5344CB8AC3E}">
        <p14:creationId xmlns:p14="http://schemas.microsoft.com/office/powerpoint/2010/main" val="4123992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2E2764-82F2-3611-AE3A-4962B2D8E09A}"/>
              </a:ext>
            </a:extLst>
          </p:cNvPr>
          <p:cNvSpPr txBox="1"/>
          <p:nvPr/>
        </p:nvSpPr>
        <p:spPr>
          <a:xfrm>
            <a:off x="0" y="0"/>
            <a:ext cx="1219199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model with coal barrier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D3C68-0D8A-703C-94D1-1AEC0438C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95" y="502920"/>
            <a:ext cx="9599818" cy="2926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357EBF-DE90-8A48-91F9-F05205671576}"/>
              </a:ext>
            </a:extLst>
          </p:cNvPr>
          <p:cNvSpPr txBox="1"/>
          <p:nvPr/>
        </p:nvSpPr>
        <p:spPr>
          <a:xfrm>
            <a:off x="1735410" y="1590227"/>
            <a:ext cx="625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9ECF4C-955E-A49D-2187-7FCF48024DFA}"/>
              </a:ext>
            </a:extLst>
          </p:cNvPr>
          <p:cNvSpPr txBox="1"/>
          <p:nvPr/>
        </p:nvSpPr>
        <p:spPr>
          <a:xfrm>
            <a:off x="8311046" y="1610129"/>
            <a:ext cx="625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9A3184-FD61-689E-D4F7-D53BA3EB6CC4}"/>
              </a:ext>
            </a:extLst>
          </p:cNvPr>
          <p:cNvSpPr txBox="1"/>
          <p:nvPr/>
        </p:nvSpPr>
        <p:spPr>
          <a:xfrm>
            <a:off x="2956941" y="1664043"/>
            <a:ext cx="503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E534C-AAD1-6ED4-7E44-6F1A25CD0C9E}"/>
              </a:ext>
            </a:extLst>
          </p:cNvPr>
          <p:cNvSpPr txBox="1"/>
          <p:nvPr/>
        </p:nvSpPr>
        <p:spPr>
          <a:xfrm>
            <a:off x="4133946" y="1647910"/>
            <a:ext cx="503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8E4A5F-0758-F76D-EF26-CC19B247F301}"/>
              </a:ext>
            </a:extLst>
          </p:cNvPr>
          <p:cNvSpPr txBox="1"/>
          <p:nvPr/>
        </p:nvSpPr>
        <p:spPr>
          <a:xfrm>
            <a:off x="5572512" y="1659981"/>
            <a:ext cx="503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5D766-49C8-F785-4086-04981B99BF04}"/>
              </a:ext>
            </a:extLst>
          </p:cNvPr>
          <p:cNvSpPr txBox="1"/>
          <p:nvPr/>
        </p:nvSpPr>
        <p:spPr>
          <a:xfrm>
            <a:off x="6701037" y="1659981"/>
            <a:ext cx="503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885235-071A-042E-EFCA-15DB40453946}"/>
              </a:ext>
            </a:extLst>
          </p:cNvPr>
          <p:cNvSpPr txBox="1"/>
          <p:nvPr/>
        </p:nvSpPr>
        <p:spPr>
          <a:xfrm>
            <a:off x="1334278" y="3554231"/>
            <a:ext cx="7856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latin typeface="Times New Roman" panose="02020603050405020304" pitchFamily="18" charset="0"/>
              </a:rPr>
              <a:t> Coal barrier is of 1.0 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latin typeface="Times New Roman" panose="02020603050405020304" pitchFamily="18" charset="0"/>
              </a:rPr>
              <a:t>Model parameters are same except thickness of anomalies is </a:t>
            </a:r>
            <a:r>
              <a:rPr lang="en-IN">
                <a:latin typeface="Times New Roman" panose="02020603050405020304" pitchFamily="18" charset="0"/>
              </a:rPr>
              <a:t>of 2.0 </a:t>
            </a:r>
            <a:r>
              <a:rPr lang="en-IN" dirty="0">
                <a:latin typeface="Times New Roman" panose="02020603050405020304" pitchFamily="18" charset="0"/>
              </a:rPr>
              <a:t>m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125CA9-607F-1AFB-509D-D25846491056}"/>
              </a:ext>
            </a:extLst>
          </p:cNvPr>
          <p:cNvCxnSpPr>
            <a:cxnSpLocks/>
          </p:cNvCxnSpPr>
          <p:nvPr/>
        </p:nvCxnSpPr>
        <p:spPr>
          <a:xfrm flipV="1">
            <a:off x="2254789" y="1466986"/>
            <a:ext cx="256983" cy="23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63F4FE-E2DB-5F84-787F-4BE5A7C7D1E6}"/>
              </a:ext>
            </a:extLst>
          </p:cNvPr>
          <p:cNvCxnSpPr>
            <a:cxnSpLocks/>
          </p:cNvCxnSpPr>
          <p:nvPr/>
        </p:nvCxnSpPr>
        <p:spPr>
          <a:xfrm flipV="1">
            <a:off x="3183579" y="1491719"/>
            <a:ext cx="256983" cy="23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93AB11-F093-68E0-B5F4-F4636660215C}"/>
              </a:ext>
            </a:extLst>
          </p:cNvPr>
          <p:cNvCxnSpPr>
            <a:cxnSpLocks/>
          </p:cNvCxnSpPr>
          <p:nvPr/>
        </p:nvCxnSpPr>
        <p:spPr>
          <a:xfrm flipV="1">
            <a:off x="8679214" y="1427222"/>
            <a:ext cx="256983" cy="23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B08438-C00E-9038-6636-831368A7CD3D}"/>
              </a:ext>
            </a:extLst>
          </p:cNvPr>
          <p:cNvCxnSpPr>
            <a:cxnSpLocks/>
          </p:cNvCxnSpPr>
          <p:nvPr/>
        </p:nvCxnSpPr>
        <p:spPr>
          <a:xfrm flipV="1">
            <a:off x="5845590" y="1491719"/>
            <a:ext cx="256983" cy="23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2903125-3567-23BC-D444-20EB3A43032D}"/>
              </a:ext>
            </a:extLst>
          </p:cNvPr>
          <p:cNvCxnSpPr>
            <a:cxnSpLocks/>
          </p:cNvCxnSpPr>
          <p:nvPr/>
        </p:nvCxnSpPr>
        <p:spPr>
          <a:xfrm flipV="1">
            <a:off x="6968319" y="1462914"/>
            <a:ext cx="256983" cy="23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986333-54A8-7525-04F0-74F13E1020DF}"/>
              </a:ext>
            </a:extLst>
          </p:cNvPr>
          <p:cNvCxnSpPr>
            <a:cxnSpLocks/>
          </p:cNvCxnSpPr>
          <p:nvPr/>
        </p:nvCxnSpPr>
        <p:spPr>
          <a:xfrm flipV="1">
            <a:off x="4343787" y="1496385"/>
            <a:ext cx="256983" cy="23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11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0246C0-68D6-6B94-9165-44E6C561D4C6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Inversion result and Sensitivity section of Wenner array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B3001-2739-75FE-8F0F-A1174DCB1B8C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02"/>
            <a:ext cx="121920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C34D8E-0DEC-32BE-40E3-729A8B55D63C}"/>
              </a:ext>
            </a:extLst>
          </p:cNvPr>
          <p:cNvSpPr txBox="1"/>
          <p:nvPr/>
        </p:nvSpPr>
        <p:spPr>
          <a:xfrm>
            <a:off x="1695838" y="1758875"/>
            <a:ext cx="62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3E74D-C88B-E937-A1EE-FA22B242AF5D}"/>
              </a:ext>
            </a:extLst>
          </p:cNvPr>
          <p:cNvSpPr txBox="1"/>
          <p:nvPr/>
        </p:nvSpPr>
        <p:spPr>
          <a:xfrm>
            <a:off x="2665054" y="1758875"/>
            <a:ext cx="50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AE9F-259D-42C4-BEA4-45909E42DB7D}"/>
              </a:ext>
            </a:extLst>
          </p:cNvPr>
          <p:cNvSpPr txBox="1"/>
          <p:nvPr/>
        </p:nvSpPr>
        <p:spPr>
          <a:xfrm>
            <a:off x="4016827" y="1758875"/>
            <a:ext cx="50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9A91E6-1AD7-1D86-401B-F64F16888457}"/>
              </a:ext>
            </a:extLst>
          </p:cNvPr>
          <p:cNvSpPr txBox="1"/>
          <p:nvPr/>
        </p:nvSpPr>
        <p:spPr>
          <a:xfrm>
            <a:off x="6145763" y="1758875"/>
            <a:ext cx="50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23369-4541-D890-E939-E04A296603A9}"/>
              </a:ext>
            </a:extLst>
          </p:cNvPr>
          <p:cNvSpPr txBox="1"/>
          <p:nvPr/>
        </p:nvSpPr>
        <p:spPr>
          <a:xfrm>
            <a:off x="7529413" y="1659348"/>
            <a:ext cx="50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W2</a:t>
            </a:r>
          </a:p>
        </p:txBody>
      </p:sp>
    </p:spTree>
    <p:extLst>
      <p:ext uri="{BB962C8B-B14F-4D97-AF65-F5344CB8AC3E}">
        <p14:creationId xmlns:p14="http://schemas.microsoft.com/office/powerpoint/2010/main" val="1586469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0C866-4B5B-B9AD-10E1-65BA7A281192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476"/>
            <a:ext cx="121920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BC6427-7382-3FAD-3EC9-890CAA10D674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Inversion result and Sensitivity section of Wenner-Schlumburger array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484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76FE2E-A788-FC56-887B-F04C41AFA942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405"/>
            <a:ext cx="121920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A6D95E-8171-0CAD-0DDD-0E92274FBC6A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Inversion result and Sensitivity section of Dipole-dipole array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41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219872-377B-3072-EE3D-DAB7FA0A0E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570" y="923731"/>
            <a:ext cx="11597951" cy="575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04EDD9-944C-AFAC-32D5-41417E33EC1D}"/>
              </a:ext>
            </a:extLst>
          </p:cNvPr>
          <p:cNvSpPr txBox="1"/>
          <p:nvPr/>
        </p:nvSpPr>
        <p:spPr>
          <a:xfrm>
            <a:off x="0" y="0"/>
            <a:ext cx="12192000" cy="4053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3D 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odel with coal barrier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92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948</Words>
  <Application>Microsoft Office PowerPoint</Application>
  <PresentationFormat>Widescreen</PresentationFormat>
  <Paragraphs>141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Algerian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rupesh_1987@outlook.com</dc:creator>
  <cp:lastModifiedBy>rupesh_1987@outlook.com</cp:lastModifiedBy>
  <cp:revision>161</cp:revision>
  <dcterms:created xsi:type="dcterms:W3CDTF">2022-05-20T04:18:04Z</dcterms:created>
  <dcterms:modified xsi:type="dcterms:W3CDTF">2022-05-25T12:05:23Z</dcterms:modified>
</cp:coreProperties>
</file>