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Oswald Light"/>
      <p:regular r:id="rId22"/>
      <p:bold r:id="rId23"/>
    </p:embeddedFont>
    <p:embeddedFont>
      <p:font typeface="Roboto Light"/>
      <p:regular r:id="rId24"/>
      <p:bold r:id="rId25"/>
      <p:italic r:id="rId26"/>
      <p:boldItalic r:id="rId27"/>
    </p:embeddedFont>
    <p:embeddedFont>
      <p:font typeface="Oswald"/>
      <p:regular r:id="rId28"/>
      <p:bold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if6W5aK4KKIwuR+2OHktD+vDGz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OswaldLight-regular.fntdata"/><Relationship Id="rId21" Type="http://schemas.openxmlformats.org/officeDocument/2006/relationships/slide" Target="slides/slide16.xml"/><Relationship Id="rId24" Type="http://schemas.openxmlformats.org/officeDocument/2006/relationships/font" Target="fonts/RobotoLight-regular.fntdata"/><Relationship Id="rId23" Type="http://schemas.openxmlformats.org/officeDocument/2006/relationships/font" Target="fonts/OswaldLigh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obotoLight-italic.fntdata"/><Relationship Id="rId25" Type="http://schemas.openxmlformats.org/officeDocument/2006/relationships/font" Target="fonts/RobotoLight-bold.fntdata"/><Relationship Id="rId28" Type="http://schemas.openxmlformats.org/officeDocument/2006/relationships/font" Target="fonts/Oswald-regular.fntdata"/><Relationship Id="rId27" Type="http://schemas.openxmlformats.org/officeDocument/2006/relationships/font" Target="fonts/RobotoLigh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6.xml"/><Relationship Id="rId33" Type="http://schemas.openxmlformats.org/officeDocument/2006/relationships/font" Target="fonts/OpenSans-boldItalic.fntdata"/><Relationship Id="rId10" Type="http://schemas.openxmlformats.org/officeDocument/2006/relationships/slide" Target="slides/slide5.xml"/><Relationship Id="rId32"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5" name="Shape 15"/>
        <p:cNvGrpSpPr/>
        <p:nvPr/>
      </p:nvGrpSpPr>
      <p:grpSpPr>
        <a:xfrm>
          <a:off x="0" y="0"/>
          <a:ext cx="0" cy="0"/>
          <a:chOff x="0" y="0"/>
          <a:chExt cx="0" cy="0"/>
        </a:xfrm>
      </p:grpSpPr>
      <p:sp>
        <p:nvSpPr>
          <p:cNvPr id="16" name="Google Shape;1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89" name="Shape 8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0" name="Shape 9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21" name="Shape 21"/>
        <p:cNvGrpSpPr/>
        <p:nvPr/>
      </p:nvGrpSpPr>
      <p:grpSpPr>
        <a:xfrm>
          <a:off x="0" y="0"/>
          <a:ext cx="0" cy="0"/>
          <a:chOff x="0" y="0"/>
          <a:chExt cx="0" cy="0"/>
        </a:xfrm>
      </p:grpSpPr>
      <p:sp>
        <p:nvSpPr>
          <p:cNvPr id="22" name="Google Shape;22;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27" name="Shape 27"/>
        <p:cNvGrpSpPr/>
        <p:nvPr/>
      </p:nvGrpSpPr>
      <p:grpSpPr>
        <a:xfrm>
          <a:off x="0" y="0"/>
          <a:ext cx="0" cy="0"/>
          <a:chOff x="0" y="0"/>
          <a:chExt cx="0" cy="0"/>
        </a:xfrm>
      </p:grpSpPr>
      <p:sp>
        <p:nvSpPr>
          <p:cNvPr id="28" name="Google Shape;28;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33" name="Shape 33"/>
        <p:cNvGrpSpPr/>
        <p:nvPr/>
      </p:nvGrpSpPr>
      <p:grpSpPr>
        <a:xfrm>
          <a:off x="0" y="0"/>
          <a:ext cx="0" cy="0"/>
          <a:chOff x="0" y="0"/>
          <a:chExt cx="0" cy="0"/>
        </a:xfrm>
      </p:grpSpPr>
      <p:sp>
        <p:nvSpPr>
          <p:cNvPr id="34" name="Google Shape;34;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40" name="Shape 40"/>
        <p:cNvGrpSpPr/>
        <p:nvPr/>
      </p:nvGrpSpPr>
      <p:grpSpPr>
        <a:xfrm>
          <a:off x="0" y="0"/>
          <a:ext cx="0" cy="0"/>
          <a:chOff x="0" y="0"/>
          <a:chExt cx="0" cy="0"/>
        </a:xfrm>
      </p:grpSpPr>
      <p:sp>
        <p:nvSpPr>
          <p:cNvPr id="41" name="Google Shape;41;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49" name="Shape 49"/>
        <p:cNvGrpSpPr/>
        <p:nvPr/>
      </p:nvGrpSpPr>
      <p:grpSpPr>
        <a:xfrm>
          <a:off x="0" y="0"/>
          <a:ext cx="0" cy="0"/>
          <a:chOff x="0" y="0"/>
          <a:chExt cx="0" cy="0"/>
        </a:xfrm>
      </p:grpSpPr>
      <p:sp>
        <p:nvSpPr>
          <p:cNvPr id="50" name="Google Shape;5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54" name="Shape 54"/>
        <p:cNvGrpSpPr/>
        <p:nvPr/>
      </p:nvGrpSpPr>
      <p:grpSpPr>
        <a:xfrm>
          <a:off x="0" y="0"/>
          <a:ext cx="0" cy="0"/>
          <a:chOff x="0" y="0"/>
          <a:chExt cx="0" cy="0"/>
        </a:xfrm>
      </p:grpSpPr>
      <p:sp>
        <p:nvSpPr>
          <p:cNvPr id="55" name="Google Shape;5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p:nvPr>
            <p:ph idx="2" type="pic"/>
          </p:nvPr>
        </p:nvSpPr>
        <p:spPr>
          <a:xfrm>
            <a:off x="5183188" y="987425"/>
            <a:ext cx="6172200" cy="4873625"/>
          </a:xfrm>
          <a:prstGeom prst="rect">
            <a:avLst/>
          </a:prstGeom>
          <a:noFill/>
          <a:ln>
            <a:noFill/>
          </a:ln>
        </p:spPr>
      </p:sp>
      <p:sp>
        <p:nvSpPr>
          <p:cNvPr id="68" name="Google Shape;68;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4" name="Shape 84"/>
        <p:cNvGrpSpPr/>
        <p:nvPr/>
      </p:nvGrpSpPr>
      <p:grpSpPr>
        <a:xfrm>
          <a:off x="0" y="0"/>
          <a:ext cx="0" cy="0"/>
          <a:chOff x="0" y="0"/>
          <a:chExt cx="0" cy="0"/>
        </a:xfrm>
      </p:grpSpPr>
      <p:sp>
        <p:nvSpPr>
          <p:cNvPr id="85" name="Google Shape;85;p22"/>
          <p:cNvSpPr txBox="1"/>
          <p:nvPr>
            <p:ph type="title"/>
          </p:nvPr>
        </p:nvSpPr>
        <p:spPr>
          <a:xfrm>
            <a:off x="838201" y="365126"/>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4399"/>
              <a:buFont typeface="Oswald"/>
              <a:buNone/>
              <a:defRPr b="1" i="0" sz="4399" u="none" cap="none" strike="noStrike">
                <a:solidFill>
                  <a:schemeClr val="dk2"/>
                </a:solidFill>
                <a:latin typeface="Oswald"/>
                <a:ea typeface="Oswald"/>
                <a:cs typeface="Oswald"/>
                <a:sym typeface="Oswa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22"/>
          <p:cNvSpPr txBox="1"/>
          <p:nvPr>
            <p:ph idx="1" type="body"/>
          </p:nvPr>
        </p:nvSpPr>
        <p:spPr>
          <a:xfrm>
            <a:off x="838201"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Light"/>
                <a:ea typeface="Roboto Light"/>
                <a:cs typeface="Roboto Light"/>
                <a:sym typeface="Roboto Light"/>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Light"/>
                <a:ea typeface="Roboto Light"/>
                <a:cs typeface="Roboto Light"/>
                <a:sym typeface="Roboto Light"/>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Light"/>
                <a:ea typeface="Roboto Light"/>
                <a:cs typeface="Roboto Light"/>
                <a:sym typeface="Roboto Light"/>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Light"/>
                <a:ea typeface="Roboto Light"/>
                <a:cs typeface="Roboto Light"/>
                <a:sym typeface="Roboto Light"/>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Light"/>
                <a:ea typeface="Roboto Light"/>
                <a:cs typeface="Roboto Light"/>
                <a:sym typeface="Robo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22"/>
          <p:cNvSpPr txBox="1"/>
          <p:nvPr/>
        </p:nvSpPr>
        <p:spPr>
          <a:xfrm>
            <a:off x="11138968" y="330493"/>
            <a:ext cx="382576" cy="4924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0" i="0" lang="en-US" sz="1300" u="none" cap="none" strike="noStrike">
                <a:solidFill>
                  <a:schemeClr val="accent2"/>
                </a:solidFill>
                <a:latin typeface="Oswald Light"/>
                <a:ea typeface="Oswald Light"/>
                <a:cs typeface="Oswald Light"/>
                <a:sym typeface="Oswald Light"/>
              </a:rPr>
              <a:t>‹#›</a:t>
            </a:fld>
            <a:endParaRPr b="0" i="0" sz="1300" u="none" cap="none" strike="noStrike">
              <a:solidFill>
                <a:schemeClr val="accent2"/>
              </a:solidFill>
              <a:latin typeface="Oswald Light"/>
              <a:ea typeface="Oswald Light"/>
              <a:cs typeface="Oswald Light"/>
              <a:sym typeface="Oswald Light"/>
            </a:endParaRPr>
          </a:p>
        </p:txBody>
      </p:sp>
      <p:sp>
        <p:nvSpPr>
          <p:cNvPr id="88" name="Google Shape;88;p22"/>
          <p:cNvSpPr/>
          <p:nvPr/>
        </p:nvSpPr>
        <p:spPr>
          <a:xfrm>
            <a:off x="11083198" y="223025"/>
            <a:ext cx="457319" cy="457200"/>
          </a:xfrm>
          <a:prstGeom prst="ellipse">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1.png"/><Relationship Id="rId5"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0.png"/><Relationship Id="rId7"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
          <p:cNvPicPr preferRelativeResize="0"/>
          <p:nvPr/>
        </p:nvPicPr>
        <p:blipFill rotWithShape="1">
          <a:blip r:embed="rId3">
            <a:alphaModFix/>
          </a:blip>
          <a:srcRect b="0" l="0" r="0" t="0"/>
          <a:stretch/>
        </p:blipFill>
        <p:spPr>
          <a:xfrm>
            <a:off x="0" y="0"/>
            <a:ext cx="12065876" cy="3541985"/>
          </a:xfrm>
          <a:prstGeom prst="rect">
            <a:avLst/>
          </a:prstGeom>
          <a:noFill/>
          <a:ln>
            <a:noFill/>
          </a:ln>
        </p:spPr>
      </p:pic>
      <p:pic>
        <p:nvPicPr>
          <p:cNvPr id="96" name="Google Shape;96;p1"/>
          <p:cNvPicPr preferRelativeResize="0"/>
          <p:nvPr/>
        </p:nvPicPr>
        <p:blipFill rotWithShape="1">
          <a:blip r:embed="rId4">
            <a:alphaModFix/>
          </a:blip>
          <a:srcRect b="0" l="0" r="0" t="0"/>
          <a:stretch/>
        </p:blipFill>
        <p:spPr>
          <a:xfrm>
            <a:off x="5513360" y="395808"/>
            <a:ext cx="1165279" cy="82039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97" name="Google Shape;97;p1"/>
          <p:cNvPicPr preferRelativeResize="0"/>
          <p:nvPr/>
        </p:nvPicPr>
        <p:blipFill rotWithShape="1">
          <a:blip r:embed="rId5">
            <a:alphaModFix/>
          </a:blip>
          <a:srcRect b="0" l="0" r="0" t="0"/>
          <a:stretch/>
        </p:blipFill>
        <p:spPr>
          <a:xfrm>
            <a:off x="10510" y="2480441"/>
            <a:ext cx="12192000" cy="4377559"/>
          </a:xfrm>
          <a:prstGeom prst="rect">
            <a:avLst/>
          </a:prstGeom>
          <a:solidFill>
            <a:srgbClr val="00B0F0">
              <a:alpha val="9803"/>
            </a:srgbClr>
          </a:solidFill>
          <a:ln>
            <a:noFill/>
          </a:ln>
        </p:spPr>
      </p:pic>
      <p:sp>
        <p:nvSpPr>
          <p:cNvPr id="98" name="Google Shape;98;p1"/>
          <p:cNvSpPr txBox="1"/>
          <p:nvPr/>
        </p:nvSpPr>
        <p:spPr>
          <a:xfrm>
            <a:off x="914399" y="1612014"/>
            <a:ext cx="10363200" cy="2443115"/>
          </a:xfrm>
          <a:prstGeom prst="rect">
            <a:avLst/>
          </a:prstGeom>
          <a:noFill/>
          <a:ln>
            <a:noFill/>
          </a:ln>
        </p:spPr>
        <p:txBody>
          <a:bodyPr anchorCtr="0" anchor="ctr" bIns="60925" lIns="121900" spcFirstLastPara="1" rIns="121900" wrap="square" tIns="60925">
            <a:normAutofit/>
          </a:bodyPr>
          <a:lstStyle/>
          <a:p>
            <a:pPr indent="0" lvl="0" marL="0" marR="0" rtl="0" algn="ctr">
              <a:lnSpc>
                <a:spcPct val="100000"/>
              </a:lnSpc>
              <a:spcBef>
                <a:spcPts val="0"/>
              </a:spcBef>
              <a:spcAft>
                <a:spcPts val="0"/>
              </a:spcAft>
              <a:buClr>
                <a:srgbClr val="FFFFFF"/>
              </a:buClr>
              <a:buSzPts val="4400"/>
              <a:buFont typeface="Arial"/>
              <a:buNone/>
            </a:pPr>
            <a:r>
              <a:rPr b="1" i="0" lang="en-US" sz="4800" u="none" cap="none" strike="noStrike">
                <a:solidFill>
                  <a:srgbClr val="000000"/>
                </a:solidFill>
                <a:latin typeface="Arial"/>
                <a:ea typeface="Arial"/>
                <a:cs typeface="Arial"/>
                <a:sym typeface="Arial"/>
              </a:rPr>
              <a:t>Water Affordability Challenges in Urban Water Systems</a:t>
            </a:r>
            <a:endParaRPr b="0" i="0" sz="4800" u="none" cap="none" strike="noStrike">
              <a:solidFill>
                <a:srgbClr val="FFFFFF"/>
              </a:solidFill>
              <a:latin typeface="Arial"/>
              <a:ea typeface="Arial"/>
              <a:cs typeface="Arial"/>
              <a:sym typeface="Arial"/>
            </a:endParaRPr>
          </a:p>
        </p:txBody>
      </p:sp>
      <p:sp>
        <p:nvSpPr>
          <p:cNvPr id="99" name="Google Shape;99;p1"/>
          <p:cNvSpPr txBox="1"/>
          <p:nvPr/>
        </p:nvSpPr>
        <p:spPr>
          <a:xfrm>
            <a:off x="544459" y="4218039"/>
            <a:ext cx="11360800" cy="2266843"/>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rgbClr val="000000"/>
              </a:buClr>
              <a:buSzPts val="2667"/>
              <a:buFont typeface="Arial"/>
              <a:buNone/>
            </a:pPr>
            <a:r>
              <a:rPr b="0" i="0" lang="en-US" sz="2667" u="none" cap="none" strike="noStrike">
                <a:solidFill>
                  <a:srgbClr val="000000"/>
                </a:solidFill>
                <a:latin typeface="Arial"/>
                <a:ea typeface="Arial"/>
                <a:cs typeface="Arial"/>
                <a:sym typeface="Arial"/>
              </a:rPr>
              <a:t>Nazarbayev University, School of Engineering and Digital Sciences, Kazakhstan</a:t>
            </a:r>
            <a:endParaRPr b="0" i="0" sz="2667"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667"/>
              <a:buFont typeface="Arial"/>
              <a:buNone/>
            </a:pPr>
            <a:r>
              <a:rPr b="0" i="0" lang="en-US" sz="2667" u="none" cap="none" strike="noStrike">
                <a:solidFill>
                  <a:srgbClr val="000000"/>
                </a:solidFill>
                <a:latin typeface="Arial"/>
                <a:ea typeface="Arial"/>
                <a:cs typeface="Arial"/>
                <a:sym typeface="Arial"/>
              </a:rPr>
              <a:t>Master in Data Science Yeldar Mussatayev</a:t>
            </a:r>
            <a:br>
              <a:rPr b="0" i="0" lang="en-US" sz="2667" u="none" cap="none" strike="noStrike">
                <a:solidFill>
                  <a:srgbClr val="000000"/>
                </a:solidFill>
                <a:latin typeface="Arial"/>
                <a:ea typeface="Arial"/>
                <a:cs typeface="Arial"/>
                <a:sym typeface="Arial"/>
              </a:rPr>
            </a:br>
            <a:r>
              <a:rPr b="0" i="0" lang="en-US" sz="2667" u="none" cap="none" strike="noStrike">
                <a:solidFill>
                  <a:srgbClr val="000000"/>
                </a:solidFill>
                <a:latin typeface="Arial"/>
                <a:ea typeface="Arial"/>
                <a:cs typeface="Arial"/>
                <a:sym typeface="Arial"/>
              </a:rPr>
              <a:t>Associate Professor Siamac Fazli</a:t>
            </a:r>
            <a:br>
              <a:rPr b="0" i="0" lang="en-US" sz="2667" u="none" cap="none" strike="noStrike">
                <a:solidFill>
                  <a:srgbClr val="000000"/>
                </a:solidFill>
                <a:latin typeface="Arial"/>
                <a:ea typeface="Arial"/>
                <a:cs typeface="Arial"/>
                <a:sym typeface="Arial"/>
              </a:rPr>
            </a:br>
            <a:r>
              <a:rPr b="0" i="0" lang="en-US" sz="2667" u="none" cap="none" strike="noStrike">
                <a:solidFill>
                  <a:srgbClr val="000000"/>
                </a:solidFill>
                <a:latin typeface="Arial"/>
                <a:ea typeface="Arial"/>
                <a:cs typeface="Arial"/>
                <a:sym typeface="Arial"/>
              </a:rPr>
              <a:t>May 27,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9BEE4">
                <a:alpha val="60784"/>
              </a:srgbClr>
            </a:gs>
            <a:gs pos="18000">
              <a:srgbClr val="A9BEE4">
                <a:alpha val="60784"/>
              </a:srgbClr>
            </a:gs>
            <a:gs pos="57000">
              <a:srgbClr val="A9BEE4">
                <a:alpha val="47843"/>
              </a:srgbClr>
            </a:gs>
            <a:gs pos="78500">
              <a:srgbClr val="78FFF3"/>
            </a:gs>
            <a:gs pos="100000">
              <a:srgbClr val="C5D3ED"/>
            </a:gs>
          </a:gsLst>
          <a:lin ang="5400000" scaled="0"/>
        </a:gradFill>
      </p:bgPr>
    </p:bg>
    <p:spTree>
      <p:nvGrpSpPr>
        <p:cNvPr id="206" name="Shape 206"/>
        <p:cNvGrpSpPr/>
        <p:nvPr/>
      </p:nvGrpSpPr>
      <p:grpSpPr>
        <a:xfrm>
          <a:off x="0" y="0"/>
          <a:ext cx="0" cy="0"/>
          <a:chOff x="0" y="0"/>
          <a:chExt cx="0" cy="0"/>
        </a:xfrm>
      </p:grpSpPr>
      <p:sp>
        <p:nvSpPr>
          <p:cNvPr id="207" name="Google Shape;207;p10"/>
          <p:cNvSpPr txBox="1"/>
          <p:nvPr/>
        </p:nvSpPr>
        <p:spPr>
          <a:xfrm>
            <a:off x="0" y="1"/>
            <a:ext cx="12192000" cy="497840"/>
          </a:xfrm>
          <a:prstGeom prst="rect">
            <a:avLst/>
          </a:prstGeom>
          <a:solidFill>
            <a:srgbClr val="9CC2E5"/>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600"/>
              <a:buFont typeface="Arial"/>
              <a:buNone/>
            </a:pPr>
            <a:r>
              <a:rPr b="1" lang="en-US" sz="2600">
                <a:solidFill>
                  <a:schemeClr val="dk1"/>
                </a:solidFill>
                <a:latin typeface="Arial"/>
                <a:ea typeface="Arial"/>
                <a:cs typeface="Arial"/>
                <a:sym typeface="Arial"/>
              </a:rPr>
              <a:t>Predictions for Water Source</a:t>
            </a:r>
            <a:endParaRPr b="1" sz="2600">
              <a:solidFill>
                <a:schemeClr val="dk1"/>
              </a:solidFill>
              <a:latin typeface="Arial"/>
              <a:ea typeface="Arial"/>
              <a:cs typeface="Arial"/>
              <a:sym typeface="Arial"/>
            </a:endParaRPr>
          </a:p>
        </p:txBody>
      </p:sp>
      <p:sp>
        <p:nvSpPr>
          <p:cNvPr id="208" name="Google Shape;208;p10"/>
          <p:cNvSpPr txBox="1"/>
          <p:nvPr/>
        </p:nvSpPr>
        <p:spPr>
          <a:xfrm>
            <a:off x="2755619" y="6420153"/>
            <a:ext cx="6119817" cy="323915"/>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lang="en-US" sz="1000">
                <a:solidFill>
                  <a:schemeClr val="dk1"/>
                </a:solidFill>
                <a:latin typeface="Roboto Light"/>
                <a:ea typeface="Roboto Light"/>
                <a:cs typeface="Roboto Light"/>
                <a:sym typeface="Roboto Light"/>
              </a:rPr>
              <a:t>Table 1. Available (mean for 2010-2018) and Predicted (mean for 2020-2028</a:t>
            </a:r>
            <a:endParaRPr/>
          </a:p>
        </p:txBody>
      </p:sp>
      <p:sp>
        <p:nvSpPr>
          <p:cNvPr id="209" name="Google Shape;209;p10"/>
          <p:cNvSpPr txBox="1"/>
          <p:nvPr/>
        </p:nvSpPr>
        <p:spPr>
          <a:xfrm>
            <a:off x="3036091" y="4699361"/>
            <a:ext cx="5558875" cy="324610"/>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lang="en-US" sz="1000">
                <a:solidFill>
                  <a:schemeClr val="dk1"/>
                </a:solidFill>
                <a:latin typeface="Roboto Light"/>
                <a:ea typeface="Roboto Light"/>
                <a:cs typeface="Roboto Light"/>
                <a:sym typeface="Roboto Light"/>
              </a:rPr>
              <a:t>Figure 16. Linear regression for a water source per year (without imputation)</a:t>
            </a:r>
            <a:endParaRPr/>
          </a:p>
        </p:txBody>
      </p:sp>
      <p:pic>
        <p:nvPicPr>
          <p:cNvPr id="210" name="Google Shape;210;p10"/>
          <p:cNvPicPr preferRelativeResize="0"/>
          <p:nvPr/>
        </p:nvPicPr>
        <p:blipFill rotWithShape="1">
          <a:blip r:embed="rId3">
            <a:alphaModFix/>
          </a:blip>
          <a:srcRect b="0" l="0" r="0" t="0"/>
          <a:stretch/>
        </p:blipFill>
        <p:spPr>
          <a:xfrm>
            <a:off x="2736052" y="5068693"/>
            <a:ext cx="6119817" cy="1351460"/>
          </a:xfrm>
          <a:prstGeom prst="rect">
            <a:avLst/>
          </a:prstGeom>
          <a:noFill/>
          <a:ln>
            <a:noFill/>
          </a:ln>
        </p:spPr>
      </p:pic>
      <p:pic>
        <p:nvPicPr>
          <p:cNvPr id="211" name="Google Shape;211;p10"/>
          <p:cNvPicPr preferRelativeResize="0"/>
          <p:nvPr/>
        </p:nvPicPr>
        <p:blipFill rotWithShape="1">
          <a:blip r:embed="rId4">
            <a:alphaModFix/>
          </a:blip>
          <a:srcRect b="0" l="0" r="0" t="0"/>
          <a:stretch/>
        </p:blipFill>
        <p:spPr>
          <a:xfrm>
            <a:off x="3016522" y="631922"/>
            <a:ext cx="5558875" cy="41128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9BEE4">
                <a:alpha val="60784"/>
              </a:srgbClr>
            </a:gs>
            <a:gs pos="18000">
              <a:srgbClr val="A9BEE4">
                <a:alpha val="60784"/>
              </a:srgbClr>
            </a:gs>
            <a:gs pos="57000">
              <a:srgbClr val="A9BEE4">
                <a:alpha val="47843"/>
              </a:srgbClr>
            </a:gs>
            <a:gs pos="78500">
              <a:srgbClr val="78FFF3"/>
            </a:gs>
            <a:gs pos="100000">
              <a:srgbClr val="C5D3ED"/>
            </a:gs>
          </a:gsLst>
          <a:lin ang="5400000" scaled="0"/>
        </a:gradFill>
      </p:bgPr>
    </p:bg>
    <p:spTree>
      <p:nvGrpSpPr>
        <p:cNvPr id="215" name="Shape 215"/>
        <p:cNvGrpSpPr/>
        <p:nvPr/>
      </p:nvGrpSpPr>
      <p:grpSpPr>
        <a:xfrm>
          <a:off x="0" y="0"/>
          <a:ext cx="0" cy="0"/>
          <a:chOff x="0" y="0"/>
          <a:chExt cx="0" cy="0"/>
        </a:xfrm>
      </p:grpSpPr>
      <p:sp>
        <p:nvSpPr>
          <p:cNvPr id="216" name="Google Shape;216;p11"/>
          <p:cNvSpPr txBox="1"/>
          <p:nvPr/>
        </p:nvSpPr>
        <p:spPr>
          <a:xfrm>
            <a:off x="0" y="1"/>
            <a:ext cx="12192000" cy="497840"/>
          </a:xfrm>
          <a:prstGeom prst="rect">
            <a:avLst/>
          </a:prstGeom>
          <a:solidFill>
            <a:srgbClr val="9CC2E5"/>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600"/>
              <a:buFont typeface="Arial"/>
              <a:buNone/>
            </a:pPr>
            <a:r>
              <a:rPr b="1" lang="en-US" sz="2600">
                <a:solidFill>
                  <a:schemeClr val="dk1"/>
                </a:solidFill>
                <a:latin typeface="Arial"/>
                <a:ea typeface="Arial"/>
                <a:cs typeface="Arial"/>
                <a:sym typeface="Arial"/>
              </a:rPr>
              <a:t>Predictions for Water Delivery</a:t>
            </a:r>
            <a:endParaRPr b="1" sz="2600">
              <a:solidFill>
                <a:schemeClr val="dk1"/>
              </a:solidFill>
              <a:latin typeface="Arial"/>
              <a:ea typeface="Arial"/>
              <a:cs typeface="Arial"/>
              <a:sym typeface="Arial"/>
            </a:endParaRPr>
          </a:p>
        </p:txBody>
      </p:sp>
      <p:sp>
        <p:nvSpPr>
          <p:cNvPr id="217" name="Google Shape;217;p11"/>
          <p:cNvSpPr txBox="1"/>
          <p:nvPr/>
        </p:nvSpPr>
        <p:spPr>
          <a:xfrm>
            <a:off x="3586162" y="3913424"/>
            <a:ext cx="5019675" cy="323915"/>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lang="en-US" sz="1000">
                <a:solidFill>
                  <a:schemeClr val="dk1"/>
                </a:solidFill>
                <a:latin typeface="Roboto Light"/>
                <a:ea typeface="Roboto Light"/>
                <a:cs typeface="Roboto Light"/>
                <a:sym typeface="Roboto Light"/>
              </a:rPr>
              <a:t>Figure 17. Linear regression for water delivery per year (without imputation)</a:t>
            </a:r>
            <a:endParaRPr/>
          </a:p>
        </p:txBody>
      </p:sp>
      <p:sp>
        <p:nvSpPr>
          <p:cNvPr id="218" name="Google Shape;218;p11"/>
          <p:cNvSpPr txBox="1"/>
          <p:nvPr/>
        </p:nvSpPr>
        <p:spPr>
          <a:xfrm>
            <a:off x="3348036" y="5836087"/>
            <a:ext cx="5495925" cy="324610"/>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lang="en-US" sz="1000">
                <a:solidFill>
                  <a:schemeClr val="dk1"/>
                </a:solidFill>
                <a:latin typeface="Roboto Light"/>
                <a:ea typeface="Roboto Light"/>
                <a:cs typeface="Roboto Light"/>
                <a:sym typeface="Roboto Light"/>
              </a:rPr>
              <a:t>Table 2. Available (mean for 2010-2016) and Predicted (mean for 2018-2024) water delivery</a:t>
            </a:r>
            <a:endParaRPr/>
          </a:p>
        </p:txBody>
      </p:sp>
      <p:pic>
        <p:nvPicPr>
          <p:cNvPr id="219" name="Google Shape;219;p11"/>
          <p:cNvPicPr preferRelativeResize="0"/>
          <p:nvPr/>
        </p:nvPicPr>
        <p:blipFill rotWithShape="1">
          <a:blip r:embed="rId3">
            <a:alphaModFix/>
          </a:blip>
          <a:srcRect b="0" l="0" r="0" t="0"/>
          <a:stretch/>
        </p:blipFill>
        <p:spPr>
          <a:xfrm>
            <a:off x="490453" y="1021913"/>
            <a:ext cx="11211089" cy="2818880"/>
          </a:xfrm>
          <a:prstGeom prst="rect">
            <a:avLst/>
          </a:prstGeom>
          <a:noFill/>
          <a:ln>
            <a:noFill/>
          </a:ln>
        </p:spPr>
      </p:pic>
      <p:pic>
        <p:nvPicPr>
          <p:cNvPr id="220" name="Google Shape;220;p11"/>
          <p:cNvPicPr preferRelativeResize="0"/>
          <p:nvPr/>
        </p:nvPicPr>
        <p:blipFill rotWithShape="1">
          <a:blip r:embed="rId4">
            <a:alphaModFix/>
          </a:blip>
          <a:srcRect b="0" l="0" r="0" t="0"/>
          <a:stretch/>
        </p:blipFill>
        <p:spPr>
          <a:xfrm>
            <a:off x="2648171" y="4364865"/>
            <a:ext cx="6895654" cy="14712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9BEE4">
                <a:alpha val="60784"/>
              </a:srgbClr>
            </a:gs>
            <a:gs pos="18000">
              <a:srgbClr val="A9BEE4">
                <a:alpha val="60784"/>
              </a:srgbClr>
            </a:gs>
            <a:gs pos="57000">
              <a:srgbClr val="A9BEE4">
                <a:alpha val="47843"/>
              </a:srgbClr>
            </a:gs>
            <a:gs pos="78500">
              <a:srgbClr val="78FFF3"/>
            </a:gs>
            <a:gs pos="100000">
              <a:srgbClr val="C5D3ED"/>
            </a:gs>
          </a:gsLst>
          <a:lin ang="5400000" scaled="0"/>
        </a:gradFill>
      </p:bgPr>
    </p:bg>
    <p:spTree>
      <p:nvGrpSpPr>
        <p:cNvPr id="224" name="Shape 224"/>
        <p:cNvGrpSpPr/>
        <p:nvPr/>
      </p:nvGrpSpPr>
      <p:grpSpPr>
        <a:xfrm>
          <a:off x="0" y="0"/>
          <a:ext cx="0" cy="0"/>
          <a:chOff x="0" y="0"/>
          <a:chExt cx="0" cy="0"/>
        </a:xfrm>
      </p:grpSpPr>
      <p:sp>
        <p:nvSpPr>
          <p:cNvPr id="225" name="Google Shape;225;p12"/>
          <p:cNvSpPr txBox="1"/>
          <p:nvPr/>
        </p:nvSpPr>
        <p:spPr>
          <a:xfrm>
            <a:off x="0" y="1"/>
            <a:ext cx="12192000" cy="497840"/>
          </a:xfrm>
          <a:prstGeom prst="rect">
            <a:avLst/>
          </a:prstGeom>
          <a:solidFill>
            <a:srgbClr val="9CC2E5"/>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600"/>
              <a:buFont typeface="Arial"/>
              <a:buNone/>
            </a:pPr>
            <a:r>
              <a:rPr b="1" lang="en-US" sz="2600">
                <a:solidFill>
                  <a:schemeClr val="dk1"/>
                </a:solidFill>
                <a:latin typeface="Arial"/>
                <a:ea typeface="Arial"/>
                <a:cs typeface="Arial"/>
                <a:sym typeface="Arial"/>
              </a:rPr>
              <a:t>Prediction for Water Consumption</a:t>
            </a:r>
            <a:endParaRPr b="1" sz="2600">
              <a:solidFill>
                <a:schemeClr val="dk1"/>
              </a:solidFill>
              <a:latin typeface="Arial"/>
              <a:ea typeface="Arial"/>
              <a:cs typeface="Arial"/>
              <a:sym typeface="Arial"/>
            </a:endParaRPr>
          </a:p>
        </p:txBody>
      </p:sp>
      <p:sp>
        <p:nvSpPr>
          <p:cNvPr id="226" name="Google Shape;226;p12"/>
          <p:cNvSpPr txBox="1"/>
          <p:nvPr/>
        </p:nvSpPr>
        <p:spPr>
          <a:xfrm>
            <a:off x="3586161" y="4786173"/>
            <a:ext cx="5019675" cy="323915"/>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lang="en-US" sz="1000">
                <a:solidFill>
                  <a:schemeClr val="dk1"/>
                </a:solidFill>
                <a:latin typeface="Roboto Light"/>
                <a:ea typeface="Roboto Light"/>
                <a:cs typeface="Roboto Light"/>
                <a:sym typeface="Roboto Light"/>
              </a:rPr>
              <a:t>Figure 18. Linear regression for water consumption per year (without imputation)</a:t>
            </a:r>
            <a:endParaRPr/>
          </a:p>
        </p:txBody>
      </p:sp>
      <p:sp>
        <p:nvSpPr>
          <p:cNvPr id="227" name="Google Shape;227;p12"/>
          <p:cNvSpPr txBox="1"/>
          <p:nvPr/>
        </p:nvSpPr>
        <p:spPr>
          <a:xfrm>
            <a:off x="3082183" y="5862319"/>
            <a:ext cx="6027633" cy="324610"/>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lang="en-US" sz="1000">
                <a:solidFill>
                  <a:schemeClr val="dk1"/>
                </a:solidFill>
                <a:latin typeface="Roboto Light"/>
                <a:ea typeface="Roboto Light"/>
                <a:cs typeface="Roboto Light"/>
                <a:sym typeface="Roboto Light"/>
              </a:rPr>
              <a:t>Table 3. Available (mean for 2010-2018) and Predicted (mean for 2020-2028) water consumption</a:t>
            </a:r>
            <a:endParaRPr/>
          </a:p>
        </p:txBody>
      </p:sp>
      <p:pic>
        <p:nvPicPr>
          <p:cNvPr id="228" name="Google Shape;228;p12"/>
          <p:cNvPicPr preferRelativeResize="0"/>
          <p:nvPr/>
        </p:nvPicPr>
        <p:blipFill rotWithShape="1">
          <a:blip r:embed="rId3">
            <a:alphaModFix/>
          </a:blip>
          <a:srcRect b="0" l="0" r="0" t="0"/>
          <a:stretch/>
        </p:blipFill>
        <p:spPr>
          <a:xfrm>
            <a:off x="3082183" y="747117"/>
            <a:ext cx="6027633" cy="3996035"/>
          </a:xfrm>
          <a:prstGeom prst="rect">
            <a:avLst/>
          </a:prstGeom>
          <a:noFill/>
          <a:ln>
            <a:noFill/>
          </a:ln>
        </p:spPr>
      </p:pic>
      <p:pic>
        <p:nvPicPr>
          <p:cNvPr id="229" name="Google Shape;229;p12"/>
          <p:cNvPicPr preferRelativeResize="0"/>
          <p:nvPr/>
        </p:nvPicPr>
        <p:blipFill rotWithShape="1">
          <a:blip r:embed="rId4">
            <a:alphaModFix/>
          </a:blip>
          <a:srcRect b="0" l="0" r="0" t="0"/>
          <a:stretch/>
        </p:blipFill>
        <p:spPr>
          <a:xfrm>
            <a:off x="3048397" y="5245467"/>
            <a:ext cx="6061420" cy="4978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9BEE4">
                <a:alpha val="60784"/>
              </a:srgbClr>
            </a:gs>
            <a:gs pos="18000">
              <a:srgbClr val="A9BEE4">
                <a:alpha val="60784"/>
              </a:srgbClr>
            </a:gs>
            <a:gs pos="57000">
              <a:srgbClr val="A9BEE4">
                <a:alpha val="47843"/>
              </a:srgbClr>
            </a:gs>
            <a:gs pos="78500">
              <a:srgbClr val="78FFF3"/>
            </a:gs>
            <a:gs pos="100000">
              <a:srgbClr val="C5D3ED"/>
            </a:gs>
          </a:gsLst>
          <a:lin ang="5400000" scaled="0"/>
        </a:gradFill>
      </p:bgPr>
    </p:bg>
    <p:spTree>
      <p:nvGrpSpPr>
        <p:cNvPr id="233" name="Shape 233"/>
        <p:cNvGrpSpPr/>
        <p:nvPr/>
      </p:nvGrpSpPr>
      <p:grpSpPr>
        <a:xfrm>
          <a:off x="0" y="0"/>
          <a:ext cx="0" cy="0"/>
          <a:chOff x="0" y="0"/>
          <a:chExt cx="0" cy="0"/>
        </a:xfrm>
      </p:grpSpPr>
      <p:sp>
        <p:nvSpPr>
          <p:cNvPr id="234" name="Google Shape;234;p13"/>
          <p:cNvSpPr txBox="1"/>
          <p:nvPr/>
        </p:nvSpPr>
        <p:spPr>
          <a:xfrm>
            <a:off x="0" y="1"/>
            <a:ext cx="12192000" cy="497840"/>
          </a:xfrm>
          <a:prstGeom prst="rect">
            <a:avLst/>
          </a:prstGeom>
          <a:solidFill>
            <a:srgbClr val="9CC2E5"/>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600"/>
              <a:buFont typeface="Arial"/>
              <a:buNone/>
            </a:pPr>
            <a:r>
              <a:rPr b="1" lang="en-US" sz="2600">
                <a:solidFill>
                  <a:schemeClr val="dk1"/>
                </a:solidFill>
                <a:latin typeface="Arial"/>
                <a:ea typeface="Arial"/>
                <a:cs typeface="Arial"/>
                <a:sym typeface="Arial"/>
              </a:rPr>
              <a:t>Predictions for charges and minimum wages</a:t>
            </a:r>
            <a:endParaRPr b="1" sz="2600">
              <a:solidFill>
                <a:schemeClr val="dk1"/>
              </a:solidFill>
              <a:latin typeface="Arial"/>
              <a:ea typeface="Arial"/>
              <a:cs typeface="Arial"/>
              <a:sym typeface="Arial"/>
            </a:endParaRPr>
          </a:p>
        </p:txBody>
      </p:sp>
      <p:sp>
        <p:nvSpPr>
          <p:cNvPr id="235" name="Google Shape;235;p13"/>
          <p:cNvSpPr txBox="1"/>
          <p:nvPr/>
        </p:nvSpPr>
        <p:spPr>
          <a:xfrm>
            <a:off x="6245976" y="5982340"/>
            <a:ext cx="5794733" cy="323915"/>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lang="en-US" sz="1000">
                <a:solidFill>
                  <a:schemeClr val="dk1"/>
                </a:solidFill>
                <a:latin typeface="Roboto Light"/>
                <a:ea typeface="Roboto Light"/>
                <a:cs typeface="Roboto Light"/>
                <a:sym typeface="Roboto Light"/>
              </a:rPr>
              <a:t>Figure 20. Predicted Minimum Wage per month in 2021</a:t>
            </a:r>
            <a:endParaRPr/>
          </a:p>
        </p:txBody>
      </p:sp>
      <p:pic>
        <p:nvPicPr>
          <p:cNvPr id="236" name="Google Shape;236;p13"/>
          <p:cNvPicPr preferRelativeResize="0"/>
          <p:nvPr/>
        </p:nvPicPr>
        <p:blipFill rotWithShape="1">
          <a:blip r:embed="rId3">
            <a:alphaModFix/>
          </a:blip>
          <a:srcRect b="0" l="0" r="0" t="0"/>
          <a:stretch/>
        </p:blipFill>
        <p:spPr>
          <a:xfrm>
            <a:off x="151291" y="628585"/>
            <a:ext cx="5316273" cy="3291026"/>
          </a:xfrm>
          <a:prstGeom prst="rect">
            <a:avLst/>
          </a:prstGeom>
          <a:noFill/>
          <a:ln>
            <a:noFill/>
          </a:ln>
        </p:spPr>
      </p:pic>
      <p:pic>
        <p:nvPicPr>
          <p:cNvPr id="237" name="Google Shape;237;p13"/>
          <p:cNvPicPr preferRelativeResize="0"/>
          <p:nvPr/>
        </p:nvPicPr>
        <p:blipFill rotWithShape="1">
          <a:blip r:embed="rId4">
            <a:alphaModFix/>
          </a:blip>
          <a:srcRect b="0" l="0" r="0" t="0"/>
          <a:stretch/>
        </p:blipFill>
        <p:spPr>
          <a:xfrm>
            <a:off x="6245976" y="628585"/>
            <a:ext cx="5794733" cy="5353755"/>
          </a:xfrm>
          <a:prstGeom prst="rect">
            <a:avLst/>
          </a:prstGeom>
          <a:noFill/>
          <a:ln>
            <a:noFill/>
          </a:ln>
        </p:spPr>
      </p:pic>
      <p:sp>
        <p:nvSpPr>
          <p:cNvPr id="238" name="Google Shape;238;p13"/>
          <p:cNvSpPr txBox="1"/>
          <p:nvPr/>
        </p:nvSpPr>
        <p:spPr>
          <a:xfrm>
            <a:off x="299589" y="3929438"/>
            <a:ext cx="5019675" cy="323915"/>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lang="en-US" sz="1000">
                <a:solidFill>
                  <a:schemeClr val="dk1"/>
                </a:solidFill>
                <a:latin typeface="Roboto Light"/>
                <a:ea typeface="Roboto Light"/>
                <a:cs typeface="Roboto Light"/>
                <a:sym typeface="Roboto Light"/>
              </a:rPr>
              <a:t>Figure 19. Predicted Charges in countries per cubic meter of water in 2021</a:t>
            </a:r>
            <a:endParaRPr/>
          </a:p>
        </p:txBody>
      </p:sp>
      <p:sp>
        <p:nvSpPr>
          <p:cNvPr id="239" name="Google Shape;239;p13"/>
          <p:cNvSpPr txBox="1"/>
          <p:nvPr/>
        </p:nvSpPr>
        <p:spPr>
          <a:xfrm>
            <a:off x="68826" y="4253353"/>
            <a:ext cx="6096000" cy="25853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a:solidFill>
                  <a:schemeClr val="dk1"/>
                </a:solidFill>
                <a:latin typeface="Arial"/>
                <a:ea typeface="Arial"/>
                <a:cs typeface="Arial"/>
                <a:sym typeface="Arial"/>
              </a:rPr>
              <a:t>A matrix of 27 countries is available for the water charge and the minimum wage:</a:t>
            </a:r>
            <a:endParaRPr/>
          </a:p>
          <a:p>
            <a:pPr indent="-285750" lvl="0" marL="285750" marR="0" rtl="0" algn="ctr">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High - 22 and </a:t>
            </a:r>
            <a:r>
              <a:rPr b="0" i="0" lang="en-US" sz="1800">
                <a:solidFill>
                  <a:schemeClr val="dk1"/>
                </a:solidFill>
                <a:latin typeface="Arial"/>
                <a:ea typeface="Arial"/>
                <a:cs typeface="Arial"/>
                <a:sym typeface="Arial"/>
              </a:rPr>
              <a:t>upper-middle income – 5;</a:t>
            </a:r>
            <a:endParaRPr/>
          </a:p>
          <a:p>
            <a:pPr indent="-285750" lvl="0" marL="285750" marR="0" rtl="0" algn="ctr">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Asia – 7;</a:t>
            </a:r>
            <a:endParaRPr/>
          </a:p>
          <a:p>
            <a:pPr indent="-285750" lvl="0" marL="285750" marR="0" rtl="0" algn="ctr">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Europe – 16;</a:t>
            </a:r>
            <a:endParaRPr/>
          </a:p>
          <a:p>
            <a:pPr indent="-285750" lvl="0" marL="285750" marR="0" rtl="0" algn="ctr">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North America – 2;</a:t>
            </a:r>
            <a:endParaRPr/>
          </a:p>
          <a:p>
            <a:pPr indent="-285750" lvl="0" marL="285750" marR="0" rtl="0" algn="ctr">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South America – 2.</a:t>
            </a:r>
            <a:endParaRPr/>
          </a:p>
          <a:p>
            <a:pPr indent="-171450" lvl="0" marL="285750" marR="0" rtl="0" algn="ctr">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ctr">
              <a:spcBef>
                <a:spcPts val="0"/>
              </a:spcBef>
              <a:spcAft>
                <a:spcPts val="0"/>
              </a:spcAft>
              <a:buClr>
                <a:schemeClr val="dk1"/>
              </a:buClr>
              <a:buSzPts val="1800"/>
              <a:buFont typeface="Arial"/>
              <a:buNone/>
            </a:pPr>
            <a:r>
              <a:t/>
            </a:r>
            <a:endParaRPr b="0" i="0" sz="1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9BEE4">
                <a:alpha val="60784"/>
              </a:srgbClr>
            </a:gs>
            <a:gs pos="18000">
              <a:srgbClr val="A9BEE4">
                <a:alpha val="60784"/>
              </a:srgbClr>
            </a:gs>
            <a:gs pos="57000">
              <a:srgbClr val="A9BEE4">
                <a:alpha val="47843"/>
              </a:srgbClr>
            </a:gs>
            <a:gs pos="78500">
              <a:srgbClr val="78FFF3"/>
            </a:gs>
            <a:gs pos="100000">
              <a:srgbClr val="C5D3ED"/>
            </a:gs>
          </a:gsLst>
          <a:lin ang="5400000" scaled="0"/>
        </a:gradFill>
      </p:bgPr>
    </p:bg>
    <p:spTree>
      <p:nvGrpSpPr>
        <p:cNvPr id="243" name="Shape 243"/>
        <p:cNvGrpSpPr/>
        <p:nvPr/>
      </p:nvGrpSpPr>
      <p:grpSpPr>
        <a:xfrm>
          <a:off x="0" y="0"/>
          <a:ext cx="0" cy="0"/>
          <a:chOff x="0" y="0"/>
          <a:chExt cx="0" cy="0"/>
        </a:xfrm>
      </p:grpSpPr>
      <p:sp>
        <p:nvSpPr>
          <p:cNvPr id="244" name="Google Shape;244;p14"/>
          <p:cNvSpPr txBox="1"/>
          <p:nvPr/>
        </p:nvSpPr>
        <p:spPr>
          <a:xfrm>
            <a:off x="0" y="1"/>
            <a:ext cx="12192000" cy="497840"/>
          </a:xfrm>
          <a:prstGeom prst="rect">
            <a:avLst/>
          </a:prstGeom>
          <a:solidFill>
            <a:srgbClr val="9CC2E5"/>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600"/>
              <a:buFont typeface="Arial"/>
              <a:buNone/>
            </a:pPr>
            <a:r>
              <a:rPr b="1" lang="en-US" sz="2600">
                <a:solidFill>
                  <a:schemeClr val="dk1"/>
                </a:solidFill>
                <a:latin typeface="Arial"/>
                <a:ea typeface="Arial"/>
                <a:cs typeface="Arial"/>
                <a:sym typeface="Arial"/>
              </a:rPr>
              <a:t>Predicted Affordability Ratio</a:t>
            </a:r>
            <a:endParaRPr b="1" sz="2600">
              <a:solidFill>
                <a:schemeClr val="dk1"/>
              </a:solidFill>
              <a:latin typeface="Arial"/>
              <a:ea typeface="Arial"/>
              <a:cs typeface="Arial"/>
              <a:sym typeface="Arial"/>
            </a:endParaRPr>
          </a:p>
        </p:txBody>
      </p:sp>
      <p:sp>
        <p:nvSpPr>
          <p:cNvPr id="245" name="Google Shape;245;p14"/>
          <p:cNvSpPr txBox="1"/>
          <p:nvPr/>
        </p:nvSpPr>
        <p:spPr>
          <a:xfrm>
            <a:off x="509281" y="6534085"/>
            <a:ext cx="5019675" cy="323915"/>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lang="en-US" sz="1000">
                <a:solidFill>
                  <a:schemeClr val="dk1"/>
                </a:solidFill>
                <a:latin typeface="Roboto Light"/>
                <a:ea typeface="Roboto Light"/>
                <a:cs typeface="Roboto Light"/>
                <a:sym typeface="Roboto Light"/>
              </a:rPr>
              <a:t>Figure 21. Predicted affordability ratio</a:t>
            </a:r>
            <a:endParaRPr/>
          </a:p>
        </p:txBody>
      </p:sp>
      <p:pic>
        <p:nvPicPr>
          <p:cNvPr id="246" name="Google Shape;246;p14"/>
          <p:cNvPicPr preferRelativeResize="0"/>
          <p:nvPr/>
        </p:nvPicPr>
        <p:blipFill rotWithShape="1">
          <a:blip r:embed="rId3">
            <a:alphaModFix/>
          </a:blip>
          <a:srcRect b="0" l="0" r="0" t="0"/>
          <a:stretch/>
        </p:blipFill>
        <p:spPr>
          <a:xfrm>
            <a:off x="170295" y="559985"/>
            <a:ext cx="5697648" cy="6051739"/>
          </a:xfrm>
          <a:prstGeom prst="rect">
            <a:avLst/>
          </a:prstGeom>
          <a:noFill/>
          <a:ln>
            <a:noFill/>
          </a:ln>
        </p:spPr>
      </p:pic>
      <p:pic>
        <p:nvPicPr>
          <p:cNvPr id="247" name="Google Shape;247;p14"/>
          <p:cNvPicPr preferRelativeResize="0"/>
          <p:nvPr/>
        </p:nvPicPr>
        <p:blipFill rotWithShape="1">
          <a:blip r:embed="rId4">
            <a:alphaModFix/>
          </a:blip>
          <a:srcRect b="0" l="0" r="0" t="0"/>
          <a:stretch/>
        </p:blipFill>
        <p:spPr>
          <a:xfrm>
            <a:off x="6795995" y="559985"/>
            <a:ext cx="5133975" cy="5505450"/>
          </a:xfrm>
          <a:prstGeom prst="rect">
            <a:avLst/>
          </a:prstGeom>
          <a:noFill/>
          <a:ln>
            <a:noFill/>
          </a:ln>
        </p:spPr>
      </p:pic>
      <p:sp>
        <p:nvSpPr>
          <p:cNvPr id="248" name="Google Shape;248;p14"/>
          <p:cNvSpPr txBox="1"/>
          <p:nvPr/>
        </p:nvSpPr>
        <p:spPr>
          <a:xfrm>
            <a:off x="6853144" y="5976379"/>
            <a:ext cx="5019675" cy="323915"/>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lang="en-US" sz="1000">
                <a:solidFill>
                  <a:schemeClr val="dk1"/>
                </a:solidFill>
                <a:latin typeface="Roboto Light"/>
                <a:ea typeface="Roboto Light"/>
                <a:cs typeface="Roboto Light"/>
                <a:sym typeface="Roboto Light"/>
              </a:rPr>
              <a:t>Table 4. List of countries according to predicted Affordability Ratio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9BEE4">
                <a:alpha val="60784"/>
              </a:srgbClr>
            </a:gs>
            <a:gs pos="18000">
              <a:srgbClr val="A9BEE4">
                <a:alpha val="60784"/>
              </a:srgbClr>
            </a:gs>
            <a:gs pos="57000">
              <a:srgbClr val="A9BEE4">
                <a:alpha val="47843"/>
              </a:srgbClr>
            </a:gs>
            <a:gs pos="78500">
              <a:srgbClr val="78FFF3"/>
            </a:gs>
            <a:gs pos="100000">
              <a:srgbClr val="C5D3ED"/>
            </a:gs>
          </a:gsLst>
          <a:lin ang="5400000" scaled="0"/>
        </a:gradFill>
      </p:bgPr>
    </p:bg>
    <p:spTree>
      <p:nvGrpSpPr>
        <p:cNvPr id="252" name="Shape 252"/>
        <p:cNvGrpSpPr/>
        <p:nvPr/>
      </p:nvGrpSpPr>
      <p:grpSpPr>
        <a:xfrm>
          <a:off x="0" y="0"/>
          <a:ext cx="0" cy="0"/>
          <a:chOff x="0" y="0"/>
          <a:chExt cx="0" cy="0"/>
        </a:xfrm>
      </p:grpSpPr>
      <p:sp>
        <p:nvSpPr>
          <p:cNvPr id="253" name="Google Shape;253;p15"/>
          <p:cNvSpPr txBox="1"/>
          <p:nvPr/>
        </p:nvSpPr>
        <p:spPr>
          <a:xfrm>
            <a:off x="216309" y="993159"/>
            <a:ext cx="11759400" cy="48717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25000"/>
              </a:lnSpc>
              <a:spcBef>
                <a:spcPts val="0"/>
              </a:spcBef>
              <a:spcAft>
                <a:spcPts val="0"/>
              </a:spcAft>
              <a:buClr>
                <a:schemeClr val="dk1"/>
              </a:buClr>
              <a:buSzPts val="1800"/>
              <a:buFont typeface="Arial"/>
              <a:buChar char="•"/>
            </a:pPr>
            <a:r>
              <a:rPr b="0" i="0" lang="en-US" sz="1800">
                <a:solidFill>
                  <a:schemeClr val="dk1"/>
                </a:solidFill>
                <a:latin typeface="Arial"/>
                <a:ea typeface="Arial"/>
                <a:cs typeface="Arial"/>
                <a:sym typeface="Arial"/>
              </a:rPr>
              <a:t>Identified </a:t>
            </a:r>
            <a:r>
              <a:rPr b="1" i="0" lang="en-US" sz="1800">
                <a:solidFill>
                  <a:schemeClr val="dk1"/>
                </a:solidFill>
              </a:rPr>
              <a:t>two methods of predicting</a:t>
            </a:r>
            <a:r>
              <a:rPr b="0" i="0" lang="en-US" sz="1800">
                <a:solidFill>
                  <a:schemeClr val="dk1"/>
                </a:solidFill>
                <a:latin typeface="Arial"/>
                <a:ea typeface="Arial"/>
                <a:cs typeface="Arial"/>
                <a:sym typeface="Arial"/>
              </a:rPr>
              <a:t> possible water unavailability factors, such as without filling in missing data and with imputation using machine learning algorithms.</a:t>
            </a:r>
            <a:endParaRPr b="0" i="0" sz="1800">
              <a:solidFill>
                <a:schemeClr val="dk1"/>
              </a:solidFill>
              <a:latin typeface="Arial"/>
              <a:ea typeface="Arial"/>
              <a:cs typeface="Arial"/>
              <a:sym typeface="Arial"/>
            </a:endParaRPr>
          </a:p>
          <a:p>
            <a:pPr indent="0" lvl="0" marL="457200" marR="0" rtl="0" algn="l">
              <a:lnSpc>
                <a:spcPct val="125000"/>
              </a:lnSpc>
              <a:spcBef>
                <a:spcPts val="0"/>
              </a:spcBef>
              <a:spcAft>
                <a:spcPts val="0"/>
              </a:spcAft>
              <a:buNone/>
            </a:pPr>
            <a:r>
              <a:t/>
            </a:r>
            <a:endParaRPr sz="1800">
              <a:solidFill>
                <a:schemeClr val="dk1"/>
              </a:solidFill>
            </a:endParaRPr>
          </a:p>
          <a:p>
            <a:pPr indent="-342900" lvl="0" marL="342900" marR="0" rtl="0" algn="l">
              <a:lnSpc>
                <a:spcPct val="125000"/>
              </a:lnSpc>
              <a:spcBef>
                <a:spcPts val="0"/>
              </a:spcBef>
              <a:spcAft>
                <a:spcPts val="0"/>
              </a:spcAft>
              <a:buClr>
                <a:schemeClr val="dk1"/>
              </a:buClr>
              <a:buSzPts val="1800"/>
              <a:buChar char="•"/>
            </a:pPr>
            <a:r>
              <a:rPr lang="en-US" sz="1800">
                <a:solidFill>
                  <a:schemeClr val="dk1"/>
                </a:solidFill>
              </a:rPr>
              <a:t>It was able to collect incomplete data on the water source and consumption from 2010 to 2018, water delivery from 2010 to 2016, and water charges for 2019. In general, </a:t>
            </a:r>
            <a:r>
              <a:rPr b="1" lang="en-US" sz="1800">
                <a:solidFill>
                  <a:schemeClr val="dk1"/>
                </a:solidFill>
              </a:rPr>
              <a:t>the dataset is up to date</a:t>
            </a:r>
            <a:r>
              <a:rPr lang="en-US" sz="1800">
                <a:solidFill>
                  <a:schemeClr val="dk1"/>
                </a:solidFill>
              </a:rPr>
              <a:t>.</a:t>
            </a:r>
            <a:endParaRPr sz="1800">
              <a:solidFill>
                <a:schemeClr val="dk1"/>
              </a:solidFill>
            </a:endParaRPr>
          </a:p>
          <a:p>
            <a:pPr indent="0" lvl="0" marL="457200" marR="0" rtl="0" algn="l">
              <a:lnSpc>
                <a:spcPct val="125000"/>
              </a:lnSpc>
              <a:spcBef>
                <a:spcPts val="0"/>
              </a:spcBef>
              <a:spcAft>
                <a:spcPts val="0"/>
              </a:spcAft>
              <a:buNone/>
            </a:pPr>
            <a:r>
              <a:t/>
            </a:r>
            <a:endParaRPr sz="1800">
              <a:solidFill>
                <a:schemeClr val="dk1"/>
              </a:solidFill>
            </a:endParaRPr>
          </a:p>
          <a:p>
            <a:pPr indent="-342900" lvl="0" marL="342900" marR="0" rtl="0" algn="l">
              <a:lnSpc>
                <a:spcPct val="125000"/>
              </a:lnSpc>
              <a:spcBef>
                <a:spcPts val="0"/>
              </a:spcBef>
              <a:spcAft>
                <a:spcPts val="0"/>
              </a:spcAft>
              <a:buClr>
                <a:schemeClr val="dk1"/>
              </a:buClr>
              <a:buSzPts val="1800"/>
              <a:buChar char="•"/>
            </a:pPr>
            <a:r>
              <a:rPr lang="en-US" sz="1800">
                <a:solidFill>
                  <a:schemeClr val="dk1"/>
                </a:solidFill>
              </a:rPr>
              <a:t>Analysis of country water affordability based on data from capitals and major cities.</a:t>
            </a:r>
            <a:endParaRPr sz="1800">
              <a:solidFill>
                <a:schemeClr val="dk1"/>
              </a:solidFill>
            </a:endParaRPr>
          </a:p>
          <a:p>
            <a:pPr indent="0" lvl="0" marL="457200" marR="0" rtl="0" algn="l">
              <a:lnSpc>
                <a:spcPct val="125000"/>
              </a:lnSpc>
              <a:spcBef>
                <a:spcPts val="0"/>
              </a:spcBef>
              <a:spcAft>
                <a:spcPts val="0"/>
              </a:spcAft>
              <a:buNone/>
            </a:pPr>
            <a:r>
              <a:t/>
            </a:r>
            <a:endParaRPr sz="1800">
              <a:solidFill>
                <a:schemeClr val="dk1"/>
              </a:solidFill>
            </a:endParaRPr>
          </a:p>
          <a:p>
            <a:pPr indent="-342900" lvl="0" marL="342900" marR="0" rtl="0" algn="l">
              <a:lnSpc>
                <a:spcPct val="125000"/>
              </a:lnSpc>
              <a:spcBef>
                <a:spcPts val="0"/>
              </a:spcBef>
              <a:spcAft>
                <a:spcPts val="0"/>
              </a:spcAft>
              <a:buClr>
                <a:schemeClr val="dk1"/>
              </a:buClr>
              <a:buSzPts val="1800"/>
              <a:buFont typeface="Arial"/>
              <a:buChar char="•"/>
            </a:pPr>
            <a:r>
              <a:rPr b="0" i="0" lang="en-US" sz="1800">
                <a:solidFill>
                  <a:schemeClr val="dk1"/>
                </a:solidFill>
                <a:latin typeface="Arial"/>
                <a:ea typeface="Arial"/>
                <a:cs typeface="Arial"/>
                <a:sym typeface="Arial"/>
              </a:rPr>
              <a:t>It is proved that, in general, the </a:t>
            </a:r>
            <a:r>
              <a:rPr b="1" i="0" lang="en-US" sz="1800">
                <a:solidFill>
                  <a:schemeClr val="dk1"/>
                </a:solidFill>
              </a:rPr>
              <a:t>water </a:t>
            </a:r>
            <a:r>
              <a:rPr b="0" i="0" lang="en-US" sz="1800">
                <a:solidFill>
                  <a:schemeClr val="dk1"/>
                </a:solidFill>
                <a:latin typeface="Arial"/>
                <a:ea typeface="Arial"/>
                <a:cs typeface="Arial"/>
                <a:sym typeface="Arial"/>
              </a:rPr>
              <a:t>is quite </a:t>
            </a:r>
            <a:r>
              <a:rPr b="1" i="0" lang="en-US" sz="1800">
                <a:solidFill>
                  <a:schemeClr val="dk1"/>
                </a:solidFill>
              </a:rPr>
              <a:t>accessible </a:t>
            </a:r>
            <a:r>
              <a:rPr b="0" i="0" lang="en-US" sz="1800">
                <a:solidFill>
                  <a:schemeClr val="dk1"/>
                </a:solidFill>
                <a:latin typeface="Arial"/>
                <a:ea typeface="Arial"/>
                <a:cs typeface="Arial"/>
                <a:sym typeface="Arial"/>
              </a:rPr>
              <a:t>practically in all countries and cities. </a:t>
            </a:r>
            <a:r>
              <a:rPr lang="en-US" sz="1800">
                <a:solidFill>
                  <a:schemeClr val="dk1"/>
                </a:solidFill>
              </a:rPr>
              <a:t>Due to the low minimum wage and being represented only by its capital </a:t>
            </a:r>
            <a:r>
              <a:rPr b="1" lang="en-US" sz="1800">
                <a:solidFill>
                  <a:schemeClr val="dk1"/>
                </a:solidFill>
              </a:rPr>
              <a:t>Moscow</a:t>
            </a:r>
            <a:r>
              <a:rPr lang="en-US" sz="1800">
                <a:solidFill>
                  <a:schemeClr val="dk1"/>
                </a:solidFill>
              </a:rPr>
              <a:t>, the </a:t>
            </a:r>
            <a:r>
              <a:rPr b="1" lang="en-US" sz="1800">
                <a:solidFill>
                  <a:schemeClr val="dk1"/>
                </a:solidFill>
              </a:rPr>
              <a:t>exception is Russia</a:t>
            </a:r>
            <a:r>
              <a:rPr lang="en-US" sz="1800">
                <a:solidFill>
                  <a:schemeClr val="dk1"/>
                </a:solidFill>
              </a:rPr>
              <a:t>.</a:t>
            </a:r>
            <a:endParaRPr sz="1800">
              <a:solidFill>
                <a:schemeClr val="dk1"/>
              </a:solidFill>
            </a:endParaRPr>
          </a:p>
          <a:p>
            <a:pPr indent="0" lvl="0" marL="457200" marR="0" rtl="0" algn="l">
              <a:lnSpc>
                <a:spcPct val="125000"/>
              </a:lnSpc>
              <a:spcBef>
                <a:spcPts val="0"/>
              </a:spcBef>
              <a:spcAft>
                <a:spcPts val="0"/>
              </a:spcAft>
              <a:buNone/>
            </a:pPr>
            <a:r>
              <a:t/>
            </a:r>
            <a:endParaRPr sz="1800">
              <a:solidFill>
                <a:schemeClr val="dk1"/>
              </a:solidFill>
            </a:endParaRPr>
          </a:p>
          <a:p>
            <a:pPr indent="-342900" lvl="0" marL="342900" marR="0" rtl="0" algn="l">
              <a:lnSpc>
                <a:spcPct val="125000"/>
              </a:lnSpc>
              <a:spcBef>
                <a:spcPts val="0"/>
              </a:spcBef>
              <a:spcAft>
                <a:spcPts val="0"/>
              </a:spcAft>
              <a:buClr>
                <a:schemeClr val="dk1"/>
              </a:buClr>
              <a:buSzPts val="1800"/>
              <a:buFont typeface="Arial"/>
              <a:buChar char="•"/>
            </a:pPr>
            <a:r>
              <a:rPr b="0" i="0" lang="en-US" sz="1800">
                <a:solidFill>
                  <a:schemeClr val="dk1"/>
                </a:solidFill>
                <a:latin typeface="Arial"/>
                <a:ea typeface="Arial"/>
                <a:cs typeface="Arial"/>
                <a:sym typeface="Arial"/>
              </a:rPr>
              <a:t>The developed model can </a:t>
            </a:r>
            <a:r>
              <a:rPr b="1" i="0" lang="en-US" sz="1800">
                <a:solidFill>
                  <a:schemeClr val="dk1"/>
                </a:solidFill>
              </a:rPr>
              <a:t>be applied in practice</a:t>
            </a:r>
            <a:r>
              <a:rPr b="0" i="0" lang="en-US" sz="1800">
                <a:solidFill>
                  <a:schemeClr val="dk1"/>
                </a:solidFill>
                <a:latin typeface="Arial"/>
                <a:ea typeface="Arial"/>
                <a:cs typeface="Arial"/>
                <a:sym typeface="Arial"/>
              </a:rPr>
              <a:t> to predict water unavailability.</a:t>
            </a:r>
            <a:endParaRPr b="0" i="0" sz="1800">
              <a:solidFill>
                <a:schemeClr val="dk1"/>
              </a:solidFill>
              <a:latin typeface="Arial"/>
              <a:ea typeface="Arial"/>
              <a:cs typeface="Arial"/>
              <a:sym typeface="Arial"/>
            </a:endParaRPr>
          </a:p>
          <a:p>
            <a:pPr indent="0" lvl="0" marL="457200" marR="0" rtl="0" algn="l">
              <a:lnSpc>
                <a:spcPct val="125000"/>
              </a:lnSpc>
              <a:spcBef>
                <a:spcPts val="0"/>
              </a:spcBef>
              <a:spcAft>
                <a:spcPts val="0"/>
              </a:spcAft>
              <a:buNone/>
            </a:pPr>
            <a:r>
              <a:t/>
            </a:r>
            <a:endParaRPr sz="1800">
              <a:solidFill>
                <a:schemeClr val="dk1"/>
              </a:solidFill>
            </a:endParaRPr>
          </a:p>
          <a:p>
            <a:pPr indent="-342900" lvl="0" marL="342900" marR="0" rtl="0" algn="l">
              <a:lnSpc>
                <a:spcPct val="125000"/>
              </a:lnSpc>
              <a:spcBef>
                <a:spcPts val="0"/>
              </a:spcBef>
              <a:spcAft>
                <a:spcPts val="0"/>
              </a:spcAft>
              <a:buClr>
                <a:schemeClr val="dk1"/>
              </a:buClr>
              <a:buSzPts val="1800"/>
              <a:buFont typeface="Arial"/>
              <a:buChar char="•"/>
            </a:pPr>
            <a:r>
              <a:rPr b="0" i="0" lang="en-US" sz="1800">
                <a:solidFill>
                  <a:schemeClr val="dk1"/>
                </a:solidFill>
                <a:latin typeface="Arial"/>
                <a:ea typeface="Arial"/>
                <a:cs typeface="Arial"/>
                <a:sym typeface="Arial"/>
              </a:rPr>
              <a:t>The research can be optimized by forming or </a:t>
            </a:r>
            <a:r>
              <a:rPr b="1" i="0" lang="en-US" sz="1800">
                <a:solidFill>
                  <a:schemeClr val="dk1"/>
                </a:solidFill>
              </a:rPr>
              <a:t>obtaining the entire dataset</a:t>
            </a:r>
            <a:r>
              <a:rPr b="0" i="0" lang="en-US" sz="1800">
                <a:solidFill>
                  <a:schemeClr val="dk1"/>
                </a:solidFill>
                <a:latin typeface="Arial"/>
                <a:ea typeface="Arial"/>
                <a:cs typeface="Arial"/>
                <a:sym typeface="Arial"/>
              </a:rPr>
              <a:t> conducted in subsequent work.</a:t>
            </a:r>
            <a:endParaRPr sz="1800">
              <a:solidFill>
                <a:schemeClr val="dk1"/>
              </a:solidFill>
              <a:latin typeface="Arial"/>
              <a:ea typeface="Arial"/>
              <a:cs typeface="Arial"/>
              <a:sym typeface="Arial"/>
            </a:endParaRPr>
          </a:p>
        </p:txBody>
      </p:sp>
      <p:sp>
        <p:nvSpPr>
          <p:cNvPr id="254" name="Google Shape;254;p15"/>
          <p:cNvSpPr txBox="1"/>
          <p:nvPr/>
        </p:nvSpPr>
        <p:spPr>
          <a:xfrm>
            <a:off x="0" y="1"/>
            <a:ext cx="12192000" cy="497840"/>
          </a:xfrm>
          <a:prstGeom prst="rect">
            <a:avLst/>
          </a:prstGeom>
          <a:solidFill>
            <a:srgbClr val="9CC2E5"/>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600"/>
              <a:buFont typeface="Arial"/>
              <a:buNone/>
            </a:pPr>
            <a:r>
              <a:rPr b="1" lang="en-US" sz="2600">
                <a:solidFill>
                  <a:schemeClr val="dk1"/>
                </a:solidFill>
                <a:latin typeface="Arial"/>
                <a:ea typeface="Arial"/>
                <a:cs typeface="Arial"/>
                <a:sym typeface="Arial"/>
              </a:rPr>
              <a:t>CONCLUSION</a:t>
            </a:r>
            <a:endParaRPr b="1" sz="26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9BEE4">
                <a:alpha val="60784"/>
              </a:srgbClr>
            </a:gs>
            <a:gs pos="18000">
              <a:srgbClr val="A9BEE4">
                <a:alpha val="60784"/>
              </a:srgbClr>
            </a:gs>
            <a:gs pos="57000">
              <a:srgbClr val="A9BEE4">
                <a:alpha val="47843"/>
              </a:srgbClr>
            </a:gs>
            <a:gs pos="78500">
              <a:srgbClr val="78FFF3"/>
            </a:gs>
            <a:gs pos="100000">
              <a:srgbClr val="C5D3ED"/>
            </a:gs>
          </a:gsLst>
          <a:lin ang="5400000" scaled="0"/>
        </a:gradFill>
      </p:bgPr>
    </p:bg>
    <p:spTree>
      <p:nvGrpSpPr>
        <p:cNvPr id="258" name="Shape 258"/>
        <p:cNvGrpSpPr/>
        <p:nvPr/>
      </p:nvGrpSpPr>
      <p:grpSpPr>
        <a:xfrm>
          <a:off x="0" y="0"/>
          <a:ext cx="0" cy="0"/>
          <a:chOff x="0" y="0"/>
          <a:chExt cx="0" cy="0"/>
        </a:xfrm>
      </p:grpSpPr>
      <p:sp>
        <p:nvSpPr>
          <p:cNvPr id="259" name="Google Shape;259;p19"/>
          <p:cNvSpPr txBox="1"/>
          <p:nvPr/>
        </p:nvSpPr>
        <p:spPr>
          <a:xfrm>
            <a:off x="1582993" y="1028343"/>
            <a:ext cx="9026013" cy="48013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1"/>
                </a:solidFill>
                <a:latin typeface="Calibri"/>
                <a:ea typeface="Calibri"/>
                <a:cs typeface="Calibri"/>
                <a:sym typeface="Calibri"/>
              </a:rPr>
              <a:t>Thank you for your attention!</a:t>
            </a:r>
            <a:endParaRPr/>
          </a:p>
          <a:p>
            <a:pPr indent="0" lvl="0" marL="0" marR="0" rtl="0" algn="ctr">
              <a:spcBef>
                <a:spcPts val="0"/>
              </a:spcBef>
              <a:spcAft>
                <a:spcPts val="0"/>
              </a:spcAft>
              <a:buNone/>
            </a:pPr>
            <a:r>
              <a:t/>
            </a:r>
            <a:endParaRPr b="1" sz="3600">
              <a:solidFill>
                <a:schemeClr val="dk1"/>
              </a:solidFill>
              <a:latin typeface="Calibri"/>
              <a:ea typeface="Calibri"/>
              <a:cs typeface="Calibri"/>
              <a:sym typeface="Calibri"/>
            </a:endParaRPr>
          </a:p>
          <a:p>
            <a:pPr indent="0" lvl="0" marL="0" marR="0" rtl="0" algn="ctr">
              <a:spcBef>
                <a:spcPts val="0"/>
              </a:spcBef>
              <a:spcAft>
                <a:spcPts val="0"/>
              </a:spcAft>
              <a:buNone/>
            </a:pPr>
            <a:r>
              <a:rPr lang="en-US" sz="3600">
                <a:solidFill>
                  <a:schemeClr val="dk1"/>
                </a:solidFill>
                <a:latin typeface="Calibri"/>
                <a:ea typeface="Calibri"/>
                <a:cs typeface="Calibri"/>
                <a:sym typeface="Calibri"/>
              </a:rPr>
              <a:t>If you have any questions, please do not hesitate to contact us:</a:t>
            </a:r>
            <a:endParaRPr/>
          </a:p>
          <a:p>
            <a:pPr indent="0" lvl="0" marL="0" marR="0" rtl="0" algn="ctr">
              <a:spcBef>
                <a:spcPts val="0"/>
              </a:spcBef>
              <a:spcAft>
                <a:spcPts val="0"/>
              </a:spcAft>
              <a:buNone/>
            </a:pPr>
            <a:r>
              <a:rPr lang="en-US" sz="3600">
                <a:solidFill>
                  <a:schemeClr val="dk1"/>
                </a:solidFill>
                <a:latin typeface="Calibri"/>
                <a:ea typeface="Calibri"/>
                <a:cs typeface="Calibri"/>
                <a:sym typeface="Calibri"/>
              </a:rPr>
              <a:t>siamac.fazli@nu.edu.kz</a:t>
            </a:r>
            <a:endParaRPr/>
          </a:p>
          <a:p>
            <a:pPr indent="0" lvl="0" marL="0" marR="0" rtl="0" algn="ctr">
              <a:spcBef>
                <a:spcPts val="0"/>
              </a:spcBef>
              <a:spcAft>
                <a:spcPts val="0"/>
              </a:spcAft>
              <a:buNone/>
            </a:pPr>
            <a:r>
              <a:rPr lang="en-US" sz="3600">
                <a:solidFill>
                  <a:schemeClr val="dk1"/>
                </a:solidFill>
                <a:latin typeface="Calibri"/>
                <a:ea typeface="Calibri"/>
                <a:cs typeface="Calibri"/>
                <a:sym typeface="Calibri"/>
              </a:rPr>
              <a:t>yeldar.mussatayev@nu.edu.kz</a:t>
            </a:r>
            <a:endParaRPr/>
          </a:p>
          <a:p>
            <a:pPr indent="0" lvl="0" marL="0" marR="0" rtl="0" algn="ctr">
              <a:spcBef>
                <a:spcPts val="0"/>
              </a:spcBef>
              <a:spcAft>
                <a:spcPts val="0"/>
              </a:spcAft>
              <a:buNone/>
            </a:pPr>
            <a:r>
              <a:t/>
            </a:r>
            <a:endParaRPr b="1" sz="3600">
              <a:solidFill>
                <a:schemeClr val="dk1"/>
              </a:solidFill>
              <a:latin typeface="Calibri"/>
              <a:ea typeface="Calibri"/>
              <a:cs typeface="Calibri"/>
              <a:sym typeface="Calibri"/>
            </a:endParaRPr>
          </a:p>
          <a:p>
            <a:pPr indent="0" lvl="0" marL="0" marR="0" rtl="0" algn="ctr">
              <a:spcBef>
                <a:spcPts val="0"/>
              </a:spcBef>
              <a:spcAft>
                <a:spcPts val="0"/>
              </a:spcAft>
              <a:buNone/>
            </a:pPr>
            <a:r>
              <a:rPr b="1" i="0" lang="en-US" sz="1800">
                <a:solidFill>
                  <a:schemeClr val="dk1"/>
                </a:solidFill>
                <a:latin typeface="Open Sans"/>
                <a:ea typeface="Open Sans"/>
                <a:cs typeface="Open Sans"/>
                <a:sym typeface="Open Sans"/>
              </a:rPr>
              <a:t>How to cite:</a:t>
            </a:r>
            <a:r>
              <a:rPr b="0" i="0" lang="en-US" sz="1800">
                <a:solidFill>
                  <a:schemeClr val="dk1"/>
                </a:solidFill>
                <a:latin typeface="Open Sans"/>
                <a:ea typeface="Open Sans"/>
                <a:cs typeface="Open Sans"/>
                <a:sym typeface="Open Sans"/>
              </a:rPr>
              <a:t> Mussatayev, Y. and Fazli, S.: ­Water Affordability Challenges in Urban Water Systems, EGU General Assembly 2022, Vienna, Austria, 23–27 May 2022, EGU22-10872, https://doi.org/10.5194/egusphere-egu22-10872, 2022.</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p:nvPr/>
        </p:nvSpPr>
        <p:spPr>
          <a:xfrm>
            <a:off x="1588" y="1786"/>
            <a:ext cx="3083257" cy="685621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599" u="none" cap="none" strike="noStrike">
              <a:solidFill>
                <a:srgbClr val="FFFFFF"/>
              </a:solidFill>
              <a:latin typeface="Roboto Light"/>
              <a:ea typeface="Roboto Light"/>
              <a:cs typeface="Roboto Light"/>
              <a:sym typeface="Roboto Light"/>
            </a:endParaRPr>
          </a:p>
        </p:txBody>
      </p:sp>
      <p:sp>
        <p:nvSpPr>
          <p:cNvPr id="105" name="Google Shape;105;p2"/>
          <p:cNvSpPr/>
          <p:nvPr/>
        </p:nvSpPr>
        <p:spPr>
          <a:xfrm>
            <a:off x="3053556" y="893"/>
            <a:ext cx="3047207" cy="685621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599" u="none" cap="none" strike="noStrike">
              <a:solidFill>
                <a:srgbClr val="FFFFFF"/>
              </a:solidFill>
              <a:latin typeface="Roboto Light"/>
              <a:ea typeface="Roboto Light"/>
              <a:cs typeface="Roboto Light"/>
              <a:sym typeface="Roboto Light"/>
            </a:endParaRPr>
          </a:p>
        </p:txBody>
      </p:sp>
      <p:sp>
        <p:nvSpPr>
          <p:cNvPr id="106" name="Google Shape;106;p2"/>
          <p:cNvSpPr/>
          <p:nvPr/>
        </p:nvSpPr>
        <p:spPr>
          <a:xfrm>
            <a:off x="6094414" y="893"/>
            <a:ext cx="3047207" cy="6856214"/>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599" u="none" cap="none" strike="noStrike">
              <a:solidFill>
                <a:srgbClr val="FFFFFF"/>
              </a:solidFill>
              <a:latin typeface="Roboto Light"/>
              <a:ea typeface="Roboto Light"/>
              <a:cs typeface="Roboto Light"/>
              <a:sym typeface="Roboto Light"/>
            </a:endParaRPr>
          </a:p>
        </p:txBody>
      </p:sp>
      <p:sp>
        <p:nvSpPr>
          <p:cNvPr id="107" name="Google Shape;107;p2"/>
          <p:cNvSpPr/>
          <p:nvPr/>
        </p:nvSpPr>
        <p:spPr>
          <a:xfrm>
            <a:off x="9143206" y="893"/>
            <a:ext cx="3047207" cy="685621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599" u="none" cap="none" strike="noStrike">
              <a:solidFill>
                <a:srgbClr val="FFFFFF"/>
              </a:solidFill>
              <a:latin typeface="Roboto Light"/>
              <a:ea typeface="Roboto Light"/>
              <a:cs typeface="Roboto Light"/>
              <a:sym typeface="Roboto Light"/>
            </a:endParaRPr>
          </a:p>
        </p:txBody>
      </p:sp>
      <p:sp>
        <p:nvSpPr>
          <p:cNvPr id="108" name="Google Shape;108;p2"/>
          <p:cNvSpPr txBox="1"/>
          <p:nvPr/>
        </p:nvSpPr>
        <p:spPr>
          <a:xfrm>
            <a:off x="2013008" y="367505"/>
            <a:ext cx="8162700" cy="1862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FFFFFF"/>
                </a:solidFill>
                <a:latin typeface="Oswald"/>
                <a:ea typeface="Oswald"/>
                <a:cs typeface="Oswald"/>
                <a:sym typeface="Oswald"/>
              </a:rPr>
              <a:t>Dataset</a:t>
            </a:r>
            <a:endParaRPr/>
          </a:p>
          <a:p>
            <a:pPr indent="0" lvl="0" marL="0" marR="0" rtl="0" algn="ctr">
              <a:spcBef>
                <a:spcPts val="0"/>
              </a:spcBef>
              <a:spcAft>
                <a:spcPts val="0"/>
              </a:spcAft>
              <a:buNone/>
            </a:pPr>
            <a:r>
              <a:t/>
            </a:r>
            <a:endParaRPr b="1" i="0" sz="1000" u="none" cap="none" strike="noStrike">
              <a:solidFill>
                <a:srgbClr val="FFFFFF"/>
              </a:solidFill>
              <a:latin typeface="Oswald"/>
              <a:ea typeface="Oswald"/>
              <a:cs typeface="Oswald"/>
              <a:sym typeface="Oswald"/>
            </a:endParaRPr>
          </a:p>
          <a:p>
            <a:pPr indent="0" lvl="0" marL="0" marR="0" rtl="0" algn="ctr">
              <a:spcBef>
                <a:spcPts val="0"/>
              </a:spcBef>
              <a:spcAft>
                <a:spcPts val="0"/>
              </a:spcAft>
              <a:buNone/>
            </a:pPr>
            <a:r>
              <a:rPr b="1" i="0" lang="en-US" sz="1300" u="none" cap="none" strike="noStrike">
                <a:solidFill>
                  <a:srgbClr val="FFFFFF"/>
                </a:solidFill>
                <a:latin typeface="Oswald"/>
                <a:ea typeface="Oswald"/>
                <a:cs typeface="Oswald"/>
                <a:sym typeface="Oswald"/>
              </a:rPr>
              <a:t>provided by the International Water Association Group of Statisticians and Economists. </a:t>
            </a:r>
            <a:endParaRPr b="1" i="0" sz="1300" u="none" cap="none" strike="noStrike">
              <a:solidFill>
                <a:srgbClr val="FFFFFF"/>
              </a:solidFill>
              <a:latin typeface="Oswald"/>
              <a:ea typeface="Oswald"/>
              <a:cs typeface="Oswald"/>
              <a:sym typeface="Oswald"/>
            </a:endParaRPr>
          </a:p>
          <a:p>
            <a:pPr indent="0" lvl="0" marL="0" marR="0" rtl="0" algn="ctr">
              <a:spcBef>
                <a:spcPts val="0"/>
              </a:spcBef>
              <a:spcAft>
                <a:spcPts val="0"/>
              </a:spcAft>
              <a:buNone/>
            </a:pPr>
            <a:r>
              <a:rPr b="1" i="0" lang="en-US" sz="1300" u="none" cap="none" strike="noStrike">
                <a:solidFill>
                  <a:srgbClr val="FFFFFF"/>
                </a:solidFill>
                <a:latin typeface="Oswald"/>
                <a:ea typeface="Oswald"/>
                <a:cs typeface="Oswald"/>
                <a:sym typeface="Oswald"/>
              </a:rPr>
              <a:t>IWA relies on data from state water authorities, utility operators, consulting firms, and</a:t>
            </a:r>
            <a:endParaRPr/>
          </a:p>
          <a:p>
            <a:pPr indent="0" lvl="0" marL="0" marR="0" rtl="0" algn="ctr">
              <a:spcBef>
                <a:spcPts val="0"/>
              </a:spcBef>
              <a:spcAft>
                <a:spcPts val="0"/>
              </a:spcAft>
              <a:buNone/>
            </a:pPr>
            <a:r>
              <a:rPr b="1" i="0" lang="en-US" sz="1300" u="none" cap="none" strike="noStrike">
                <a:solidFill>
                  <a:srgbClr val="FFFFFF"/>
                </a:solidFill>
                <a:latin typeface="Oswald"/>
                <a:ea typeface="Oswald"/>
                <a:cs typeface="Oswald"/>
                <a:sym typeface="Oswald"/>
              </a:rPr>
              <a:t>other organizations involved in water and wastewater services.</a:t>
            </a:r>
            <a:endParaRPr b="1" i="0" sz="1300" u="none" cap="none" strike="noStrike">
              <a:solidFill>
                <a:srgbClr val="FFFFFF"/>
              </a:solidFill>
              <a:latin typeface="Oswald"/>
              <a:ea typeface="Oswald"/>
              <a:cs typeface="Oswald"/>
              <a:sym typeface="Oswald"/>
            </a:endParaRPr>
          </a:p>
          <a:p>
            <a:pPr indent="0" lvl="0" marL="0" marR="0" rtl="0" algn="ctr">
              <a:spcBef>
                <a:spcPts val="0"/>
              </a:spcBef>
              <a:spcAft>
                <a:spcPts val="0"/>
              </a:spcAft>
              <a:buNone/>
            </a:pPr>
            <a:r>
              <a:rPr b="1" lang="en-US" sz="1300">
                <a:solidFill>
                  <a:srgbClr val="FFFFFF"/>
                </a:solidFill>
                <a:latin typeface="Oswald"/>
                <a:ea typeface="Oswald"/>
                <a:cs typeface="Oswald"/>
                <a:sym typeface="Oswald"/>
              </a:rPr>
              <a:t>The data on the main indicators of water affordability are collected every 2 years. For example, data for 2020 became available in 2021 and beyond.</a:t>
            </a:r>
            <a:endParaRPr b="1" sz="1300">
              <a:solidFill>
                <a:srgbClr val="FFFFFF"/>
              </a:solidFill>
              <a:latin typeface="Oswald"/>
              <a:ea typeface="Oswald"/>
              <a:cs typeface="Oswald"/>
              <a:sym typeface="Oswald"/>
            </a:endParaRPr>
          </a:p>
        </p:txBody>
      </p:sp>
      <p:sp>
        <p:nvSpPr>
          <p:cNvPr id="109" name="Google Shape;109;p2"/>
          <p:cNvSpPr/>
          <p:nvPr/>
        </p:nvSpPr>
        <p:spPr>
          <a:xfrm>
            <a:off x="5524501" y="935240"/>
            <a:ext cx="1143000" cy="457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Roboto Light"/>
              <a:ea typeface="Roboto Light"/>
              <a:cs typeface="Roboto Light"/>
              <a:sym typeface="Roboto Light"/>
            </a:endParaRPr>
          </a:p>
        </p:txBody>
      </p:sp>
      <p:sp>
        <p:nvSpPr>
          <p:cNvPr id="110" name="Google Shape;110;p2"/>
          <p:cNvSpPr txBox="1"/>
          <p:nvPr/>
        </p:nvSpPr>
        <p:spPr>
          <a:xfrm>
            <a:off x="1095763" y="2333299"/>
            <a:ext cx="906017" cy="35394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US" sz="1700" u="none" cap="none" strike="noStrike">
                <a:solidFill>
                  <a:srgbClr val="FFFFFF"/>
                </a:solidFill>
                <a:latin typeface="Oswald"/>
                <a:ea typeface="Oswald"/>
                <a:cs typeface="Oswald"/>
                <a:sym typeface="Oswald"/>
              </a:rPr>
              <a:t>SOURCE</a:t>
            </a:r>
            <a:endParaRPr/>
          </a:p>
        </p:txBody>
      </p:sp>
      <p:sp>
        <p:nvSpPr>
          <p:cNvPr id="111" name="Google Shape;111;p2"/>
          <p:cNvSpPr txBox="1"/>
          <p:nvPr/>
        </p:nvSpPr>
        <p:spPr>
          <a:xfrm>
            <a:off x="367064" y="2810279"/>
            <a:ext cx="2290225" cy="1876189"/>
          </a:xfrm>
          <a:prstGeom prst="rect">
            <a:avLst/>
          </a:prstGeom>
          <a:noFill/>
          <a:ln>
            <a:noFill/>
          </a:ln>
        </p:spPr>
        <p:txBody>
          <a:bodyPr anchorCtr="0" anchor="t" bIns="54350" lIns="108725" spcFirstLastPara="1" rIns="108725" wrap="square" tIns="54350">
            <a:spAutoFit/>
          </a:bodyPr>
          <a:lstStyle/>
          <a:p>
            <a:pPr indent="-285750" lvl="0" marL="285750" marR="0" rtl="0" algn="ctr">
              <a:lnSpc>
                <a:spcPct val="142307"/>
              </a:lnSpc>
              <a:spcBef>
                <a:spcPts val="0"/>
              </a:spcBef>
              <a:spcAft>
                <a:spcPts val="0"/>
              </a:spcAft>
              <a:buClr>
                <a:srgbClr val="FFFFFF"/>
              </a:buClr>
              <a:buSzPts val="1300"/>
              <a:buFont typeface="Arial"/>
              <a:buChar char="•"/>
            </a:pPr>
            <a:r>
              <a:rPr b="0" i="0" lang="en-US" sz="1300" u="none" cap="none" strike="noStrike">
                <a:solidFill>
                  <a:srgbClr val="FFFFFF"/>
                </a:solidFill>
                <a:latin typeface="Roboto Light"/>
                <a:ea typeface="Roboto Light"/>
                <a:cs typeface="Roboto Light"/>
                <a:sym typeface="Roboto Light"/>
              </a:rPr>
              <a:t>49 countries from 5 continents </a:t>
            </a:r>
            <a:endParaRPr b="0" i="0" sz="1300" u="none" cap="none" strike="noStrike">
              <a:solidFill>
                <a:srgbClr val="FFFFFF"/>
              </a:solidFill>
              <a:latin typeface="Roboto Light"/>
              <a:ea typeface="Roboto Light"/>
              <a:cs typeface="Roboto Light"/>
              <a:sym typeface="Roboto Light"/>
            </a:endParaRPr>
          </a:p>
          <a:p>
            <a:pPr indent="-285750" lvl="0" marL="285750" marR="0" rtl="0" algn="ctr">
              <a:lnSpc>
                <a:spcPct val="142307"/>
              </a:lnSpc>
              <a:spcBef>
                <a:spcPts val="260"/>
              </a:spcBef>
              <a:spcAft>
                <a:spcPts val="0"/>
              </a:spcAft>
              <a:buClr>
                <a:srgbClr val="FFFFFF"/>
              </a:buClr>
              <a:buSzPts val="1300"/>
              <a:buFont typeface="Arial"/>
              <a:buChar char="•"/>
            </a:pPr>
            <a:r>
              <a:rPr b="0" i="0" lang="en-US" sz="1300" u="none" cap="none" strike="noStrike">
                <a:solidFill>
                  <a:srgbClr val="FFFFFF"/>
                </a:solidFill>
                <a:latin typeface="Roboto Light"/>
                <a:ea typeface="Roboto Light"/>
                <a:cs typeface="Roboto Light"/>
                <a:sym typeface="Roboto Light"/>
              </a:rPr>
              <a:t>Survey period: 2010 -2018</a:t>
            </a:r>
            <a:endParaRPr/>
          </a:p>
          <a:p>
            <a:pPr indent="-285750" lvl="0" marL="285750" marR="0" rtl="0" algn="ctr">
              <a:lnSpc>
                <a:spcPct val="142307"/>
              </a:lnSpc>
              <a:spcBef>
                <a:spcPts val="260"/>
              </a:spcBef>
              <a:spcAft>
                <a:spcPts val="0"/>
              </a:spcAft>
              <a:buClr>
                <a:srgbClr val="FFFFFF"/>
              </a:buClr>
              <a:buSzPts val="1300"/>
              <a:buFont typeface="Arial"/>
              <a:buChar char="•"/>
            </a:pPr>
            <a:r>
              <a:rPr b="0" i="0" lang="en-US" sz="1300" u="none" cap="none" strike="noStrike">
                <a:solidFill>
                  <a:srgbClr val="FFFFFF"/>
                </a:solidFill>
                <a:latin typeface="Roboto Light"/>
                <a:ea typeface="Roboto Light"/>
                <a:cs typeface="Roboto Light"/>
                <a:sym typeface="Roboto Light"/>
              </a:rPr>
              <a:t>Population is 3.34 billion people (44% of the global) </a:t>
            </a:r>
            <a:endParaRPr/>
          </a:p>
        </p:txBody>
      </p:sp>
      <p:sp>
        <p:nvSpPr>
          <p:cNvPr id="112" name="Google Shape;112;p2"/>
          <p:cNvSpPr txBox="1"/>
          <p:nvPr/>
        </p:nvSpPr>
        <p:spPr>
          <a:xfrm>
            <a:off x="4029108" y="2334402"/>
            <a:ext cx="1024640" cy="35394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US" sz="1700" u="none" cap="none" strike="noStrike">
                <a:solidFill>
                  <a:srgbClr val="FFFFFF"/>
                </a:solidFill>
                <a:latin typeface="Oswald"/>
                <a:ea typeface="Oswald"/>
                <a:cs typeface="Oswald"/>
                <a:sym typeface="Oswald"/>
              </a:rPr>
              <a:t>DELIVERY</a:t>
            </a:r>
            <a:endParaRPr/>
          </a:p>
        </p:txBody>
      </p:sp>
      <p:sp>
        <p:nvSpPr>
          <p:cNvPr id="113" name="Google Shape;113;p2"/>
          <p:cNvSpPr txBox="1"/>
          <p:nvPr/>
        </p:nvSpPr>
        <p:spPr>
          <a:xfrm>
            <a:off x="3386484" y="2810279"/>
            <a:ext cx="2290225" cy="1876189"/>
          </a:xfrm>
          <a:prstGeom prst="rect">
            <a:avLst/>
          </a:prstGeom>
          <a:noFill/>
          <a:ln>
            <a:noFill/>
          </a:ln>
        </p:spPr>
        <p:txBody>
          <a:bodyPr anchorCtr="0" anchor="t" bIns="54350" lIns="108725" spcFirstLastPara="1" rIns="108725" wrap="square" tIns="54350">
            <a:spAutoFit/>
          </a:bodyPr>
          <a:lstStyle/>
          <a:p>
            <a:pPr indent="-285750" lvl="0" marL="285750" marR="0" rtl="0" algn="ctr">
              <a:lnSpc>
                <a:spcPct val="142307"/>
              </a:lnSpc>
              <a:spcBef>
                <a:spcPts val="0"/>
              </a:spcBef>
              <a:spcAft>
                <a:spcPts val="0"/>
              </a:spcAft>
              <a:buClr>
                <a:srgbClr val="FFFFFF"/>
              </a:buClr>
              <a:buSzPts val="1300"/>
              <a:buFont typeface="Arial"/>
              <a:buChar char="•"/>
            </a:pPr>
            <a:r>
              <a:rPr b="0" i="0" lang="en-US" sz="1300" u="none" cap="none" strike="noStrike">
                <a:solidFill>
                  <a:srgbClr val="FFFFFF"/>
                </a:solidFill>
                <a:latin typeface="Roboto Light"/>
                <a:ea typeface="Roboto Light"/>
                <a:cs typeface="Roboto Light"/>
                <a:sym typeface="Roboto Light"/>
              </a:rPr>
              <a:t>53 countries from 5 continents </a:t>
            </a:r>
            <a:endParaRPr/>
          </a:p>
          <a:p>
            <a:pPr indent="-285750" lvl="0" marL="285750" marR="0" rtl="0" algn="ctr">
              <a:lnSpc>
                <a:spcPct val="142307"/>
              </a:lnSpc>
              <a:spcBef>
                <a:spcPts val="260"/>
              </a:spcBef>
              <a:spcAft>
                <a:spcPts val="0"/>
              </a:spcAft>
              <a:buClr>
                <a:srgbClr val="FFFFFF"/>
              </a:buClr>
              <a:buSzPts val="1300"/>
              <a:buFont typeface="Arial"/>
              <a:buChar char="•"/>
            </a:pPr>
            <a:r>
              <a:rPr b="0" i="0" lang="en-US" sz="1300" u="none" cap="none" strike="noStrike">
                <a:solidFill>
                  <a:srgbClr val="FFFFFF"/>
                </a:solidFill>
                <a:latin typeface="Roboto Light"/>
                <a:ea typeface="Roboto Light"/>
                <a:cs typeface="Roboto Light"/>
                <a:sym typeface="Roboto Light"/>
              </a:rPr>
              <a:t>Survey period : 2010-2016</a:t>
            </a:r>
            <a:endParaRPr/>
          </a:p>
          <a:p>
            <a:pPr indent="-285750" lvl="0" marL="285750" marR="0" rtl="0" algn="ctr">
              <a:lnSpc>
                <a:spcPct val="142307"/>
              </a:lnSpc>
              <a:spcBef>
                <a:spcPts val="260"/>
              </a:spcBef>
              <a:spcAft>
                <a:spcPts val="0"/>
              </a:spcAft>
              <a:buClr>
                <a:srgbClr val="FFFFFF"/>
              </a:buClr>
              <a:buSzPts val="1300"/>
              <a:buFont typeface="Arial"/>
              <a:buChar char="•"/>
            </a:pPr>
            <a:r>
              <a:rPr b="0" i="0" lang="en-US" sz="1300" u="none" cap="none" strike="noStrike">
                <a:solidFill>
                  <a:srgbClr val="FFFFFF"/>
                </a:solidFill>
                <a:latin typeface="Roboto Light"/>
                <a:ea typeface="Roboto Light"/>
                <a:cs typeface="Roboto Light"/>
                <a:sym typeface="Roboto Light"/>
              </a:rPr>
              <a:t>Population is 3.39 billion (44% of earth’s population)</a:t>
            </a:r>
            <a:endParaRPr/>
          </a:p>
        </p:txBody>
      </p:sp>
      <p:sp>
        <p:nvSpPr>
          <p:cNvPr id="114" name="Google Shape;114;p2"/>
          <p:cNvSpPr txBox="1"/>
          <p:nvPr/>
        </p:nvSpPr>
        <p:spPr>
          <a:xfrm>
            <a:off x="6872460" y="2332454"/>
            <a:ext cx="1491114" cy="35394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US" sz="1700" u="none" cap="none" strike="noStrike">
                <a:solidFill>
                  <a:srgbClr val="FFFFFF"/>
                </a:solidFill>
                <a:latin typeface="Oswald"/>
                <a:ea typeface="Oswald"/>
                <a:cs typeface="Oswald"/>
                <a:sym typeface="Oswald"/>
              </a:rPr>
              <a:t>CONSUMPTION</a:t>
            </a:r>
            <a:endParaRPr/>
          </a:p>
        </p:txBody>
      </p:sp>
      <p:sp>
        <p:nvSpPr>
          <p:cNvPr id="115" name="Google Shape;115;p2"/>
          <p:cNvSpPr txBox="1"/>
          <p:nvPr/>
        </p:nvSpPr>
        <p:spPr>
          <a:xfrm>
            <a:off x="6491726" y="2804958"/>
            <a:ext cx="2290225" cy="1145220"/>
          </a:xfrm>
          <a:prstGeom prst="rect">
            <a:avLst/>
          </a:prstGeom>
          <a:noFill/>
          <a:ln>
            <a:noFill/>
          </a:ln>
        </p:spPr>
        <p:txBody>
          <a:bodyPr anchorCtr="0" anchor="t" bIns="54350" lIns="108725" spcFirstLastPara="1" rIns="108725" wrap="square" tIns="54350">
            <a:spAutoFit/>
          </a:bodyPr>
          <a:lstStyle/>
          <a:p>
            <a:pPr indent="-285750" lvl="0" marL="285750" marR="0" rtl="0" algn="ctr">
              <a:lnSpc>
                <a:spcPct val="142307"/>
              </a:lnSpc>
              <a:spcBef>
                <a:spcPts val="0"/>
              </a:spcBef>
              <a:spcAft>
                <a:spcPts val="0"/>
              </a:spcAft>
              <a:buClr>
                <a:srgbClr val="FFFFFF"/>
              </a:buClr>
              <a:buSzPts val="1300"/>
              <a:buFont typeface="Arial"/>
              <a:buChar char="•"/>
            </a:pPr>
            <a:r>
              <a:rPr b="0" i="0" lang="en-US" sz="1300" u="none" cap="none" strike="noStrike">
                <a:solidFill>
                  <a:srgbClr val="FFFFFF"/>
                </a:solidFill>
                <a:latin typeface="Roboto Light"/>
                <a:ea typeface="Roboto Light"/>
                <a:cs typeface="Roboto Light"/>
                <a:sym typeface="Roboto Light"/>
              </a:rPr>
              <a:t>283 world’s major cities from 5 continents </a:t>
            </a:r>
            <a:endParaRPr/>
          </a:p>
          <a:p>
            <a:pPr indent="-285750" lvl="0" marL="285750" marR="0" rtl="0" algn="ctr">
              <a:lnSpc>
                <a:spcPct val="142307"/>
              </a:lnSpc>
              <a:spcBef>
                <a:spcPts val="260"/>
              </a:spcBef>
              <a:spcAft>
                <a:spcPts val="0"/>
              </a:spcAft>
              <a:buClr>
                <a:srgbClr val="FFFFFF"/>
              </a:buClr>
              <a:buSzPts val="1300"/>
              <a:buFont typeface="Arial"/>
              <a:buChar char="•"/>
            </a:pPr>
            <a:r>
              <a:rPr b="0" i="0" lang="en-US" sz="1300" u="none" cap="none" strike="noStrike">
                <a:solidFill>
                  <a:srgbClr val="FFFFFF"/>
                </a:solidFill>
                <a:latin typeface="Roboto Light"/>
                <a:ea typeface="Roboto Light"/>
                <a:cs typeface="Roboto Light"/>
                <a:sym typeface="Roboto Light"/>
              </a:rPr>
              <a:t>Survey period : 2010-2018</a:t>
            </a:r>
            <a:endParaRPr/>
          </a:p>
        </p:txBody>
      </p:sp>
      <p:sp>
        <p:nvSpPr>
          <p:cNvPr id="116" name="Google Shape;116;p2"/>
          <p:cNvSpPr txBox="1"/>
          <p:nvPr/>
        </p:nvSpPr>
        <p:spPr>
          <a:xfrm>
            <a:off x="10152083" y="2332453"/>
            <a:ext cx="1029449" cy="35394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US" sz="1700" u="none" cap="none" strike="noStrike">
                <a:solidFill>
                  <a:srgbClr val="FFFFFF"/>
                </a:solidFill>
                <a:latin typeface="Oswald"/>
                <a:ea typeface="Oswald"/>
                <a:cs typeface="Oswald"/>
                <a:sym typeface="Oswald"/>
              </a:rPr>
              <a:t>CHARGES</a:t>
            </a:r>
            <a:endParaRPr/>
          </a:p>
        </p:txBody>
      </p:sp>
      <p:sp>
        <p:nvSpPr>
          <p:cNvPr id="117" name="Google Shape;117;p2"/>
          <p:cNvSpPr txBox="1"/>
          <p:nvPr/>
        </p:nvSpPr>
        <p:spPr>
          <a:xfrm>
            <a:off x="9521696" y="2804958"/>
            <a:ext cx="2290225" cy="861552"/>
          </a:xfrm>
          <a:prstGeom prst="rect">
            <a:avLst/>
          </a:prstGeom>
          <a:noFill/>
          <a:ln>
            <a:noFill/>
          </a:ln>
        </p:spPr>
        <p:txBody>
          <a:bodyPr anchorCtr="0" anchor="t" bIns="54350" lIns="108725" spcFirstLastPara="1" rIns="108725" wrap="square" tIns="54350">
            <a:spAutoFit/>
          </a:bodyPr>
          <a:lstStyle/>
          <a:p>
            <a:pPr indent="-285750" lvl="0" marL="285750" marR="0" rtl="0" algn="ctr">
              <a:lnSpc>
                <a:spcPct val="142307"/>
              </a:lnSpc>
              <a:spcBef>
                <a:spcPts val="0"/>
              </a:spcBef>
              <a:spcAft>
                <a:spcPts val="0"/>
              </a:spcAft>
              <a:buClr>
                <a:srgbClr val="FFFFFF"/>
              </a:buClr>
              <a:buSzPts val="1300"/>
              <a:buFont typeface="Arial"/>
              <a:buChar char="•"/>
            </a:pPr>
            <a:r>
              <a:rPr b="0" i="0" lang="en-US" sz="1300" u="none" cap="none" strike="noStrike">
                <a:solidFill>
                  <a:srgbClr val="FFFFFF"/>
                </a:solidFill>
                <a:latin typeface="Roboto Light"/>
                <a:ea typeface="Roboto Light"/>
                <a:cs typeface="Roboto Light"/>
                <a:sym typeface="Roboto Light"/>
              </a:rPr>
              <a:t>191 world’s major cities</a:t>
            </a:r>
            <a:endParaRPr/>
          </a:p>
          <a:p>
            <a:pPr indent="0" lvl="0" marL="0" marR="0" rtl="0" algn="ctr">
              <a:lnSpc>
                <a:spcPct val="142307"/>
              </a:lnSpc>
              <a:spcBef>
                <a:spcPts val="260"/>
              </a:spcBef>
              <a:spcAft>
                <a:spcPts val="0"/>
              </a:spcAft>
              <a:buClr>
                <a:srgbClr val="FFFFFF"/>
              </a:buClr>
              <a:buSzPts val="1300"/>
              <a:buFont typeface="Arial"/>
              <a:buNone/>
            </a:pPr>
            <a:r>
              <a:rPr b="0" i="0" lang="en-US" sz="1300" u="none" cap="none" strike="noStrike">
                <a:solidFill>
                  <a:srgbClr val="FFFFFF"/>
                </a:solidFill>
                <a:latin typeface="Roboto Light"/>
                <a:ea typeface="Roboto Light"/>
                <a:cs typeface="Roboto Light"/>
                <a:sym typeface="Roboto Light"/>
              </a:rPr>
              <a:t>Survey period : 2017 and 2019</a:t>
            </a:r>
            <a:endParaRPr/>
          </a:p>
        </p:txBody>
      </p:sp>
      <p:pic>
        <p:nvPicPr>
          <p:cNvPr id="118" name="Google Shape;118;p2"/>
          <p:cNvPicPr preferRelativeResize="0"/>
          <p:nvPr/>
        </p:nvPicPr>
        <p:blipFill rotWithShape="1">
          <a:blip r:embed="rId3">
            <a:alphaModFix/>
          </a:blip>
          <a:srcRect b="0" l="0" r="0" t="0"/>
          <a:stretch/>
        </p:blipFill>
        <p:spPr>
          <a:xfrm>
            <a:off x="79556" y="5028557"/>
            <a:ext cx="2938432" cy="1306685"/>
          </a:xfrm>
          <a:prstGeom prst="rect">
            <a:avLst/>
          </a:prstGeom>
          <a:noFill/>
          <a:ln>
            <a:noFill/>
          </a:ln>
        </p:spPr>
      </p:pic>
      <p:pic>
        <p:nvPicPr>
          <p:cNvPr id="119" name="Google Shape;119;p2"/>
          <p:cNvPicPr preferRelativeResize="0"/>
          <p:nvPr/>
        </p:nvPicPr>
        <p:blipFill rotWithShape="1">
          <a:blip r:embed="rId4">
            <a:alphaModFix/>
          </a:blip>
          <a:srcRect b="0" l="0" r="0" t="0"/>
          <a:stretch/>
        </p:blipFill>
        <p:spPr>
          <a:xfrm>
            <a:off x="3107942" y="5028557"/>
            <a:ext cx="2938433" cy="1306685"/>
          </a:xfrm>
          <a:prstGeom prst="rect">
            <a:avLst/>
          </a:prstGeom>
          <a:noFill/>
          <a:ln>
            <a:noFill/>
          </a:ln>
        </p:spPr>
      </p:pic>
      <p:pic>
        <p:nvPicPr>
          <p:cNvPr id="120" name="Google Shape;120;p2"/>
          <p:cNvPicPr preferRelativeResize="0"/>
          <p:nvPr/>
        </p:nvPicPr>
        <p:blipFill rotWithShape="1">
          <a:blip r:embed="rId5">
            <a:alphaModFix/>
          </a:blip>
          <a:srcRect b="0" l="0" r="0" t="0"/>
          <a:stretch/>
        </p:blipFill>
        <p:spPr>
          <a:xfrm>
            <a:off x="6148802" y="5028557"/>
            <a:ext cx="2938433" cy="1306685"/>
          </a:xfrm>
          <a:prstGeom prst="rect">
            <a:avLst/>
          </a:prstGeom>
          <a:noFill/>
          <a:ln>
            <a:noFill/>
          </a:ln>
        </p:spPr>
      </p:pic>
      <p:pic>
        <p:nvPicPr>
          <p:cNvPr id="121" name="Google Shape;121;p2"/>
          <p:cNvPicPr preferRelativeResize="0"/>
          <p:nvPr/>
        </p:nvPicPr>
        <p:blipFill rotWithShape="1">
          <a:blip r:embed="rId6">
            <a:alphaModFix/>
          </a:blip>
          <a:srcRect b="0" l="0" r="0" t="0"/>
          <a:stretch/>
        </p:blipFill>
        <p:spPr>
          <a:xfrm>
            <a:off x="9204067" y="5028557"/>
            <a:ext cx="2938432" cy="13066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9BEE4">
                <a:alpha val="60784"/>
              </a:srgbClr>
            </a:gs>
            <a:gs pos="18000">
              <a:srgbClr val="A9BEE4">
                <a:alpha val="60784"/>
              </a:srgbClr>
            </a:gs>
            <a:gs pos="57000">
              <a:srgbClr val="A9BEE4">
                <a:alpha val="47843"/>
              </a:srgbClr>
            </a:gs>
            <a:gs pos="78500">
              <a:srgbClr val="78FFF3"/>
            </a:gs>
            <a:gs pos="100000">
              <a:srgbClr val="C5D3ED"/>
            </a:gs>
          </a:gsLst>
          <a:lin ang="5400000" scaled="0"/>
        </a:gradFill>
      </p:bgPr>
    </p:bg>
    <p:spTree>
      <p:nvGrpSpPr>
        <p:cNvPr id="125" name="Shape 125"/>
        <p:cNvGrpSpPr/>
        <p:nvPr/>
      </p:nvGrpSpPr>
      <p:grpSpPr>
        <a:xfrm>
          <a:off x="0" y="0"/>
          <a:ext cx="0" cy="0"/>
          <a:chOff x="0" y="0"/>
          <a:chExt cx="0" cy="0"/>
        </a:xfrm>
      </p:grpSpPr>
      <p:sp>
        <p:nvSpPr>
          <p:cNvPr id="126" name="Google Shape;126;p3"/>
          <p:cNvSpPr txBox="1"/>
          <p:nvPr/>
        </p:nvSpPr>
        <p:spPr>
          <a:xfrm>
            <a:off x="1582993" y="612844"/>
            <a:ext cx="9026013" cy="563231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chemeClr val="dk1"/>
                </a:solidFill>
                <a:latin typeface="Calibri"/>
                <a:ea typeface="Calibri"/>
                <a:cs typeface="Calibri"/>
                <a:sym typeface="Calibri"/>
              </a:rPr>
              <a:t>Dataset visualization</a:t>
            </a:r>
            <a:endParaRPr/>
          </a:p>
          <a:p>
            <a:pPr indent="0" lvl="0" marL="0" marR="0" rtl="0" algn="ctr">
              <a:spcBef>
                <a:spcPts val="0"/>
              </a:spcBef>
              <a:spcAft>
                <a:spcPts val="0"/>
              </a:spcAft>
              <a:buNone/>
            </a:pPr>
            <a:r>
              <a:t/>
            </a:r>
            <a:endParaRPr b="0" i="0" sz="36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US" sz="3600" u="none" cap="none" strike="noStrike">
                <a:solidFill>
                  <a:schemeClr val="dk1"/>
                </a:solidFill>
                <a:latin typeface="Calibri"/>
                <a:ea typeface="Calibri"/>
                <a:cs typeface="Calibri"/>
                <a:sym typeface="Calibri"/>
              </a:rPr>
              <a:t>The current situation of Water Affordability Challenges in Urban Water Systems.</a:t>
            </a:r>
            <a:endParaRPr/>
          </a:p>
          <a:p>
            <a:pPr indent="0" lvl="0" marL="0" marR="0" rtl="0" algn="ctr">
              <a:spcBef>
                <a:spcPts val="0"/>
              </a:spcBef>
              <a:spcAft>
                <a:spcPts val="0"/>
              </a:spcAft>
              <a:buNone/>
            </a:pPr>
            <a:r>
              <a:t/>
            </a:r>
            <a:endParaRPr b="0" i="0" sz="36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US" sz="3600" u="none" cap="none" strike="noStrike">
                <a:solidFill>
                  <a:schemeClr val="dk1"/>
                </a:solidFill>
                <a:latin typeface="Calibri"/>
                <a:ea typeface="Calibri"/>
                <a:cs typeface="Calibri"/>
                <a:sym typeface="Calibri"/>
              </a:rPr>
              <a:t>The UN [34] and Cruz et al. [12] advise setting the affordability coefficient threshold at 3%.</a:t>
            </a:r>
            <a:endParaRPr/>
          </a:p>
          <a:p>
            <a:pPr indent="0" lvl="0" marL="0" marR="0" rtl="0" algn="ctr">
              <a:spcBef>
                <a:spcPts val="0"/>
              </a:spcBef>
              <a:spcAft>
                <a:spcPts val="0"/>
              </a:spcAft>
              <a:buNone/>
            </a:pPr>
            <a:r>
              <a:t/>
            </a:r>
            <a:endParaRPr b="0" i="0" sz="36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US" sz="3600" u="none" cap="none" strike="noStrike">
                <a:solidFill>
                  <a:schemeClr val="dk1"/>
                </a:solidFill>
                <a:latin typeface="Calibri"/>
                <a:ea typeface="Calibri"/>
                <a:cs typeface="Calibri"/>
                <a:sym typeface="Calibri"/>
              </a:rPr>
              <a:t>The average water limit per person per day: 150 liters [10, 16, 30].</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9BEE4">
                <a:alpha val="60784"/>
              </a:srgbClr>
            </a:gs>
            <a:gs pos="18000">
              <a:srgbClr val="A9BEE4">
                <a:alpha val="60784"/>
              </a:srgbClr>
            </a:gs>
            <a:gs pos="57000">
              <a:srgbClr val="A9BEE4">
                <a:alpha val="47843"/>
              </a:srgbClr>
            </a:gs>
            <a:gs pos="78500">
              <a:srgbClr val="78FFF3"/>
            </a:gs>
            <a:gs pos="100000">
              <a:srgbClr val="C5D3ED"/>
            </a:gs>
          </a:gsLst>
          <a:lin ang="5400000" scaled="0"/>
        </a:gradFill>
      </p:bgPr>
    </p:bg>
    <p:spTree>
      <p:nvGrpSpPr>
        <p:cNvPr id="130" name="Shape 130"/>
        <p:cNvGrpSpPr/>
        <p:nvPr/>
      </p:nvGrpSpPr>
      <p:grpSpPr>
        <a:xfrm>
          <a:off x="0" y="0"/>
          <a:ext cx="0" cy="0"/>
          <a:chOff x="0" y="0"/>
          <a:chExt cx="0" cy="0"/>
        </a:xfrm>
      </p:grpSpPr>
      <p:sp>
        <p:nvSpPr>
          <p:cNvPr id="131" name="Google Shape;131;p4"/>
          <p:cNvSpPr txBox="1"/>
          <p:nvPr/>
        </p:nvSpPr>
        <p:spPr>
          <a:xfrm>
            <a:off x="0" y="1"/>
            <a:ext cx="12192000" cy="497840"/>
          </a:xfrm>
          <a:prstGeom prst="rect">
            <a:avLst/>
          </a:prstGeom>
          <a:solidFill>
            <a:srgbClr val="9CC2E5"/>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600"/>
              <a:buFont typeface="Arial"/>
              <a:buNone/>
            </a:pPr>
            <a:r>
              <a:rPr b="1" i="0" lang="en-US" sz="2600" u="none" cap="none" strike="noStrike">
                <a:solidFill>
                  <a:schemeClr val="dk1"/>
                </a:solidFill>
                <a:latin typeface="Arial"/>
                <a:ea typeface="Arial"/>
                <a:cs typeface="Arial"/>
                <a:sym typeface="Arial"/>
              </a:rPr>
              <a:t>WATER SOURCE</a:t>
            </a:r>
            <a:endParaRPr b="1" i="0" sz="2600" u="none" cap="none" strike="noStrike">
              <a:solidFill>
                <a:schemeClr val="dk1"/>
              </a:solidFill>
              <a:latin typeface="Arial"/>
              <a:ea typeface="Arial"/>
              <a:cs typeface="Arial"/>
              <a:sym typeface="Arial"/>
            </a:endParaRPr>
          </a:p>
        </p:txBody>
      </p:sp>
      <p:pic>
        <p:nvPicPr>
          <p:cNvPr id="132" name="Google Shape;132;p4"/>
          <p:cNvPicPr preferRelativeResize="0"/>
          <p:nvPr/>
        </p:nvPicPr>
        <p:blipFill rotWithShape="1">
          <a:blip r:embed="rId3">
            <a:alphaModFix/>
          </a:blip>
          <a:srcRect b="0" l="0" r="0" t="0"/>
          <a:stretch/>
        </p:blipFill>
        <p:spPr>
          <a:xfrm>
            <a:off x="-1" y="497841"/>
            <a:ext cx="5967662" cy="3180079"/>
          </a:xfrm>
          <a:prstGeom prst="rect">
            <a:avLst/>
          </a:prstGeom>
          <a:noFill/>
          <a:ln>
            <a:noFill/>
          </a:ln>
        </p:spPr>
      </p:pic>
      <p:pic>
        <p:nvPicPr>
          <p:cNvPr id="133" name="Google Shape;133;p4"/>
          <p:cNvPicPr preferRelativeResize="0"/>
          <p:nvPr/>
        </p:nvPicPr>
        <p:blipFill rotWithShape="1">
          <a:blip r:embed="rId4">
            <a:alphaModFix/>
          </a:blip>
          <a:srcRect b="0" l="0" r="0" t="0"/>
          <a:stretch/>
        </p:blipFill>
        <p:spPr>
          <a:xfrm>
            <a:off x="6224339" y="497841"/>
            <a:ext cx="5967662" cy="3180079"/>
          </a:xfrm>
          <a:prstGeom prst="rect">
            <a:avLst/>
          </a:prstGeom>
          <a:noFill/>
          <a:ln>
            <a:noFill/>
          </a:ln>
        </p:spPr>
      </p:pic>
      <p:pic>
        <p:nvPicPr>
          <p:cNvPr id="134" name="Google Shape;134;p4"/>
          <p:cNvPicPr preferRelativeResize="0"/>
          <p:nvPr/>
        </p:nvPicPr>
        <p:blipFill rotWithShape="1">
          <a:blip r:embed="rId5">
            <a:alphaModFix/>
          </a:blip>
          <a:srcRect b="0" l="0" r="0" t="0"/>
          <a:stretch/>
        </p:blipFill>
        <p:spPr>
          <a:xfrm>
            <a:off x="6224339" y="3957506"/>
            <a:ext cx="5768571" cy="2565213"/>
          </a:xfrm>
          <a:prstGeom prst="rect">
            <a:avLst/>
          </a:prstGeom>
          <a:noFill/>
          <a:ln>
            <a:noFill/>
          </a:ln>
        </p:spPr>
      </p:pic>
      <p:sp>
        <p:nvSpPr>
          <p:cNvPr id="135" name="Google Shape;135;p4"/>
          <p:cNvSpPr txBox="1"/>
          <p:nvPr/>
        </p:nvSpPr>
        <p:spPr>
          <a:xfrm>
            <a:off x="0" y="3677920"/>
            <a:ext cx="6048212" cy="324610"/>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b="0" i="0" lang="en-US" sz="1000" u="none" cap="none" strike="noStrike">
                <a:solidFill>
                  <a:schemeClr val="dk1"/>
                </a:solidFill>
                <a:latin typeface="Roboto Light"/>
                <a:ea typeface="Roboto Light"/>
                <a:cs typeface="Roboto Light"/>
                <a:sym typeface="Roboto Light"/>
              </a:rPr>
              <a:t>Figure 1. Source of water used by countries (mean for 2010-2018)</a:t>
            </a:r>
            <a:endParaRPr/>
          </a:p>
        </p:txBody>
      </p:sp>
      <p:sp>
        <p:nvSpPr>
          <p:cNvPr id="136" name="Google Shape;136;p4"/>
          <p:cNvSpPr txBox="1"/>
          <p:nvPr/>
        </p:nvSpPr>
        <p:spPr>
          <a:xfrm>
            <a:off x="152399" y="4002530"/>
            <a:ext cx="6064142" cy="2079578"/>
          </a:xfrm>
          <a:prstGeom prst="rect">
            <a:avLst/>
          </a:prstGeom>
          <a:noFill/>
          <a:ln>
            <a:noFill/>
          </a:ln>
        </p:spPr>
        <p:txBody>
          <a:bodyPr anchorCtr="0" anchor="t" bIns="54350" lIns="108725" spcFirstLastPara="1" rIns="108725" wrap="square" tIns="54350">
            <a:spAutoFit/>
          </a:bodyPr>
          <a:lstStyle/>
          <a:p>
            <a:pPr indent="-342900" lvl="0" marL="342900" marR="0" rtl="0" algn="ctr">
              <a:lnSpc>
                <a:spcPct val="123333"/>
              </a:lnSpc>
              <a:spcBef>
                <a:spcPts val="0"/>
              </a:spcBef>
              <a:spcAft>
                <a:spcPts val="0"/>
              </a:spcAft>
              <a:buClr>
                <a:schemeClr val="dk1"/>
              </a:buClr>
              <a:buSzPts val="1500"/>
              <a:buFont typeface="Arial"/>
              <a:buAutoNum type="arabicPeriod"/>
            </a:pPr>
            <a:r>
              <a:rPr b="0" i="0" lang="en-US" sz="1500" u="none" cap="none" strike="noStrike">
                <a:solidFill>
                  <a:schemeClr val="dk1"/>
                </a:solidFill>
                <a:latin typeface="Roboto Light"/>
                <a:ea typeface="Roboto Light"/>
                <a:cs typeface="Roboto Light"/>
                <a:sym typeface="Roboto Light"/>
              </a:rPr>
              <a:t>Groundwater</a:t>
            </a:r>
            <a:endParaRPr b="0" i="0" sz="300" u="none" cap="none" strike="noStrike">
              <a:solidFill>
                <a:schemeClr val="dk1"/>
              </a:solidFill>
              <a:latin typeface="Roboto Light"/>
              <a:ea typeface="Roboto Light"/>
              <a:cs typeface="Roboto Light"/>
              <a:sym typeface="Roboto Light"/>
            </a:endParaRPr>
          </a:p>
          <a:p>
            <a:pPr indent="0" lvl="0" marL="0" marR="0" rtl="0" algn="ctr">
              <a:lnSpc>
                <a:spcPct val="123333"/>
              </a:lnSpc>
              <a:spcBef>
                <a:spcPts val="300"/>
              </a:spcBef>
              <a:spcAft>
                <a:spcPts val="0"/>
              </a:spcAft>
              <a:buClr>
                <a:schemeClr val="dk1"/>
              </a:buClr>
              <a:buSzPts val="1500"/>
              <a:buFont typeface="Arial"/>
              <a:buNone/>
            </a:pPr>
            <a:r>
              <a:rPr b="0" i="0" lang="en-US" sz="1500" u="none" cap="none" strike="noStrike">
                <a:solidFill>
                  <a:schemeClr val="dk1"/>
                </a:solidFill>
                <a:latin typeface="Roboto Light"/>
                <a:ea typeface="Roboto Light"/>
                <a:cs typeface="Roboto Light"/>
                <a:sym typeface="Roboto Light"/>
              </a:rPr>
              <a:t>2. Spring water</a:t>
            </a:r>
            <a:endParaRPr/>
          </a:p>
          <a:p>
            <a:pPr indent="0" lvl="0" marL="0" marR="0" rtl="0" algn="ctr">
              <a:lnSpc>
                <a:spcPct val="123333"/>
              </a:lnSpc>
              <a:spcBef>
                <a:spcPts val="300"/>
              </a:spcBef>
              <a:spcAft>
                <a:spcPts val="0"/>
              </a:spcAft>
              <a:buClr>
                <a:schemeClr val="dk1"/>
              </a:buClr>
              <a:buSzPts val="1500"/>
              <a:buFont typeface="Arial"/>
              <a:buNone/>
            </a:pPr>
            <a:r>
              <a:rPr b="0" i="0" lang="en-US" sz="1500" u="none" cap="none" strike="noStrike">
                <a:solidFill>
                  <a:schemeClr val="dk1"/>
                </a:solidFill>
                <a:latin typeface="Roboto Light"/>
                <a:ea typeface="Roboto Light"/>
                <a:cs typeface="Roboto Light"/>
                <a:sym typeface="Roboto Light"/>
              </a:rPr>
              <a:t>3. Surface water</a:t>
            </a:r>
            <a:endParaRPr/>
          </a:p>
          <a:p>
            <a:pPr indent="0" lvl="0" marL="0" marR="0" rtl="0" algn="ctr">
              <a:lnSpc>
                <a:spcPct val="123333"/>
              </a:lnSpc>
              <a:spcBef>
                <a:spcPts val="300"/>
              </a:spcBef>
              <a:spcAft>
                <a:spcPts val="0"/>
              </a:spcAft>
              <a:buClr>
                <a:schemeClr val="dk1"/>
              </a:buClr>
              <a:buSzPts val="1500"/>
              <a:buFont typeface="Arial"/>
              <a:buNone/>
            </a:pPr>
            <a:r>
              <a:rPr b="0" i="0" lang="en-US" sz="1500" u="none" cap="none" strike="noStrike">
                <a:solidFill>
                  <a:schemeClr val="dk1"/>
                </a:solidFill>
                <a:latin typeface="Roboto Light"/>
                <a:ea typeface="Roboto Light"/>
                <a:cs typeface="Roboto Light"/>
                <a:sym typeface="Roboto Light"/>
              </a:rPr>
              <a:t>4. Imported water from abroad</a:t>
            </a:r>
            <a:endParaRPr/>
          </a:p>
          <a:p>
            <a:pPr indent="0" lvl="0" marL="0" marR="0" rtl="0" algn="ctr">
              <a:lnSpc>
                <a:spcPct val="123333"/>
              </a:lnSpc>
              <a:spcBef>
                <a:spcPts val="300"/>
              </a:spcBef>
              <a:spcAft>
                <a:spcPts val="0"/>
              </a:spcAft>
              <a:buClr>
                <a:schemeClr val="dk1"/>
              </a:buClr>
              <a:buSzPts val="1500"/>
              <a:buFont typeface="Arial"/>
              <a:buNone/>
            </a:pPr>
            <a:r>
              <a:rPr b="0" i="0" lang="en-US" sz="1500" u="none" cap="none" strike="noStrike">
                <a:solidFill>
                  <a:schemeClr val="dk1"/>
                </a:solidFill>
                <a:latin typeface="Roboto Light"/>
                <a:ea typeface="Roboto Light"/>
                <a:cs typeface="Roboto Light"/>
                <a:sym typeface="Roboto Light"/>
              </a:rPr>
              <a:t>5. Precipitation</a:t>
            </a:r>
            <a:endParaRPr/>
          </a:p>
          <a:p>
            <a:pPr indent="0" lvl="0" marL="0" marR="0" rtl="0" algn="ctr">
              <a:lnSpc>
                <a:spcPct val="123333"/>
              </a:lnSpc>
              <a:spcBef>
                <a:spcPts val="300"/>
              </a:spcBef>
              <a:spcAft>
                <a:spcPts val="0"/>
              </a:spcAft>
              <a:buClr>
                <a:schemeClr val="dk1"/>
              </a:buClr>
              <a:buSzPts val="1500"/>
              <a:buFont typeface="Arial"/>
              <a:buNone/>
            </a:pPr>
            <a:r>
              <a:rPr b="0" i="0" lang="en-US" sz="1500" u="none" cap="none" strike="noStrike">
                <a:solidFill>
                  <a:schemeClr val="dk1"/>
                </a:solidFill>
                <a:latin typeface="Roboto Light"/>
                <a:ea typeface="Roboto Light"/>
                <a:cs typeface="Roboto Light"/>
                <a:sym typeface="Roboto Light"/>
              </a:rPr>
              <a:t>6. Other sources</a:t>
            </a:r>
            <a:endParaRPr/>
          </a:p>
          <a:p>
            <a:pPr indent="0" lvl="0" marL="0" marR="0" rtl="0" algn="ctr">
              <a:lnSpc>
                <a:spcPct val="123333"/>
              </a:lnSpc>
              <a:spcBef>
                <a:spcPts val="300"/>
              </a:spcBef>
              <a:spcAft>
                <a:spcPts val="0"/>
              </a:spcAft>
              <a:buClr>
                <a:schemeClr val="dk1"/>
              </a:buClr>
              <a:buSzPts val="1500"/>
              <a:buFont typeface="Arial"/>
              <a:buNone/>
            </a:pPr>
            <a:r>
              <a:rPr b="0" i="0" lang="en-US" sz="1500" u="none" cap="none" strike="noStrike">
                <a:solidFill>
                  <a:schemeClr val="dk1"/>
                </a:solidFill>
                <a:latin typeface="Roboto Light"/>
                <a:ea typeface="Roboto Light"/>
                <a:cs typeface="Roboto Light"/>
                <a:sym typeface="Roboto Light"/>
              </a:rPr>
              <a:t>The set water threshold per person is 150 liters</a:t>
            </a:r>
            <a:endParaRPr/>
          </a:p>
        </p:txBody>
      </p:sp>
      <p:sp>
        <p:nvSpPr>
          <p:cNvPr id="137" name="Google Shape;137;p4"/>
          <p:cNvSpPr txBox="1"/>
          <p:nvPr/>
        </p:nvSpPr>
        <p:spPr>
          <a:xfrm>
            <a:off x="6224339" y="3632896"/>
            <a:ext cx="5967661" cy="324610"/>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b="0" i="0" lang="en-US" sz="1000" u="none" cap="none" strike="noStrike">
                <a:solidFill>
                  <a:schemeClr val="dk1"/>
                </a:solidFill>
                <a:latin typeface="Roboto Light"/>
                <a:ea typeface="Roboto Light"/>
                <a:cs typeface="Roboto Light"/>
                <a:sym typeface="Roboto Light"/>
              </a:rPr>
              <a:t>Figure 2. Source of water per capita per day (mean for 2010-2018)</a:t>
            </a:r>
            <a:endParaRPr/>
          </a:p>
        </p:txBody>
      </p:sp>
      <p:sp>
        <p:nvSpPr>
          <p:cNvPr id="138" name="Google Shape;138;p4"/>
          <p:cNvSpPr txBox="1"/>
          <p:nvPr/>
        </p:nvSpPr>
        <p:spPr>
          <a:xfrm>
            <a:off x="6216541" y="6477695"/>
            <a:ext cx="6064142" cy="324610"/>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b="0" i="0" lang="en-US" sz="1000" u="none" cap="none" strike="noStrike">
                <a:solidFill>
                  <a:schemeClr val="dk1"/>
                </a:solidFill>
                <a:latin typeface="Roboto Light"/>
                <a:ea typeface="Roboto Light"/>
                <a:cs typeface="Roboto Light"/>
                <a:sym typeface="Roboto Light"/>
              </a:rPr>
              <a:t>Figure 3. Water source by continent &amp; income (mean for 2010-2018)</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9BEE4">
                <a:alpha val="60784"/>
              </a:srgbClr>
            </a:gs>
            <a:gs pos="18000">
              <a:srgbClr val="A9BEE4">
                <a:alpha val="60784"/>
              </a:srgbClr>
            </a:gs>
            <a:gs pos="57000">
              <a:srgbClr val="A9BEE4">
                <a:alpha val="47843"/>
              </a:srgbClr>
            </a:gs>
            <a:gs pos="78500">
              <a:srgbClr val="78FFF3"/>
            </a:gs>
            <a:gs pos="100000">
              <a:srgbClr val="C5D3ED"/>
            </a:gs>
          </a:gsLst>
          <a:lin ang="5400000" scaled="0"/>
        </a:gradFill>
      </p:bgPr>
    </p:bg>
    <p:spTree>
      <p:nvGrpSpPr>
        <p:cNvPr id="142" name="Shape 142"/>
        <p:cNvGrpSpPr/>
        <p:nvPr/>
      </p:nvGrpSpPr>
      <p:grpSpPr>
        <a:xfrm>
          <a:off x="0" y="0"/>
          <a:ext cx="0" cy="0"/>
          <a:chOff x="0" y="0"/>
          <a:chExt cx="0" cy="0"/>
        </a:xfrm>
      </p:grpSpPr>
      <p:sp>
        <p:nvSpPr>
          <p:cNvPr id="143" name="Google Shape;143;p5"/>
          <p:cNvSpPr txBox="1"/>
          <p:nvPr/>
        </p:nvSpPr>
        <p:spPr>
          <a:xfrm>
            <a:off x="0" y="1"/>
            <a:ext cx="12192000" cy="497840"/>
          </a:xfrm>
          <a:prstGeom prst="rect">
            <a:avLst/>
          </a:prstGeom>
          <a:solidFill>
            <a:srgbClr val="9CC2E5"/>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600"/>
              <a:buFont typeface="Arial"/>
              <a:buNone/>
            </a:pPr>
            <a:r>
              <a:rPr b="1" i="0" lang="en-US" sz="2600" u="none" cap="none" strike="noStrike">
                <a:solidFill>
                  <a:schemeClr val="dk1"/>
                </a:solidFill>
                <a:latin typeface="Arial"/>
                <a:ea typeface="Arial"/>
                <a:cs typeface="Arial"/>
                <a:sym typeface="Arial"/>
              </a:rPr>
              <a:t>WATER DELIVERY</a:t>
            </a:r>
            <a:endParaRPr b="1" i="0" sz="2600" u="none" cap="none" strike="noStrike">
              <a:solidFill>
                <a:schemeClr val="dk1"/>
              </a:solidFill>
              <a:latin typeface="Arial"/>
              <a:ea typeface="Arial"/>
              <a:cs typeface="Arial"/>
              <a:sym typeface="Arial"/>
            </a:endParaRPr>
          </a:p>
        </p:txBody>
      </p:sp>
      <p:sp>
        <p:nvSpPr>
          <p:cNvPr id="144" name="Google Shape;144;p5"/>
          <p:cNvSpPr txBox="1"/>
          <p:nvPr/>
        </p:nvSpPr>
        <p:spPr>
          <a:xfrm>
            <a:off x="0" y="3677920"/>
            <a:ext cx="6048212" cy="324610"/>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b="0" i="0" lang="en-US" sz="1000" u="none" cap="none" strike="noStrike">
                <a:solidFill>
                  <a:schemeClr val="dk1"/>
                </a:solidFill>
                <a:latin typeface="Roboto Light"/>
                <a:ea typeface="Roboto Light"/>
                <a:cs typeface="Roboto Light"/>
                <a:sym typeface="Roboto Light"/>
              </a:rPr>
              <a:t>Figure 4. Water delivery in million cubic meter per year (mean for 2010-2016)</a:t>
            </a:r>
            <a:endParaRPr/>
          </a:p>
        </p:txBody>
      </p:sp>
      <p:sp>
        <p:nvSpPr>
          <p:cNvPr id="145" name="Google Shape;145;p5"/>
          <p:cNvSpPr txBox="1"/>
          <p:nvPr/>
        </p:nvSpPr>
        <p:spPr>
          <a:xfrm>
            <a:off x="152399" y="4307613"/>
            <a:ext cx="6064142" cy="1210109"/>
          </a:xfrm>
          <a:prstGeom prst="rect">
            <a:avLst/>
          </a:prstGeom>
          <a:noFill/>
          <a:ln>
            <a:noFill/>
          </a:ln>
        </p:spPr>
        <p:txBody>
          <a:bodyPr anchorCtr="0" anchor="t" bIns="54350" lIns="108725" spcFirstLastPara="1" rIns="108725" wrap="square" tIns="54350">
            <a:spAutoFit/>
          </a:bodyPr>
          <a:lstStyle/>
          <a:p>
            <a:pPr indent="-342900" lvl="0" marL="342900" marR="0" rtl="0" algn="ctr">
              <a:lnSpc>
                <a:spcPct val="123333"/>
              </a:lnSpc>
              <a:spcBef>
                <a:spcPts val="0"/>
              </a:spcBef>
              <a:spcAft>
                <a:spcPts val="0"/>
              </a:spcAft>
              <a:buClr>
                <a:schemeClr val="dk1"/>
              </a:buClr>
              <a:buSzPts val="1500"/>
              <a:buFont typeface="Arial"/>
              <a:buAutoNum type="arabicPeriod"/>
            </a:pPr>
            <a:r>
              <a:rPr b="0" i="0" lang="en-US" sz="1500" u="none" cap="none" strike="noStrike">
                <a:solidFill>
                  <a:schemeClr val="dk1"/>
                </a:solidFill>
                <a:latin typeface="Roboto Light"/>
                <a:ea typeface="Roboto Light"/>
                <a:cs typeface="Roboto Light"/>
                <a:sym typeface="Roboto Light"/>
              </a:rPr>
              <a:t>Households and small businesses</a:t>
            </a:r>
            <a:endParaRPr/>
          </a:p>
          <a:p>
            <a:pPr indent="-342900" lvl="0" marL="342900" marR="0" rtl="0" algn="ctr">
              <a:lnSpc>
                <a:spcPct val="123333"/>
              </a:lnSpc>
              <a:spcBef>
                <a:spcPts val="300"/>
              </a:spcBef>
              <a:spcAft>
                <a:spcPts val="0"/>
              </a:spcAft>
              <a:buClr>
                <a:schemeClr val="dk1"/>
              </a:buClr>
              <a:buSzPts val="1500"/>
              <a:buFont typeface="Arial"/>
              <a:buAutoNum type="arabicPeriod"/>
            </a:pPr>
            <a:r>
              <a:rPr b="0" i="0" lang="en-US" sz="1500" u="none" cap="none" strike="noStrike">
                <a:solidFill>
                  <a:schemeClr val="dk1"/>
                </a:solidFill>
                <a:latin typeface="Roboto Light"/>
                <a:ea typeface="Roboto Light"/>
                <a:cs typeface="Roboto Light"/>
                <a:sym typeface="Roboto Light"/>
              </a:rPr>
              <a:t>Industry and other billed water consumption</a:t>
            </a:r>
            <a:endParaRPr/>
          </a:p>
          <a:p>
            <a:pPr indent="-342900" lvl="0" marL="342900" marR="0" rtl="0" algn="ctr">
              <a:lnSpc>
                <a:spcPct val="123333"/>
              </a:lnSpc>
              <a:spcBef>
                <a:spcPts val="300"/>
              </a:spcBef>
              <a:spcAft>
                <a:spcPts val="0"/>
              </a:spcAft>
              <a:buClr>
                <a:schemeClr val="dk1"/>
              </a:buClr>
              <a:buSzPts val="1500"/>
              <a:buFont typeface="Arial"/>
              <a:buAutoNum type="arabicPeriod"/>
            </a:pPr>
            <a:r>
              <a:rPr b="0" i="0" lang="en-US" sz="1500" u="none" cap="none" strike="noStrike">
                <a:solidFill>
                  <a:schemeClr val="dk1"/>
                </a:solidFill>
                <a:latin typeface="Roboto Light"/>
                <a:ea typeface="Roboto Light"/>
                <a:cs typeface="Roboto Light"/>
                <a:sym typeface="Roboto Light"/>
              </a:rPr>
              <a:t>Unbilled and water losses</a:t>
            </a:r>
            <a:endParaRPr/>
          </a:p>
          <a:p>
            <a:pPr indent="-342900" lvl="0" marL="342900" marR="0" rtl="0" algn="ctr">
              <a:lnSpc>
                <a:spcPct val="123333"/>
              </a:lnSpc>
              <a:spcBef>
                <a:spcPts val="300"/>
              </a:spcBef>
              <a:spcAft>
                <a:spcPts val="0"/>
              </a:spcAft>
              <a:buClr>
                <a:schemeClr val="dk1"/>
              </a:buClr>
              <a:buSzPts val="1500"/>
              <a:buFont typeface="Arial"/>
              <a:buAutoNum type="arabicPeriod"/>
            </a:pPr>
            <a:r>
              <a:rPr b="0" i="0" lang="en-US" sz="1500" u="none" cap="none" strike="noStrike">
                <a:solidFill>
                  <a:schemeClr val="dk1"/>
                </a:solidFill>
                <a:latin typeface="Roboto Light"/>
                <a:ea typeface="Roboto Light"/>
                <a:cs typeface="Roboto Light"/>
                <a:sym typeface="Roboto Light"/>
              </a:rPr>
              <a:t>Exported water</a:t>
            </a:r>
            <a:endParaRPr/>
          </a:p>
        </p:txBody>
      </p:sp>
      <p:sp>
        <p:nvSpPr>
          <p:cNvPr id="146" name="Google Shape;146;p5"/>
          <p:cNvSpPr txBox="1"/>
          <p:nvPr/>
        </p:nvSpPr>
        <p:spPr>
          <a:xfrm>
            <a:off x="6224339" y="3632896"/>
            <a:ext cx="5967661" cy="324610"/>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b="0" i="0" lang="en-US" sz="1000" u="none" cap="none" strike="noStrike">
                <a:solidFill>
                  <a:schemeClr val="dk1"/>
                </a:solidFill>
                <a:latin typeface="Roboto Light"/>
                <a:ea typeface="Roboto Light"/>
                <a:cs typeface="Roboto Light"/>
                <a:sym typeface="Roboto Light"/>
              </a:rPr>
              <a:t>Figure 5. Water delivered per capita per day in liters (2010-2016)</a:t>
            </a:r>
            <a:endParaRPr/>
          </a:p>
        </p:txBody>
      </p:sp>
      <p:sp>
        <p:nvSpPr>
          <p:cNvPr id="147" name="Google Shape;147;p5"/>
          <p:cNvSpPr txBox="1"/>
          <p:nvPr/>
        </p:nvSpPr>
        <p:spPr>
          <a:xfrm>
            <a:off x="6216541" y="6477695"/>
            <a:ext cx="6064142" cy="324610"/>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b="0" i="0" lang="en-US" sz="1000" u="none" cap="none" strike="noStrike">
                <a:solidFill>
                  <a:schemeClr val="dk1"/>
                </a:solidFill>
                <a:latin typeface="Roboto Light"/>
                <a:ea typeface="Roboto Light"/>
                <a:cs typeface="Roboto Light"/>
                <a:sym typeface="Roboto Light"/>
              </a:rPr>
              <a:t>Figure 6. Water delivery by continent &amp; income (mean for 2010-2018)</a:t>
            </a:r>
            <a:endParaRPr/>
          </a:p>
        </p:txBody>
      </p:sp>
      <p:pic>
        <p:nvPicPr>
          <p:cNvPr id="148" name="Google Shape;148;p5"/>
          <p:cNvPicPr preferRelativeResize="0"/>
          <p:nvPr/>
        </p:nvPicPr>
        <p:blipFill rotWithShape="1">
          <a:blip r:embed="rId3">
            <a:alphaModFix/>
          </a:blip>
          <a:srcRect b="0" l="0" r="0" t="0"/>
          <a:stretch/>
        </p:blipFill>
        <p:spPr>
          <a:xfrm>
            <a:off x="0" y="497841"/>
            <a:ext cx="5967662" cy="3180079"/>
          </a:xfrm>
          <a:prstGeom prst="rect">
            <a:avLst/>
          </a:prstGeom>
          <a:noFill/>
          <a:ln>
            <a:noFill/>
          </a:ln>
        </p:spPr>
      </p:pic>
      <p:pic>
        <p:nvPicPr>
          <p:cNvPr id="149" name="Google Shape;149;p5"/>
          <p:cNvPicPr preferRelativeResize="0"/>
          <p:nvPr/>
        </p:nvPicPr>
        <p:blipFill rotWithShape="1">
          <a:blip r:embed="rId4">
            <a:alphaModFix/>
          </a:blip>
          <a:srcRect b="0" l="0" r="0" t="0"/>
          <a:stretch/>
        </p:blipFill>
        <p:spPr>
          <a:xfrm>
            <a:off x="6224338" y="497841"/>
            <a:ext cx="5967662" cy="3183933"/>
          </a:xfrm>
          <a:prstGeom prst="rect">
            <a:avLst/>
          </a:prstGeom>
          <a:noFill/>
          <a:ln>
            <a:noFill/>
          </a:ln>
        </p:spPr>
      </p:pic>
      <p:pic>
        <p:nvPicPr>
          <p:cNvPr id="150" name="Google Shape;150;p5"/>
          <p:cNvPicPr preferRelativeResize="0"/>
          <p:nvPr/>
        </p:nvPicPr>
        <p:blipFill rotWithShape="1">
          <a:blip r:embed="rId5">
            <a:alphaModFix/>
          </a:blip>
          <a:srcRect b="0" l="0" r="0" t="0"/>
          <a:stretch/>
        </p:blipFill>
        <p:spPr>
          <a:xfrm>
            <a:off x="6224338" y="3957506"/>
            <a:ext cx="5967662" cy="25201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9BEE4">
                <a:alpha val="60784"/>
              </a:srgbClr>
            </a:gs>
            <a:gs pos="18000">
              <a:srgbClr val="A9BEE4">
                <a:alpha val="60784"/>
              </a:srgbClr>
            </a:gs>
            <a:gs pos="57000">
              <a:srgbClr val="A9BEE4">
                <a:alpha val="47843"/>
              </a:srgbClr>
            </a:gs>
            <a:gs pos="78500">
              <a:srgbClr val="78FFF3"/>
            </a:gs>
            <a:gs pos="100000">
              <a:srgbClr val="C5D3ED"/>
            </a:gs>
          </a:gsLst>
          <a:lin ang="5400000" scaled="0"/>
        </a:gradFill>
      </p:bgPr>
    </p:bg>
    <p:spTree>
      <p:nvGrpSpPr>
        <p:cNvPr id="154" name="Shape 154"/>
        <p:cNvGrpSpPr/>
        <p:nvPr/>
      </p:nvGrpSpPr>
      <p:grpSpPr>
        <a:xfrm>
          <a:off x="0" y="0"/>
          <a:ext cx="0" cy="0"/>
          <a:chOff x="0" y="0"/>
          <a:chExt cx="0" cy="0"/>
        </a:xfrm>
      </p:grpSpPr>
      <p:sp>
        <p:nvSpPr>
          <p:cNvPr id="155" name="Google Shape;155;p6"/>
          <p:cNvSpPr txBox="1"/>
          <p:nvPr/>
        </p:nvSpPr>
        <p:spPr>
          <a:xfrm>
            <a:off x="0" y="1"/>
            <a:ext cx="12192000" cy="497840"/>
          </a:xfrm>
          <a:prstGeom prst="rect">
            <a:avLst/>
          </a:prstGeom>
          <a:solidFill>
            <a:srgbClr val="9CC2E5"/>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600"/>
              <a:buFont typeface="Arial"/>
              <a:buNone/>
            </a:pPr>
            <a:r>
              <a:rPr b="1" i="0" lang="en-US" sz="2600" u="none" cap="none" strike="noStrike">
                <a:solidFill>
                  <a:schemeClr val="dk1"/>
                </a:solidFill>
                <a:latin typeface="Arial"/>
                <a:ea typeface="Arial"/>
                <a:cs typeface="Arial"/>
                <a:sym typeface="Arial"/>
              </a:rPr>
              <a:t>WATER CONSUMPTION</a:t>
            </a:r>
            <a:endParaRPr b="1" i="0" sz="2600" u="none" cap="none" strike="noStrike">
              <a:solidFill>
                <a:schemeClr val="dk1"/>
              </a:solidFill>
              <a:latin typeface="Arial"/>
              <a:ea typeface="Arial"/>
              <a:cs typeface="Arial"/>
              <a:sym typeface="Arial"/>
            </a:endParaRPr>
          </a:p>
        </p:txBody>
      </p:sp>
      <p:sp>
        <p:nvSpPr>
          <p:cNvPr id="156" name="Google Shape;156;p6"/>
          <p:cNvSpPr txBox="1"/>
          <p:nvPr/>
        </p:nvSpPr>
        <p:spPr>
          <a:xfrm>
            <a:off x="316391" y="3546104"/>
            <a:ext cx="5651272" cy="324610"/>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b="0" i="0" lang="en-US" sz="1000" u="none" cap="none" strike="noStrike">
                <a:solidFill>
                  <a:schemeClr val="dk1"/>
                </a:solidFill>
                <a:latin typeface="Roboto Light"/>
                <a:ea typeface="Roboto Light"/>
                <a:cs typeface="Roboto Light"/>
                <a:sym typeface="Roboto Light"/>
              </a:rPr>
              <a:t>Figure 7. Household consumption by countries in liters per capita per day (mean for 2010-2018)</a:t>
            </a:r>
            <a:endParaRPr/>
          </a:p>
        </p:txBody>
      </p:sp>
      <p:sp>
        <p:nvSpPr>
          <p:cNvPr id="157" name="Google Shape;157;p6"/>
          <p:cNvSpPr txBox="1"/>
          <p:nvPr/>
        </p:nvSpPr>
        <p:spPr>
          <a:xfrm>
            <a:off x="160196" y="3962770"/>
            <a:ext cx="6064142" cy="2937762"/>
          </a:xfrm>
          <a:prstGeom prst="rect">
            <a:avLst/>
          </a:prstGeom>
          <a:noFill/>
          <a:ln>
            <a:noFill/>
          </a:ln>
        </p:spPr>
        <p:txBody>
          <a:bodyPr anchorCtr="0" anchor="t" bIns="54350" lIns="108725" spcFirstLastPara="1" rIns="108725" wrap="square" tIns="54350">
            <a:spAutoFit/>
          </a:bodyPr>
          <a:lstStyle/>
          <a:p>
            <a:pPr indent="-285750" lvl="0" marL="285750" marR="0" rtl="0" algn="ctr">
              <a:lnSpc>
                <a:spcPct val="115625"/>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Total 283 cities</a:t>
            </a:r>
            <a:endParaRPr/>
          </a:p>
          <a:p>
            <a:pPr indent="-285750" lvl="0" marL="285750" marR="0" rtl="0" algn="ctr">
              <a:lnSpc>
                <a:spcPct val="115625"/>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119 consume more than 150 liters per person per day (1 African city Mauritius, 29 Asian, 11 from Australia and Oceania, 34 European, 13 North American and 31 South American)</a:t>
            </a:r>
            <a:endParaRPr/>
          </a:p>
          <a:p>
            <a:pPr indent="-285750" lvl="0" marL="285750" marR="0" rtl="0" algn="ctr">
              <a:lnSpc>
                <a:spcPct val="115625"/>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164 cities consume less than the established threshold (Africa represented by 19, Asia with 9, Australia and Oceania with one city, Brisbane, Europe with 131, North America with one city Washington D.C. and South America with 3)</a:t>
            </a:r>
            <a:endParaRPr/>
          </a:p>
          <a:p>
            <a:pPr indent="-285750" lvl="0" marL="285750" marR="0" rtl="0" algn="ctr">
              <a:lnSpc>
                <a:spcPct val="115625"/>
              </a:lnSpc>
              <a:spcBef>
                <a:spcPts val="32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32 out of 58 countries are below the established threshold of 150 liters of water.</a:t>
            </a:r>
            <a:endParaRPr/>
          </a:p>
        </p:txBody>
      </p:sp>
      <p:sp>
        <p:nvSpPr>
          <p:cNvPr id="158" name="Google Shape;158;p6"/>
          <p:cNvSpPr txBox="1"/>
          <p:nvPr/>
        </p:nvSpPr>
        <p:spPr>
          <a:xfrm>
            <a:off x="6216541" y="6477695"/>
            <a:ext cx="6064142" cy="324610"/>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b="0" i="0" lang="en-US" sz="1000" u="none" cap="none" strike="noStrike">
                <a:solidFill>
                  <a:schemeClr val="dk1"/>
                </a:solidFill>
                <a:latin typeface="Roboto Light"/>
                <a:ea typeface="Roboto Light"/>
                <a:cs typeface="Roboto Light"/>
                <a:sym typeface="Roboto Light"/>
              </a:rPr>
              <a:t>Figure 8. Household consumption in liters per capita per day (mean for 2010-2018)</a:t>
            </a:r>
            <a:endParaRPr/>
          </a:p>
        </p:txBody>
      </p:sp>
      <p:pic>
        <p:nvPicPr>
          <p:cNvPr id="159" name="Google Shape;159;p6"/>
          <p:cNvPicPr preferRelativeResize="0"/>
          <p:nvPr/>
        </p:nvPicPr>
        <p:blipFill rotWithShape="1">
          <a:blip r:embed="rId3">
            <a:alphaModFix/>
          </a:blip>
          <a:srcRect b="0" l="0" r="0" t="0"/>
          <a:stretch/>
        </p:blipFill>
        <p:spPr>
          <a:xfrm>
            <a:off x="6224338" y="516286"/>
            <a:ext cx="5967662" cy="5938880"/>
          </a:xfrm>
          <a:prstGeom prst="rect">
            <a:avLst/>
          </a:prstGeom>
          <a:noFill/>
          <a:ln>
            <a:noFill/>
          </a:ln>
        </p:spPr>
      </p:pic>
      <p:pic>
        <p:nvPicPr>
          <p:cNvPr id="160" name="Google Shape;160;p6"/>
          <p:cNvPicPr preferRelativeResize="0"/>
          <p:nvPr/>
        </p:nvPicPr>
        <p:blipFill rotWithShape="1">
          <a:blip r:embed="rId4">
            <a:alphaModFix/>
          </a:blip>
          <a:srcRect b="0" l="0" r="0" t="0"/>
          <a:stretch/>
        </p:blipFill>
        <p:spPr>
          <a:xfrm>
            <a:off x="316391" y="516286"/>
            <a:ext cx="5651272" cy="3084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9BEE4">
                <a:alpha val="60784"/>
              </a:srgbClr>
            </a:gs>
            <a:gs pos="18000">
              <a:srgbClr val="A9BEE4">
                <a:alpha val="60784"/>
              </a:srgbClr>
            </a:gs>
            <a:gs pos="57000">
              <a:srgbClr val="A9BEE4">
                <a:alpha val="47843"/>
              </a:srgbClr>
            </a:gs>
            <a:gs pos="78500">
              <a:srgbClr val="78FFF3"/>
            </a:gs>
            <a:gs pos="100000">
              <a:srgbClr val="C5D3ED"/>
            </a:gs>
          </a:gsLst>
          <a:lin ang="5400000" scaled="0"/>
        </a:gradFill>
      </p:bgPr>
    </p:bg>
    <p:spTree>
      <p:nvGrpSpPr>
        <p:cNvPr id="164" name="Shape 164"/>
        <p:cNvGrpSpPr/>
        <p:nvPr/>
      </p:nvGrpSpPr>
      <p:grpSpPr>
        <a:xfrm>
          <a:off x="0" y="0"/>
          <a:ext cx="0" cy="0"/>
          <a:chOff x="0" y="0"/>
          <a:chExt cx="0" cy="0"/>
        </a:xfrm>
      </p:grpSpPr>
      <p:sp>
        <p:nvSpPr>
          <p:cNvPr id="165" name="Google Shape;165;p7"/>
          <p:cNvSpPr txBox="1"/>
          <p:nvPr/>
        </p:nvSpPr>
        <p:spPr>
          <a:xfrm>
            <a:off x="0" y="1"/>
            <a:ext cx="12192000" cy="497840"/>
          </a:xfrm>
          <a:prstGeom prst="rect">
            <a:avLst/>
          </a:prstGeom>
          <a:solidFill>
            <a:srgbClr val="9CC2E5"/>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600"/>
              <a:buFont typeface="Arial"/>
              <a:buNone/>
            </a:pPr>
            <a:r>
              <a:rPr b="1" i="0" lang="en-US" sz="2600" u="none" cap="none" strike="noStrike">
                <a:solidFill>
                  <a:schemeClr val="dk1"/>
                </a:solidFill>
                <a:latin typeface="Arial"/>
                <a:ea typeface="Arial"/>
                <a:cs typeface="Arial"/>
                <a:sym typeface="Arial"/>
              </a:rPr>
              <a:t>WATER CHARGES</a:t>
            </a:r>
            <a:endParaRPr b="1" i="0" sz="2600" u="none" cap="none" strike="noStrike">
              <a:solidFill>
                <a:schemeClr val="dk1"/>
              </a:solidFill>
              <a:latin typeface="Arial"/>
              <a:ea typeface="Arial"/>
              <a:cs typeface="Arial"/>
              <a:sym typeface="Arial"/>
            </a:endParaRPr>
          </a:p>
        </p:txBody>
      </p:sp>
      <p:sp>
        <p:nvSpPr>
          <p:cNvPr id="166" name="Google Shape;166;p7"/>
          <p:cNvSpPr txBox="1"/>
          <p:nvPr/>
        </p:nvSpPr>
        <p:spPr>
          <a:xfrm>
            <a:off x="115597" y="3513326"/>
            <a:ext cx="6048212" cy="324610"/>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b="0" i="0" lang="en-US" sz="1000" u="none" cap="none" strike="noStrike">
                <a:solidFill>
                  <a:schemeClr val="dk1"/>
                </a:solidFill>
                <a:latin typeface="Roboto Light"/>
                <a:ea typeface="Roboto Light"/>
                <a:cs typeface="Roboto Light"/>
                <a:sym typeface="Roboto Light"/>
              </a:rPr>
              <a:t>Figure 9. Charges in countries per cubic meter in 2019</a:t>
            </a:r>
            <a:endParaRPr/>
          </a:p>
        </p:txBody>
      </p:sp>
      <p:sp>
        <p:nvSpPr>
          <p:cNvPr id="167" name="Google Shape;167;p7"/>
          <p:cNvSpPr txBox="1"/>
          <p:nvPr/>
        </p:nvSpPr>
        <p:spPr>
          <a:xfrm>
            <a:off x="6121102" y="5294871"/>
            <a:ext cx="6064142" cy="1084434"/>
          </a:xfrm>
          <a:prstGeom prst="rect">
            <a:avLst/>
          </a:prstGeom>
          <a:noFill/>
          <a:ln>
            <a:noFill/>
          </a:ln>
        </p:spPr>
        <p:txBody>
          <a:bodyPr anchorCtr="0" anchor="t" bIns="54350" lIns="108725" spcFirstLastPara="1" rIns="108725" wrap="square" tIns="54350">
            <a:spAutoFit/>
          </a:bodyPr>
          <a:lstStyle/>
          <a:p>
            <a:pPr indent="0" lvl="0" marL="0" marR="0" rtl="0" algn="ctr">
              <a:lnSpc>
                <a:spcPct val="102777"/>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The above data on water charges were presented in the national currencies of the countries. By converting them to the U.S. dollar equivalent, we obtained general data, which allows us to make a comparative analysis.</a:t>
            </a:r>
            <a:endParaRPr/>
          </a:p>
        </p:txBody>
      </p:sp>
      <p:sp>
        <p:nvSpPr>
          <p:cNvPr id="168" name="Google Shape;168;p7"/>
          <p:cNvSpPr txBox="1"/>
          <p:nvPr/>
        </p:nvSpPr>
        <p:spPr>
          <a:xfrm>
            <a:off x="6727682" y="4873705"/>
            <a:ext cx="5346331" cy="324610"/>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b="0" i="0" lang="en-US" sz="1000" u="none" cap="none" strike="noStrike">
                <a:solidFill>
                  <a:schemeClr val="dk1"/>
                </a:solidFill>
                <a:latin typeface="Roboto Light"/>
                <a:ea typeface="Roboto Light"/>
                <a:cs typeface="Roboto Light"/>
                <a:sym typeface="Roboto Light"/>
              </a:rPr>
              <a:t>Figure 10. Charges in cities per cubic meter by continent in 2019</a:t>
            </a:r>
            <a:endParaRPr/>
          </a:p>
        </p:txBody>
      </p:sp>
      <p:pic>
        <p:nvPicPr>
          <p:cNvPr id="169" name="Google Shape;169;p7"/>
          <p:cNvPicPr preferRelativeResize="0"/>
          <p:nvPr/>
        </p:nvPicPr>
        <p:blipFill rotWithShape="1">
          <a:blip r:embed="rId3">
            <a:alphaModFix/>
          </a:blip>
          <a:srcRect b="0" l="0" r="0" t="0"/>
          <a:stretch/>
        </p:blipFill>
        <p:spPr>
          <a:xfrm>
            <a:off x="6570366" y="636986"/>
            <a:ext cx="5346331" cy="4236719"/>
          </a:xfrm>
          <a:prstGeom prst="rect">
            <a:avLst/>
          </a:prstGeom>
          <a:noFill/>
          <a:ln>
            <a:noFill/>
          </a:ln>
        </p:spPr>
      </p:pic>
      <p:pic>
        <p:nvPicPr>
          <p:cNvPr id="170" name="Google Shape;170;p7"/>
          <p:cNvPicPr preferRelativeResize="0"/>
          <p:nvPr/>
        </p:nvPicPr>
        <p:blipFill rotWithShape="1">
          <a:blip r:embed="rId4">
            <a:alphaModFix/>
          </a:blip>
          <a:srcRect b="0" l="0" r="0" t="0"/>
          <a:stretch/>
        </p:blipFill>
        <p:spPr>
          <a:xfrm>
            <a:off x="68632" y="1757146"/>
            <a:ext cx="6052470" cy="1736574"/>
          </a:xfrm>
          <a:prstGeom prst="rect">
            <a:avLst/>
          </a:prstGeom>
          <a:noFill/>
          <a:ln>
            <a:noFill/>
          </a:ln>
        </p:spPr>
      </p:pic>
      <p:sp>
        <p:nvSpPr>
          <p:cNvPr id="171" name="Google Shape;171;p7"/>
          <p:cNvSpPr txBox="1"/>
          <p:nvPr/>
        </p:nvSpPr>
        <p:spPr>
          <a:xfrm>
            <a:off x="31858" y="486907"/>
            <a:ext cx="6064142" cy="1250633"/>
          </a:xfrm>
          <a:prstGeom prst="rect">
            <a:avLst/>
          </a:prstGeom>
          <a:noFill/>
          <a:ln>
            <a:noFill/>
          </a:ln>
        </p:spPr>
        <p:txBody>
          <a:bodyPr anchorCtr="0" anchor="t" bIns="54350" lIns="108725" spcFirstLastPara="1" rIns="108725" wrap="square" tIns="54350">
            <a:spAutoFit/>
          </a:bodyPr>
          <a:lstStyle/>
          <a:p>
            <a:pPr indent="0" lvl="0" marL="0" marR="0" rtl="0" algn="ctr">
              <a:lnSpc>
                <a:spcPct val="102777"/>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Water charges are based on the following components:</a:t>
            </a:r>
            <a:endParaRPr/>
          </a:p>
          <a:p>
            <a:pPr indent="0" lvl="0" marL="0" marR="0" rtl="0" algn="ctr">
              <a:lnSpc>
                <a:spcPct val="102777"/>
              </a:lnSpc>
              <a:spcBef>
                <a:spcPts val="36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1. Sub-total potable water</a:t>
            </a:r>
            <a:endParaRPr/>
          </a:p>
          <a:p>
            <a:pPr indent="0" lvl="0" marL="0" marR="0" rtl="0" algn="ctr">
              <a:lnSpc>
                <a:spcPct val="102777"/>
              </a:lnSpc>
              <a:spcBef>
                <a:spcPts val="36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2. Sub-total environmental fee</a:t>
            </a:r>
            <a:endParaRPr/>
          </a:p>
          <a:p>
            <a:pPr indent="0" lvl="0" marL="0" marR="0" rtl="0" algn="ctr">
              <a:lnSpc>
                <a:spcPct val="102777"/>
              </a:lnSpc>
              <a:spcBef>
                <a:spcPts val="36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3. Sub-total other fees</a:t>
            </a:r>
            <a:endParaRPr/>
          </a:p>
        </p:txBody>
      </p:sp>
      <p:sp>
        <p:nvSpPr>
          <p:cNvPr id="172" name="Google Shape;172;p7"/>
          <p:cNvSpPr txBox="1"/>
          <p:nvPr/>
        </p:nvSpPr>
        <p:spPr>
          <a:xfrm>
            <a:off x="51193" y="3905653"/>
            <a:ext cx="6096000" cy="2862322"/>
          </a:xfrm>
          <a:prstGeom prst="rect">
            <a:avLst/>
          </a:prstGeom>
          <a:noFill/>
          <a:ln>
            <a:noFill/>
          </a:ln>
        </p:spPr>
        <p:txBody>
          <a:bodyPr anchorCtr="0" anchor="t" bIns="45700" lIns="91425" spcFirstLastPara="1" rIns="91425" wrap="square" tIns="45700">
            <a:spAutoFit/>
          </a:bodyPr>
          <a:lstStyle/>
          <a:p>
            <a:pPr indent="-285750" lvl="0" marL="285750" marR="0" rtl="0" algn="ctr">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191 cities:</a:t>
            </a:r>
            <a:endParaRPr/>
          </a:p>
          <a:p>
            <a:pPr indent="-285750" lvl="0" marL="285750" marR="0" rtl="0" algn="ctr">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High - 135 and upper-middle – 50, lower-middle income - 6;</a:t>
            </a:r>
            <a:endParaRPr/>
          </a:p>
          <a:p>
            <a:pPr indent="-285750" lvl="0" marL="285750" marR="0" rtl="0" algn="ctr">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Africa – 5;</a:t>
            </a:r>
            <a:endParaRPr/>
          </a:p>
          <a:p>
            <a:pPr indent="-285750" lvl="0" marL="285750" marR="0" rtl="0" algn="ctr">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Asia – 30;</a:t>
            </a:r>
            <a:endParaRPr/>
          </a:p>
          <a:p>
            <a:pPr indent="-285750" lvl="0" marL="285750" marR="0" rtl="0" algn="ctr">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Europe – 121;</a:t>
            </a:r>
            <a:endParaRPr/>
          </a:p>
          <a:p>
            <a:pPr indent="-285750" lvl="0" marL="285750" marR="0" rtl="0" algn="ctr">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North America – 12;</a:t>
            </a:r>
            <a:endParaRPr/>
          </a:p>
          <a:p>
            <a:pPr indent="-285750" lvl="0" marL="285750" marR="0" rtl="0" algn="ctr">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South America – 23.</a:t>
            </a:r>
            <a:endParaRPr/>
          </a:p>
          <a:p>
            <a:pPr indent="-285750" lvl="0" marL="285750" marR="0" rtl="0" algn="ctr">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34 countries</a:t>
            </a:r>
            <a:endParaRPr/>
          </a:p>
          <a:p>
            <a:pPr indent="-171450" lvl="0" marL="285750" marR="0" rtl="0" algn="ctr">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9BEE4">
                <a:alpha val="60784"/>
              </a:srgbClr>
            </a:gs>
            <a:gs pos="18000">
              <a:srgbClr val="A9BEE4">
                <a:alpha val="60784"/>
              </a:srgbClr>
            </a:gs>
            <a:gs pos="57000">
              <a:srgbClr val="A9BEE4">
                <a:alpha val="47843"/>
              </a:srgbClr>
            </a:gs>
            <a:gs pos="78500">
              <a:srgbClr val="78FFF3"/>
            </a:gs>
            <a:gs pos="100000">
              <a:srgbClr val="C5D3ED"/>
            </a:gs>
          </a:gsLst>
          <a:lin ang="5400000" scaled="0"/>
        </a:gradFill>
      </p:bgPr>
    </p:bg>
    <p:spTree>
      <p:nvGrpSpPr>
        <p:cNvPr id="176" name="Shape 176"/>
        <p:cNvGrpSpPr/>
        <p:nvPr/>
      </p:nvGrpSpPr>
      <p:grpSpPr>
        <a:xfrm>
          <a:off x="0" y="0"/>
          <a:ext cx="0" cy="0"/>
          <a:chOff x="0" y="0"/>
          <a:chExt cx="0" cy="0"/>
        </a:xfrm>
      </p:grpSpPr>
      <p:sp>
        <p:nvSpPr>
          <p:cNvPr id="177" name="Google Shape;177;p8"/>
          <p:cNvSpPr txBox="1"/>
          <p:nvPr/>
        </p:nvSpPr>
        <p:spPr>
          <a:xfrm>
            <a:off x="0" y="1"/>
            <a:ext cx="12192000" cy="497840"/>
          </a:xfrm>
          <a:prstGeom prst="rect">
            <a:avLst/>
          </a:prstGeom>
          <a:solidFill>
            <a:srgbClr val="9CC2E5"/>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600"/>
              <a:buFont typeface="Arial"/>
              <a:buNone/>
            </a:pPr>
            <a:r>
              <a:rPr b="1" i="0" lang="en-US" sz="2600" u="none" cap="none" strike="noStrike">
                <a:solidFill>
                  <a:schemeClr val="dk1"/>
                </a:solidFill>
                <a:latin typeface="Arial"/>
                <a:ea typeface="Arial"/>
                <a:cs typeface="Arial"/>
                <a:sym typeface="Arial"/>
              </a:rPr>
              <a:t>MINIMUM WAGE &amp; AFFORDABILITY RATIO</a:t>
            </a:r>
            <a:endParaRPr b="1" i="0" sz="2600" u="none" cap="none" strike="noStrike">
              <a:solidFill>
                <a:schemeClr val="dk1"/>
              </a:solidFill>
              <a:latin typeface="Arial"/>
              <a:ea typeface="Arial"/>
              <a:cs typeface="Arial"/>
              <a:sym typeface="Arial"/>
            </a:endParaRPr>
          </a:p>
        </p:txBody>
      </p:sp>
      <p:sp>
        <p:nvSpPr>
          <p:cNvPr id="178" name="Google Shape;178;p8"/>
          <p:cNvSpPr txBox="1"/>
          <p:nvPr/>
        </p:nvSpPr>
        <p:spPr>
          <a:xfrm>
            <a:off x="12777" y="2896119"/>
            <a:ext cx="5711001" cy="324610"/>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b="0" i="0" lang="en-US" sz="1000" u="none" cap="none" strike="noStrike">
                <a:solidFill>
                  <a:schemeClr val="dk1"/>
                </a:solidFill>
                <a:latin typeface="Roboto Light"/>
                <a:ea typeface="Roboto Light"/>
                <a:cs typeface="Roboto Light"/>
                <a:sym typeface="Roboto Light"/>
              </a:rPr>
              <a:t>Figure 11. Charges in cities per cubic meter by continent in 2019</a:t>
            </a:r>
            <a:endParaRPr/>
          </a:p>
        </p:txBody>
      </p:sp>
      <p:pic>
        <p:nvPicPr>
          <p:cNvPr id="179" name="Google Shape;179;p8"/>
          <p:cNvPicPr preferRelativeResize="0"/>
          <p:nvPr/>
        </p:nvPicPr>
        <p:blipFill rotWithShape="1">
          <a:blip r:embed="rId3">
            <a:alphaModFix/>
          </a:blip>
          <a:srcRect b="0" l="0" r="0" t="0"/>
          <a:stretch/>
        </p:blipFill>
        <p:spPr>
          <a:xfrm>
            <a:off x="6032944" y="547288"/>
            <a:ext cx="6039694" cy="2375326"/>
          </a:xfrm>
          <a:prstGeom prst="rect">
            <a:avLst/>
          </a:prstGeom>
          <a:noFill/>
          <a:ln>
            <a:noFill/>
          </a:ln>
        </p:spPr>
      </p:pic>
      <p:sp>
        <p:nvSpPr>
          <p:cNvPr id="180" name="Google Shape;180;p8"/>
          <p:cNvSpPr txBox="1"/>
          <p:nvPr/>
        </p:nvSpPr>
        <p:spPr>
          <a:xfrm>
            <a:off x="6096000" y="2891799"/>
            <a:ext cx="6083223" cy="324610"/>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b="0" i="0" lang="en-US" sz="1000" u="none" cap="none" strike="noStrike">
                <a:solidFill>
                  <a:schemeClr val="dk1"/>
                </a:solidFill>
                <a:latin typeface="Roboto Light"/>
                <a:ea typeface="Roboto Light"/>
                <a:cs typeface="Roboto Light"/>
                <a:sym typeface="Roboto Light"/>
              </a:rPr>
              <a:t>Figure 12. Charges in cities per cubic meter by continent in 2019</a:t>
            </a:r>
            <a:endParaRPr/>
          </a:p>
        </p:txBody>
      </p:sp>
      <p:sp>
        <p:nvSpPr>
          <p:cNvPr id="181" name="Google Shape;181;p8"/>
          <p:cNvSpPr txBox="1"/>
          <p:nvPr/>
        </p:nvSpPr>
        <p:spPr>
          <a:xfrm>
            <a:off x="12777" y="3251948"/>
            <a:ext cx="767834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The formula for calculation the water affordability ratio (AR) is as follows:</a:t>
            </a:r>
            <a:endParaRPr b="0" i="0" sz="1800" u="none" cap="none" strike="noStrike">
              <a:solidFill>
                <a:schemeClr val="dk1"/>
              </a:solidFill>
              <a:latin typeface="Calibri"/>
              <a:ea typeface="Calibri"/>
              <a:cs typeface="Calibri"/>
              <a:sym typeface="Calibri"/>
            </a:endParaRPr>
          </a:p>
        </p:txBody>
      </p:sp>
      <p:pic>
        <p:nvPicPr>
          <p:cNvPr id="182" name="Google Shape;182;p8"/>
          <p:cNvPicPr preferRelativeResize="0"/>
          <p:nvPr/>
        </p:nvPicPr>
        <p:blipFill rotWithShape="1">
          <a:blip r:embed="rId4">
            <a:alphaModFix/>
          </a:blip>
          <a:srcRect b="0" l="0" r="0" t="0"/>
          <a:stretch/>
        </p:blipFill>
        <p:spPr>
          <a:xfrm>
            <a:off x="7911806" y="3216409"/>
            <a:ext cx="1933575" cy="704850"/>
          </a:xfrm>
          <a:prstGeom prst="rect">
            <a:avLst/>
          </a:prstGeom>
          <a:noFill/>
          <a:ln>
            <a:noFill/>
          </a:ln>
        </p:spPr>
      </p:pic>
      <p:pic>
        <p:nvPicPr>
          <p:cNvPr id="183" name="Google Shape;183;p8"/>
          <p:cNvPicPr preferRelativeResize="0"/>
          <p:nvPr/>
        </p:nvPicPr>
        <p:blipFill rotWithShape="1">
          <a:blip r:embed="rId5">
            <a:alphaModFix/>
          </a:blip>
          <a:srcRect b="0" l="0" r="0" t="0"/>
          <a:stretch/>
        </p:blipFill>
        <p:spPr>
          <a:xfrm>
            <a:off x="6555998" y="3994261"/>
            <a:ext cx="5175698" cy="2597745"/>
          </a:xfrm>
          <a:prstGeom prst="rect">
            <a:avLst/>
          </a:prstGeom>
          <a:noFill/>
          <a:ln>
            <a:noFill/>
          </a:ln>
        </p:spPr>
      </p:pic>
      <p:sp>
        <p:nvSpPr>
          <p:cNvPr id="184" name="Google Shape;184;p8"/>
          <p:cNvSpPr txBox="1"/>
          <p:nvPr/>
        </p:nvSpPr>
        <p:spPr>
          <a:xfrm>
            <a:off x="6464942" y="6592006"/>
            <a:ext cx="5175698" cy="324610"/>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b="0" i="0" lang="en-US" sz="1000" u="none" cap="none" strike="noStrike">
                <a:solidFill>
                  <a:schemeClr val="dk1"/>
                </a:solidFill>
                <a:latin typeface="Roboto Light"/>
                <a:ea typeface="Roboto Light"/>
                <a:cs typeface="Roboto Light"/>
                <a:sym typeface="Roboto Light"/>
              </a:rPr>
              <a:t>Figure 14. Tariff affordability in the countries by income group in 2019</a:t>
            </a:r>
            <a:endParaRPr/>
          </a:p>
        </p:txBody>
      </p:sp>
      <p:pic>
        <p:nvPicPr>
          <p:cNvPr id="185" name="Google Shape;185;p8"/>
          <p:cNvPicPr preferRelativeResize="0"/>
          <p:nvPr/>
        </p:nvPicPr>
        <p:blipFill rotWithShape="1">
          <a:blip r:embed="rId6">
            <a:alphaModFix/>
          </a:blip>
          <a:srcRect b="0" l="0" r="0" t="0"/>
          <a:stretch/>
        </p:blipFill>
        <p:spPr>
          <a:xfrm>
            <a:off x="290430" y="3977353"/>
            <a:ext cx="5382184" cy="2588183"/>
          </a:xfrm>
          <a:prstGeom prst="rect">
            <a:avLst/>
          </a:prstGeom>
          <a:noFill/>
          <a:ln>
            <a:noFill/>
          </a:ln>
        </p:spPr>
      </p:pic>
      <p:sp>
        <p:nvSpPr>
          <p:cNvPr id="186" name="Google Shape;186;p8"/>
          <p:cNvSpPr txBox="1"/>
          <p:nvPr/>
        </p:nvSpPr>
        <p:spPr>
          <a:xfrm>
            <a:off x="12777" y="6533390"/>
            <a:ext cx="5382184" cy="324610"/>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b="0" i="0" lang="en-US" sz="1000" u="none" cap="none" strike="noStrike">
                <a:solidFill>
                  <a:schemeClr val="dk1"/>
                </a:solidFill>
                <a:latin typeface="Roboto Light"/>
                <a:ea typeface="Roboto Light"/>
                <a:cs typeface="Roboto Light"/>
                <a:sym typeface="Roboto Light"/>
              </a:rPr>
              <a:t>Figure 13. Tariff affordability in the countries by continent in 2019</a:t>
            </a:r>
            <a:endParaRPr/>
          </a:p>
        </p:txBody>
      </p:sp>
      <p:pic>
        <p:nvPicPr>
          <p:cNvPr id="187" name="Google Shape;187;p8"/>
          <p:cNvPicPr preferRelativeResize="0"/>
          <p:nvPr/>
        </p:nvPicPr>
        <p:blipFill rotWithShape="1">
          <a:blip r:embed="rId7">
            <a:alphaModFix/>
          </a:blip>
          <a:srcRect b="0" l="0" r="0" t="0"/>
          <a:stretch/>
        </p:blipFill>
        <p:spPr>
          <a:xfrm>
            <a:off x="119362" y="536944"/>
            <a:ext cx="5724320" cy="2375326"/>
          </a:xfrm>
          <a:prstGeom prst="rect">
            <a:avLst/>
          </a:prstGeom>
          <a:noFill/>
          <a:ln>
            <a:noFill/>
          </a:ln>
        </p:spPr>
      </p:pic>
      <p:sp>
        <p:nvSpPr>
          <p:cNvPr id="188" name="Google Shape;188;p8"/>
          <p:cNvSpPr txBox="1"/>
          <p:nvPr/>
        </p:nvSpPr>
        <p:spPr>
          <a:xfrm>
            <a:off x="10066067" y="3384168"/>
            <a:ext cx="61943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9BEE4">
                <a:alpha val="60784"/>
              </a:srgbClr>
            </a:gs>
            <a:gs pos="18000">
              <a:srgbClr val="A9BEE4">
                <a:alpha val="60784"/>
              </a:srgbClr>
            </a:gs>
            <a:gs pos="57000">
              <a:srgbClr val="A9BEE4">
                <a:alpha val="47843"/>
              </a:srgbClr>
            </a:gs>
            <a:gs pos="78500">
              <a:srgbClr val="78FFF3"/>
            </a:gs>
            <a:gs pos="100000">
              <a:srgbClr val="C5D3ED"/>
            </a:gs>
          </a:gsLst>
          <a:lin ang="5400000" scaled="0"/>
        </a:gradFill>
      </p:bgPr>
    </p:bg>
    <p:spTree>
      <p:nvGrpSpPr>
        <p:cNvPr id="192" name="Shape 192"/>
        <p:cNvGrpSpPr/>
        <p:nvPr/>
      </p:nvGrpSpPr>
      <p:grpSpPr>
        <a:xfrm>
          <a:off x="0" y="0"/>
          <a:ext cx="0" cy="0"/>
          <a:chOff x="0" y="0"/>
          <a:chExt cx="0" cy="0"/>
        </a:xfrm>
      </p:grpSpPr>
      <p:sp>
        <p:nvSpPr>
          <p:cNvPr id="193" name="Google Shape;193;p9"/>
          <p:cNvSpPr txBox="1"/>
          <p:nvPr/>
        </p:nvSpPr>
        <p:spPr>
          <a:xfrm>
            <a:off x="0" y="1"/>
            <a:ext cx="12192000" cy="497840"/>
          </a:xfrm>
          <a:prstGeom prst="rect">
            <a:avLst/>
          </a:prstGeom>
          <a:solidFill>
            <a:srgbClr val="9CC2E5"/>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600"/>
              <a:buFont typeface="Arial"/>
              <a:buNone/>
            </a:pPr>
            <a:r>
              <a:rPr b="1" lang="en-US" sz="2600">
                <a:solidFill>
                  <a:schemeClr val="dk1"/>
                </a:solidFill>
                <a:latin typeface="Arial"/>
                <a:ea typeface="Arial"/>
                <a:cs typeface="Arial"/>
                <a:sym typeface="Arial"/>
              </a:rPr>
              <a:t>PREDICTION MODELS</a:t>
            </a:r>
            <a:endParaRPr b="1" sz="2600">
              <a:solidFill>
                <a:schemeClr val="dk1"/>
              </a:solidFill>
              <a:latin typeface="Arial"/>
              <a:ea typeface="Arial"/>
              <a:cs typeface="Arial"/>
              <a:sym typeface="Arial"/>
            </a:endParaRPr>
          </a:p>
        </p:txBody>
      </p:sp>
      <p:sp>
        <p:nvSpPr>
          <p:cNvPr id="194" name="Google Shape;194;p9"/>
          <p:cNvSpPr txBox="1"/>
          <p:nvPr/>
        </p:nvSpPr>
        <p:spPr>
          <a:xfrm>
            <a:off x="6396035" y="6197854"/>
            <a:ext cx="5495925" cy="324610"/>
          </a:xfrm>
          <a:prstGeom prst="rect">
            <a:avLst/>
          </a:prstGeom>
          <a:noFill/>
          <a:ln>
            <a:noFill/>
          </a:ln>
        </p:spPr>
        <p:txBody>
          <a:bodyPr anchorCtr="0" anchor="t" bIns="54350" lIns="108725" spcFirstLastPara="1" rIns="108725" wrap="square" tIns="54350">
            <a:spAutoFit/>
          </a:bodyPr>
          <a:lstStyle/>
          <a:p>
            <a:pPr indent="0" lvl="0" marL="0" marR="0" rtl="0" algn="ctr">
              <a:lnSpc>
                <a:spcPct val="185000"/>
              </a:lnSpc>
              <a:spcBef>
                <a:spcPts val="0"/>
              </a:spcBef>
              <a:spcAft>
                <a:spcPts val="0"/>
              </a:spcAft>
              <a:buClr>
                <a:schemeClr val="dk1"/>
              </a:buClr>
              <a:buSzPts val="1000"/>
              <a:buFont typeface="Arial"/>
              <a:buNone/>
            </a:pPr>
            <a:r>
              <a:rPr lang="en-US" sz="1000">
                <a:solidFill>
                  <a:schemeClr val="dk1"/>
                </a:solidFill>
                <a:latin typeface="Roboto Light"/>
                <a:ea typeface="Roboto Light"/>
                <a:cs typeface="Roboto Light"/>
                <a:sym typeface="Roboto Light"/>
              </a:rPr>
              <a:t>Figure 15. Random Forrest's workflow</a:t>
            </a:r>
            <a:endParaRPr/>
          </a:p>
        </p:txBody>
      </p:sp>
      <p:sp>
        <p:nvSpPr>
          <p:cNvPr id="195" name="Google Shape;195;p9"/>
          <p:cNvSpPr txBox="1"/>
          <p:nvPr/>
        </p:nvSpPr>
        <p:spPr>
          <a:xfrm>
            <a:off x="0" y="497841"/>
            <a:ext cx="121920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a:solidFill>
                  <a:schemeClr val="dk1"/>
                </a:solidFill>
                <a:latin typeface="Arial"/>
                <a:ea typeface="Arial"/>
                <a:cs typeface="Arial"/>
                <a:sym typeface="Arial"/>
              </a:rPr>
              <a:t>To predict the data for the next period, we used two methods:</a:t>
            </a:r>
            <a:endParaRPr/>
          </a:p>
          <a:p>
            <a:pPr indent="-342900" lvl="0" marL="342900" marR="0" rtl="0" algn="ctr">
              <a:spcBef>
                <a:spcPts val="0"/>
              </a:spcBef>
              <a:spcAft>
                <a:spcPts val="0"/>
              </a:spcAft>
              <a:buClr>
                <a:schemeClr val="dk1"/>
              </a:buClr>
              <a:buSzPts val="1800"/>
              <a:buFont typeface="Arial"/>
              <a:buAutoNum type="arabicPeriod"/>
            </a:pPr>
            <a:r>
              <a:rPr b="0" i="0" lang="en-US" sz="1800">
                <a:solidFill>
                  <a:schemeClr val="dk1"/>
                </a:solidFill>
                <a:latin typeface="Arial"/>
                <a:ea typeface="Arial"/>
                <a:cs typeface="Arial"/>
                <a:sym typeface="Arial"/>
              </a:rPr>
              <a:t>Without filling in the missing data</a:t>
            </a:r>
            <a:endParaRPr/>
          </a:p>
          <a:p>
            <a:pPr indent="-342900" lvl="0" marL="342900" marR="0" rtl="0" algn="ctr">
              <a:spcBef>
                <a:spcPts val="0"/>
              </a:spcBef>
              <a:spcAft>
                <a:spcPts val="0"/>
              </a:spcAft>
              <a:buClr>
                <a:schemeClr val="dk1"/>
              </a:buClr>
              <a:buSzPts val="1800"/>
              <a:buFont typeface="Arial"/>
              <a:buAutoNum type="arabicPeriod"/>
            </a:pPr>
            <a:r>
              <a:rPr b="0" i="0" lang="en-US" sz="1800">
                <a:solidFill>
                  <a:schemeClr val="dk1"/>
                </a:solidFill>
                <a:latin typeface="Arial"/>
                <a:ea typeface="Arial"/>
                <a:cs typeface="Arial"/>
                <a:sym typeface="Arial"/>
              </a:rPr>
              <a:t>With filling in the missing data </a:t>
            </a:r>
            <a:r>
              <a:rPr lang="en-US" sz="1800">
                <a:solidFill>
                  <a:schemeClr val="dk1"/>
                </a:solidFill>
              </a:rPr>
              <a:t>using kNNimputer</a:t>
            </a:r>
            <a:endParaRPr/>
          </a:p>
          <a:p>
            <a:pPr indent="0" lvl="0" marL="0" marR="0" rtl="0" algn="ctr">
              <a:spcBef>
                <a:spcPts val="0"/>
              </a:spcBef>
              <a:spcAft>
                <a:spcPts val="0"/>
              </a:spcAft>
              <a:buNone/>
            </a:pPr>
            <a:r>
              <a:rPr b="0" i="0" lang="en-US" sz="1800">
                <a:solidFill>
                  <a:schemeClr val="dk1"/>
                </a:solidFill>
                <a:latin typeface="Arial"/>
                <a:ea typeface="Arial"/>
                <a:cs typeface="Arial"/>
                <a:sym typeface="Arial"/>
              </a:rPr>
              <a:t>For the first method, we use Linear Regression, and for the second  Random Forest.</a:t>
            </a:r>
            <a:endParaRPr sz="1800">
              <a:solidFill>
                <a:schemeClr val="dk1"/>
              </a:solidFill>
              <a:latin typeface="Calibri"/>
              <a:ea typeface="Calibri"/>
              <a:cs typeface="Calibri"/>
              <a:sym typeface="Calibri"/>
            </a:endParaRPr>
          </a:p>
        </p:txBody>
      </p:sp>
      <p:sp>
        <p:nvSpPr>
          <p:cNvPr id="196" name="Google Shape;196;p9"/>
          <p:cNvSpPr txBox="1"/>
          <p:nvPr/>
        </p:nvSpPr>
        <p:spPr>
          <a:xfrm>
            <a:off x="0" y="2221764"/>
            <a:ext cx="6096000" cy="20313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a:solidFill>
                  <a:schemeClr val="dk1"/>
                </a:solidFill>
                <a:latin typeface="Arial"/>
                <a:ea typeface="Arial"/>
                <a:cs typeface="Arial"/>
                <a:sym typeface="Arial"/>
              </a:rPr>
              <a:t>Linear regression is a statistical model used to determine the relationship between two or more variables.</a:t>
            </a:r>
            <a:endParaRPr/>
          </a:p>
          <a:p>
            <a:pPr indent="0" lvl="0" marL="0" marR="0" rtl="0" algn="ctr">
              <a:spcBef>
                <a:spcPts val="0"/>
              </a:spcBef>
              <a:spcAft>
                <a:spcPts val="0"/>
              </a:spcAft>
              <a:buNone/>
            </a:pPr>
            <a:r>
              <a:rPr b="0" i="0" lang="en-US" sz="1800">
                <a:solidFill>
                  <a:schemeClr val="dk1"/>
                </a:solidFill>
                <a:latin typeface="Arial"/>
                <a:ea typeface="Arial"/>
                <a:cs typeface="Arial"/>
                <a:sym typeface="Arial"/>
              </a:rPr>
              <a:t>We calculated slope and intercept data from the</a:t>
            </a:r>
            <a:endParaRPr/>
          </a:p>
          <a:p>
            <a:pPr indent="0" lvl="0" marL="0" marR="0" rtl="0" algn="ctr">
              <a:spcBef>
                <a:spcPts val="0"/>
              </a:spcBef>
              <a:spcAft>
                <a:spcPts val="0"/>
              </a:spcAft>
              <a:buNone/>
            </a:pPr>
            <a:r>
              <a:rPr b="0" i="0" lang="en-US" sz="1800">
                <a:solidFill>
                  <a:schemeClr val="dk1"/>
                </a:solidFill>
                <a:latin typeface="Arial"/>
                <a:ea typeface="Arial"/>
                <a:cs typeface="Arial"/>
                <a:sym typeface="Arial"/>
              </a:rPr>
              <a:t>regression line for this purpose. This process helped us to obtain data for the predicted</a:t>
            </a:r>
            <a:endParaRPr/>
          </a:p>
          <a:p>
            <a:pPr indent="0" lvl="0" marL="0" marR="0" rtl="0" algn="ctr">
              <a:spcBef>
                <a:spcPts val="0"/>
              </a:spcBef>
              <a:spcAft>
                <a:spcPts val="0"/>
              </a:spcAft>
              <a:buNone/>
            </a:pPr>
            <a:r>
              <a:rPr b="0" i="0" lang="en-US" sz="1800">
                <a:solidFill>
                  <a:schemeClr val="dk1"/>
                </a:solidFill>
                <a:latin typeface="Arial"/>
                <a:ea typeface="Arial"/>
                <a:cs typeface="Arial"/>
                <a:sym typeface="Arial"/>
              </a:rPr>
              <a:t>periods. We used the following function for our calculations.</a:t>
            </a:r>
            <a:endParaRPr sz="1800">
              <a:solidFill>
                <a:schemeClr val="dk1"/>
              </a:solidFill>
              <a:latin typeface="Calibri"/>
              <a:ea typeface="Calibri"/>
              <a:cs typeface="Calibri"/>
              <a:sym typeface="Calibri"/>
            </a:endParaRPr>
          </a:p>
        </p:txBody>
      </p:sp>
      <p:sp>
        <p:nvSpPr>
          <p:cNvPr id="197" name="Google Shape;197;p9"/>
          <p:cNvSpPr txBox="1"/>
          <p:nvPr/>
        </p:nvSpPr>
        <p:spPr>
          <a:xfrm>
            <a:off x="111756" y="1717524"/>
            <a:ext cx="5872484" cy="478486"/>
          </a:xfrm>
          <a:prstGeom prst="rect">
            <a:avLst/>
          </a:prstGeom>
          <a:solidFill>
            <a:srgbClr val="BBD6EE"/>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600"/>
              <a:buFont typeface="Arial"/>
              <a:buNone/>
            </a:pPr>
            <a:r>
              <a:rPr b="1" lang="en-US" sz="2600">
                <a:solidFill>
                  <a:schemeClr val="dk1"/>
                </a:solidFill>
                <a:latin typeface="Arial"/>
                <a:ea typeface="Arial"/>
                <a:cs typeface="Arial"/>
                <a:sym typeface="Arial"/>
              </a:rPr>
              <a:t>LINEAR REGRESSION</a:t>
            </a:r>
            <a:endParaRPr b="1" sz="2600">
              <a:solidFill>
                <a:schemeClr val="dk1"/>
              </a:solidFill>
              <a:latin typeface="Arial"/>
              <a:ea typeface="Arial"/>
              <a:cs typeface="Arial"/>
              <a:sym typeface="Arial"/>
            </a:endParaRPr>
          </a:p>
        </p:txBody>
      </p:sp>
      <p:sp>
        <p:nvSpPr>
          <p:cNvPr id="198" name="Google Shape;198;p9"/>
          <p:cNvSpPr txBox="1"/>
          <p:nvPr/>
        </p:nvSpPr>
        <p:spPr>
          <a:xfrm>
            <a:off x="6207756" y="1717524"/>
            <a:ext cx="5872488" cy="478486"/>
          </a:xfrm>
          <a:prstGeom prst="rect">
            <a:avLst/>
          </a:prstGeom>
          <a:solidFill>
            <a:srgbClr val="BBD6EE"/>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600"/>
              <a:buFont typeface="Arial"/>
              <a:buNone/>
            </a:pPr>
            <a:r>
              <a:rPr b="1" lang="en-US" sz="2600">
                <a:solidFill>
                  <a:schemeClr val="dk1"/>
                </a:solidFill>
                <a:latin typeface="Arial"/>
                <a:ea typeface="Arial"/>
                <a:cs typeface="Arial"/>
                <a:sym typeface="Arial"/>
              </a:rPr>
              <a:t>RANDOM FOREST</a:t>
            </a:r>
            <a:endParaRPr b="1" sz="2600">
              <a:solidFill>
                <a:schemeClr val="dk1"/>
              </a:solidFill>
              <a:latin typeface="Arial"/>
              <a:ea typeface="Arial"/>
              <a:cs typeface="Arial"/>
              <a:sym typeface="Arial"/>
            </a:endParaRPr>
          </a:p>
        </p:txBody>
      </p:sp>
      <p:pic>
        <p:nvPicPr>
          <p:cNvPr id="199" name="Google Shape;199;p9"/>
          <p:cNvPicPr preferRelativeResize="0"/>
          <p:nvPr/>
        </p:nvPicPr>
        <p:blipFill rotWithShape="1">
          <a:blip r:embed="rId3">
            <a:alphaModFix/>
          </a:blip>
          <a:srcRect b="0" l="0" r="0" t="0"/>
          <a:stretch/>
        </p:blipFill>
        <p:spPr>
          <a:xfrm>
            <a:off x="6396034" y="3919933"/>
            <a:ext cx="5495925" cy="2219325"/>
          </a:xfrm>
          <a:prstGeom prst="rect">
            <a:avLst/>
          </a:prstGeom>
          <a:noFill/>
          <a:ln>
            <a:noFill/>
          </a:ln>
        </p:spPr>
      </p:pic>
      <p:sp>
        <p:nvSpPr>
          <p:cNvPr id="200" name="Google Shape;200;p9"/>
          <p:cNvSpPr txBox="1"/>
          <p:nvPr/>
        </p:nvSpPr>
        <p:spPr>
          <a:xfrm>
            <a:off x="6207756" y="2221764"/>
            <a:ext cx="6103398"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chemeClr val="dk1"/>
                </a:solidFill>
                <a:latin typeface="Arial"/>
                <a:ea typeface="Arial"/>
                <a:cs typeface="Arial"/>
                <a:sym typeface="Arial"/>
              </a:rPr>
              <a:t>Random Forest </a:t>
            </a:r>
            <a:r>
              <a:rPr lang="en-US" sz="1800">
                <a:solidFill>
                  <a:schemeClr val="dk1"/>
                </a:solidFill>
                <a:latin typeface="Arial"/>
                <a:ea typeface="Arial"/>
                <a:cs typeface="Arial"/>
                <a:sym typeface="Arial"/>
              </a:rPr>
              <a:t>is one of the</a:t>
            </a:r>
            <a:r>
              <a:rPr b="0" i="0" lang="en-US" sz="1800">
                <a:solidFill>
                  <a:schemeClr val="dk1"/>
                </a:solidFill>
                <a:latin typeface="Arial"/>
                <a:ea typeface="Arial"/>
                <a:cs typeface="Arial"/>
                <a:sym typeface="Arial"/>
              </a:rPr>
              <a:t> most powerful methods for data analysis, which has proven to be yield beneficial results in many studies [21]. Resent studies conducted in the field of forecasts prove the best efficiency of Random Forest [3, 4, 5, 6, 7, 22, 23, 27, 40].</a:t>
            </a:r>
            <a:endParaRPr sz="1800">
              <a:solidFill>
                <a:schemeClr val="dk1"/>
              </a:solidFill>
              <a:latin typeface="Calibri"/>
              <a:ea typeface="Calibri"/>
              <a:cs typeface="Calibri"/>
              <a:sym typeface="Calibri"/>
            </a:endParaRPr>
          </a:p>
        </p:txBody>
      </p:sp>
      <p:pic>
        <p:nvPicPr>
          <p:cNvPr id="201" name="Google Shape;201;p9"/>
          <p:cNvPicPr preferRelativeResize="0"/>
          <p:nvPr/>
        </p:nvPicPr>
        <p:blipFill rotWithShape="1">
          <a:blip r:embed="rId4">
            <a:alphaModFix/>
          </a:blip>
          <a:srcRect b="0" l="0" r="0" t="0"/>
          <a:stretch/>
        </p:blipFill>
        <p:spPr>
          <a:xfrm>
            <a:off x="2005003" y="4278868"/>
            <a:ext cx="2085975" cy="1895475"/>
          </a:xfrm>
          <a:prstGeom prst="rect">
            <a:avLst/>
          </a:prstGeom>
          <a:noFill/>
          <a:ln>
            <a:noFill/>
          </a:ln>
        </p:spPr>
      </p:pic>
      <p:sp>
        <p:nvSpPr>
          <p:cNvPr id="202" name="Google Shape;202;p9"/>
          <p:cNvSpPr txBox="1"/>
          <p:nvPr/>
        </p:nvSpPr>
        <p:spPr>
          <a:xfrm>
            <a:off x="2738285" y="6286773"/>
            <a:ext cx="619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smt color blue light 2">
      <a:dk1>
        <a:srgbClr val="000000"/>
      </a:dk1>
      <a:lt1>
        <a:srgbClr val="FFFFFF"/>
      </a:lt1>
      <a:dk2>
        <a:srgbClr val="373545"/>
      </a:dk2>
      <a:lt2>
        <a:srgbClr val="FFFFFF"/>
      </a:lt2>
      <a:accent1>
        <a:srgbClr val="264D89"/>
      </a:accent1>
      <a:accent2>
        <a:srgbClr val="3E67AA"/>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2022-04-22T07:13:07Z</dcterms:created>
  <dc:creator>Eldar Eldar</dc:creator>
</cp:coreProperties>
</file>