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>
      <p:cViewPr varScale="1">
        <p:scale>
          <a:sx n="149" d="100"/>
          <a:sy n="149" d="100"/>
        </p:scale>
        <p:origin x="4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2cbfe656c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2cbfe656c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2ee18a5cd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2ee18a5cd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2ee18a5cd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2ee18a5cd4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2cbfe656c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2cbfe656c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2ee18a5cd4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2ee18a5cd4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2cbfe656c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2cbfe656c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2cbfe656c4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2cbfe656c4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2cbfe656c4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2cbfe656c4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mailto:rorie.edmunds@datacite.org" TargetMode="External"/><Relationship Id="rId7" Type="http://schemas.openxmlformats.org/officeDocument/2006/relationships/hyperlink" Target="mailto:sarala@datacite.or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mattbuys@datacite.org" TargetMode="External"/><Relationship Id="rId5" Type="http://schemas.openxmlformats.org/officeDocument/2006/relationships/hyperlink" Target="mailto:jens.klump@csiro.au" TargetMode="External"/><Relationship Id="rId4" Type="http://schemas.openxmlformats.org/officeDocument/2006/relationships/hyperlink" Target="mailto:lehnert@ldeo.columbia.edu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Progressing the global samples community through the new partnership between </a:t>
            </a:r>
            <a:br>
              <a:rPr lang="en" sz="3400"/>
            </a:br>
            <a:r>
              <a:rPr lang="en" sz="3400"/>
              <a:t>IGSN and DataCite</a:t>
            </a:r>
            <a:endParaRPr sz="34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164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581"/>
              <a:buFont typeface="Arial"/>
              <a:buNone/>
            </a:pPr>
            <a:r>
              <a:rPr lang="en" sz="4300">
                <a:solidFill>
                  <a:schemeClr val="dk1"/>
                </a:solidFill>
              </a:rPr>
              <a:t>Sarah Ramdeen</a:t>
            </a:r>
            <a:r>
              <a:rPr lang="en" sz="4300" baseline="30000">
                <a:solidFill>
                  <a:schemeClr val="dk1"/>
                </a:solidFill>
              </a:rPr>
              <a:t>1</a:t>
            </a:r>
            <a:r>
              <a:rPr lang="en" sz="4300">
                <a:solidFill>
                  <a:schemeClr val="dk1"/>
                </a:solidFill>
              </a:rPr>
              <a:t>, Kerstin Lehnert</a:t>
            </a:r>
            <a:r>
              <a:rPr lang="en" sz="4300" baseline="30000">
                <a:solidFill>
                  <a:schemeClr val="dk1"/>
                </a:solidFill>
              </a:rPr>
              <a:t>1</a:t>
            </a:r>
            <a:r>
              <a:rPr lang="en" sz="4300">
                <a:solidFill>
                  <a:schemeClr val="dk1"/>
                </a:solidFill>
              </a:rPr>
              <a:t>, </a:t>
            </a:r>
            <a:r>
              <a:rPr lang="en" sz="4300" b="1">
                <a:solidFill>
                  <a:schemeClr val="dk1"/>
                </a:solidFill>
              </a:rPr>
              <a:t>Jens Klump</a:t>
            </a:r>
            <a:r>
              <a:rPr lang="en" sz="4300" b="1" baseline="30000">
                <a:solidFill>
                  <a:schemeClr val="dk1"/>
                </a:solidFill>
              </a:rPr>
              <a:t>2</a:t>
            </a:r>
            <a:r>
              <a:rPr lang="en" sz="4300" b="1">
                <a:solidFill>
                  <a:schemeClr val="dk1"/>
                </a:solidFill>
              </a:rPr>
              <a:t>,</a:t>
            </a:r>
            <a:r>
              <a:rPr lang="en" sz="4300">
                <a:solidFill>
                  <a:schemeClr val="dk1"/>
                </a:solidFill>
              </a:rPr>
              <a:t> Matt Buys</a:t>
            </a:r>
            <a:r>
              <a:rPr lang="en" sz="4300" baseline="30000">
                <a:solidFill>
                  <a:schemeClr val="dk1"/>
                </a:solidFill>
              </a:rPr>
              <a:t>3</a:t>
            </a:r>
            <a:r>
              <a:rPr lang="en" sz="4300">
                <a:solidFill>
                  <a:schemeClr val="dk1"/>
                </a:solidFill>
              </a:rPr>
              <a:t>, Sarala Wimalaratne</a:t>
            </a:r>
            <a:r>
              <a:rPr lang="en" sz="4300" baseline="30000">
                <a:solidFill>
                  <a:schemeClr val="dk1"/>
                </a:solidFill>
              </a:rPr>
              <a:t>3</a:t>
            </a:r>
            <a:r>
              <a:rPr lang="en" sz="4300">
                <a:solidFill>
                  <a:schemeClr val="dk1"/>
                </a:solidFill>
              </a:rPr>
              <a:t>, and Lesley Wyborn</a:t>
            </a:r>
            <a:r>
              <a:rPr lang="en" sz="4300" baseline="30000">
                <a:solidFill>
                  <a:schemeClr val="dk1"/>
                </a:solidFill>
              </a:rPr>
              <a:t>4</a:t>
            </a:r>
            <a:endParaRPr sz="4300" baseline="300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aseline="300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 baseline="30000">
                <a:solidFill>
                  <a:schemeClr val="dk1"/>
                </a:solidFill>
              </a:rPr>
              <a:t>1</a:t>
            </a:r>
            <a:r>
              <a:rPr lang="en">
                <a:solidFill>
                  <a:schemeClr val="dk1"/>
                </a:solidFill>
              </a:rPr>
              <a:t>Lamont Doherty Earth Observatory, Columbia University, New York, USA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 baseline="30000">
                <a:solidFill>
                  <a:schemeClr val="dk1"/>
                </a:solidFill>
              </a:rPr>
              <a:t>2</a:t>
            </a:r>
            <a:r>
              <a:rPr lang="en">
                <a:solidFill>
                  <a:schemeClr val="dk1"/>
                </a:solidFill>
              </a:rPr>
              <a:t>Commonwealth Scientific and Industrial Research Organisation, Perth, Australia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 baseline="30000">
                <a:solidFill>
                  <a:schemeClr val="dk1"/>
                </a:solidFill>
              </a:rPr>
              <a:t>3</a:t>
            </a:r>
            <a:r>
              <a:rPr lang="en">
                <a:solidFill>
                  <a:schemeClr val="dk1"/>
                </a:solidFill>
              </a:rPr>
              <a:t>DataCite, Hannover, Germany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aseline="30000">
                <a:solidFill>
                  <a:schemeClr val="dk1"/>
                </a:solidFill>
              </a:rPr>
              <a:t>4</a:t>
            </a:r>
            <a:r>
              <a:rPr lang="en">
                <a:solidFill>
                  <a:schemeClr val="dk1"/>
                </a:solidFill>
              </a:rPr>
              <a:t>Australian National University, Canberra, Australia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" y="-499301"/>
            <a:ext cx="2191126" cy="217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8050" y="107800"/>
            <a:ext cx="666650" cy="66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12832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IGSN 2040 and why we sought/partnered with DataCite</a:t>
            </a:r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311700" y="19906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IGSN e.V. conducted a thorough review of its business model and technical architecture to ensure the sustainability and longevity of its operations.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project was called the IGSN 2040 project.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1200"/>
              </a:spcAft>
              <a:buSzPts val="1800"/>
              <a:buChar char="●"/>
            </a:pPr>
            <a:r>
              <a:rPr lang="en"/>
              <a:t>A key output of the IGSN 2040 project was the recommendation that IGSN e.V. should partner with an established research infrastructure provider to consolidate common services.</a:t>
            </a:r>
            <a:endParaRPr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" y="-499301"/>
            <a:ext cx="2191126" cy="217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8050" y="107800"/>
            <a:ext cx="666650" cy="66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9784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The proposed partnership between DataCite and the IGSN e.V</a:t>
            </a:r>
            <a:endParaRPr sz="2320"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311700" y="1685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In October 2021, </a:t>
            </a:r>
            <a:r>
              <a:rPr lang="en" dirty="0" err="1"/>
              <a:t>DataCite</a:t>
            </a:r>
            <a:r>
              <a:rPr lang="en" dirty="0"/>
              <a:t> and the IGSN </a:t>
            </a:r>
            <a:r>
              <a:rPr lang="en" dirty="0" err="1"/>
              <a:t>e.V.</a:t>
            </a:r>
            <a:r>
              <a:rPr lang="en" dirty="0"/>
              <a:t> signed an agreement to form a partnership to support the global adoption, implementation, and use of </a:t>
            </a:r>
            <a:r>
              <a:rPr lang="en"/>
              <a:t>the IGSN physical </a:t>
            </a:r>
            <a:r>
              <a:rPr lang="en" dirty="0"/>
              <a:t>sample identifiers. </a:t>
            </a:r>
            <a:endParaRPr dirty="0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Both </a:t>
            </a:r>
            <a:r>
              <a:rPr lang="en" dirty="0" err="1"/>
              <a:t>DataCite</a:t>
            </a:r>
            <a:r>
              <a:rPr lang="en" dirty="0"/>
              <a:t> and IGSN currently offer the ability to provide Globally Unique Persistent, Resolvable Identifiers (GUPRIs) within the overall research ecosystem.</a:t>
            </a:r>
            <a:endParaRPr dirty="0"/>
          </a:p>
          <a:p>
            <a:pPr marL="457200" lvl="0" indent="-342900" algn="l" rtl="0">
              <a:spcBef>
                <a:spcPts val="1000"/>
              </a:spcBef>
              <a:spcAft>
                <a:spcPts val="1200"/>
              </a:spcAft>
              <a:buSzPts val="1800"/>
              <a:buChar char="●"/>
            </a:pPr>
            <a:r>
              <a:rPr lang="en" dirty="0"/>
              <a:t>The proposed collaboration will bring together the strengths of each organization.</a:t>
            </a:r>
            <a:endParaRPr dirty="0"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" y="-499301"/>
            <a:ext cx="2191126" cy="217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8050" y="107800"/>
            <a:ext cx="666650" cy="66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311700" y="9022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the Strengths of DataCite?</a:t>
            </a:r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6096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DataCite is a community-led organisation that has been providing the means to create, find, cite, connect, and use research across 47 countries globally since 2009. 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DataCite provides persistent identifiers (DOIs) for research data and other research outputs, and supports the efforts of several identifier communities. 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DataCite also develops services that make it easier for researchers to connect and share their DOIs with the broader research ecosystem.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" y="-499301"/>
            <a:ext cx="2191126" cy="217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8050" y="107800"/>
            <a:ext cx="666650" cy="66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451200" y="9413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the strengths of the IGSN and the IGSN e.V.</a:t>
            </a:r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497550" y="1813350"/>
            <a:ext cx="8148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IGSN e.V. is an international, non-profit organization with more than 20 members.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Since 2008, IGSN has provided a central registration system that enables researchers to apply a globally unique and persistent identifier for physical samples.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core purpose of IGSN is to enable transparent and traceable connections from samples to instruments, grants, data, publications, people and organizations by offering IGSN IDs as anchors. </a:t>
            </a:r>
            <a:endParaRPr/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" y="-499301"/>
            <a:ext cx="2191126" cy="217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8050" y="107800"/>
            <a:ext cx="666650" cy="66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311700" y="9022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Proposed Partnership will:</a:t>
            </a:r>
            <a:endParaRPr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311700" y="16096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9144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Enable IGSN to leverage DataCite DOI registration services </a:t>
            </a:r>
            <a:endParaRPr/>
          </a:p>
          <a:p>
            <a:pPr marL="9144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DataCite will provide:</a:t>
            </a:r>
            <a:endParaRPr/>
          </a:p>
          <a:p>
            <a:pPr marL="13716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arenR"/>
            </a:pPr>
            <a:r>
              <a:rPr lang="en"/>
              <a:t>T</a:t>
            </a:r>
            <a:r>
              <a:rPr lang="en" sz="1400"/>
              <a:t>he IGSN ID registration services.</a:t>
            </a:r>
            <a:endParaRPr/>
          </a:p>
          <a:p>
            <a:pPr marL="13716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lphaLcParenR"/>
            </a:pPr>
            <a:r>
              <a:rPr lang="en"/>
              <a:t>S</a:t>
            </a:r>
            <a:r>
              <a:rPr lang="en" sz="1400"/>
              <a:t>upport to ensure the ongoing sustainability of the IGSN PID infrastructure and its integration with the global PID ecosystem.</a:t>
            </a:r>
            <a:endParaRPr sz="1400"/>
          </a:p>
          <a:p>
            <a:pPr marL="9144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arenR"/>
            </a:pPr>
            <a:r>
              <a:rPr lang="en"/>
              <a:t>The Partnership will allow IGSN to focus on community efforts such as:</a:t>
            </a:r>
            <a:endParaRPr/>
          </a:p>
          <a:p>
            <a:pPr marL="13716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arenR"/>
            </a:pPr>
            <a:r>
              <a:rPr lang="en"/>
              <a:t>Promoting and expanding the global samples ecosystem.</a:t>
            </a:r>
            <a:endParaRPr/>
          </a:p>
          <a:p>
            <a:pPr marL="1371600" lvl="1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lphaLcParenR"/>
            </a:pPr>
            <a:r>
              <a:rPr lang="en"/>
              <a:t>Supporting new research and best practice in methods of identifying, citing, and locating physical samples. </a:t>
            </a:r>
            <a:endParaRPr/>
          </a:p>
          <a:p>
            <a:pPr marL="91440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" y="-499301"/>
            <a:ext cx="2191126" cy="217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8050" y="107800"/>
            <a:ext cx="666650" cy="66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311700" y="978425"/>
            <a:ext cx="3248100" cy="10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Partnership and Transition Plan</a:t>
            </a:r>
            <a:endParaRPr/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102725" y="2183750"/>
            <a:ext cx="3525900" cy="291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●"/>
            </a:pPr>
            <a:r>
              <a:rPr lang="en" sz="1600"/>
              <a:t>Transitioning the IGSN ID minting service from its original infrastructure to DataCite services is underway.</a:t>
            </a:r>
            <a:endParaRPr sz="1600"/>
          </a:p>
          <a:p>
            <a:pPr marL="457200" lvl="0" indent="-330200" algn="l" rtl="0">
              <a:spcBef>
                <a:spcPts val="1000"/>
              </a:spcBef>
              <a:spcAft>
                <a:spcPts val="1200"/>
              </a:spcAft>
              <a:buSzPts val="1600"/>
              <a:buChar char="●"/>
            </a:pPr>
            <a:r>
              <a:rPr lang="en" sz="1600"/>
              <a:t>Minting of IGSN IDs through DataCite will soon be available to all members of DataCite.</a:t>
            </a:r>
            <a:endParaRPr sz="1600"/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29891" y="43350"/>
            <a:ext cx="560721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" y="-499301"/>
            <a:ext cx="2191126" cy="217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8050" y="107800"/>
            <a:ext cx="666650" cy="66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title"/>
          </p:nvPr>
        </p:nvSpPr>
        <p:spPr>
          <a:xfrm>
            <a:off x="306050" y="978425"/>
            <a:ext cx="8958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320"/>
              <a:t>What this means for the future IGSN Community of Communities</a:t>
            </a:r>
            <a:endParaRPr sz="2320"/>
          </a:p>
        </p:txBody>
      </p:sp>
      <p:sp>
        <p:nvSpPr>
          <p:cNvPr id="113" name="Google Shape;113;p20"/>
          <p:cNvSpPr txBox="1">
            <a:spLocks noGrp="1"/>
          </p:cNvSpPr>
          <p:nvPr>
            <p:ph type="body" idx="1"/>
          </p:nvPr>
        </p:nvSpPr>
        <p:spPr>
          <a:xfrm>
            <a:off x="311700" y="1685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The IGSN Samples Community (IGSN SC) aspires to be a collaborative space for community development that promotes the use of samples and their connections to any derived observations, images, and analytical data.</a:t>
            </a:r>
            <a:endParaRPr/>
          </a:p>
          <a:p>
            <a:pPr marL="457200" lvl="0" indent="-325755" algn="l" rtl="0"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The IGSN plans to develop an international ‘Community of Communities’ which will include members from the global samples community across multiple disciplines.</a:t>
            </a:r>
            <a:endParaRPr/>
          </a:p>
          <a:p>
            <a:pPr marL="457200" lvl="0" indent="-325755" algn="l" rtl="0"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Different research communities have a wide range of requirements towards metadata and identification of samples. </a:t>
            </a:r>
            <a:endParaRPr/>
          </a:p>
          <a:p>
            <a:pPr marL="457200" lvl="0" indent="-325755" algn="l" rtl="0"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The community will support varying levels of skills with PIDs and metadata.</a:t>
            </a:r>
            <a:endParaRPr/>
          </a:p>
          <a:p>
            <a:pPr marL="457200" lvl="0" indent="-325755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It will enable cohesion around the use of IGSN thus enabling greater research discovery, innovation and advancement for samples.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14" name="Google Shape;11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" y="-499301"/>
            <a:ext cx="2191126" cy="217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18050" y="107800"/>
            <a:ext cx="666650" cy="66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>
            <a:spLocks noGrp="1"/>
          </p:cNvSpPr>
          <p:nvPr>
            <p:ph type="title"/>
          </p:nvPr>
        </p:nvSpPr>
        <p:spPr>
          <a:xfrm>
            <a:off x="311700" y="1014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 us for more information!</a:t>
            </a:r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body" idx="1"/>
          </p:nvPr>
        </p:nvSpPr>
        <p:spPr>
          <a:xfrm>
            <a:off x="311700" y="1663125"/>
            <a:ext cx="8520600" cy="261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Rorie Edmunds (DataCite Samples Community Manager) </a:t>
            </a:r>
            <a:r>
              <a:rPr lang="en" u="sng">
                <a:solidFill>
                  <a:schemeClr val="hlink"/>
                </a:solidFill>
                <a:hlinkClick r:id="rId3"/>
              </a:rPr>
              <a:t>rorie.edmunds@datacite.org</a:t>
            </a:r>
            <a:r>
              <a:rPr lang="en"/>
              <a:t> 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Kerstin Lehnert (IGSN): </a:t>
            </a:r>
            <a:r>
              <a:rPr lang="en" u="sng">
                <a:solidFill>
                  <a:srgbClr val="9454C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lehnert@ldeo.columbia.edu</a:t>
            </a:r>
            <a:endParaRPr/>
          </a:p>
          <a:p>
            <a:pPr marL="45720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Jens Klump (IGSN): </a:t>
            </a:r>
            <a:r>
              <a:rPr lang="en" sz="2000" u="sng">
                <a:solidFill>
                  <a:srgbClr val="9454C3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jens.klump@csiro.au</a:t>
            </a:r>
            <a:endParaRPr/>
          </a:p>
          <a:p>
            <a:pPr marL="45720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Matt Buys (DataCite): </a:t>
            </a:r>
            <a:r>
              <a:rPr lang="en" u="sng">
                <a:solidFill>
                  <a:schemeClr val="hlink"/>
                </a:solidFill>
                <a:hlinkClick r:id="rId6"/>
              </a:rPr>
              <a:t>mattbuys@datacite.org</a:t>
            </a:r>
            <a:r>
              <a:rPr lang="en"/>
              <a:t> </a:t>
            </a:r>
            <a:endParaRPr/>
          </a:p>
          <a:p>
            <a:pPr marL="45720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Sarala Wimalaratne (DataCite): </a:t>
            </a:r>
            <a:r>
              <a:rPr lang="en" u="sng">
                <a:solidFill>
                  <a:schemeClr val="hlink"/>
                </a:solidFill>
                <a:hlinkClick r:id="rId7"/>
              </a:rPr>
              <a:t>sarala@datacite.org</a:t>
            </a:r>
            <a:r>
              <a:rPr lang="en"/>
              <a:t> </a:t>
            </a:r>
            <a:endParaRPr/>
          </a:p>
        </p:txBody>
      </p:sp>
      <p:pic>
        <p:nvPicPr>
          <p:cNvPr id="122" name="Google Shape;122;p21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" y="-525876"/>
            <a:ext cx="2191126" cy="2174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352025" y="75587"/>
            <a:ext cx="666650" cy="666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702</Words>
  <Application>Microsoft Macintosh PowerPoint</Application>
  <PresentationFormat>On-screen Show (16:9)</PresentationFormat>
  <Paragraphs>46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Simple Light</vt:lpstr>
      <vt:lpstr>Progressing the global samples community through the new partnership between  IGSN and DataCite</vt:lpstr>
      <vt:lpstr>IGSN 2040 and why we sought/partnered with DataCite</vt:lpstr>
      <vt:lpstr>The proposed partnership between DataCite and the IGSN e.V</vt:lpstr>
      <vt:lpstr>What are the Strengths of DataCite?</vt:lpstr>
      <vt:lpstr>What are the strengths of the IGSN and the IGSN e.V.</vt:lpstr>
      <vt:lpstr>The Proposed Partnership will:</vt:lpstr>
      <vt:lpstr>Partnership and Transition Plan</vt:lpstr>
      <vt:lpstr>What this means for the future IGSN Community of Communities</vt:lpstr>
      <vt:lpstr>Contact us for more information!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Progressing the global samples community through the new partnership between  IGSN and DataCite</dc:title>
  <cp:lastModifiedBy>Kerstin Lehnert</cp:lastModifiedBy>
  <cp:revision>2</cp:revision>
  <dcterms:modified xsi:type="dcterms:W3CDTF">2022-05-26T08:29:39Z</dcterms:modified>
</cp:coreProperties>
</file>