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Lst>
  <p:notesMasterIdLst>
    <p:notesMasterId r:id="rId13"/>
  </p:notesMasterIdLst>
  <p:handoutMasterIdLst>
    <p:handoutMasterId r:id="rId14"/>
  </p:handoutMasterIdLst>
  <p:sldIdLst>
    <p:sldId id="256" r:id="rId2"/>
    <p:sldId id="1393" r:id="rId3"/>
    <p:sldId id="1402" r:id="rId4"/>
    <p:sldId id="1403" r:id="rId5"/>
    <p:sldId id="1396" r:id="rId6"/>
    <p:sldId id="1397" r:id="rId7"/>
    <p:sldId id="1398" r:id="rId8"/>
    <p:sldId id="1405" r:id="rId9"/>
    <p:sldId id="1400" r:id="rId10"/>
    <p:sldId id="1399" r:id="rId11"/>
    <p:sldId id="1401" r:id="rId1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Osaka" charset="-128"/>
        <a:cs typeface="+mn-cs"/>
      </a:defRPr>
    </a:lvl1pPr>
    <a:lvl2pPr marL="457200" algn="l" rtl="0" fontAlgn="base">
      <a:spcBef>
        <a:spcPct val="0"/>
      </a:spcBef>
      <a:spcAft>
        <a:spcPct val="0"/>
      </a:spcAft>
      <a:defRPr kern="1200">
        <a:solidFill>
          <a:schemeClr val="tx1"/>
        </a:solidFill>
        <a:latin typeface="Arial" charset="0"/>
        <a:ea typeface="Osaka" charset="-128"/>
        <a:cs typeface="+mn-cs"/>
      </a:defRPr>
    </a:lvl2pPr>
    <a:lvl3pPr marL="914400" algn="l" rtl="0" fontAlgn="base">
      <a:spcBef>
        <a:spcPct val="0"/>
      </a:spcBef>
      <a:spcAft>
        <a:spcPct val="0"/>
      </a:spcAft>
      <a:defRPr kern="1200">
        <a:solidFill>
          <a:schemeClr val="tx1"/>
        </a:solidFill>
        <a:latin typeface="Arial" charset="0"/>
        <a:ea typeface="Osaka" charset="-128"/>
        <a:cs typeface="+mn-cs"/>
      </a:defRPr>
    </a:lvl3pPr>
    <a:lvl4pPr marL="1371600" algn="l" rtl="0" fontAlgn="base">
      <a:spcBef>
        <a:spcPct val="0"/>
      </a:spcBef>
      <a:spcAft>
        <a:spcPct val="0"/>
      </a:spcAft>
      <a:defRPr kern="1200">
        <a:solidFill>
          <a:schemeClr val="tx1"/>
        </a:solidFill>
        <a:latin typeface="Arial" charset="0"/>
        <a:ea typeface="Osaka" charset="-128"/>
        <a:cs typeface="+mn-cs"/>
      </a:defRPr>
    </a:lvl4pPr>
    <a:lvl5pPr marL="1828800" algn="l" rtl="0" fontAlgn="base">
      <a:spcBef>
        <a:spcPct val="0"/>
      </a:spcBef>
      <a:spcAft>
        <a:spcPct val="0"/>
      </a:spcAft>
      <a:defRPr kern="1200">
        <a:solidFill>
          <a:schemeClr val="tx1"/>
        </a:solidFill>
        <a:latin typeface="Arial" charset="0"/>
        <a:ea typeface="Osaka" charset="-128"/>
        <a:cs typeface="+mn-cs"/>
      </a:defRPr>
    </a:lvl5pPr>
    <a:lvl6pPr marL="2286000" algn="l" defTabSz="914400" rtl="0" eaLnBrk="1" latinLnBrk="0" hangingPunct="1">
      <a:defRPr kern="1200">
        <a:solidFill>
          <a:schemeClr val="tx1"/>
        </a:solidFill>
        <a:latin typeface="Arial" charset="0"/>
        <a:ea typeface="Osaka" charset="-128"/>
        <a:cs typeface="+mn-cs"/>
      </a:defRPr>
    </a:lvl6pPr>
    <a:lvl7pPr marL="2743200" algn="l" defTabSz="914400" rtl="0" eaLnBrk="1" latinLnBrk="0" hangingPunct="1">
      <a:defRPr kern="1200">
        <a:solidFill>
          <a:schemeClr val="tx1"/>
        </a:solidFill>
        <a:latin typeface="Arial" charset="0"/>
        <a:ea typeface="Osaka" charset="-128"/>
        <a:cs typeface="+mn-cs"/>
      </a:defRPr>
    </a:lvl7pPr>
    <a:lvl8pPr marL="3200400" algn="l" defTabSz="914400" rtl="0" eaLnBrk="1" latinLnBrk="0" hangingPunct="1">
      <a:defRPr kern="1200">
        <a:solidFill>
          <a:schemeClr val="tx1"/>
        </a:solidFill>
        <a:latin typeface="Arial" charset="0"/>
        <a:ea typeface="Osaka" charset="-128"/>
        <a:cs typeface="+mn-cs"/>
      </a:defRPr>
    </a:lvl8pPr>
    <a:lvl9pPr marL="3657600" algn="l" defTabSz="914400" rtl="0" eaLnBrk="1" latinLnBrk="0" hangingPunct="1">
      <a:defRPr kern="1200">
        <a:solidFill>
          <a:schemeClr val="tx1"/>
        </a:solidFill>
        <a:latin typeface="Arial"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FF9999"/>
    <a:srgbClr val="0000FF"/>
    <a:srgbClr val="FF00FF"/>
    <a:srgbClr val="00A6FF"/>
    <a:srgbClr val="0000A6"/>
    <a:srgbClr val="00A733"/>
    <a:srgbClr val="000082"/>
    <a:srgbClr val="00006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3"/>
    <p:restoredTop sz="93223" autoAdjust="0"/>
  </p:normalViewPr>
  <p:slideViewPr>
    <p:cSldViewPr>
      <p:cViewPr varScale="1">
        <p:scale>
          <a:sx n="61" d="100"/>
          <a:sy n="61" d="100"/>
        </p:scale>
        <p:origin x="800" y="44"/>
      </p:cViewPr>
      <p:guideLst>
        <p:guide orient="horz" pos="2160"/>
        <p:guide pos="2880"/>
      </p:guideLst>
    </p:cSldViewPr>
  </p:slideViewPr>
  <p:outlineViewPr>
    <p:cViewPr>
      <p:scale>
        <a:sx n="75" d="100"/>
        <a:sy n="75" d="100"/>
      </p:scale>
      <p:origin x="0" y="-13184"/>
    </p:cViewPr>
  </p:outlineViewPr>
  <p:notesTextViewPr>
    <p:cViewPr>
      <p:scale>
        <a:sx n="75" d="100"/>
        <a:sy n="75" d="100"/>
      </p:scale>
      <p:origin x="0" y="0"/>
    </p:cViewPr>
  </p:notesTextViewPr>
  <p:sorterViewPr>
    <p:cViewPr varScale="1">
      <p:scale>
        <a:sx n="1" d="1"/>
        <a:sy n="1" d="1"/>
      </p:scale>
      <p:origin x="0" y="0"/>
    </p:cViewPr>
  </p:sorterViewPr>
  <p:notesViewPr>
    <p:cSldViewPr>
      <p:cViewPr varScale="1">
        <p:scale>
          <a:sx n="87" d="100"/>
          <a:sy n="87" d="100"/>
        </p:scale>
        <p:origin x="-2624" y="-11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37FB3ECB-7E46-AC4A-BE17-5B653C71DDE5}" type="datetimeFigureOut">
              <a:rPr lang="en-US" smtClean="0"/>
              <a:t>5/26/2022</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EB9604E4-C4A1-7346-B8BA-D77683D5937C}" type="slidenum">
              <a:rPr lang="en-US" smtClean="0"/>
              <a:t>‹#›</a:t>
            </a:fld>
            <a:endParaRPr lang="en-US"/>
          </a:p>
        </p:txBody>
      </p:sp>
    </p:spTree>
    <p:extLst>
      <p:ext uri="{BB962C8B-B14F-4D97-AF65-F5344CB8AC3E}">
        <p14:creationId xmlns:p14="http://schemas.microsoft.com/office/powerpoint/2010/main" val="13885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89091" name="Rectangle 3"/>
          <p:cNvSpPr>
            <a:spLocks noGrp="1" noChangeArrowheads="1"/>
          </p:cNvSpPr>
          <p:nvPr>
            <p:ph type="dt" idx="1"/>
          </p:nvPr>
        </p:nvSpPr>
        <p:spPr bwMode="auto">
          <a:xfrm>
            <a:off x="3852017"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3"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89095" name="Rectangle 7"/>
          <p:cNvSpPr>
            <a:spLocks noGrp="1" noChangeArrowheads="1"/>
          </p:cNvSpPr>
          <p:nvPr>
            <p:ph type="sldNum" sz="quarter" idx="5"/>
          </p:nvPr>
        </p:nvSpPr>
        <p:spPr bwMode="auto">
          <a:xfrm>
            <a:off x="3852017" y="9431815"/>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BF2940-8CD0-3C46-812F-970522142D17}"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F2940-8CD0-3C46-812F-970522142D17}" type="slidenum">
              <a:rPr lang="en-US" altLang="x-none" smtClean="0"/>
              <a:pPr/>
              <a:t>1</a:t>
            </a:fld>
            <a:endParaRPr lang="en-US" altLang="x-none"/>
          </a:p>
        </p:txBody>
      </p:sp>
    </p:spTree>
    <p:extLst>
      <p:ext uri="{BB962C8B-B14F-4D97-AF65-F5344CB8AC3E}">
        <p14:creationId xmlns:p14="http://schemas.microsoft.com/office/powerpoint/2010/main" val="101896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10</a:t>
            </a:fld>
            <a:endParaRPr lang="en-US"/>
          </a:p>
        </p:txBody>
      </p:sp>
    </p:spTree>
    <p:extLst>
      <p:ext uri="{BB962C8B-B14F-4D97-AF65-F5344CB8AC3E}">
        <p14:creationId xmlns:p14="http://schemas.microsoft.com/office/powerpoint/2010/main" val="19424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11</a:t>
            </a:fld>
            <a:endParaRPr lang="en-US"/>
          </a:p>
        </p:txBody>
      </p:sp>
    </p:spTree>
    <p:extLst>
      <p:ext uri="{BB962C8B-B14F-4D97-AF65-F5344CB8AC3E}">
        <p14:creationId xmlns:p14="http://schemas.microsoft.com/office/powerpoint/2010/main" val="242482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2</a:t>
            </a:fld>
            <a:endParaRPr lang="en-US"/>
          </a:p>
        </p:txBody>
      </p:sp>
    </p:spTree>
    <p:extLst>
      <p:ext uri="{BB962C8B-B14F-4D97-AF65-F5344CB8AC3E}">
        <p14:creationId xmlns:p14="http://schemas.microsoft.com/office/powerpoint/2010/main" val="101841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3</a:t>
            </a:fld>
            <a:endParaRPr lang="en-US"/>
          </a:p>
        </p:txBody>
      </p:sp>
    </p:spTree>
    <p:extLst>
      <p:ext uri="{BB962C8B-B14F-4D97-AF65-F5344CB8AC3E}">
        <p14:creationId xmlns:p14="http://schemas.microsoft.com/office/powerpoint/2010/main" val="191909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4</a:t>
            </a:fld>
            <a:endParaRPr lang="en-US"/>
          </a:p>
        </p:txBody>
      </p:sp>
    </p:spTree>
    <p:extLst>
      <p:ext uri="{BB962C8B-B14F-4D97-AF65-F5344CB8AC3E}">
        <p14:creationId xmlns:p14="http://schemas.microsoft.com/office/powerpoint/2010/main" val="167401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5</a:t>
            </a:fld>
            <a:endParaRPr lang="en-US"/>
          </a:p>
        </p:txBody>
      </p:sp>
    </p:spTree>
    <p:extLst>
      <p:ext uri="{BB962C8B-B14F-4D97-AF65-F5344CB8AC3E}">
        <p14:creationId xmlns:p14="http://schemas.microsoft.com/office/powerpoint/2010/main" val="125993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6</a:t>
            </a:fld>
            <a:endParaRPr lang="en-US"/>
          </a:p>
        </p:txBody>
      </p:sp>
    </p:spTree>
    <p:extLst>
      <p:ext uri="{BB962C8B-B14F-4D97-AF65-F5344CB8AC3E}">
        <p14:creationId xmlns:p14="http://schemas.microsoft.com/office/powerpoint/2010/main" val="384537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7</a:t>
            </a:fld>
            <a:endParaRPr lang="en-US"/>
          </a:p>
        </p:txBody>
      </p:sp>
    </p:spTree>
    <p:extLst>
      <p:ext uri="{BB962C8B-B14F-4D97-AF65-F5344CB8AC3E}">
        <p14:creationId xmlns:p14="http://schemas.microsoft.com/office/powerpoint/2010/main" val="127536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8</a:t>
            </a:fld>
            <a:endParaRPr lang="en-US"/>
          </a:p>
        </p:txBody>
      </p:sp>
    </p:spTree>
    <p:extLst>
      <p:ext uri="{BB962C8B-B14F-4D97-AF65-F5344CB8AC3E}">
        <p14:creationId xmlns:p14="http://schemas.microsoft.com/office/powerpoint/2010/main" val="259576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charset="-128"/>
                <a:cs typeface="ＭＳ Ｐゴシック" charset="-128"/>
              </a:rPr>
              <a:t>The Greenland ice sheet (</a:t>
            </a:r>
            <a:r>
              <a:rPr lang="en-US" altLang="zh-CN" sz="1200" kern="1200" dirty="0" err="1">
                <a:solidFill>
                  <a:schemeClr val="tx1"/>
                </a:solidFill>
                <a:effectLst/>
                <a:latin typeface="Arial" charset="0"/>
                <a:ea typeface="ＭＳ Ｐゴシック" charset="-128"/>
                <a:cs typeface="ＭＳ Ｐゴシック" charset="-128"/>
              </a:rPr>
              <a:t>GrIS</a:t>
            </a:r>
            <a:r>
              <a:rPr lang="en-US" altLang="zh-CN" sz="1200" kern="1200" dirty="0">
                <a:solidFill>
                  <a:schemeClr val="tx1"/>
                </a:solidFill>
                <a:effectLst/>
                <a:latin typeface="Arial" charset="0"/>
                <a:ea typeface="ＭＳ Ｐゴシック" charset="-128"/>
                <a:cs typeface="ＭＳ Ｐゴシック" charset="-128"/>
              </a:rPr>
              <a:t>) is currently losing mass, as a result of complex mechanisms of ice-climate interaction that need to be understood for reliable projections of future sea level rise. However, the processes about the liquid meltwater inside the ice sheet, e.g., melt water retention, basal melt water production, </a:t>
            </a:r>
            <a:r>
              <a:rPr lang="en-US" altLang="zh-CN" sz="1200" kern="1200" dirty="0" err="1">
                <a:solidFill>
                  <a:schemeClr val="tx1"/>
                </a:solidFill>
                <a:effectLst/>
                <a:latin typeface="Arial" charset="0"/>
                <a:ea typeface="ＭＳ Ｐゴシック" charset="-128"/>
                <a:cs typeface="ＭＳ Ｐゴシック" charset="-128"/>
              </a:rPr>
              <a:t>subglacier</a:t>
            </a:r>
            <a:r>
              <a:rPr lang="en-US" altLang="zh-CN" sz="1200" kern="1200" dirty="0">
                <a:solidFill>
                  <a:schemeClr val="tx1"/>
                </a:solidFill>
                <a:effectLst/>
                <a:latin typeface="Arial" charset="0"/>
                <a:ea typeface="ＭＳ Ｐゴシック" charset="-128"/>
                <a:cs typeface="ＭＳ Ｐゴシック" charset="-128"/>
              </a:rPr>
              <a:t> hydrology, etc., are poorly </a:t>
            </a:r>
            <a:r>
              <a:rPr lang="en-US" altLang="zh-CN" sz="1200" kern="1200" dirty="0" err="1">
                <a:solidFill>
                  <a:schemeClr val="tx1"/>
                </a:solidFill>
                <a:effectLst/>
                <a:latin typeface="Arial" charset="0"/>
                <a:ea typeface="ＭＳ Ｐゴシック" charset="-128"/>
                <a:cs typeface="ＭＳ Ｐゴシック" charset="-128"/>
              </a:rPr>
              <a:t>constrainted</a:t>
            </a:r>
            <a:r>
              <a:rPr lang="en-US" altLang="zh-CN" sz="1200" kern="120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solidFill>
                <a:srgbClr val="2222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The </a:t>
            </a:r>
            <a:r>
              <a:rPr lang="en-US" altLang="zh-CN" b="1" dirty="0">
                <a:solidFill>
                  <a:srgbClr val="222222"/>
                </a:solidFill>
                <a:latin typeface="Times New Roman" panose="02020603050405020304" pitchFamily="18" charset="0"/>
                <a:cs typeface="Times New Roman" panose="02020603050405020304" pitchFamily="18" charset="0"/>
              </a:rPr>
              <a:t>pore spaces </a:t>
            </a:r>
            <a:r>
              <a:rPr lang="en-US" altLang="zh-CN" dirty="0">
                <a:solidFill>
                  <a:srgbClr val="222222"/>
                </a:solidFill>
                <a:latin typeface="Times New Roman" panose="02020603050405020304" pitchFamily="18" charset="0"/>
                <a:cs typeface="Times New Roman" panose="02020603050405020304" pitchFamily="18" charset="0"/>
              </a:rPr>
              <a:t>in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 a type of partly compacted snow — can be filled by meltwater and thus act as a temporary reservoir.</a:t>
            </a:r>
            <a:r>
              <a:rPr lang="en-US" altLang="zh-CN" dirty="0">
                <a:latin typeface="Times New Roman" panose="02020603050405020304" pitchFamily="18" charset="0"/>
                <a:cs typeface="Times New Roman" panose="02020603050405020304" pitchFamily="18" charset="0"/>
              </a:rPr>
              <a:t> quantify the existing </a:t>
            </a:r>
            <a:r>
              <a:rPr lang="en-US" altLang="zh-CN" b="1" dirty="0">
                <a:latin typeface="Times New Roman" panose="02020603050405020304" pitchFamily="18" charset="0"/>
                <a:cs typeface="Times New Roman" panose="02020603050405020304" pitchFamily="18" charset="0"/>
              </a:rPr>
              <a:t>water storage capacity </a:t>
            </a:r>
            <a:r>
              <a:rPr lang="en-US" altLang="zh-CN" dirty="0">
                <a:latin typeface="Times New Roman" panose="02020603050405020304" pitchFamily="18" charset="0"/>
                <a:cs typeface="Times New Roman" panose="02020603050405020304" pitchFamily="18" charset="0"/>
              </a:rPr>
              <a:t>of the percolation zone of the Greenland ice sheet. buffer </a:t>
            </a:r>
            <a:r>
              <a:rPr lang="en-US" altLang="zh-CN" dirty="0">
                <a:solidFill>
                  <a:srgbClr val="FF0000"/>
                </a:solidFill>
                <a:latin typeface="Times New Roman" panose="02020603050405020304" pitchFamily="18" charset="0"/>
                <a:cs typeface="Times New Roman" panose="02020603050405020304" pitchFamily="18" charset="0"/>
              </a:rPr>
              <a:t>several hundred </a:t>
            </a:r>
            <a:r>
              <a:rPr lang="en-US" altLang="zh-CN" dirty="0" err="1">
                <a:solidFill>
                  <a:srgbClr val="FF0000"/>
                </a:solidFill>
                <a:latin typeface="Times New Roman" panose="02020603050405020304" pitchFamily="18" charset="0"/>
                <a:cs typeface="Times New Roman" panose="02020603050405020304" pitchFamily="18" charset="0"/>
              </a:rPr>
              <a:t>gigatonnes</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meltwater for </a:t>
            </a:r>
            <a:r>
              <a:rPr lang="en-US" altLang="zh-CN" b="1" dirty="0">
                <a:latin typeface="Times New Roman" panose="02020603050405020304" pitchFamily="18" charset="0"/>
                <a:cs typeface="Times New Roman" panose="02020603050405020304" pitchFamily="18" charset="0"/>
              </a:rPr>
              <a:t>several decades</a:t>
            </a:r>
            <a:r>
              <a:rPr lang="en-US" altLang="zh-CN" dirty="0">
                <a:latin typeface="Times New Roman" panose="02020603050405020304" pitchFamily="18" charset="0"/>
                <a:cs typeface="Times New Roman" panose="02020603050405020304" pitchFamily="18" charset="0"/>
              </a:rPr>
              <a:t>. Although this buffering capacity is only temporary, and cannot be easily regained, it has the potential to delay the pace of near-term sea level rise.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solidFill>
                  <a:srgbClr val="222222"/>
                </a:solidFill>
                <a:latin typeface="Times New Roman" panose="02020603050405020304" pitchFamily="18" charset="0"/>
                <a:cs typeface="Times New Roman" panose="02020603050405020304" pitchFamily="18" charset="0"/>
              </a:rPr>
              <a:t>We collected </a:t>
            </a:r>
            <a:r>
              <a:rPr lang="en-US" altLang="zh-CN" i="1" dirty="0">
                <a:solidFill>
                  <a:srgbClr val="222222"/>
                </a:solidFill>
                <a:latin typeface="Times New Roman" panose="02020603050405020304" pitchFamily="18" charset="0"/>
                <a:cs typeface="Times New Roman" panose="02020603050405020304" pitchFamily="18" charset="0"/>
              </a:rPr>
              <a:t>in situ</a:t>
            </a:r>
            <a:r>
              <a:rPr lang="en-US" altLang="zh-CN" dirty="0">
                <a:solidFill>
                  <a:srgbClr val="222222"/>
                </a:solidFill>
                <a:latin typeface="Times New Roman" panose="02020603050405020304" pitchFamily="18" charset="0"/>
                <a:cs typeface="Times New Roman" panose="02020603050405020304" pitchFamily="18" charset="0"/>
              </a:rPr>
              <a:t> observations of </a:t>
            </a:r>
            <a:r>
              <a:rPr lang="en-US" altLang="zh-CN" dirty="0" err="1">
                <a:solidFill>
                  <a:srgbClr val="222222"/>
                </a:solidFill>
                <a:latin typeface="Times New Roman" panose="02020603050405020304" pitchFamily="18" charset="0"/>
                <a:cs typeface="Times New Roman" panose="02020603050405020304" pitchFamily="18" charset="0"/>
              </a:rPr>
              <a:t>firn</a:t>
            </a:r>
            <a:r>
              <a:rPr lang="en-US" altLang="zh-CN" dirty="0">
                <a:solidFill>
                  <a:srgbClr val="222222"/>
                </a:solidFill>
                <a:latin typeface="Times New Roman" panose="02020603050405020304" pitchFamily="18" charset="0"/>
                <a:cs typeface="Times New Roman" panose="02020603050405020304" pitchFamily="18" charset="0"/>
              </a:rPr>
              <a:t> structure and meltwater retention along a roughly 85-kilometre-long transect of the melting accumulation area.</a:t>
            </a:r>
            <a:endParaRPr lang="zh-CN"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549D0EE-6734-5D4A-AF50-ACAF0DD3D4FD}" type="slidenum">
              <a:rPr lang="en-US" smtClean="0"/>
              <a:pPr>
                <a:defRPr/>
              </a:pPr>
              <a:t>9</a:t>
            </a:fld>
            <a:endParaRPr lang="en-US"/>
          </a:p>
        </p:txBody>
      </p:sp>
    </p:spTree>
    <p:extLst>
      <p:ext uri="{BB962C8B-B14F-4D97-AF65-F5344CB8AC3E}">
        <p14:creationId xmlns:p14="http://schemas.microsoft.com/office/powerpoint/2010/main" val="381708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6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BC98F3-083B-4647-92A3-C6F2F88998B3}" type="slidenum">
              <a:rPr lang="en-US" altLang="x-none"/>
              <a:pPr/>
              <a:t>‹#›</a:t>
            </a:fld>
            <a:endParaRPr lang="en-US" altLang="x-none"/>
          </a:p>
        </p:txBody>
      </p:sp>
    </p:spTree>
    <p:extLst>
      <p:ext uri="{BB962C8B-B14F-4D97-AF65-F5344CB8AC3E}">
        <p14:creationId xmlns:p14="http://schemas.microsoft.com/office/powerpoint/2010/main" val="77003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D743E6-892B-0F46-9DFC-CF46F3913E90}" type="slidenum">
              <a:rPr lang="en-US" altLang="x-none"/>
              <a:pPr/>
              <a:t>‹#›</a:t>
            </a:fld>
            <a:endParaRPr lang="en-US" altLang="x-none"/>
          </a:p>
        </p:txBody>
      </p:sp>
    </p:spTree>
    <p:extLst>
      <p:ext uri="{BB962C8B-B14F-4D97-AF65-F5344CB8AC3E}">
        <p14:creationId xmlns:p14="http://schemas.microsoft.com/office/powerpoint/2010/main" val="68814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1799A2-A0DE-0D4F-BDD9-BBDDE7310D56}" type="slidenum">
              <a:rPr lang="en-US" altLang="x-none"/>
              <a:pPr/>
              <a:t>‹#›</a:t>
            </a:fld>
            <a:endParaRPr lang="en-US" altLang="x-none"/>
          </a:p>
        </p:txBody>
      </p:sp>
    </p:spTree>
    <p:extLst>
      <p:ext uri="{BB962C8B-B14F-4D97-AF65-F5344CB8AC3E}">
        <p14:creationId xmlns:p14="http://schemas.microsoft.com/office/powerpoint/2010/main" val="152925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BB158B-9784-1C4D-B8A2-E83570215614}" type="slidenum">
              <a:rPr lang="en-US" altLang="x-none"/>
              <a:pPr/>
              <a:t>‹#›</a:t>
            </a:fld>
            <a:endParaRPr lang="en-US" altLang="x-none"/>
          </a:p>
        </p:txBody>
      </p:sp>
    </p:spTree>
    <p:extLst>
      <p:ext uri="{BB962C8B-B14F-4D97-AF65-F5344CB8AC3E}">
        <p14:creationId xmlns:p14="http://schemas.microsoft.com/office/powerpoint/2010/main" val="126634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28E686-41D7-4348-9A7F-5F01C47B6CD9}" type="slidenum">
              <a:rPr lang="en-US" altLang="x-none"/>
              <a:pPr/>
              <a:t>‹#›</a:t>
            </a:fld>
            <a:endParaRPr lang="en-US" altLang="x-none"/>
          </a:p>
        </p:txBody>
      </p:sp>
    </p:spTree>
    <p:extLst>
      <p:ext uri="{BB962C8B-B14F-4D97-AF65-F5344CB8AC3E}">
        <p14:creationId xmlns:p14="http://schemas.microsoft.com/office/powerpoint/2010/main" val="186730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EE85B3-7042-A44D-8D02-0E26D85A3D17}" type="slidenum">
              <a:rPr lang="en-US" altLang="x-none"/>
              <a:pPr/>
              <a:t>‹#›</a:t>
            </a:fld>
            <a:endParaRPr lang="en-US" altLang="x-none"/>
          </a:p>
        </p:txBody>
      </p:sp>
    </p:spTree>
    <p:extLst>
      <p:ext uri="{BB962C8B-B14F-4D97-AF65-F5344CB8AC3E}">
        <p14:creationId xmlns:p14="http://schemas.microsoft.com/office/powerpoint/2010/main" val="4634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40ED429-8F5A-8C4E-82C5-0209788D97B7}" type="slidenum">
              <a:rPr lang="en-US" altLang="x-none"/>
              <a:pPr/>
              <a:t>‹#›</a:t>
            </a:fld>
            <a:endParaRPr lang="en-US" altLang="x-none"/>
          </a:p>
        </p:txBody>
      </p:sp>
    </p:spTree>
    <p:extLst>
      <p:ext uri="{BB962C8B-B14F-4D97-AF65-F5344CB8AC3E}">
        <p14:creationId xmlns:p14="http://schemas.microsoft.com/office/powerpoint/2010/main" val="90949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C24F0C1-FA14-7D49-9D36-F68C4AD31E38}" type="slidenum">
              <a:rPr lang="en-US" altLang="x-none"/>
              <a:pPr/>
              <a:t>‹#›</a:t>
            </a:fld>
            <a:endParaRPr lang="en-US" altLang="x-none"/>
          </a:p>
        </p:txBody>
      </p:sp>
    </p:spTree>
    <p:extLst>
      <p:ext uri="{BB962C8B-B14F-4D97-AF65-F5344CB8AC3E}">
        <p14:creationId xmlns:p14="http://schemas.microsoft.com/office/powerpoint/2010/main" val="7218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67BF8E4-FC4C-8A4B-BF5B-C403EA1B1724}" type="slidenum">
              <a:rPr lang="en-US" altLang="x-none"/>
              <a:pPr/>
              <a:t>‹#›</a:t>
            </a:fld>
            <a:endParaRPr lang="en-US" altLang="x-none"/>
          </a:p>
        </p:txBody>
      </p:sp>
    </p:spTree>
    <p:extLst>
      <p:ext uri="{BB962C8B-B14F-4D97-AF65-F5344CB8AC3E}">
        <p14:creationId xmlns:p14="http://schemas.microsoft.com/office/powerpoint/2010/main" val="202619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4B21BD-E6E8-A949-96A9-C65BA80C9E9F}" type="slidenum">
              <a:rPr lang="en-US" altLang="x-none"/>
              <a:pPr/>
              <a:t>‹#›</a:t>
            </a:fld>
            <a:endParaRPr lang="en-US" altLang="x-none"/>
          </a:p>
        </p:txBody>
      </p:sp>
    </p:spTree>
    <p:extLst>
      <p:ext uri="{BB962C8B-B14F-4D97-AF65-F5344CB8AC3E}">
        <p14:creationId xmlns:p14="http://schemas.microsoft.com/office/powerpoint/2010/main" val="1672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4A9C73-1634-9647-BB0E-A1A3BCC30920}" type="slidenum">
              <a:rPr lang="en-US" altLang="x-none"/>
              <a:pPr/>
              <a:t>‹#›</a:t>
            </a:fld>
            <a:endParaRPr lang="en-US" altLang="x-none"/>
          </a:p>
        </p:txBody>
      </p:sp>
    </p:spTree>
    <p:extLst>
      <p:ext uri="{BB962C8B-B14F-4D97-AF65-F5344CB8AC3E}">
        <p14:creationId xmlns:p14="http://schemas.microsoft.com/office/powerpoint/2010/main" val="16116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35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235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235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FD0AC4D0-916B-8741-A53D-E8107DEB2949}"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a:spLocks noGrp="1"/>
          </p:cNvSpPr>
          <p:nvPr>
            <p:ph type="subTitle" idx="1"/>
          </p:nvPr>
        </p:nvSpPr>
        <p:spPr>
          <a:xfrm>
            <a:off x="533400" y="2476500"/>
            <a:ext cx="8382000" cy="3162299"/>
          </a:xfrm>
        </p:spPr>
        <p:txBody>
          <a:bodyPr>
            <a:noAutofit/>
          </a:bodyPr>
          <a:lstStyle/>
          <a:p>
            <a:pPr>
              <a:lnSpc>
                <a:spcPct val="150000"/>
              </a:lnSpc>
              <a:spcAft>
                <a:spcPts val="600"/>
              </a:spcAft>
            </a:pPr>
            <a:r>
              <a:rPr lang="en-US" altLang="en-US" sz="2400" b="1" i="1" dirty="0" err="1">
                <a:latin typeface="Times New Roman" panose="02020603050405020304" pitchFamily="18" charset="0"/>
                <a:ea typeface="华文楷体" panose="02010600040101010101" pitchFamily="2" charset="-122"/>
                <a:cs typeface="Times New Roman" panose="02020603050405020304" pitchFamily="18" charset="0"/>
              </a:rPr>
              <a:t>Jiangjun</a:t>
            </a:r>
            <a:r>
              <a:rPr lang="zh-CN" altLang="en-US" sz="2400" b="1" i="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i="1" dirty="0" smtClean="0">
                <a:latin typeface="Times New Roman" panose="02020603050405020304" pitchFamily="18" charset="0"/>
                <a:ea typeface="华文楷体" panose="02010600040101010101" pitchFamily="2" charset="-122"/>
                <a:cs typeface="Times New Roman" panose="02020603050405020304" pitchFamily="18" charset="0"/>
              </a:rPr>
              <a:t>Ran</a:t>
            </a:r>
            <a:r>
              <a:rPr lang="en-US" altLang="zh-CN" sz="2400" b="1" i="1" baseline="30000" dirty="0" smtClean="0">
                <a:latin typeface="Times New Roman" panose="02020603050405020304" pitchFamily="18" charset="0"/>
                <a:ea typeface="华文楷体" panose="02010600040101010101" pitchFamily="2" charset="-122"/>
                <a:cs typeface="Times New Roman" panose="02020603050405020304" pitchFamily="18" charset="0"/>
              </a:rPr>
              <a:t>1</a:t>
            </a:r>
            <a:r>
              <a:rPr lang="en-US" altLang="zh-CN" sz="2400" b="1" i="1" dirty="0" smtClean="0">
                <a:latin typeface="Times New Roman" panose="02020603050405020304" pitchFamily="18" charset="0"/>
                <a:ea typeface="华文楷体" panose="02010600040101010101" pitchFamily="2" charset="-122"/>
                <a:cs typeface="Times New Roman" panose="02020603050405020304" pitchFamily="18" charset="0"/>
              </a:rPr>
              <a:t> and</a:t>
            </a:r>
            <a:r>
              <a:rPr lang="zh-CN" altLang="en-US" sz="2400" b="1" i="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i="1" u="sng" dirty="0">
                <a:latin typeface="Times New Roman" panose="02020603050405020304" pitchFamily="18" charset="0"/>
                <a:ea typeface="华文楷体" panose="02010600040101010101" pitchFamily="2" charset="-122"/>
                <a:cs typeface="Times New Roman" panose="02020603050405020304" pitchFamily="18" charset="0"/>
              </a:rPr>
              <a:t>Pavel</a:t>
            </a:r>
            <a:r>
              <a:rPr lang="zh-CN" altLang="en-US" sz="2400" b="1" i="1" u="sng"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i="1" u="sng" dirty="0">
                <a:latin typeface="Times New Roman" panose="02020603050405020304" pitchFamily="18" charset="0"/>
                <a:ea typeface="华文楷体" panose="02010600040101010101" pitchFamily="2" charset="-122"/>
                <a:cs typeface="Times New Roman" panose="02020603050405020304" pitchFamily="18" charset="0"/>
              </a:rPr>
              <a:t>Ditmar</a:t>
            </a:r>
            <a:r>
              <a:rPr lang="en-US" altLang="zh-CN" sz="2400" b="1" i="1" u="sng" baseline="30000" dirty="0">
                <a:latin typeface="Times New Roman" panose="02020603050405020304" pitchFamily="18" charset="0"/>
                <a:ea typeface="华文楷体" panose="02010600040101010101" pitchFamily="2" charset="-122"/>
                <a:cs typeface="Times New Roman" panose="02020603050405020304" pitchFamily="18" charset="0"/>
              </a:rPr>
              <a:t>2</a:t>
            </a:r>
            <a:endParaRPr lang="en-US" altLang="zh-CN" sz="2400" b="1" i="1" u="sng"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spcAft>
                <a:spcPts val="600"/>
              </a:spcAft>
            </a:pPr>
            <a:endParaRPr lang="en-US" altLang="en-US" sz="2400" b="1" dirty="0">
              <a:latin typeface="Times New Roman" panose="02020603050405020304" pitchFamily="18" charset="0"/>
              <a:ea typeface="MS PGothic" charset="-128"/>
              <a:cs typeface="Times New Roman" panose="02020603050405020304" pitchFamily="18" charset="0"/>
            </a:endParaRPr>
          </a:p>
          <a:p>
            <a:pPr>
              <a:spcAft>
                <a:spcPts val="600"/>
              </a:spcAft>
            </a:pPr>
            <a:r>
              <a:rPr lang="en-US" altLang="zh-CN" sz="2000" b="1" baseline="30000" dirty="0">
                <a:latin typeface="Times New Roman" panose="02020603050405020304" pitchFamily="18" charset="0"/>
                <a:ea typeface="华文楷体" panose="02010600040101010101" pitchFamily="2" charset="-122"/>
                <a:cs typeface="Times New Roman" panose="02020603050405020304" pitchFamily="18" charset="0"/>
              </a:rPr>
              <a:t>1 </a:t>
            </a:r>
            <a:r>
              <a:rPr lang="en-US" altLang="en-US" sz="2000" dirty="0">
                <a:latin typeface="Times New Roman" panose="02020603050405020304" pitchFamily="18" charset="0"/>
                <a:ea typeface="MS PGothic" charset="-128"/>
                <a:cs typeface="Times New Roman" panose="02020603050405020304" pitchFamily="18" charset="0"/>
              </a:rPr>
              <a:t>Southern University of Science and Technology</a:t>
            </a:r>
          </a:p>
          <a:p>
            <a:pPr>
              <a:spcAft>
                <a:spcPts val="600"/>
              </a:spcAft>
            </a:pPr>
            <a:r>
              <a:rPr lang="en-US" altLang="en-US" sz="1800" b="1" baseline="30000" dirty="0">
                <a:latin typeface="Times New Roman" panose="02020603050405020304" pitchFamily="18" charset="0"/>
                <a:ea typeface="华文楷体" panose="02010600040101010101" pitchFamily="2" charset="-122"/>
                <a:cs typeface="Times New Roman" panose="02020603050405020304" pitchFamily="18" charset="0"/>
              </a:rPr>
              <a:t>2 </a:t>
            </a:r>
            <a:r>
              <a:rPr lang="en-US" altLang="en-US" sz="1800" dirty="0">
                <a:latin typeface="Times New Roman" panose="02020603050405020304" pitchFamily="18" charset="0"/>
                <a:ea typeface="MS PGothic" charset="-128"/>
                <a:cs typeface="Times New Roman" panose="02020603050405020304" pitchFamily="18" charset="0"/>
              </a:rPr>
              <a:t>Delft University of Technology</a:t>
            </a:r>
          </a:p>
          <a:p>
            <a:endParaRPr lang="en-US" altLang="en-US" sz="1400" dirty="0" smtClean="0">
              <a:latin typeface="Times New Roman" panose="02020603050405020304" pitchFamily="18" charset="0"/>
              <a:ea typeface="FangSong" panose="02010609060101010101" pitchFamily="49" charset="-122"/>
              <a:cs typeface="Times New Roman" panose="02020603050405020304" pitchFamily="18" charset="0"/>
            </a:endParaRPr>
          </a:p>
          <a:p>
            <a:endParaRPr lang="en-US" altLang="en-US" sz="1400" dirty="0">
              <a:latin typeface="Times New Roman" panose="02020603050405020304" pitchFamily="18" charset="0"/>
              <a:ea typeface="FangSong" panose="02010609060101010101" pitchFamily="49" charset="-122"/>
              <a:cs typeface="Times New Roman" panose="02020603050405020304" pitchFamily="18" charset="0"/>
            </a:endParaRPr>
          </a:p>
          <a:p>
            <a:r>
              <a:rPr lang="en-US" altLang="en-US" sz="1800" dirty="0" smtClean="0">
                <a:latin typeface="Times New Roman" panose="02020603050405020304" pitchFamily="18" charset="0"/>
                <a:ea typeface="FangSong" panose="02010609060101010101" pitchFamily="49" charset="-122"/>
                <a:cs typeface="Times New Roman" panose="02020603050405020304" pitchFamily="18" charset="0"/>
              </a:rPr>
              <a:t>EGU 2022</a:t>
            </a:r>
            <a:endParaRPr lang="en-US" altLang="en-US" sz="1800" dirty="0">
              <a:latin typeface="Times New Roman" panose="02020603050405020304" pitchFamily="18" charset="0"/>
              <a:ea typeface="FangSong" panose="02010609060101010101" pitchFamily="49" charset="-122"/>
              <a:cs typeface="Times New Roman" panose="02020603050405020304" pitchFamily="18" charset="0"/>
            </a:endParaRPr>
          </a:p>
        </p:txBody>
      </p:sp>
      <p:sp>
        <p:nvSpPr>
          <p:cNvPr id="5" name="TextBox 1"/>
          <p:cNvSpPr txBox="1">
            <a:spLocks noChangeArrowheads="1"/>
          </p:cNvSpPr>
          <p:nvPr/>
        </p:nvSpPr>
        <p:spPr bwMode="auto">
          <a:xfrm>
            <a:off x="152400" y="6858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Arial" charset="0"/>
                <a:cs typeface="Arial" charset="0"/>
              </a:defRPr>
            </a:lvl1pPr>
            <a:lvl2pPr marL="742950" indent="-285750">
              <a:defRPr sz="2400">
                <a:solidFill>
                  <a:schemeClr val="tx1"/>
                </a:solidFill>
                <a:latin typeface="Tahoma" charset="0"/>
                <a:ea typeface="Arial" charset="0"/>
                <a:cs typeface="Arial" charset="0"/>
              </a:defRPr>
            </a:lvl2pPr>
            <a:lvl3pPr marL="1143000" indent="-228600">
              <a:defRPr sz="2400">
                <a:solidFill>
                  <a:schemeClr val="tx1"/>
                </a:solidFill>
                <a:latin typeface="Tahoma" charset="0"/>
                <a:ea typeface="Arial" charset="0"/>
                <a:cs typeface="Arial" charset="0"/>
              </a:defRPr>
            </a:lvl3pPr>
            <a:lvl4pPr marL="1600200" indent="-228600">
              <a:defRPr sz="2400">
                <a:solidFill>
                  <a:schemeClr val="tx1"/>
                </a:solidFill>
                <a:latin typeface="Tahoma" charset="0"/>
                <a:ea typeface="Arial" charset="0"/>
                <a:cs typeface="Arial" charset="0"/>
              </a:defRPr>
            </a:lvl4pPr>
            <a:lvl5pPr marL="2057400" indent="-228600">
              <a:defRPr sz="24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ahoma" charset="0"/>
                <a:ea typeface="Arial" charset="0"/>
                <a:cs typeface="Arial" charset="0"/>
              </a:defRPr>
            </a:lvl9pPr>
          </a:lstStyle>
          <a:p>
            <a:pPr algn="ctr" eaLnBrk="1" hangingPunct="1"/>
            <a:r>
              <a:rPr lang="en-US" altLang="zh-CN" sz="3200" b="1" dirty="0">
                <a:latin typeface="Times New Roman" panose="02020603050405020304" pitchFamily="18" charset="0"/>
                <a:cs typeface="Times New Roman" panose="02020603050405020304" pitchFamily="18" charset="0"/>
              </a:rPr>
              <a:t>GPS data reveal the evolution of liquid water </a:t>
            </a:r>
            <a:endParaRPr lang="en-US" altLang="zh-CN" sz="3200" b="1" dirty="0" smtClean="0">
              <a:latin typeface="Times New Roman" panose="02020603050405020304" pitchFamily="18" charset="0"/>
              <a:cs typeface="Times New Roman" panose="02020603050405020304" pitchFamily="18" charset="0"/>
            </a:endParaRPr>
          </a:p>
          <a:p>
            <a:pPr algn="ctr" eaLnBrk="1" hangingPunct="1"/>
            <a:r>
              <a:rPr lang="en-US" altLang="zh-CN" sz="3200" b="1" dirty="0" smtClean="0">
                <a:latin typeface="Times New Roman" panose="02020603050405020304" pitchFamily="18" charset="0"/>
                <a:cs typeface="Times New Roman" panose="02020603050405020304" pitchFamily="18" charset="0"/>
              </a:rPr>
              <a:t>retention </a:t>
            </a:r>
            <a:r>
              <a:rPr lang="en-US" altLang="zh-CN" sz="3200" b="1" dirty="0">
                <a:latin typeface="Times New Roman" panose="02020603050405020304" pitchFamily="18" charset="0"/>
                <a:cs typeface="Times New Roman" panose="02020603050405020304" pitchFamily="18" charset="0"/>
              </a:rPr>
              <a:t>within </a:t>
            </a:r>
            <a:r>
              <a:rPr lang="en-US" altLang="zh-CN" sz="3200" b="1" dirty="0" smtClean="0">
                <a:latin typeface="Times New Roman" panose="02020603050405020304" pitchFamily="18" charset="0"/>
                <a:cs typeface="Times New Roman" panose="02020603050405020304" pitchFamily="18" charset="0"/>
              </a:rPr>
              <a:t>the </a:t>
            </a:r>
            <a:r>
              <a:rPr lang="en-US" altLang="zh-CN" sz="3200" b="1" dirty="0">
                <a:latin typeface="Times New Roman" panose="02020603050405020304" pitchFamily="18" charset="0"/>
                <a:cs typeface="Times New Roman" panose="02020603050405020304" pitchFamily="18" charset="0"/>
              </a:rPr>
              <a:t>Greenland Ice </a:t>
            </a:r>
            <a:r>
              <a:rPr lang="en-US" altLang="zh-CN" sz="3200" b="1" dirty="0" smtClean="0">
                <a:latin typeface="Times New Roman" panose="02020603050405020304" pitchFamily="18" charset="0"/>
                <a:cs typeface="Times New Roman" panose="02020603050405020304" pitchFamily="18" charset="0"/>
              </a:rPr>
              <a:t>Sheet</a:t>
            </a:r>
          </a:p>
          <a:p>
            <a:pPr algn="ctr" eaLnBrk="1" hangingPunct="1"/>
            <a:r>
              <a:rPr lang="en-US" altLang="zh-CN" sz="3200" b="1" dirty="0" smtClean="0">
                <a:latin typeface="Times New Roman" panose="02020603050405020304" pitchFamily="18" charset="0"/>
                <a:cs typeface="Times New Roman" panose="02020603050405020304" pitchFamily="18" charset="0"/>
              </a:rPr>
              <a:t>at </a:t>
            </a:r>
            <a:r>
              <a:rPr lang="en-US" altLang="zh-CN" sz="3200" b="1" dirty="0">
                <a:latin typeface="Times New Roman" panose="02020603050405020304" pitchFamily="18" charset="0"/>
                <a:cs typeface="Times New Roman" panose="02020603050405020304" pitchFamily="18" charset="0"/>
              </a:rPr>
              <a:t>the seasonal and inter-annual time scale </a:t>
            </a:r>
            <a:endParaRPr lang="zh-CN" altLang="en-US" sz="3200" b="1" dirty="0">
              <a:latin typeface="Times New Roman" panose="02020603050405020304" pitchFamily="18" charset="0"/>
              <a:ea typeface="Times New Roman"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58" t="6709" r="11474" b="26201"/>
          <a:stretch/>
        </p:blipFill>
        <p:spPr>
          <a:xfrm>
            <a:off x="228600" y="6035039"/>
            <a:ext cx="3352800" cy="670561"/>
          </a:xfrm>
          <a:prstGeom prst="rect">
            <a:avLst/>
          </a:prstGeom>
        </p:spPr>
      </p:pic>
      <p:sp>
        <p:nvSpPr>
          <p:cNvPr id="9" name="Line 20"/>
          <p:cNvSpPr>
            <a:spLocks noChangeShapeType="1"/>
          </p:cNvSpPr>
          <p:nvPr/>
        </p:nvSpPr>
        <p:spPr bwMode="auto">
          <a:xfrm>
            <a:off x="0" y="67056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1" name="Picture 10" descr="logo_rgb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28773"/>
            <a:ext cx="1828800" cy="71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49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4334841" cy="523220"/>
          </a:xfrm>
          <a:prstGeom prst="rect">
            <a:avLst/>
          </a:prstGeom>
        </p:spPr>
        <p:txBody>
          <a:bodyPr wrap="none">
            <a:spAutoFit/>
          </a:bodyPr>
          <a:lstStyle/>
          <a:p>
            <a:pPr eaLnBrk="1" hangingPunct="1"/>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Results: Statistical analysis</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8" name="Picture 32" descr="Chart&#10;&#10;Description automatically generated">
            <a:extLst>
              <a:ext uri="{FF2B5EF4-FFF2-40B4-BE49-F238E27FC236}">
                <a16:creationId xmlns:a16="http://schemas.microsoft.com/office/drawing/2014/main" id="{59399963-816E-49B8-9EB4-ACA35C2AC7D3}"/>
              </a:ext>
            </a:extLst>
          </p:cNvPr>
          <p:cNvPicPr/>
          <p:nvPr/>
        </p:nvPicPr>
        <p:blipFill rotWithShape="1">
          <a:blip r:embed="rId3"/>
          <a:srcRect b="2879"/>
          <a:stretch/>
        </p:blipFill>
        <p:spPr bwMode="auto">
          <a:xfrm>
            <a:off x="571500" y="1214473"/>
            <a:ext cx="8001000" cy="4510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93324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2040943" cy="523220"/>
          </a:xfrm>
          <a:prstGeom prst="rect">
            <a:avLst/>
          </a:prstGeom>
        </p:spPr>
        <p:txBody>
          <a:bodyPr wrap="none">
            <a:spAutoFit/>
          </a:bodyPr>
          <a:lstStyle/>
          <a:p>
            <a:pPr eaLnBrk="1" hangingPunct="1"/>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Conclusions</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矩形 5">
            <a:extLst>
              <a:ext uri="{FF2B5EF4-FFF2-40B4-BE49-F238E27FC236}">
                <a16:creationId xmlns:a16="http://schemas.microsoft.com/office/drawing/2014/main" id="{5D6FA04B-B8DB-4BF4-B47D-A088BE8867EC}"/>
              </a:ext>
            </a:extLst>
          </p:cNvPr>
          <p:cNvSpPr/>
          <p:nvPr/>
        </p:nvSpPr>
        <p:spPr>
          <a:xfrm>
            <a:off x="457200" y="1091363"/>
            <a:ext cx="7808315" cy="4801314"/>
          </a:xfrm>
          <a:prstGeom prst="rect">
            <a:avLst/>
          </a:prstGeom>
        </p:spPr>
        <p:txBody>
          <a:bodyPr wrap="square">
            <a:spAutoFit/>
          </a:bodyPr>
          <a:lstStyle/>
          <a:p>
            <a:pPr marL="285750" indent="-285750" algn="just">
              <a:buFont typeface="Wingdings" panose="05000000000000000000" pitchFamily="2" charset="2"/>
              <a:buChar char="Ø"/>
            </a:pPr>
            <a:r>
              <a:rPr lang="en-US" altLang="zh-CN" sz="2800" dirty="0" smtClean="0">
                <a:latin typeface="Times New Roman" panose="02020603050405020304" pitchFamily="18" charset="0"/>
                <a:ea typeface="ＭＳ Ｐゴシック" charset="-128"/>
                <a:cs typeface="Times New Roman" panose="02020603050405020304" pitchFamily="18" charset="0"/>
              </a:rPr>
              <a:t>A combination of GNSS data from GNET with an SMB model reveals vertical displacements that are likely caused by an accumulation and runoff of meltwater</a:t>
            </a:r>
          </a:p>
          <a:p>
            <a:pPr marL="285750" indent="-285750" algn="just">
              <a:buFont typeface="Wingdings" panose="05000000000000000000" pitchFamily="2" charset="2"/>
              <a:buChar char="Ø"/>
            </a:pPr>
            <a:endParaRPr lang="en-US" altLang="zh-CN" sz="2800" dirty="0">
              <a:latin typeface="Times New Roman" panose="02020603050405020304" pitchFamily="18" charset="0"/>
              <a:ea typeface="ＭＳ Ｐゴシック" charset="-128"/>
              <a:cs typeface="Times New Roman" panose="02020603050405020304" pitchFamily="18" charset="0"/>
            </a:endParaRPr>
          </a:p>
          <a:p>
            <a:pPr marL="285750" indent="-285750" algn="just">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The signal extracted from GNSS data is consistent with GRACE data, but offers a higher accuracy and spatial resolution</a:t>
            </a:r>
          </a:p>
          <a:p>
            <a:pPr marL="285750" indent="-285750" algn="just">
              <a:buFont typeface="Wingdings" panose="05000000000000000000" pitchFamily="2" charset="2"/>
              <a:buChar char="Ø"/>
            </a:pPr>
            <a:endParaRPr lang="en-US" altLang="zh-CN" sz="2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GB" altLang="zh-CN" sz="2800" dirty="0">
                <a:latin typeface="Times New Roman" panose="02020603050405020304" pitchFamily="18" charset="0"/>
                <a:cs typeface="Times New Roman" panose="02020603050405020304" pitchFamily="18" charset="0"/>
              </a:rPr>
              <a:t>Typical water storage time</a:t>
            </a:r>
            <a:r>
              <a:rPr lang="en-GB" altLang="zh-CN" sz="2800" dirty="0" smtClean="0">
                <a:latin typeface="Times New Roman" panose="02020603050405020304" pitchFamily="18" charset="0"/>
                <a:cs typeface="Times New Roman" panose="02020603050405020304" pitchFamily="18" charset="0"/>
              </a:rPr>
              <a:t>: 6 </a:t>
            </a:r>
            <a:r>
              <a:rPr lang="en-GB" altLang="zh-CN" sz="2800" dirty="0">
                <a:latin typeface="Times New Roman" panose="02020603050405020304" pitchFamily="18" charset="0"/>
                <a:cs typeface="Times New Roman" panose="02020603050405020304" pitchFamily="18" charset="0"/>
              </a:rPr>
              <a:t>– 15 weeks</a:t>
            </a:r>
          </a:p>
          <a:p>
            <a:pPr marL="285750" indent="-285750" algn="just">
              <a:buFont typeface="Wingdings" panose="05000000000000000000" pitchFamily="2" charset="2"/>
              <a:buChar char="Ø"/>
            </a:pPr>
            <a:endParaRPr lang="en-US" altLang="zh-CN" sz="26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07CAD59-C53F-43FB-B2B5-0A518E3B55E3}"/>
              </a:ext>
            </a:extLst>
          </p:cNvPr>
          <p:cNvSpPr txBox="1">
            <a:spLocks/>
          </p:cNvSpPr>
          <p:nvPr/>
        </p:nvSpPr>
        <p:spPr>
          <a:xfrm>
            <a:off x="609600" y="5928550"/>
            <a:ext cx="7366000" cy="788289"/>
          </a:xfrm>
          <a:prstGeom prst="rect">
            <a:avLst/>
          </a:prstGeom>
          <a:solidFill>
            <a:srgbClr val="FFE1E1"/>
          </a:solid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r>
              <a:rPr lang="en-GB" altLang="en-US" sz="3800" b="1" kern="0" dirty="0">
                <a:latin typeface="Arial" charset="0"/>
                <a:ea typeface="Arial" charset="0"/>
                <a:cs typeface="Arial" charset="0"/>
              </a:rPr>
              <a:t>Thank you for your attention!</a:t>
            </a:r>
          </a:p>
        </p:txBody>
      </p:sp>
    </p:spTree>
    <p:extLst>
      <p:ext uri="{BB962C8B-B14F-4D97-AF65-F5344CB8AC3E}">
        <p14:creationId xmlns:p14="http://schemas.microsoft.com/office/powerpoint/2010/main" val="17980268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2651688" cy="400110"/>
          </a:xfrm>
          <a:prstGeom prst="rect">
            <a:avLst/>
          </a:prstGeom>
        </p:spPr>
        <p:txBody>
          <a:bodyPr wrap="none">
            <a:spAutoFit/>
          </a:bodyPr>
          <a:lstStyle/>
          <a:p>
            <a:pPr eaLnBrk="1" hangingPunct="1"/>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Research background</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0793415E-93E0-4998-8027-FC70EEBD6D6D}"/>
              </a:ext>
            </a:extLst>
          </p:cNvPr>
          <p:cNvPicPr>
            <a:picLocks noChangeAspect="1"/>
          </p:cNvPicPr>
          <p:nvPr/>
        </p:nvPicPr>
        <p:blipFill rotWithShape="1">
          <a:blip r:embed="rId3"/>
          <a:srcRect b="19819"/>
          <a:stretch/>
        </p:blipFill>
        <p:spPr>
          <a:xfrm>
            <a:off x="3670863" y="4734961"/>
            <a:ext cx="2981042" cy="1481093"/>
          </a:xfrm>
          <a:prstGeom prst="rect">
            <a:avLst/>
          </a:prstGeom>
          <a:ln w="25400">
            <a:solidFill>
              <a:srgbClr val="FF0000"/>
            </a:solidFill>
          </a:ln>
        </p:spPr>
      </p:pic>
      <p:pic>
        <p:nvPicPr>
          <p:cNvPr id="13" name="图片 12">
            <a:extLst>
              <a:ext uri="{FF2B5EF4-FFF2-40B4-BE49-F238E27FC236}">
                <a16:creationId xmlns:a16="http://schemas.microsoft.com/office/drawing/2014/main" id="{5312CF74-C453-464A-9846-E4080FDD17E7}"/>
              </a:ext>
            </a:extLst>
          </p:cNvPr>
          <p:cNvPicPr>
            <a:picLocks noChangeAspect="1"/>
          </p:cNvPicPr>
          <p:nvPr/>
        </p:nvPicPr>
        <p:blipFill rotWithShape="1">
          <a:blip r:embed="rId4"/>
          <a:srcRect b="24117"/>
          <a:stretch/>
        </p:blipFill>
        <p:spPr>
          <a:xfrm>
            <a:off x="5334000" y="5198671"/>
            <a:ext cx="3095625" cy="1547813"/>
          </a:xfrm>
          <a:prstGeom prst="rect">
            <a:avLst/>
          </a:prstGeom>
          <a:ln w="25400">
            <a:solidFill>
              <a:srgbClr val="FF0000"/>
            </a:solidFill>
          </a:ln>
        </p:spPr>
      </p:pic>
      <p:sp>
        <p:nvSpPr>
          <p:cNvPr id="6" name="矩形 5">
            <a:extLst>
              <a:ext uri="{FF2B5EF4-FFF2-40B4-BE49-F238E27FC236}">
                <a16:creationId xmlns:a16="http://schemas.microsoft.com/office/drawing/2014/main" id="{5D6FA04B-B8DB-4BF4-B47D-A088BE8867EC}"/>
              </a:ext>
            </a:extLst>
          </p:cNvPr>
          <p:cNvSpPr/>
          <p:nvPr/>
        </p:nvSpPr>
        <p:spPr>
          <a:xfrm>
            <a:off x="363891" y="1065968"/>
            <a:ext cx="8475310" cy="3693319"/>
          </a:xfrm>
          <a:prstGeom prst="rect">
            <a:avLst/>
          </a:prstGeom>
        </p:spPr>
        <p:txBody>
          <a:bodyPr wrap="square">
            <a:spAutoFit/>
          </a:bodyPr>
          <a:lstStyle/>
          <a:p>
            <a:pPr marL="285750" indent="-285750" algn="just">
              <a:buFont typeface="Wingdings" panose="05000000000000000000" pitchFamily="2" charset="2"/>
              <a:buChar char="Ø"/>
            </a:pPr>
            <a:r>
              <a:rPr lang="en-US" altLang="zh-CN" dirty="0">
                <a:latin typeface="Times New Roman" panose="02020603050405020304" pitchFamily="18" charset="0"/>
                <a:ea typeface="ＭＳ Ｐゴシック" charset="-128"/>
                <a:cs typeface="Times New Roman" panose="02020603050405020304" pitchFamily="18" charset="0"/>
              </a:rPr>
              <a:t>The Greenland ice sheet (</a:t>
            </a:r>
            <a:r>
              <a:rPr lang="en-US" altLang="zh-CN" dirty="0" err="1">
                <a:latin typeface="Times New Roman" panose="02020603050405020304" pitchFamily="18" charset="0"/>
                <a:ea typeface="ＭＳ Ｐゴシック" charset="-128"/>
                <a:cs typeface="Times New Roman" panose="02020603050405020304" pitchFamily="18" charset="0"/>
              </a:rPr>
              <a:t>GrIS</a:t>
            </a:r>
            <a:r>
              <a:rPr lang="en-US" altLang="zh-CN" dirty="0">
                <a:latin typeface="Times New Roman" panose="02020603050405020304" pitchFamily="18" charset="0"/>
                <a:ea typeface="ＭＳ Ｐゴシック" charset="-128"/>
                <a:cs typeface="Times New Roman" panose="02020603050405020304" pitchFamily="18" charset="0"/>
              </a:rPr>
              <a:t>) is currently losing mass, as a result of complex mechanisms of ice-climate interaction that need to be understood for reliable projections of future sea level rise. </a:t>
            </a:r>
          </a:p>
          <a:p>
            <a:pPr marL="285750" indent="-285750" algn="just">
              <a:buFont typeface="Wingdings" panose="05000000000000000000" pitchFamily="2" charset="2"/>
              <a:buChar char="Ø"/>
            </a:pPr>
            <a:endParaRPr lang="en-US" altLang="zh-CN" dirty="0">
              <a:latin typeface="Times New Roman" panose="02020603050405020304" pitchFamily="18" charset="0"/>
              <a:ea typeface="ＭＳ Ｐゴシック" charset="-128"/>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Snow/ice melting with a subsequent meltwater runoff  is one of the largest contributors (~55%) to the total mass loss of </a:t>
            </a:r>
            <a:r>
              <a:rPr lang="en-US" altLang="zh-CN" dirty="0" err="1">
                <a:latin typeface="Times New Roman" panose="02020603050405020304" pitchFamily="18" charset="0"/>
                <a:cs typeface="Times New Roman" panose="02020603050405020304" pitchFamily="18" charset="0"/>
              </a:rPr>
              <a:t>GrIS</a:t>
            </a:r>
            <a:r>
              <a:rPr lang="en-US" altLang="zh-CN"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Previous studies analyzed the in-situ ice core, ground or/and airborne radar profile data, and find that significant liquid meltwater percolates into the </a:t>
            </a:r>
            <a:r>
              <a:rPr lang="en-US" altLang="zh-CN" dirty="0" err="1">
                <a:latin typeface="Times New Roman" panose="02020603050405020304" pitchFamily="18" charset="0"/>
                <a:cs typeface="Times New Roman" panose="02020603050405020304" pitchFamily="18" charset="0"/>
              </a:rPr>
              <a:t>firn</a:t>
            </a:r>
            <a:r>
              <a:rPr lang="en-US" altLang="zh-CN" dirty="0">
                <a:latin typeface="Times New Roman" panose="02020603050405020304" pitchFamily="18" charset="0"/>
                <a:cs typeface="Times New Roman" panose="02020603050405020304" pitchFamily="18" charset="0"/>
              </a:rPr>
              <a:t> layer,  filling in the available pore space (Harper et al., 2012; </a:t>
            </a:r>
            <a:r>
              <a:rPr lang="en-US" altLang="zh-CN" dirty="0" err="1">
                <a:latin typeface="Times New Roman" panose="02020603050405020304" pitchFamily="18" charset="0"/>
                <a:cs typeface="Times New Roman" panose="02020603050405020304" pitchFamily="18" charset="0"/>
              </a:rPr>
              <a:t>Machguth</a:t>
            </a:r>
            <a:r>
              <a:rPr lang="en-US" altLang="zh-CN" dirty="0">
                <a:latin typeface="Times New Roman" panose="02020603050405020304" pitchFamily="18" charset="0"/>
                <a:cs typeface="Times New Roman" panose="02020603050405020304" pitchFamily="18" charset="0"/>
              </a:rPr>
              <a:t> et al., 2016; Forster et al., 2013; </a:t>
            </a:r>
            <a:r>
              <a:rPr lang="en-US" altLang="zh-CN" dirty="0" err="1">
                <a:latin typeface="Times New Roman" panose="02020603050405020304" pitchFamily="18" charset="0"/>
                <a:cs typeface="Times New Roman" panose="02020603050405020304" pitchFamily="18" charset="0"/>
              </a:rPr>
              <a:t>Culberg</a:t>
            </a:r>
            <a:r>
              <a:rPr lang="en-US" altLang="zh-CN" dirty="0">
                <a:latin typeface="Times New Roman" panose="02020603050405020304" pitchFamily="18" charset="0"/>
                <a:cs typeface="Times New Roman" panose="02020603050405020304" pitchFamily="18" charset="0"/>
              </a:rPr>
              <a:t> et al., 2021).</a:t>
            </a:r>
          </a:p>
          <a:p>
            <a:pPr marL="285750" indent="-285750" algn="just">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 The spatiotemporal evolution </a:t>
            </a:r>
            <a:r>
              <a:rPr lang="en-US" altLang="zh-CN" dirty="0" smtClean="0">
                <a:latin typeface="Times New Roman" panose="02020603050405020304" pitchFamily="18" charset="0"/>
                <a:cs typeface="Times New Roman" panose="02020603050405020304" pitchFamily="18" charset="0"/>
              </a:rPr>
              <a:t>of </a:t>
            </a:r>
            <a:r>
              <a:rPr lang="en-US" altLang="zh-CN" dirty="0">
                <a:latin typeface="Times New Roman" panose="02020603050405020304" pitchFamily="18" charset="0"/>
                <a:cs typeface="Times New Roman" panose="02020603050405020304" pitchFamily="18" charset="0"/>
              </a:rPr>
              <a:t>meltwater is poorly constrained.</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3056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3789820" cy="523220"/>
          </a:xfrm>
          <a:prstGeom prst="rect">
            <a:avLst/>
          </a:prstGeom>
        </p:spPr>
        <p:txBody>
          <a:bodyPr wrap="none">
            <a:spAutoFit/>
          </a:bodyPr>
          <a:lstStyle/>
          <a:p>
            <a:pPr eaLnBrk="1" hangingPunct="1"/>
            <a:r>
              <a:rPr lang="en-GB" altLang="en-US" sz="2800" b="1" dirty="0" smtClean="0">
                <a:latin typeface="Times New Roman" panose="02020603050405020304" pitchFamily="18" charset="0"/>
                <a:ea typeface="ＭＳ Ｐゴシック" panose="020B0600070205080204" pitchFamily="34" charset="-128"/>
                <a:cs typeface="Times New Roman" panose="02020603050405020304" pitchFamily="18" charset="0"/>
              </a:rPr>
              <a:t>GNSS Data </a:t>
            </a:r>
            <a:r>
              <a:rPr lang="en-GB" altLang="en-US" sz="2800" b="1" dirty="0">
                <a:latin typeface="Times New Roman" panose="02020603050405020304" pitchFamily="18" charset="0"/>
                <a:ea typeface="ＭＳ Ｐゴシック" panose="020B0600070205080204" pitchFamily="34" charset="-128"/>
                <a:cs typeface="Times New Roman" panose="02020603050405020304" pitchFamily="18" charset="0"/>
              </a:rPr>
              <a:t>and models</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矩形 5">
            <a:extLst>
              <a:ext uri="{FF2B5EF4-FFF2-40B4-BE49-F238E27FC236}">
                <a16:creationId xmlns:a16="http://schemas.microsoft.com/office/drawing/2014/main" id="{5D6FA04B-B8DB-4BF4-B47D-A088BE8867EC}"/>
              </a:ext>
            </a:extLst>
          </p:cNvPr>
          <p:cNvSpPr/>
          <p:nvPr/>
        </p:nvSpPr>
        <p:spPr>
          <a:xfrm>
            <a:off x="363891" y="1065968"/>
            <a:ext cx="8475310" cy="5355312"/>
          </a:xfrm>
          <a:prstGeom prst="rect">
            <a:avLst/>
          </a:prstGeom>
        </p:spPr>
        <p:txBody>
          <a:bodyPr wrap="square">
            <a:spAutoFit/>
          </a:bodyPr>
          <a:lstStyle/>
          <a:p>
            <a:pPr marL="285750" indent="-285750" algn="just">
              <a:buFont typeface="Wingdings" panose="05000000000000000000" pitchFamily="2" charset="2"/>
              <a:buChar char="Ø"/>
            </a:pPr>
            <a:r>
              <a:rPr lang="en-US" altLang="zh-CN" dirty="0">
                <a:latin typeface="Times New Roman" panose="02020603050405020304" pitchFamily="18" charset="0"/>
                <a:ea typeface="ＭＳ Ｐゴシック" charset="-128"/>
                <a:cs typeface="Times New Roman" panose="02020603050405020304" pitchFamily="18" charset="0"/>
              </a:rPr>
              <a:t>GPS</a:t>
            </a:r>
            <a:r>
              <a:rPr lang="zh-CN" altLang="en-US" dirty="0">
                <a:latin typeface="Times New Roman" panose="02020603050405020304" pitchFamily="18" charset="0"/>
                <a:ea typeface="ＭＳ Ｐゴシック" charset="-128"/>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 Greenland Global Positioning System Network (GNET) contain information about bedrock’s elastic response to mass variations in the vicinity of a given GNSS station.</a:t>
            </a:r>
          </a:p>
          <a:p>
            <a:pPr algn="just"/>
            <a:r>
              <a:rPr lang="en-US" altLang="zh-CN" dirty="0">
                <a:latin typeface="Times New Roman" panose="02020603050405020304" pitchFamily="18" charset="0"/>
                <a:ea typeface="ＭＳ Ｐゴシック" charset="-128"/>
                <a:cs typeface="Times New Roman" panose="02020603050405020304" pitchFamily="18" charset="0"/>
              </a:rPr>
              <a:t>                   1. </a:t>
            </a:r>
            <a:r>
              <a:rPr lang="en-US" altLang="zh-CN" dirty="0">
                <a:latin typeface="Times New Roman" panose="02020603050405020304" pitchFamily="18" charset="0"/>
                <a:cs typeface="Times New Roman" panose="02020603050405020304" pitchFamily="18" charset="0"/>
              </a:rPr>
              <a:t>the Nevada Geodetic Laboratory</a:t>
            </a:r>
          </a:p>
          <a:p>
            <a:pPr algn="just"/>
            <a:r>
              <a:rPr lang="en-US" altLang="zh-CN" dirty="0">
                <a:latin typeface="Times New Roman" panose="02020603050405020304" pitchFamily="18" charset="0"/>
                <a:ea typeface="ＭＳ Ｐゴシック" charset="-128"/>
                <a:cs typeface="Times New Roman" panose="02020603050405020304" pitchFamily="18" charset="0"/>
              </a:rPr>
              <a:t>                   2. </a:t>
            </a:r>
            <a:r>
              <a:rPr lang="en-US" altLang="zh-CN" dirty="0">
                <a:latin typeface="Times New Roman" panose="02020603050405020304" pitchFamily="18" charset="0"/>
                <a:cs typeface="Times New Roman" panose="02020603050405020304" pitchFamily="18" charset="0"/>
              </a:rPr>
              <a:t>Khan et al. (2010)</a:t>
            </a:r>
            <a:endParaRPr lang="en-US" altLang="zh-CN" dirty="0">
              <a:latin typeface="Times New Roman" panose="02020603050405020304" pitchFamily="18" charset="0"/>
              <a:ea typeface="ＭＳ Ｐゴシック" charset="-128"/>
              <a:cs typeface="Times New Roman" panose="02020603050405020304" pitchFamily="18" charset="0"/>
            </a:endParaRPr>
          </a:p>
          <a:p>
            <a:pPr marL="285750" indent="-285750" algn="just">
              <a:buFont typeface="Wingdings" panose="05000000000000000000" pitchFamily="2" charset="2"/>
              <a:buChar char="Ø"/>
            </a:pPr>
            <a:endParaRPr lang="en-US" altLang="zh-CN" dirty="0">
              <a:latin typeface="Times New Roman" panose="02020603050405020304" pitchFamily="18" charset="0"/>
              <a:ea typeface="ＭＳ Ｐゴシック" charset="-128"/>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SMB: surface mass balance models</a:t>
            </a:r>
          </a:p>
          <a:p>
            <a:pPr algn="just"/>
            <a:r>
              <a:rPr lang="en-US" altLang="zh-CN" dirty="0">
                <a:latin typeface="Times New Roman" panose="02020603050405020304" pitchFamily="18" charset="0"/>
                <a:ea typeface="ＭＳ Ｐゴシック" charset="-128"/>
                <a:cs typeface="Times New Roman" panose="02020603050405020304" pitchFamily="18" charset="0"/>
              </a:rPr>
              <a:t>                   1. </a:t>
            </a:r>
            <a:r>
              <a:rPr lang="en-US" altLang="zh-CN" dirty="0">
                <a:latin typeface="Times New Roman" panose="02020603050405020304" pitchFamily="18" charset="0"/>
                <a:cs typeface="Times New Roman" panose="02020603050405020304" pitchFamily="18" charset="0"/>
              </a:rPr>
              <a:t>RACMO 2.3p2</a:t>
            </a:r>
          </a:p>
          <a:p>
            <a:pPr algn="just"/>
            <a:r>
              <a:rPr lang="en-US" altLang="zh-CN" dirty="0">
                <a:latin typeface="Times New Roman" panose="02020603050405020304" pitchFamily="18" charset="0"/>
                <a:ea typeface="ＭＳ Ｐゴシック" charset="-128"/>
                <a:cs typeface="Times New Roman" panose="02020603050405020304" pitchFamily="18" charset="0"/>
              </a:rPr>
              <a:t>                   2. MAR v3.9</a:t>
            </a:r>
          </a:p>
          <a:p>
            <a:pPr algn="just"/>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Geophysical models: non-ice sources (see Table A1): atmospheric pressure loading (ATM), land water storage (LWS), non-tidal ocean loading (NTOL), and thermal elastic expansion (TEM). </a:t>
            </a:r>
          </a:p>
          <a:p>
            <a:pPr marL="285750" indent="-285750" algn="just">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 Satellite gravimetry: GRACE mascon products</a:t>
            </a:r>
          </a:p>
          <a:p>
            <a:pPr algn="just"/>
            <a:r>
              <a:rPr lang="en-US" altLang="zh-CN" dirty="0">
                <a:latin typeface="Times New Roman" panose="02020603050405020304" pitchFamily="18" charset="0"/>
                <a:cs typeface="Times New Roman" panose="02020603050405020304" pitchFamily="18" charset="0"/>
              </a:rPr>
              <a:t>                    1. GSFC mascon</a:t>
            </a:r>
          </a:p>
          <a:p>
            <a:pPr algn="just"/>
            <a:r>
              <a:rPr lang="en-US" altLang="zh-CN" dirty="0">
                <a:latin typeface="Times New Roman" panose="02020603050405020304" pitchFamily="18" charset="0"/>
                <a:ea typeface="ＭＳ Ｐゴシック" charset="-128"/>
                <a:cs typeface="Times New Roman" panose="02020603050405020304" pitchFamily="18" charset="0"/>
              </a:rPr>
              <a:t>                    2.CSR mascon</a:t>
            </a:r>
          </a:p>
          <a:p>
            <a:pPr algn="just"/>
            <a:r>
              <a:rPr lang="en-US" altLang="zh-CN" dirty="0">
                <a:latin typeface="Times New Roman" panose="02020603050405020304" pitchFamily="18" charset="0"/>
                <a:ea typeface="ＭＳ Ｐゴシック" charset="-128"/>
                <a:cs typeface="Times New Roman" panose="02020603050405020304" pitchFamily="18" charset="0"/>
              </a:rPr>
              <a:t>                    3. JPL mascon</a:t>
            </a:r>
          </a:p>
          <a:p>
            <a:pPr algn="just"/>
            <a:endParaRPr lang="en-US" altLang="zh-CN" dirty="0">
              <a:latin typeface="Times New Roman" panose="02020603050405020304" pitchFamily="18" charset="0"/>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334754203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1952779" cy="523220"/>
          </a:xfrm>
          <a:prstGeom prst="rect">
            <a:avLst/>
          </a:prstGeom>
        </p:spPr>
        <p:txBody>
          <a:bodyPr wrap="none">
            <a:spAutoFit/>
          </a:bodyPr>
          <a:lstStyle/>
          <a:p>
            <a:pPr eaLnBrk="1" hangingPunct="1"/>
            <a:r>
              <a:rPr lang="en-GB" altLang="en-US" sz="2800" b="1" dirty="0" smtClean="0">
                <a:latin typeface="Times New Roman" panose="02020603050405020304" pitchFamily="18" charset="0"/>
                <a:ea typeface="ＭＳ Ｐゴシック" panose="020B0600070205080204" pitchFamily="34" charset="-128"/>
                <a:cs typeface="Times New Roman" panose="02020603050405020304" pitchFamily="18" charset="0"/>
              </a:rPr>
              <a:t>GNSS Data</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矩形 5">
            <a:extLst>
              <a:ext uri="{FF2B5EF4-FFF2-40B4-BE49-F238E27FC236}">
                <a16:creationId xmlns:a16="http://schemas.microsoft.com/office/drawing/2014/main" id="{5D6FA04B-B8DB-4BF4-B47D-A088BE8867EC}"/>
              </a:ext>
            </a:extLst>
          </p:cNvPr>
          <p:cNvSpPr/>
          <p:nvPr/>
        </p:nvSpPr>
        <p:spPr>
          <a:xfrm>
            <a:off x="363891" y="1219200"/>
            <a:ext cx="4360509" cy="5940088"/>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GB" altLang="zh-CN" sz="2400" dirty="0" smtClean="0">
                <a:latin typeface="Times New Roman" panose="02020603050405020304" pitchFamily="18" charset="0"/>
                <a:cs typeface="Times New Roman" panose="02020603050405020304" pitchFamily="18" charset="0"/>
              </a:rPr>
              <a:t>Vertical displacement data contain </a:t>
            </a:r>
            <a:r>
              <a:rPr lang="en-GB" altLang="zh-CN" sz="2400" dirty="0">
                <a:latin typeface="Times New Roman" panose="02020603050405020304" pitchFamily="18" charset="0"/>
                <a:cs typeface="Times New Roman" panose="02020603050405020304" pitchFamily="18" charset="0"/>
              </a:rPr>
              <a:t>information about bedrock’s elastic response to mass variations in the vicinity of a </a:t>
            </a:r>
            <a:r>
              <a:rPr lang="en-GB" altLang="zh-CN" sz="2400" dirty="0" smtClean="0">
                <a:latin typeface="Times New Roman" panose="02020603050405020304" pitchFamily="18" charset="0"/>
                <a:cs typeface="Times New Roman" panose="02020603050405020304" pitchFamily="18" charset="0"/>
              </a:rPr>
              <a:t>given observation point</a:t>
            </a:r>
            <a:endParaRPr lang="en-GB" altLang="zh-CN" sz="2400" dirty="0">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Time-series from 23 Greenland </a:t>
            </a:r>
            <a:r>
              <a:rPr lang="en-US" altLang="zh-CN" sz="2400" dirty="0">
                <a:latin typeface="Times New Roman" panose="02020603050405020304" pitchFamily="18" charset="0"/>
                <a:cs typeface="Times New Roman" panose="02020603050405020304" pitchFamily="18" charset="0"/>
              </a:rPr>
              <a:t>Global Positioning System Network (</a:t>
            </a:r>
            <a:r>
              <a:rPr lang="en-US" altLang="zh-CN" sz="2400" dirty="0" smtClean="0">
                <a:latin typeface="Times New Roman" panose="02020603050405020304" pitchFamily="18" charset="0"/>
                <a:cs typeface="Times New Roman" panose="02020603050405020304" pitchFamily="18" charset="0"/>
              </a:rPr>
              <a:t>GNET) stations were considered (2009-2015)</a:t>
            </a:r>
          </a:p>
          <a:p>
            <a:pPr marL="285750" indent="-285750" algn="just">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Data source:</a:t>
            </a:r>
          </a:p>
          <a:p>
            <a:pPr marL="742950" lvl="1" indent="-285750" algn="just">
              <a:buFont typeface="Wingdings" panose="05000000000000000000" pitchFamily="2" charset="2"/>
              <a:buChar char="Ø"/>
            </a:pPr>
            <a:r>
              <a:rPr lang="en-US" altLang="zh-CN" sz="2400" dirty="0" smtClean="0">
                <a:latin typeface="Times New Roman" panose="02020603050405020304" pitchFamily="18" charset="0"/>
                <a:ea typeface="ＭＳ Ｐゴシック" charset="-128"/>
                <a:cs typeface="Times New Roman" panose="02020603050405020304" pitchFamily="18" charset="0"/>
              </a:rPr>
              <a:t>1. </a:t>
            </a:r>
            <a:r>
              <a:rPr lang="en-US" altLang="zh-CN" sz="2400" dirty="0">
                <a:latin typeface="Times New Roman" panose="02020603050405020304" pitchFamily="18" charset="0"/>
                <a:cs typeface="Times New Roman" panose="02020603050405020304" pitchFamily="18" charset="0"/>
              </a:rPr>
              <a:t>Khan et al. (2010</a:t>
            </a:r>
            <a:r>
              <a:rPr lang="en-US" altLang="zh-CN" sz="2400" dirty="0" smtClean="0">
                <a:latin typeface="Times New Roman" panose="02020603050405020304" pitchFamily="18" charset="0"/>
                <a:cs typeface="Times New Roman" panose="02020603050405020304" pitchFamily="18" charset="0"/>
              </a:rPr>
              <a:t>)</a:t>
            </a:r>
          </a:p>
          <a:p>
            <a:pPr marL="742950" lvl="1" indent="-285750" algn="just">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2. </a:t>
            </a:r>
            <a:r>
              <a:rPr lang="en-US" altLang="zh-CN" sz="2400" dirty="0">
                <a:latin typeface="Times New Roman" panose="02020603050405020304" pitchFamily="18" charset="0"/>
                <a:cs typeface="Times New Roman" panose="02020603050405020304" pitchFamily="18" charset="0"/>
              </a:rPr>
              <a:t>Nevada </a:t>
            </a:r>
            <a:r>
              <a:rPr lang="en-US" altLang="zh-CN" sz="2400" dirty="0" smtClean="0">
                <a:latin typeface="Times New Roman" panose="02020603050405020304" pitchFamily="18" charset="0"/>
                <a:cs typeface="Times New Roman" panose="02020603050405020304" pitchFamily="18" charset="0"/>
              </a:rPr>
              <a:t>Geodetic </a:t>
            </a:r>
            <a:r>
              <a:rPr lang="en-US" altLang="zh-CN" sz="2400" dirty="0" err="1" smtClean="0">
                <a:latin typeface="Times New Roman" panose="02020603050405020304" pitchFamily="18" charset="0"/>
                <a:cs typeface="Times New Roman" panose="02020603050405020304" pitchFamily="18" charset="0"/>
              </a:rPr>
              <a:t>Labo-ratory</a:t>
            </a:r>
            <a:r>
              <a:rPr lang="en-US" altLang="zh-CN" sz="2400" dirty="0" smtClean="0">
                <a:latin typeface="Times New Roman" panose="02020603050405020304" pitchFamily="18" charset="0"/>
                <a:cs typeface="Times New Roman" panose="02020603050405020304" pitchFamily="18" charset="0"/>
              </a:rPr>
              <a:t> (NGL) – alternative dataset</a:t>
            </a:r>
            <a:endParaRPr lang="en-US" altLang="zh-CN" sz="2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endParaRPr lang="en-US" altLang="zh-CN" sz="2400" dirty="0">
              <a:latin typeface="Times New Roman" panose="02020603050405020304" pitchFamily="18" charset="0"/>
              <a:ea typeface="ＭＳ Ｐゴシック" charset="-128"/>
              <a:cs typeface="Times New Roman" panose="02020603050405020304" pitchFamily="18" charset="0"/>
            </a:endParaRPr>
          </a:p>
        </p:txBody>
      </p:sp>
      <p:pic>
        <p:nvPicPr>
          <p:cNvPr id="9" name="图片 9" descr="图片5">
            <a:extLst>
              <a:ext uri="{FF2B5EF4-FFF2-40B4-BE49-F238E27FC236}">
                <a16:creationId xmlns:a16="http://schemas.microsoft.com/office/drawing/2014/main" id="{0F51381C-54A3-4BE2-9C0F-37CC57F927A9}"/>
              </a:ext>
            </a:extLst>
          </p:cNvPr>
          <p:cNvPicPr/>
          <p:nvPr/>
        </p:nvPicPr>
        <p:blipFill rotWithShape="1">
          <a:blip r:embed="rId3"/>
          <a:srcRect l="19310" t="4991" r="13104" b="20922"/>
          <a:stretch/>
        </p:blipFill>
        <p:spPr>
          <a:xfrm>
            <a:off x="4924564" y="138125"/>
            <a:ext cx="4212614" cy="6651831"/>
          </a:xfrm>
          <a:prstGeom prst="rect">
            <a:avLst/>
          </a:prstGeom>
        </p:spPr>
      </p:pic>
      <p:sp>
        <p:nvSpPr>
          <p:cNvPr id="2" name="Oval 1"/>
          <p:cNvSpPr/>
          <p:nvPr/>
        </p:nvSpPr>
        <p:spPr>
          <a:xfrm>
            <a:off x="6096000" y="3886200"/>
            <a:ext cx="727312" cy="457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688273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284844" y="111990"/>
            <a:ext cx="4945585" cy="523220"/>
          </a:xfrm>
          <a:prstGeom prst="rect">
            <a:avLst/>
          </a:prstGeom>
        </p:spPr>
        <p:txBody>
          <a:bodyPr wrap="none">
            <a:spAutoFit/>
          </a:bodyPr>
          <a:lstStyle/>
          <a:p>
            <a:pPr eaLnBrk="1" hangingPunct="1"/>
            <a:r>
              <a:rPr lang="en-GB" altLang="zh-CN" sz="2800" b="1" dirty="0" smtClean="0">
                <a:latin typeface="Times New Roman" panose="02020603050405020304" pitchFamily="18" charset="0"/>
                <a:ea typeface="仿宋" panose="02010609060101010101" pitchFamily="49" charset="-122"/>
                <a:cs typeface="Times New Roman" panose="02020603050405020304" pitchFamily="18" charset="0"/>
              </a:rPr>
              <a:t>Subtraction of nuisance signals</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11" name="图片 10" descr="Chart&#10;&#10;Description automatically generated">
            <a:extLst>
              <a:ext uri="{FF2B5EF4-FFF2-40B4-BE49-F238E27FC236}">
                <a16:creationId xmlns:a16="http://schemas.microsoft.com/office/drawing/2014/main" id="{FDFA5402-B1B4-426F-93B8-0BFBA10E2130}"/>
              </a:ext>
            </a:extLst>
          </p:cNvPr>
          <p:cNvPicPr/>
          <p:nvPr/>
        </p:nvPicPr>
        <p:blipFill rotWithShape="1">
          <a:blip r:embed="rId3">
            <a:extLst>
              <a:ext uri="{28A0092B-C50C-407E-A947-70E740481C1C}">
                <a14:useLocalDpi xmlns:a14="http://schemas.microsoft.com/office/drawing/2010/main" val="0"/>
              </a:ext>
            </a:extLst>
          </a:blip>
          <a:srcRect l="5883" t="4401" r="6068" b="8679"/>
          <a:stretch/>
        </p:blipFill>
        <p:spPr bwMode="auto">
          <a:xfrm>
            <a:off x="4707473" y="573655"/>
            <a:ext cx="4267200" cy="6103400"/>
          </a:xfrm>
          <a:prstGeom prst="rect">
            <a:avLst/>
          </a:prstGeom>
          <a:noFill/>
          <a:ln>
            <a:noFill/>
          </a:ln>
        </p:spPr>
      </p:pic>
      <p:sp>
        <p:nvSpPr>
          <p:cNvPr id="13" name="矩形 11">
            <a:extLst>
              <a:ext uri="{FF2B5EF4-FFF2-40B4-BE49-F238E27FC236}">
                <a16:creationId xmlns:a16="http://schemas.microsoft.com/office/drawing/2014/main" id="{07F19644-8F25-4D3E-AA0C-403D0C3BD1A8}"/>
              </a:ext>
            </a:extLst>
          </p:cNvPr>
          <p:cNvSpPr/>
          <p:nvPr/>
        </p:nvSpPr>
        <p:spPr>
          <a:xfrm>
            <a:off x="6886908" y="111990"/>
            <a:ext cx="2173800" cy="461665"/>
          </a:xfrm>
          <a:prstGeom prst="rect">
            <a:avLst/>
          </a:prstGeom>
          <a:ln>
            <a:solidFill>
              <a:schemeClr val="tx1"/>
            </a:solidFill>
          </a:ln>
        </p:spPr>
        <p:txBody>
          <a:bodyPr wrap="none">
            <a:spAutoFit/>
          </a:bodyPr>
          <a:lstStyle/>
          <a:p>
            <a:pPr eaLnBrk="1" hangingPunct="1"/>
            <a:r>
              <a:rPr lang="en-GB" altLang="zh-CN" sz="2400" b="1" dirty="0" smtClean="0">
                <a:latin typeface="+mn-lt"/>
                <a:ea typeface="仿宋" panose="02010609060101010101" pitchFamily="49" charset="-122"/>
                <a:cs typeface="Times New Roman" panose="02020603050405020304" pitchFamily="18" charset="0"/>
              </a:rPr>
              <a:t>KAGA station</a:t>
            </a:r>
            <a:endParaRPr lang="zh-CN" altLang="en-US" sz="2400" b="1" dirty="0">
              <a:latin typeface="+mn-lt"/>
              <a:ea typeface="仿宋" panose="02010609060101010101" pitchFamily="49" charset="-122"/>
              <a:cs typeface="Times New Roman" panose="02020603050405020304" pitchFamily="18" charset="0"/>
            </a:endParaRPr>
          </a:p>
        </p:txBody>
      </p:sp>
      <p:sp>
        <p:nvSpPr>
          <p:cNvPr id="14" name="矩形 5">
            <a:extLst>
              <a:ext uri="{FF2B5EF4-FFF2-40B4-BE49-F238E27FC236}">
                <a16:creationId xmlns:a16="http://schemas.microsoft.com/office/drawing/2014/main" id="{5D6FA04B-B8DB-4BF4-B47D-A088BE8867EC}"/>
              </a:ext>
            </a:extLst>
          </p:cNvPr>
          <p:cNvSpPr/>
          <p:nvPr/>
        </p:nvSpPr>
        <p:spPr>
          <a:xfrm>
            <a:off x="509585" y="4357373"/>
            <a:ext cx="4062415" cy="400110"/>
          </a:xfrm>
          <a:prstGeom prst="rect">
            <a:avLst/>
          </a:prstGeom>
        </p:spPr>
        <p:txBody>
          <a:bodyPr wrap="square">
            <a:spAutoFit/>
          </a:bodyPr>
          <a:lstStyle/>
          <a:p>
            <a:pPr algn="r">
              <a:spcAft>
                <a:spcPts val="1200"/>
              </a:spcAft>
            </a:pPr>
            <a:r>
              <a:rPr lang="en-GB" altLang="zh-CN" sz="2000" dirty="0">
                <a:latin typeface="+mn-lt"/>
                <a:cs typeface="Times New Roman" panose="02020603050405020304" pitchFamily="18" charset="0"/>
              </a:rPr>
              <a:t>T</a:t>
            </a:r>
            <a:r>
              <a:rPr lang="en-GB" altLang="zh-CN" sz="2000" dirty="0" smtClean="0">
                <a:latin typeface="+mn-lt"/>
                <a:cs typeface="Times New Roman" panose="02020603050405020304" pitchFamily="18" charset="0"/>
              </a:rPr>
              <a:t>hermal </a:t>
            </a:r>
            <a:r>
              <a:rPr lang="en-GB" altLang="zh-CN" sz="2000" dirty="0">
                <a:latin typeface="+mn-lt"/>
                <a:cs typeface="Times New Roman" panose="02020603050405020304" pitchFamily="18" charset="0"/>
              </a:rPr>
              <a:t>elastic </a:t>
            </a:r>
            <a:r>
              <a:rPr lang="en-GB" altLang="zh-CN" sz="2000" dirty="0" smtClean="0">
                <a:latin typeface="+mn-lt"/>
                <a:cs typeface="Times New Roman" panose="02020603050405020304" pitchFamily="18" charset="0"/>
              </a:rPr>
              <a:t>expansion (TEM)</a:t>
            </a:r>
            <a:endParaRPr lang="en-GB" altLang="zh-CN" sz="2000" dirty="0">
              <a:latin typeface="+mn-lt"/>
              <a:cs typeface="Times New Roman" panose="02020603050405020304" pitchFamily="18" charset="0"/>
            </a:endParaRPr>
          </a:p>
        </p:txBody>
      </p:sp>
      <p:sp>
        <p:nvSpPr>
          <p:cNvPr id="15" name="矩形 5">
            <a:extLst>
              <a:ext uri="{FF2B5EF4-FFF2-40B4-BE49-F238E27FC236}">
                <a16:creationId xmlns:a16="http://schemas.microsoft.com/office/drawing/2014/main" id="{5D6FA04B-B8DB-4BF4-B47D-A088BE8867EC}"/>
              </a:ext>
            </a:extLst>
          </p:cNvPr>
          <p:cNvSpPr/>
          <p:nvPr/>
        </p:nvSpPr>
        <p:spPr>
          <a:xfrm>
            <a:off x="270162" y="1772050"/>
            <a:ext cx="4240634" cy="400110"/>
          </a:xfrm>
          <a:prstGeom prst="rect">
            <a:avLst/>
          </a:prstGeom>
        </p:spPr>
        <p:txBody>
          <a:bodyPr wrap="square">
            <a:spAutoFit/>
          </a:bodyPr>
          <a:lstStyle/>
          <a:p>
            <a:pPr algn="r">
              <a:spcAft>
                <a:spcPts val="1200"/>
              </a:spcAft>
            </a:pPr>
            <a:r>
              <a:rPr lang="en-GB" altLang="zh-CN" sz="2000" dirty="0" smtClean="0">
                <a:latin typeface="+mn-lt"/>
                <a:cs typeface="Times New Roman" panose="02020603050405020304" pitchFamily="18" charset="0"/>
              </a:rPr>
              <a:t>Atmospheric pressure loading (ATM) </a:t>
            </a:r>
            <a:endParaRPr lang="en-GB" altLang="zh-CN" sz="2000" dirty="0">
              <a:latin typeface="+mn-lt"/>
              <a:cs typeface="Times New Roman" panose="02020603050405020304" pitchFamily="18" charset="0"/>
            </a:endParaRPr>
          </a:p>
        </p:txBody>
      </p:sp>
      <p:sp>
        <p:nvSpPr>
          <p:cNvPr id="16" name="矩形 5">
            <a:extLst>
              <a:ext uri="{FF2B5EF4-FFF2-40B4-BE49-F238E27FC236}">
                <a16:creationId xmlns:a16="http://schemas.microsoft.com/office/drawing/2014/main" id="{5D6FA04B-B8DB-4BF4-B47D-A088BE8867EC}"/>
              </a:ext>
            </a:extLst>
          </p:cNvPr>
          <p:cNvSpPr/>
          <p:nvPr/>
        </p:nvSpPr>
        <p:spPr>
          <a:xfrm>
            <a:off x="470324" y="5218437"/>
            <a:ext cx="4101676" cy="400110"/>
          </a:xfrm>
          <a:prstGeom prst="rect">
            <a:avLst/>
          </a:prstGeom>
        </p:spPr>
        <p:txBody>
          <a:bodyPr wrap="square">
            <a:spAutoFit/>
          </a:bodyPr>
          <a:lstStyle/>
          <a:p>
            <a:pPr algn="r">
              <a:spcAft>
                <a:spcPts val="1200"/>
              </a:spcAft>
            </a:pPr>
            <a:r>
              <a:rPr lang="en-GB" altLang="zh-CN" sz="2000" dirty="0" smtClean="0">
                <a:latin typeface="+mn-lt"/>
                <a:cs typeface="Times New Roman" panose="02020603050405020304" pitchFamily="18" charset="0"/>
              </a:rPr>
              <a:t>SMB loading (SMB)</a:t>
            </a:r>
            <a:endParaRPr lang="en-GB" altLang="zh-CN" sz="2000" dirty="0">
              <a:latin typeface="+mn-lt"/>
              <a:cs typeface="Times New Roman" panose="02020603050405020304" pitchFamily="18" charset="0"/>
            </a:endParaRPr>
          </a:p>
        </p:txBody>
      </p:sp>
      <p:sp>
        <p:nvSpPr>
          <p:cNvPr id="17" name="矩形 5">
            <a:extLst>
              <a:ext uri="{FF2B5EF4-FFF2-40B4-BE49-F238E27FC236}">
                <a16:creationId xmlns:a16="http://schemas.microsoft.com/office/drawing/2014/main" id="{5D6FA04B-B8DB-4BF4-B47D-A088BE8867EC}"/>
              </a:ext>
            </a:extLst>
          </p:cNvPr>
          <p:cNvSpPr/>
          <p:nvPr/>
        </p:nvSpPr>
        <p:spPr>
          <a:xfrm>
            <a:off x="470324" y="2579969"/>
            <a:ext cx="4040471" cy="400110"/>
          </a:xfrm>
          <a:prstGeom prst="rect">
            <a:avLst/>
          </a:prstGeom>
        </p:spPr>
        <p:txBody>
          <a:bodyPr wrap="square">
            <a:spAutoFit/>
          </a:bodyPr>
          <a:lstStyle/>
          <a:p>
            <a:pPr algn="r">
              <a:spcAft>
                <a:spcPts val="1200"/>
              </a:spcAft>
            </a:pPr>
            <a:r>
              <a:rPr lang="en-GB" altLang="zh-CN" sz="2000" dirty="0" smtClean="0">
                <a:latin typeface="+mn-lt"/>
                <a:cs typeface="Times New Roman" panose="02020603050405020304" pitchFamily="18" charset="0"/>
              </a:rPr>
              <a:t>Non-tidal ocean loading (NTOL)</a:t>
            </a:r>
            <a:endParaRPr lang="en-GB" altLang="zh-CN" sz="2000" dirty="0">
              <a:latin typeface="+mn-lt"/>
              <a:cs typeface="Times New Roman" panose="02020603050405020304" pitchFamily="18" charset="0"/>
            </a:endParaRPr>
          </a:p>
        </p:txBody>
      </p:sp>
      <p:sp>
        <p:nvSpPr>
          <p:cNvPr id="18" name="矩形 5">
            <a:extLst>
              <a:ext uri="{FF2B5EF4-FFF2-40B4-BE49-F238E27FC236}">
                <a16:creationId xmlns:a16="http://schemas.microsoft.com/office/drawing/2014/main" id="{5D6FA04B-B8DB-4BF4-B47D-A088BE8867EC}"/>
              </a:ext>
            </a:extLst>
          </p:cNvPr>
          <p:cNvSpPr/>
          <p:nvPr/>
        </p:nvSpPr>
        <p:spPr>
          <a:xfrm>
            <a:off x="258833" y="3456422"/>
            <a:ext cx="4251963" cy="400110"/>
          </a:xfrm>
          <a:prstGeom prst="rect">
            <a:avLst/>
          </a:prstGeom>
        </p:spPr>
        <p:txBody>
          <a:bodyPr wrap="square">
            <a:spAutoFit/>
          </a:bodyPr>
          <a:lstStyle/>
          <a:p>
            <a:pPr algn="r">
              <a:spcAft>
                <a:spcPts val="1200"/>
              </a:spcAft>
            </a:pPr>
            <a:r>
              <a:rPr lang="en-GB" altLang="zh-CN" sz="2000" dirty="0" smtClean="0">
                <a:latin typeface="+mn-lt"/>
                <a:cs typeface="Times New Roman" panose="02020603050405020304" pitchFamily="18" charset="0"/>
              </a:rPr>
              <a:t>Loading of land water storage (LWS)</a:t>
            </a:r>
            <a:endParaRPr lang="en-GB" altLang="zh-CN" sz="2000" dirty="0">
              <a:latin typeface="+mn-lt"/>
              <a:cs typeface="Times New Roman" panose="02020603050405020304" pitchFamily="18" charset="0"/>
            </a:endParaRPr>
          </a:p>
        </p:txBody>
      </p:sp>
    </p:spTree>
    <p:extLst>
      <p:ext uri="{BB962C8B-B14F-4D97-AF65-F5344CB8AC3E}">
        <p14:creationId xmlns:p14="http://schemas.microsoft.com/office/powerpoint/2010/main" val="2867817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descr="Chart, line chart&#10;&#10;Description automatically generated">
            <a:extLst>
              <a:ext uri="{FF2B5EF4-FFF2-40B4-BE49-F238E27FC236}">
                <a16:creationId xmlns:a16="http://schemas.microsoft.com/office/drawing/2014/main" id="{852DC5F1-5861-457C-9104-EFE9D18C787E}"/>
              </a:ext>
            </a:extLst>
          </p:cNvPr>
          <p:cNvPicPr/>
          <p:nvPr/>
        </p:nvPicPr>
        <p:blipFill rotWithShape="1">
          <a:blip r:embed="rId3" cstate="print">
            <a:extLst>
              <a:ext uri="{28A0092B-C50C-407E-A947-70E740481C1C}">
                <a14:useLocalDpi xmlns:a14="http://schemas.microsoft.com/office/drawing/2010/main" val="0"/>
              </a:ext>
            </a:extLst>
          </a:blip>
          <a:srcRect l="4822" t="19048" r="6250" b="13333"/>
          <a:stretch/>
        </p:blipFill>
        <p:spPr bwMode="auto">
          <a:xfrm>
            <a:off x="914400" y="914400"/>
            <a:ext cx="3484101" cy="2166965"/>
          </a:xfrm>
          <a:prstGeom prst="rect">
            <a:avLst/>
          </a:prstGeom>
          <a:noFill/>
          <a:ln>
            <a:noFill/>
          </a:ln>
          <a:extLst>
            <a:ext uri="{53640926-AAD7-44D8-BBD7-CCE9431645EC}">
              <a14:shadowObscured xmlns:a14="http://schemas.microsoft.com/office/drawing/2010/main"/>
            </a:ext>
          </a:extLst>
        </p:spPr>
      </p:pic>
      <p:pic>
        <p:nvPicPr>
          <p:cNvPr id="14" name="图片 13" descr="Chart, line chart&#10;&#10;Description automatically generated">
            <a:extLst>
              <a:ext uri="{FF2B5EF4-FFF2-40B4-BE49-F238E27FC236}">
                <a16:creationId xmlns:a16="http://schemas.microsoft.com/office/drawing/2014/main" id="{800118FE-B921-494C-A68F-A2DC0BBBA110}"/>
              </a:ext>
            </a:extLst>
          </p:cNvPr>
          <p:cNvPicPr/>
          <p:nvPr/>
        </p:nvPicPr>
        <p:blipFill rotWithShape="1">
          <a:blip r:embed="rId4" cstate="print">
            <a:extLst>
              <a:ext uri="{28A0092B-C50C-407E-A947-70E740481C1C}">
                <a14:useLocalDpi xmlns:a14="http://schemas.microsoft.com/office/drawing/2010/main" val="0"/>
              </a:ext>
            </a:extLst>
          </a:blip>
          <a:srcRect l="3929" t="13096" r="7856" b="23899"/>
          <a:stretch/>
        </p:blipFill>
        <p:spPr bwMode="auto">
          <a:xfrm>
            <a:off x="4486203" y="762000"/>
            <a:ext cx="3418174" cy="1997405"/>
          </a:xfrm>
          <a:prstGeom prst="rect">
            <a:avLst/>
          </a:prstGeom>
          <a:noFill/>
          <a:ln>
            <a:noFill/>
          </a:ln>
          <a:extLst>
            <a:ext uri="{53640926-AAD7-44D8-BBD7-CCE9431645EC}">
              <a14:shadowObscured xmlns:a14="http://schemas.microsoft.com/office/drawing/2010/main"/>
            </a:ext>
          </a:extLst>
        </p:spPr>
      </p:pic>
      <p:pic>
        <p:nvPicPr>
          <p:cNvPr id="15" name="图片 14" descr="Chart, line chart&#10;&#10;Description automatically generated">
            <a:extLst>
              <a:ext uri="{FF2B5EF4-FFF2-40B4-BE49-F238E27FC236}">
                <a16:creationId xmlns:a16="http://schemas.microsoft.com/office/drawing/2014/main" id="{F4A4B017-1AFA-4806-95CD-C68A2036FD15}"/>
              </a:ext>
            </a:extLst>
          </p:cNvPr>
          <p:cNvPicPr/>
          <p:nvPr/>
        </p:nvPicPr>
        <p:blipFill rotWithShape="1">
          <a:blip r:embed="rId5" cstate="print">
            <a:extLst>
              <a:ext uri="{28A0092B-C50C-407E-A947-70E740481C1C}">
                <a14:useLocalDpi xmlns:a14="http://schemas.microsoft.com/office/drawing/2010/main" val="0"/>
              </a:ext>
            </a:extLst>
          </a:blip>
          <a:srcRect l="5536" t="14285" r="7143" b="12381"/>
          <a:stretch/>
        </p:blipFill>
        <p:spPr bwMode="auto">
          <a:xfrm>
            <a:off x="1049295" y="2713706"/>
            <a:ext cx="3370162" cy="2315494"/>
          </a:xfrm>
          <a:prstGeom prst="rect">
            <a:avLst/>
          </a:prstGeom>
          <a:noFill/>
          <a:ln>
            <a:noFill/>
          </a:ln>
          <a:extLst>
            <a:ext uri="{53640926-AAD7-44D8-BBD7-CCE9431645EC}">
              <a14:shadowObscured xmlns:a14="http://schemas.microsoft.com/office/drawing/2010/main"/>
            </a:ext>
          </a:extLst>
        </p:spPr>
      </p:pic>
      <p:pic>
        <p:nvPicPr>
          <p:cNvPr id="16" name="图片 15" descr="Chart, line chart&#10;&#10;Description automatically generated">
            <a:extLst>
              <a:ext uri="{FF2B5EF4-FFF2-40B4-BE49-F238E27FC236}">
                <a16:creationId xmlns:a16="http://schemas.microsoft.com/office/drawing/2014/main" id="{D8AEEB95-2E0C-4A81-B718-98115FD1EBE1}"/>
              </a:ext>
            </a:extLst>
          </p:cNvPr>
          <p:cNvPicPr/>
          <p:nvPr/>
        </p:nvPicPr>
        <p:blipFill rotWithShape="1">
          <a:blip r:embed="rId6" cstate="print">
            <a:extLst>
              <a:ext uri="{28A0092B-C50C-407E-A947-70E740481C1C}">
                <a14:useLocalDpi xmlns:a14="http://schemas.microsoft.com/office/drawing/2010/main" val="0"/>
              </a:ext>
            </a:extLst>
          </a:blip>
          <a:srcRect l="3572" t="18810" r="7143" b="13333"/>
          <a:stretch/>
        </p:blipFill>
        <p:spPr bwMode="auto">
          <a:xfrm>
            <a:off x="995024" y="4642977"/>
            <a:ext cx="3439672" cy="2138823"/>
          </a:xfrm>
          <a:prstGeom prst="rect">
            <a:avLst/>
          </a:prstGeom>
          <a:noFill/>
          <a:ln>
            <a:noFill/>
          </a:ln>
          <a:extLst>
            <a:ext uri="{53640926-AAD7-44D8-BBD7-CCE9431645EC}">
              <a14:shadowObscured xmlns:a14="http://schemas.microsoft.com/office/drawing/2010/main"/>
            </a:ext>
          </a:extLst>
        </p:spPr>
      </p:pic>
      <p:pic>
        <p:nvPicPr>
          <p:cNvPr id="17" name="图片 16" descr="Chart, line chart&#10;&#10;Description automatically generated">
            <a:extLst>
              <a:ext uri="{FF2B5EF4-FFF2-40B4-BE49-F238E27FC236}">
                <a16:creationId xmlns:a16="http://schemas.microsoft.com/office/drawing/2014/main" id="{19CB8828-996E-4A98-87F4-70BD2C0F7EB6}"/>
              </a:ext>
            </a:extLst>
          </p:cNvPr>
          <p:cNvPicPr/>
          <p:nvPr/>
        </p:nvPicPr>
        <p:blipFill rotWithShape="1">
          <a:blip r:embed="rId7" cstate="print">
            <a:extLst>
              <a:ext uri="{28A0092B-C50C-407E-A947-70E740481C1C}">
                <a14:useLocalDpi xmlns:a14="http://schemas.microsoft.com/office/drawing/2010/main" val="0"/>
              </a:ext>
            </a:extLst>
          </a:blip>
          <a:srcRect t="19242" r="5890" b="14481"/>
          <a:stretch/>
        </p:blipFill>
        <p:spPr bwMode="auto">
          <a:xfrm>
            <a:off x="4388434" y="2886097"/>
            <a:ext cx="3590874" cy="2066903"/>
          </a:xfrm>
          <a:prstGeom prst="rect">
            <a:avLst/>
          </a:prstGeom>
          <a:noFill/>
          <a:ln>
            <a:noFill/>
          </a:ln>
          <a:extLst>
            <a:ext uri="{53640926-AAD7-44D8-BBD7-CCE9431645EC}">
              <a14:shadowObscured xmlns:a14="http://schemas.microsoft.com/office/drawing/2010/main"/>
            </a:ext>
          </a:extLst>
        </p:spPr>
      </p:pic>
      <p:pic>
        <p:nvPicPr>
          <p:cNvPr id="36" name="图片 35" descr="Chart, line chart&#10;&#10;Description automatically generated">
            <a:extLst>
              <a:ext uri="{FF2B5EF4-FFF2-40B4-BE49-F238E27FC236}">
                <a16:creationId xmlns:a16="http://schemas.microsoft.com/office/drawing/2014/main" id="{08B22AC2-71B1-4907-A1D5-035F18C62027}"/>
              </a:ext>
            </a:extLst>
          </p:cNvPr>
          <p:cNvPicPr/>
          <p:nvPr/>
        </p:nvPicPr>
        <p:blipFill rotWithShape="1">
          <a:blip r:embed="rId8" cstate="print">
            <a:extLst>
              <a:ext uri="{28A0092B-C50C-407E-A947-70E740481C1C}">
                <a14:useLocalDpi xmlns:a14="http://schemas.microsoft.com/office/drawing/2010/main" val="0"/>
              </a:ext>
            </a:extLst>
          </a:blip>
          <a:srcRect l="6336" t="9271" r="7691" b="1197"/>
          <a:stretch/>
        </p:blipFill>
        <p:spPr bwMode="auto">
          <a:xfrm>
            <a:off x="4666285" y="4656477"/>
            <a:ext cx="3313022" cy="2066903"/>
          </a:xfrm>
          <a:prstGeom prst="rect">
            <a:avLst/>
          </a:prstGeom>
          <a:noFill/>
          <a:ln>
            <a:noFill/>
          </a:ln>
          <a:extLst>
            <a:ext uri="{53640926-AAD7-44D8-BBD7-CCE9431645EC}">
              <a14:shadowObscured xmlns:a14="http://schemas.microsoft.com/office/drawing/2010/main"/>
            </a:ext>
          </a:extLst>
        </p:spPr>
      </p:pic>
      <p:sp>
        <p:nvSpPr>
          <p:cNvPr id="12" name="矩形 11">
            <a:extLst>
              <a:ext uri="{FF2B5EF4-FFF2-40B4-BE49-F238E27FC236}">
                <a16:creationId xmlns:a16="http://schemas.microsoft.com/office/drawing/2014/main" id="{07F19644-8F25-4D3E-AA0C-403D0C3BD1A8}"/>
              </a:ext>
            </a:extLst>
          </p:cNvPr>
          <p:cNvSpPr/>
          <p:nvPr/>
        </p:nvSpPr>
        <p:spPr>
          <a:xfrm>
            <a:off x="228600" y="76200"/>
            <a:ext cx="7954172" cy="812530"/>
          </a:xfrm>
          <a:prstGeom prst="rect">
            <a:avLst/>
          </a:prstGeom>
        </p:spPr>
        <p:txBody>
          <a:bodyPr wrap="square">
            <a:spAutoFit/>
          </a:bodyPr>
          <a:lstStyle/>
          <a:p>
            <a:pPr indent="-457200" eaLnBrk="1" hangingPunct="1">
              <a:lnSpc>
                <a:spcPct val="90000"/>
              </a:lnSpc>
            </a:pPr>
            <a:r>
              <a:rPr lang="en-US" altLang="zh-CN" sz="2600" b="1" dirty="0" smtClean="0">
                <a:latin typeface="Times New Roman" panose="02020603050405020304" pitchFamily="18" charset="0"/>
                <a:ea typeface="仿宋" panose="02010609060101010101" pitchFamily="49" charset="-122"/>
                <a:cs typeface="Times New Roman" panose="02020603050405020304" pitchFamily="18" charset="0"/>
              </a:rPr>
              <a:t>Mean seasonal cycle of residual vertical displacements 	and robustness analysis (KAGA station)</a:t>
            </a:r>
            <a:endParaRPr lang="zh-CN" altLang="en-US" sz="2600" b="1"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8" name="矩形 5">
            <a:extLst>
              <a:ext uri="{FF2B5EF4-FFF2-40B4-BE49-F238E27FC236}">
                <a16:creationId xmlns:a16="http://schemas.microsoft.com/office/drawing/2014/main" id="{5D6FA04B-B8DB-4BF4-B47D-A088BE8867EC}"/>
              </a:ext>
            </a:extLst>
          </p:cNvPr>
          <p:cNvSpPr/>
          <p:nvPr/>
        </p:nvSpPr>
        <p:spPr>
          <a:xfrm>
            <a:off x="2683240" y="944972"/>
            <a:ext cx="1177638" cy="461665"/>
          </a:xfrm>
          <a:prstGeom prst="rect">
            <a:avLst/>
          </a:prstGeom>
          <a:solidFill>
            <a:schemeClr val="bg1"/>
          </a:solidFill>
          <a:ln>
            <a:solidFill>
              <a:schemeClr val="tx1"/>
            </a:solidFill>
          </a:ln>
        </p:spPr>
        <p:txBody>
          <a:bodyPr wrap="square">
            <a:spAutoFit/>
          </a:bodyPr>
          <a:lstStyle/>
          <a:p>
            <a:pPr algn="ctr">
              <a:spcAft>
                <a:spcPts val="1200"/>
              </a:spcAft>
            </a:pPr>
            <a:r>
              <a:rPr lang="en-GB" altLang="zh-CN" sz="2400" b="1" dirty="0" smtClean="0">
                <a:latin typeface="+mn-lt"/>
                <a:cs typeface="Times New Roman" panose="02020603050405020304" pitchFamily="18" charset="0"/>
              </a:rPr>
              <a:t>ATM </a:t>
            </a:r>
            <a:endParaRPr lang="en-GB" altLang="zh-CN" sz="2400" b="1" dirty="0">
              <a:latin typeface="+mn-lt"/>
              <a:cs typeface="Times New Roman" panose="02020603050405020304" pitchFamily="18" charset="0"/>
            </a:endParaRPr>
          </a:p>
        </p:txBody>
      </p:sp>
      <p:sp>
        <p:nvSpPr>
          <p:cNvPr id="19" name="矩形 5">
            <a:extLst>
              <a:ext uri="{FF2B5EF4-FFF2-40B4-BE49-F238E27FC236}">
                <a16:creationId xmlns:a16="http://schemas.microsoft.com/office/drawing/2014/main" id="{5D6FA04B-B8DB-4BF4-B47D-A088BE8867EC}"/>
              </a:ext>
            </a:extLst>
          </p:cNvPr>
          <p:cNvSpPr/>
          <p:nvPr/>
        </p:nvSpPr>
        <p:spPr>
          <a:xfrm>
            <a:off x="2696851" y="2880589"/>
            <a:ext cx="1177638" cy="461665"/>
          </a:xfrm>
          <a:prstGeom prst="rect">
            <a:avLst/>
          </a:prstGeom>
          <a:solidFill>
            <a:schemeClr val="bg1"/>
          </a:solidFill>
          <a:ln>
            <a:solidFill>
              <a:schemeClr val="tx1"/>
            </a:solidFill>
          </a:ln>
        </p:spPr>
        <p:txBody>
          <a:bodyPr wrap="square">
            <a:spAutoFit/>
          </a:bodyPr>
          <a:lstStyle/>
          <a:p>
            <a:pPr algn="ctr">
              <a:spcAft>
                <a:spcPts val="1200"/>
              </a:spcAft>
            </a:pPr>
            <a:r>
              <a:rPr lang="en-GB" altLang="zh-CN" sz="2400" b="1" dirty="0" smtClean="0">
                <a:latin typeface="+mn-lt"/>
                <a:cs typeface="Times New Roman" panose="02020603050405020304" pitchFamily="18" charset="0"/>
              </a:rPr>
              <a:t>NTOL </a:t>
            </a:r>
            <a:endParaRPr lang="en-GB" altLang="zh-CN" sz="2400" b="1" dirty="0">
              <a:latin typeface="+mn-lt"/>
              <a:cs typeface="Times New Roman" panose="02020603050405020304" pitchFamily="18" charset="0"/>
            </a:endParaRPr>
          </a:p>
        </p:txBody>
      </p:sp>
      <p:sp>
        <p:nvSpPr>
          <p:cNvPr id="20" name="矩形 5">
            <a:extLst>
              <a:ext uri="{FF2B5EF4-FFF2-40B4-BE49-F238E27FC236}">
                <a16:creationId xmlns:a16="http://schemas.microsoft.com/office/drawing/2014/main" id="{5D6FA04B-B8DB-4BF4-B47D-A088BE8867EC}"/>
              </a:ext>
            </a:extLst>
          </p:cNvPr>
          <p:cNvSpPr/>
          <p:nvPr/>
        </p:nvSpPr>
        <p:spPr>
          <a:xfrm>
            <a:off x="3210796" y="4618027"/>
            <a:ext cx="946049" cy="461665"/>
          </a:xfrm>
          <a:prstGeom prst="rect">
            <a:avLst/>
          </a:prstGeom>
          <a:solidFill>
            <a:schemeClr val="bg1"/>
          </a:solidFill>
          <a:ln>
            <a:solidFill>
              <a:schemeClr val="tx1"/>
            </a:solidFill>
          </a:ln>
        </p:spPr>
        <p:txBody>
          <a:bodyPr wrap="square">
            <a:spAutoFit/>
          </a:bodyPr>
          <a:lstStyle/>
          <a:p>
            <a:pPr algn="ctr">
              <a:spcAft>
                <a:spcPts val="1200"/>
              </a:spcAft>
            </a:pPr>
            <a:r>
              <a:rPr lang="en-GB" altLang="zh-CN" sz="2400" b="1" dirty="0" smtClean="0">
                <a:latin typeface="+mn-lt"/>
                <a:cs typeface="Times New Roman" panose="02020603050405020304" pitchFamily="18" charset="0"/>
              </a:rPr>
              <a:t>SMB </a:t>
            </a:r>
            <a:endParaRPr lang="en-GB" altLang="zh-CN" sz="2400" b="1" dirty="0">
              <a:latin typeface="+mn-lt"/>
              <a:cs typeface="Times New Roman" panose="02020603050405020304" pitchFamily="18" charset="0"/>
            </a:endParaRPr>
          </a:p>
        </p:txBody>
      </p:sp>
      <p:sp>
        <p:nvSpPr>
          <p:cNvPr id="26" name="矩形 5">
            <a:extLst>
              <a:ext uri="{FF2B5EF4-FFF2-40B4-BE49-F238E27FC236}">
                <a16:creationId xmlns:a16="http://schemas.microsoft.com/office/drawing/2014/main" id="{5D6FA04B-B8DB-4BF4-B47D-A088BE8867EC}"/>
              </a:ext>
            </a:extLst>
          </p:cNvPr>
          <p:cNvSpPr/>
          <p:nvPr/>
        </p:nvSpPr>
        <p:spPr>
          <a:xfrm>
            <a:off x="5943600" y="944971"/>
            <a:ext cx="990600" cy="461665"/>
          </a:xfrm>
          <a:prstGeom prst="rect">
            <a:avLst/>
          </a:prstGeom>
          <a:solidFill>
            <a:schemeClr val="bg1"/>
          </a:solidFill>
          <a:ln>
            <a:solidFill>
              <a:schemeClr val="tx1"/>
            </a:solidFill>
          </a:ln>
        </p:spPr>
        <p:txBody>
          <a:bodyPr wrap="square">
            <a:spAutoFit/>
          </a:bodyPr>
          <a:lstStyle/>
          <a:p>
            <a:pPr algn="ctr">
              <a:spcAft>
                <a:spcPts val="1200"/>
              </a:spcAft>
            </a:pPr>
            <a:r>
              <a:rPr lang="en-GB" altLang="zh-CN" sz="2400" b="1" dirty="0" smtClean="0">
                <a:latin typeface="+mn-lt"/>
                <a:cs typeface="Times New Roman" panose="02020603050405020304" pitchFamily="18" charset="0"/>
              </a:rPr>
              <a:t>TEM </a:t>
            </a:r>
            <a:endParaRPr lang="en-GB" altLang="zh-CN" sz="2400" b="1" dirty="0">
              <a:latin typeface="+mn-lt"/>
              <a:cs typeface="Times New Roman" panose="02020603050405020304" pitchFamily="18" charset="0"/>
            </a:endParaRPr>
          </a:p>
        </p:txBody>
      </p:sp>
      <p:sp>
        <p:nvSpPr>
          <p:cNvPr id="27" name="矩形 5">
            <a:extLst>
              <a:ext uri="{FF2B5EF4-FFF2-40B4-BE49-F238E27FC236}">
                <a16:creationId xmlns:a16="http://schemas.microsoft.com/office/drawing/2014/main" id="{5D6FA04B-B8DB-4BF4-B47D-A088BE8867EC}"/>
              </a:ext>
            </a:extLst>
          </p:cNvPr>
          <p:cNvSpPr/>
          <p:nvPr/>
        </p:nvSpPr>
        <p:spPr>
          <a:xfrm>
            <a:off x="6458461" y="2828409"/>
            <a:ext cx="990600" cy="461665"/>
          </a:xfrm>
          <a:prstGeom prst="rect">
            <a:avLst/>
          </a:prstGeom>
          <a:solidFill>
            <a:schemeClr val="bg1"/>
          </a:solidFill>
          <a:ln>
            <a:solidFill>
              <a:schemeClr val="tx1"/>
            </a:solidFill>
          </a:ln>
        </p:spPr>
        <p:txBody>
          <a:bodyPr wrap="square">
            <a:spAutoFit/>
          </a:bodyPr>
          <a:lstStyle/>
          <a:p>
            <a:pPr algn="ctr">
              <a:spcAft>
                <a:spcPts val="1200"/>
              </a:spcAft>
            </a:pPr>
            <a:r>
              <a:rPr lang="en-GB" altLang="zh-CN" sz="2400" b="1" dirty="0" smtClean="0">
                <a:latin typeface="+mn-lt"/>
                <a:cs typeface="Times New Roman" panose="02020603050405020304" pitchFamily="18" charset="0"/>
              </a:rPr>
              <a:t>GPS </a:t>
            </a:r>
            <a:endParaRPr lang="en-GB" altLang="zh-CN" sz="2400" b="1" dirty="0">
              <a:latin typeface="+mn-lt"/>
              <a:cs typeface="Times New Roman" panose="02020603050405020304" pitchFamily="18" charset="0"/>
            </a:endParaRPr>
          </a:p>
        </p:txBody>
      </p:sp>
      <p:sp>
        <p:nvSpPr>
          <p:cNvPr id="28" name="矩形 5">
            <a:extLst>
              <a:ext uri="{FF2B5EF4-FFF2-40B4-BE49-F238E27FC236}">
                <a16:creationId xmlns:a16="http://schemas.microsoft.com/office/drawing/2014/main" id="{5D6FA04B-B8DB-4BF4-B47D-A088BE8867EC}"/>
              </a:ext>
            </a:extLst>
          </p:cNvPr>
          <p:cNvSpPr/>
          <p:nvPr/>
        </p:nvSpPr>
        <p:spPr>
          <a:xfrm>
            <a:off x="6344157" y="4580773"/>
            <a:ext cx="1181101" cy="707886"/>
          </a:xfrm>
          <a:prstGeom prst="rect">
            <a:avLst/>
          </a:prstGeom>
          <a:solidFill>
            <a:schemeClr val="bg1"/>
          </a:solidFill>
          <a:ln>
            <a:solidFill>
              <a:schemeClr val="tx1"/>
            </a:solidFill>
          </a:ln>
        </p:spPr>
        <p:txBody>
          <a:bodyPr wrap="square">
            <a:spAutoFit/>
          </a:bodyPr>
          <a:lstStyle/>
          <a:p>
            <a:pPr algn="ctr">
              <a:spcAft>
                <a:spcPts val="1200"/>
              </a:spcAft>
            </a:pPr>
            <a:r>
              <a:rPr lang="en-GB" altLang="zh-CN" sz="2000" b="1" dirty="0" smtClean="0">
                <a:latin typeface="+mn-lt"/>
                <a:cs typeface="Times New Roman" panose="02020603050405020304" pitchFamily="18" charset="0"/>
              </a:rPr>
              <a:t>Ice Dis-charge </a:t>
            </a:r>
            <a:endParaRPr lang="en-GB" altLang="zh-CN" sz="2000" b="1" dirty="0">
              <a:latin typeface="+mn-lt"/>
              <a:cs typeface="Times New Roman" panose="02020603050405020304" pitchFamily="18" charset="0"/>
            </a:endParaRPr>
          </a:p>
        </p:txBody>
      </p:sp>
      <p:sp>
        <p:nvSpPr>
          <p:cNvPr id="29" name="矩形 5">
            <a:extLst>
              <a:ext uri="{FF2B5EF4-FFF2-40B4-BE49-F238E27FC236}">
                <a16:creationId xmlns:a16="http://schemas.microsoft.com/office/drawing/2014/main" id="{5D6FA04B-B8DB-4BF4-B47D-A088BE8867EC}"/>
              </a:ext>
            </a:extLst>
          </p:cNvPr>
          <p:cNvSpPr/>
          <p:nvPr/>
        </p:nvSpPr>
        <p:spPr>
          <a:xfrm>
            <a:off x="5486400" y="3158565"/>
            <a:ext cx="580613" cy="126746"/>
          </a:xfrm>
          <a:prstGeom prst="rect">
            <a:avLst/>
          </a:prstGeom>
          <a:solidFill>
            <a:schemeClr val="bg1"/>
          </a:solidFill>
          <a:ln>
            <a:noFill/>
          </a:ln>
        </p:spPr>
        <p:txBody>
          <a:bodyPr wrap="square" lIns="10800" tIns="0" rIns="0" bIns="3600">
            <a:spAutoFit/>
          </a:bodyPr>
          <a:lstStyle/>
          <a:p>
            <a:pPr>
              <a:spcAft>
                <a:spcPts val="1200"/>
              </a:spcAft>
            </a:pPr>
            <a:r>
              <a:rPr lang="en-GB" altLang="zh-CN" sz="800" dirty="0" smtClean="0">
                <a:latin typeface="+mn-lt"/>
                <a:cs typeface="Times New Roman" panose="02020603050405020304" pitchFamily="18" charset="0"/>
              </a:rPr>
              <a:t>from NGL </a:t>
            </a:r>
            <a:endParaRPr lang="en-GB" altLang="zh-CN" sz="800" dirty="0">
              <a:latin typeface="+mn-lt"/>
              <a:cs typeface="Times New Roman" panose="02020603050405020304" pitchFamily="18" charset="0"/>
            </a:endParaRPr>
          </a:p>
        </p:txBody>
      </p:sp>
    </p:spTree>
    <p:extLst>
      <p:ext uri="{BB962C8B-B14F-4D97-AF65-F5344CB8AC3E}">
        <p14:creationId xmlns:p14="http://schemas.microsoft.com/office/powerpoint/2010/main" val="23338744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1" y="138125"/>
            <a:ext cx="4608807" cy="954107"/>
          </a:xfrm>
          <a:prstGeom prst="rect">
            <a:avLst/>
          </a:prstGeom>
        </p:spPr>
        <p:txBody>
          <a:bodyPr wrap="square">
            <a:spAutoFit/>
          </a:bodyPr>
          <a:lstStyle/>
          <a:p>
            <a:pPr eaLnBrk="1" hangingPunct="1"/>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Mean </a:t>
            </a:r>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seasonal </a:t>
            </a:r>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cycles of</a:t>
            </a:r>
          </a:p>
          <a:p>
            <a:pPr eaLnBrk="1" hangingPunct="1"/>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	 vertical displacements</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18" name="图片 17">
            <a:extLst>
              <a:ext uri="{FF2B5EF4-FFF2-40B4-BE49-F238E27FC236}">
                <a16:creationId xmlns:a16="http://schemas.microsoft.com/office/drawing/2014/main" id="{596AFE2A-0D69-458E-92C4-8A9CE256DA2E}"/>
              </a:ext>
            </a:extLst>
          </p:cNvPr>
          <p:cNvPicPr>
            <a:picLocks noChangeAspect="1"/>
          </p:cNvPicPr>
          <p:nvPr/>
        </p:nvPicPr>
        <p:blipFill>
          <a:blip r:embed="rId3"/>
          <a:stretch>
            <a:fillRect/>
          </a:stretch>
        </p:blipFill>
        <p:spPr>
          <a:xfrm>
            <a:off x="4747341" y="226824"/>
            <a:ext cx="4298615" cy="6554976"/>
          </a:xfrm>
          <a:prstGeom prst="rect">
            <a:avLst/>
          </a:prstGeom>
        </p:spPr>
      </p:pic>
      <p:sp>
        <p:nvSpPr>
          <p:cNvPr id="2" name="Right Arrow 1"/>
          <p:cNvSpPr/>
          <p:nvPr/>
        </p:nvSpPr>
        <p:spPr>
          <a:xfrm>
            <a:off x="4529987" y="3340132"/>
            <a:ext cx="269060" cy="596884"/>
          </a:xfrm>
          <a:prstGeom prst="rightArrow">
            <a:avLst/>
          </a:prstGeom>
          <a:solidFill>
            <a:srgbClr val="FF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矩形 11">
            <a:extLst>
              <a:ext uri="{FF2B5EF4-FFF2-40B4-BE49-F238E27FC236}">
                <a16:creationId xmlns:a16="http://schemas.microsoft.com/office/drawing/2014/main" id="{07F19644-8F25-4D3E-AA0C-403D0C3BD1A8}"/>
              </a:ext>
            </a:extLst>
          </p:cNvPr>
          <p:cNvSpPr/>
          <p:nvPr/>
        </p:nvSpPr>
        <p:spPr>
          <a:xfrm>
            <a:off x="230608" y="5867400"/>
            <a:ext cx="4377950" cy="830997"/>
          </a:xfrm>
          <a:prstGeom prst="rect">
            <a:avLst/>
          </a:prstGeom>
          <a:solidFill>
            <a:srgbClr val="FFE1E1"/>
          </a:solidFill>
          <a:ln>
            <a:solidFill>
              <a:schemeClr val="tx1"/>
            </a:solidFill>
          </a:ln>
        </p:spPr>
        <p:txBody>
          <a:bodyPr wrap="square">
            <a:spAutoFit/>
          </a:bodyPr>
          <a:lstStyle/>
          <a:p>
            <a:pPr eaLnBrk="1" hangingPunct="1"/>
            <a:r>
              <a:rPr lang="en-GB" altLang="zh-CN" sz="2400" b="1" dirty="0" smtClean="0">
                <a:latin typeface="+mn-lt"/>
                <a:ea typeface="仿宋" panose="02010609060101010101" pitchFamily="49" charset="-122"/>
                <a:cs typeface="Times New Roman" panose="02020603050405020304" pitchFamily="18" charset="0"/>
              </a:rPr>
              <a:t>Typical water storage time:</a:t>
            </a:r>
          </a:p>
          <a:p>
            <a:pPr eaLnBrk="1" hangingPunct="1"/>
            <a:r>
              <a:rPr lang="en-GB" altLang="zh-CN" sz="2400" b="1" dirty="0" smtClean="0">
                <a:latin typeface="+mn-lt"/>
                <a:ea typeface="仿宋" panose="02010609060101010101" pitchFamily="49" charset="-122"/>
                <a:cs typeface="Times New Roman" panose="02020603050405020304" pitchFamily="18" charset="0"/>
              </a:rPr>
              <a:t> 6 –</a:t>
            </a:r>
            <a:r>
              <a:rPr lang="zh-CN" altLang="en-US" sz="2400" b="1" dirty="0">
                <a:latin typeface="+mn-lt"/>
                <a:ea typeface="仿宋" panose="02010609060101010101" pitchFamily="49" charset="-122"/>
                <a:cs typeface="Times New Roman" panose="02020603050405020304" pitchFamily="18" charset="0"/>
              </a:rPr>
              <a:t> </a:t>
            </a:r>
            <a:r>
              <a:rPr lang="en-GB" altLang="zh-CN" sz="2400" b="1" dirty="0" smtClean="0">
                <a:latin typeface="+mn-lt"/>
                <a:ea typeface="仿宋" panose="02010609060101010101" pitchFamily="49" charset="-122"/>
                <a:cs typeface="Times New Roman" panose="02020603050405020304" pitchFamily="18" charset="0"/>
              </a:rPr>
              <a:t>15 weeks</a:t>
            </a:r>
          </a:p>
        </p:txBody>
      </p:sp>
      <p:pic>
        <p:nvPicPr>
          <p:cNvPr id="34" name="图片 17">
            <a:extLst>
              <a:ext uri="{FF2B5EF4-FFF2-40B4-BE49-F238E27FC236}">
                <a16:creationId xmlns:a16="http://schemas.microsoft.com/office/drawing/2014/main" id="{596AFE2A-0D69-458E-92C4-8A9CE256DA2E}"/>
              </a:ext>
            </a:extLst>
          </p:cNvPr>
          <p:cNvPicPr>
            <a:picLocks noChangeAspect="1"/>
          </p:cNvPicPr>
          <p:nvPr/>
        </p:nvPicPr>
        <p:blipFill rotWithShape="1">
          <a:blip r:embed="rId3"/>
          <a:srcRect l="2693" t="49434" r="71337" b="42404"/>
          <a:stretch/>
        </p:blipFill>
        <p:spPr>
          <a:xfrm>
            <a:off x="71012" y="1830367"/>
            <a:ext cx="4448465" cy="2132033"/>
          </a:xfrm>
          <a:prstGeom prst="rect">
            <a:avLst/>
          </a:prstGeom>
        </p:spPr>
      </p:pic>
      <p:sp>
        <p:nvSpPr>
          <p:cNvPr id="19" name="矩形 11">
            <a:extLst>
              <a:ext uri="{FF2B5EF4-FFF2-40B4-BE49-F238E27FC236}">
                <a16:creationId xmlns:a16="http://schemas.microsoft.com/office/drawing/2014/main" id="{07F19644-8F25-4D3E-AA0C-403D0C3BD1A8}"/>
              </a:ext>
            </a:extLst>
          </p:cNvPr>
          <p:cNvSpPr/>
          <p:nvPr/>
        </p:nvSpPr>
        <p:spPr>
          <a:xfrm>
            <a:off x="1264795" y="1672025"/>
            <a:ext cx="2173800" cy="461665"/>
          </a:xfrm>
          <a:prstGeom prst="rect">
            <a:avLst/>
          </a:prstGeom>
          <a:solidFill>
            <a:schemeClr val="bg1"/>
          </a:solidFill>
          <a:ln>
            <a:solidFill>
              <a:schemeClr val="tx1"/>
            </a:solidFill>
          </a:ln>
        </p:spPr>
        <p:txBody>
          <a:bodyPr wrap="none">
            <a:spAutoFit/>
          </a:bodyPr>
          <a:lstStyle/>
          <a:p>
            <a:pPr eaLnBrk="1" hangingPunct="1"/>
            <a:r>
              <a:rPr lang="en-GB" altLang="zh-CN" sz="2400" b="1" dirty="0" smtClean="0">
                <a:latin typeface="+mn-lt"/>
                <a:ea typeface="仿宋" panose="02010609060101010101" pitchFamily="49" charset="-122"/>
                <a:cs typeface="Times New Roman" panose="02020603050405020304" pitchFamily="18" charset="0"/>
              </a:rPr>
              <a:t>KAGA station</a:t>
            </a:r>
            <a:endParaRPr lang="zh-CN" altLang="en-US" sz="2400" b="1" dirty="0">
              <a:latin typeface="+mn-lt"/>
              <a:ea typeface="仿宋" panose="02010609060101010101" pitchFamily="49" charset="-122"/>
              <a:cs typeface="Times New Roman" panose="02020603050405020304" pitchFamily="18" charset="0"/>
            </a:endParaRPr>
          </a:p>
        </p:txBody>
      </p:sp>
      <p:sp>
        <p:nvSpPr>
          <p:cNvPr id="35" name="矩形 11">
            <a:extLst>
              <a:ext uri="{FF2B5EF4-FFF2-40B4-BE49-F238E27FC236}">
                <a16:creationId xmlns:a16="http://schemas.microsoft.com/office/drawing/2014/main" id="{07F19644-8F25-4D3E-AA0C-403D0C3BD1A8}"/>
              </a:ext>
            </a:extLst>
          </p:cNvPr>
          <p:cNvSpPr/>
          <p:nvPr/>
        </p:nvSpPr>
        <p:spPr>
          <a:xfrm>
            <a:off x="217612" y="4145470"/>
            <a:ext cx="4390946" cy="1569660"/>
          </a:xfrm>
          <a:prstGeom prst="rect">
            <a:avLst/>
          </a:prstGeom>
          <a:solidFill>
            <a:srgbClr val="FFE1E1"/>
          </a:solidFill>
          <a:ln>
            <a:solidFill>
              <a:schemeClr val="tx1"/>
            </a:solidFill>
          </a:ln>
        </p:spPr>
        <p:txBody>
          <a:bodyPr wrap="none">
            <a:spAutoFit/>
          </a:bodyPr>
          <a:lstStyle/>
          <a:p>
            <a:pPr eaLnBrk="1" hangingPunct="1"/>
            <a:r>
              <a:rPr lang="en-GB" altLang="zh-CN" sz="2400" b="1" dirty="0" smtClean="0">
                <a:latin typeface="+mn-lt"/>
                <a:ea typeface="仿宋" panose="02010609060101010101" pitchFamily="49" charset="-122"/>
                <a:cs typeface="Times New Roman" panose="02020603050405020304" pitchFamily="18" charset="0"/>
              </a:rPr>
              <a:t>Likely cause of the observed</a:t>
            </a:r>
          </a:p>
          <a:p>
            <a:pPr eaLnBrk="1" hangingPunct="1"/>
            <a:r>
              <a:rPr lang="en-GB" altLang="zh-CN" sz="2400" b="1" dirty="0" smtClean="0">
                <a:latin typeface="+mn-lt"/>
                <a:ea typeface="仿宋" panose="02010609060101010101" pitchFamily="49" charset="-122"/>
                <a:cs typeface="Times New Roman" panose="02020603050405020304" pitchFamily="18" charset="0"/>
              </a:rPr>
              <a:t>positive mass anomaly in</a:t>
            </a:r>
          </a:p>
          <a:p>
            <a:pPr eaLnBrk="1" hangingPunct="1"/>
            <a:r>
              <a:rPr lang="en-GB" altLang="zh-CN" sz="2400" b="1" dirty="0" smtClean="0">
                <a:latin typeface="+mn-lt"/>
                <a:ea typeface="仿宋" panose="02010609060101010101" pitchFamily="49" charset="-122"/>
                <a:cs typeface="Times New Roman" panose="02020603050405020304" pitchFamily="18" charset="0"/>
              </a:rPr>
              <a:t>summer: accumulation and</a:t>
            </a:r>
          </a:p>
          <a:p>
            <a:pPr eaLnBrk="1" hangingPunct="1"/>
            <a:r>
              <a:rPr lang="en-GB" altLang="zh-CN" sz="2400" b="1" dirty="0" smtClean="0">
                <a:latin typeface="+mn-lt"/>
                <a:ea typeface="仿宋" panose="02010609060101010101" pitchFamily="49" charset="-122"/>
                <a:cs typeface="Times New Roman" panose="02020603050405020304" pitchFamily="18" charset="0"/>
              </a:rPr>
              <a:t>runoff of meltwater</a:t>
            </a:r>
          </a:p>
        </p:txBody>
      </p:sp>
    </p:spTree>
    <p:extLst>
      <p:ext uri="{BB962C8B-B14F-4D97-AF65-F5344CB8AC3E}">
        <p14:creationId xmlns:p14="http://schemas.microsoft.com/office/powerpoint/2010/main" val="19583581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1">
            <a:extLst>
              <a:ext uri="{FF2B5EF4-FFF2-40B4-BE49-F238E27FC236}">
                <a16:creationId xmlns:a16="http://schemas.microsoft.com/office/drawing/2014/main" id="{07F19644-8F25-4D3E-AA0C-403D0C3BD1A8}"/>
              </a:ext>
            </a:extLst>
          </p:cNvPr>
          <p:cNvSpPr/>
          <p:nvPr/>
        </p:nvSpPr>
        <p:spPr>
          <a:xfrm>
            <a:off x="152401" y="76200"/>
            <a:ext cx="7315199" cy="954107"/>
          </a:xfrm>
          <a:prstGeom prst="rect">
            <a:avLst/>
          </a:prstGeom>
        </p:spPr>
        <p:txBody>
          <a:bodyPr wrap="square">
            <a:spAutoFit/>
          </a:bodyPr>
          <a:lstStyle/>
          <a:p>
            <a:pPr eaLnBrk="1" hangingPunct="1"/>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Mean </a:t>
            </a:r>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seasonal </a:t>
            </a:r>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cycles of</a:t>
            </a:r>
          </a:p>
          <a:p>
            <a:pPr eaLnBrk="1" hangingPunct="1"/>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	 vertical displacements:</a:t>
            </a:r>
            <a:r>
              <a:rPr lang="en-US" altLang="zh-CN" sz="2800" b="1"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仿宋" panose="02010609060101010101" pitchFamily="49" charset="-122"/>
                <a:cs typeface="Times New Roman" panose="02020603050405020304" pitchFamily="18" charset="0"/>
              </a:rPr>
              <a:t>GPS vs GRACE</a:t>
            </a:r>
            <a:endParaRPr lang="zh-CN" altLang="en-US" sz="28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14" name="图片 17">
            <a:extLst>
              <a:ext uri="{FF2B5EF4-FFF2-40B4-BE49-F238E27FC236}">
                <a16:creationId xmlns:a16="http://schemas.microsoft.com/office/drawing/2014/main" id="{596AFE2A-0D69-458E-92C4-8A9CE256DA2E}"/>
              </a:ext>
            </a:extLst>
          </p:cNvPr>
          <p:cNvPicPr>
            <a:picLocks noChangeAspect="1"/>
          </p:cNvPicPr>
          <p:nvPr/>
        </p:nvPicPr>
        <p:blipFill rotWithShape="1">
          <a:blip r:embed="rId3"/>
          <a:srcRect l="2693" t="49434" r="71337" b="42917"/>
          <a:stretch/>
        </p:blipFill>
        <p:spPr>
          <a:xfrm>
            <a:off x="71012" y="1830367"/>
            <a:ext cx="4448465" cy="1998129"/>
          </a:xfrm>
          <a:prstGeom prst="rect">
            <a:avLst/>
          </a:prstGeom>
        </p:spPr>
      </p:pic>
      <p:sp>
        <p:nvSpPr>
          <p:cNvPr id="15" name="矩形 11">
            <a:extLst>
              <a:ext uri="{FF2B5EF4-FFF2-40B4-BE49-F238E27FC236}">
                <a16:creationId xmlns:a16="http://schemas.microsoft.com/office/drawing/2014/main" id="{07F19644-8F25-4D3E-AA0C-403D0C3BD1A8}"/>
              </a:ext>
            </a:extLst>
          </p:cNvPr>
          <p:cNvSpPr/>
          <p:nvPr/>
        </p:nvSpPr>
        <p:spPr>
          <a:xfrm>
            <a:off x="1264795" y="1672025"/>
            <a:ext cx="2173800" cy="461665"/>
          </a:xfrm>
          <a:prstGeom prst="rect">
            <a:avLst/>
          </a:prstGeom>
          <a:solidFill>
            <a:schemeClr val="bg1"/>
          </a:solidFill>
          <a:ln>
            <a:solidFill>
              <a:schemeClr val="tx1"/>
            </a:solidFill>
          </a:ln>
        </p:spPr>
        <p:txBody>
          <a:bodyPr wrap="none">
            <a:spAutoFit/>
          </a:bodyPr>
          <a:lstStyle/>
          <a:p>
            <a:pPr eaLnBrk="1" hangingPunct="1"/>
            <a:r>
              <a:rPr lang="en-GB" altLang="zh-CN" sz="2400" b="1" dirty="0" smtClean="0">
                <a:latin typeface="+mn-lt"/>
                <a:ea typeface="仿宋" panose="02010609060101010101" pitchFamily="49" charset="-122"/>
                <a:cs typeface="Times New Roman" panose="02020603050405020304" pitchFamily="18" charset="0"/>
              </a:rPr>
              <a:t>KAGA station</a:t>
            </a:r>
            <a:endParaRPr lang="zh-CN" altLang="en-US" sz="2400" b="1" dirty="0">
              <a:latin typeface="+mn-lt"/>
              <a:ea typeface="仿宋"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989726" y="2895600"/>
            <a:ext cx="4697073" cy="3686363"/>
          </a:xfrm>
          <a:prstGeom prst="rect">
            <a:avLst/>
          </a:prstGeom>
          <a:ln>
            <a:solidFill>
              <a:schemeClr val="tx1"/>
            </a:solidFill>
          </a:ln>
        </p:spPr>
      </p:pic>
      <p:sp>
        <p:nvSpPr>
          <p:cNvPr id="17" name="矩形 11">
            <a:extLst>
              <a:ext uri="{FF2B5EF4-FFF2-40B4-BE49-F238E27FC236}">
                <a16:creationId xmlns:a16="http://schemas.microsoft.com/office/drawing/2014/main" id="{07F19644-8F25-4D3E-AA0C-403D0C3BD1A8}"/>
              </a:ext>
            </a:extLst>
          </p:cNvPr>
          <p:cNvSpPr/>
          <p:nvPr/>
        </p:nvSpPr>
        <p:spPr>
          <a:xfrm>
            <a:off x="4343399" y="2489030"/>
            <a:ext cx="4094791" cy="461665"/>
          </a:xfrm>
          <a:prstGeom prst="rect">
            <a:avLst/>
          </a:prstGeom>
          <a:solidFill>
            <a:schemeClr val="bg1"/>
          </a:solidFill>
          <a:ln>
            <a:solidFill>
              <a:schemeClr val="tx1"/>
            </a:solidFill>
          </a:ln>
        </p:spPr>
        <p:txBody>
          <a:bodyPr wrap="square">
            <a:spAutoFit/>
          </a:bodyPr>
          <a:lstStyle/>
          <a:p>
            <a:pPr algn="ctr" eaLnBrk="1" hangingPunct="1"/>
            <a:r>
              <a:rPr lang="en-GB" altLang="zh-CN" sz="2400" b="1" dirty="0" smtClean="0">
                <a:latin typeface="+mn-lt"/>
                <a:ea typeface="仿宋" panose="02010609060101010101" pitchFamily="49" charset="-122"/>
                <a:cs typeface="Times New Roman" panose="02020603050405020304" pitchFamily="18" charset="0"/>
              </a:rPr>
              <a:t>GRACE (entire Greenland)</a:t>
            </a:r>
            <a:endParaRPr lang="zh-CN" altLang="en-US" sz="2400" b="1" dirty="0">
              <a:latin typeface="+mn-lt"/>
              <a:ea typeface="仿宋" panose="02010609060101010101" pitchFamily="49" charset="-122"/>
              <a:cs typeface="Times New Roman" panose="02020603050405020304" pitchFamily="18" charset="0"/>
            </a:endParaRPr>
          </a:p>
        </p:txBody>
      </p:sp>
      <p:sp>
        <p:nvSpPr>
          <p:cNvPr id="20" name="矩形 11">
            <a:extLst>
              <a:ext uri="{FF2B5EF4-FFF2-40B4-BE49-F238E27FC236}">
                <a16:creationId xmlns:a16="http://schemas.microsoft.com/office/drawing/2014/main" id="{07F19644-8F25-4D3E-AA0C-403D0C3BD1A8}"/>
              </a:ext>
            </a:extLst>
          </p:cNvPr>
          <p:cNvSpPr/>
          <p:nvPr/>
        </p:nvSpPr>
        <p:spPr>
          <a:xfrm>
            <a:off x="6040031" y="6541110"/>
            <a:ext cx="2976228" cy="276999"/>
          </a:xfrm>
          <a:prstGeom prst="rect">
            <a:avLst/>
          </a:prstGeom>
          <a:solidFill>
            <a:schemeClr val="bg1"/>
          </a:solidFill>
          <a:ln>
            <a:solidFill>
              <a:schemeClr val="tx1"/>
            </a:solidFill>
          </a:ln>
        </p:spPr>
        <p:txBody>
          <a:bodyPr wrap="square">
            <a:spAutoFit/>
          </a:bodyPr>
          <a:lstStyle/>
          <a:p>
            <a:pPr algn="ctr" eaLnBrk="1" hangingPunct="1"/>
            <a:r>
              <a:rPr lang="en-GB" altLang="zh-CN" sz="1200" b="1" dirty="0" smtClean="0">
                <a:latin typeface="+mn-lt"/>
                <a:ea typeface="仿宋" panose="02010609060101010101" pitchFamily="49" charset="-122"/>
                <a:cs typeface="Times New Roman" panose="02020603050405020304" pitchFamily="18" charset="0"/>
              </a:rPr>
              <a:t>Ran et al (The Cryosphere, 2018)</a:t>
            </a:r>
            <a:endParaRPr lang="zh-CN" altLang="en-US" sz="1200" b="1" dirty="0">
              <a:latin typeface="+mn-lt"/>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824731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3CFE1A98-218E-4CF8-B56D-36F3575D0E0E}"/>
              </a:ext>
            </a:extLst>
          </p:cNvPr>
          <p:cNvSpPr/>
          <p:nvPr/>
        </p:nvSpPr>
        <p:spPr>
          <a:xfrm>
            <a:off x="0" y="0"/>
            <a:ext cx="152400" cy="838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6600"/>
              </a:solidFill>
              <a:effectLst/>
              <a:uLnTx/>
              <a:uFillTx/>
              <a:latin typeface="+mn-lt"/>
              <a:ea typeface="+mn-ea"/>
              <a:cs typeface="+mn-cs"/>
            </a:endParaRPr>
          </a:p>
        </p:txBody>
      </p:sp>
      <p:grpSp>
        <p:nvGrpSpPr>
          <p:cNvPr id="22" name="组合 21">
            <a:extLst>
              <a:ext uri="{FF2B5EF4-FFF2-40B4-BE49-F238E27FC236}">
                <a16:creationId xmlns:a16="http://schemas.microsoft.com/office/drawing/2014/main" id="{93DEBB08-406D-434C-AB42-9DC0BAECEA3F}"/>
              </a:ext>
            </a:extLst>
          </p:cNvPr>
          <p:cNvGrpSpPr/>
          <p:nvPr/>
        </p:nvGrpSpPr>
        <p:grpSpPr>
          <a:xfrm rot="11383982" flipH="1" flipV="1">
            <a:off x="180103" y="677141"/>
            <a:ext cx="1401521" cy="322114"/>
            <a:chOff x="-1383155" y="3519643"/>
            <a:chExt cx="7408828" cy="1702786"/>
          </a:xfrm>
        </p:grpSpPr>
        <p:sp>
          <p:nvSpPr>
            <p:cNvPr id="23" name="任意多边形 1">
              <a:extLst>
                <a:ext uri="{FF2B5EF4-FFF2-40B4-BE49-F238E27FC236}">
                  <a16:creationId xmlns:a16="http://schemas.microsoft.com/office/drawing/2014/main" id="{9678B6DE-7EDA-4BCC-9A96-0F1AEE794452}"/>
                </a:ext>
              </a:extLst>
            </p:cNvPr>
            <p:cNvSpPr/>
            <p:nvPr/>
          </p:nvSpPr>
          <p:spPr>
            <a:xfrm rot="21433054">
              <a:off x="-1383155" y="4193889"/>
              <a:ext cx="5864180" cy="1028540"/>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Lst>
              <a:ahLst/>
              <a:cxnLst>
                <a:cxn ang="0">
                  <a:pos x="connsiteX0" y="connsiteY0"/>
                </a:cxn>
                <a:cxn ang="0">
                  <a:pos x="connsiteX1" y="connsiteY1"/>
                </a:cxn>
                <a:cxn ang="0">
                  <a:pos x="connsiteX2" y="connsiteY2"/>
                </a:cxn>
                <a:cxn ang="0">
                  <a:pos x="connsiteX3" y="connsiteY3"/>
                </a:cxn>
              </a:cxnLst>
              <a:rect l="l" t="t" r="r" b="b"/>
              <a:pathLst>
                <a:path w="3819525" h="970776">
                  <a:moveTo>
                    <a:pt x="1540" y="85490"/>
                  </a:moveTo>
                  <a:cubicBezTo>
                    <a:pt x="1343683" y="-348338"/>
                    <a:pt x="1616282" y="1043016"/>
                    <a:pt x="3819525" y="396246"/>
                  </a:cubicBezTo>
                  <a:cubicBezTo>
                    <a:pt x="2021799" y="1221074"/>
                    <a:pt x="2279650" y="1132846"/>
                    <a:pt x="0" y="291471"/>
                  </a:cubicBezTo>
                  <a:cubicBezTo>
                    <a:pt x="513" y="222811"/>
                    <a:pt x="1027" y="154150"/>
                    <a:pt x="1540" y="85490"/>
                  </a:cubicBezTo>
                  <a:close/>
                </a:path>
              </a:pathLst>
            </a:custGeom>
            <a:solidFill>
              <a:srgbClr val="347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
              <a:extLst>
                <a:ext uri="{FF2B5EF4-FFF2-40B4-BE49-F238E27FC236}">
                  <a16:creationId xmlns:a16="http://schemas.microsoft.com/office/drawing/2014/main" id="{17650888-AA13-4436-920B-BD49B8F45F27}"/>
                </a:ext>
              </a:extLst>
            </p:cNvPr>
            <p:cNvSpPr/>
            <p:nvPr/>
          </p:nvSpPr>
          <p:spPr>
            <a:xfrm rot="21335702">
              <a:off x="-408586" y="3883647"/>
              <a:ext cx="6063084" cy="719023"/>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FD65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
              <a:extLst>
                <a:ext uri="{FF2B5EF4-FFF2-40B4-BE49-F238E27FC236}">
                  <a16:creationId xmlns:a16="http://schemas.microsoft.com/office/drawing/2014/main" id="{9FA90CC9-218D-4513-890A-CBC02812976C}"/>
                </a:ext>
              </a:extLst>
            </p:cNvPr>
            <p:cNvSpPr/>
            <p:nvPr/>
          </p:nvSpPr>
          <p:spPr>
            <a:xfrm rot="19978527">
              <a:off x="3333229" y="3519643"/>
              <a:ext cx="2692444" cy="436548"/>
            </a:xfrm>
            <a:custGeom>
              <a:avLst/>
              <a:gdLst>
                <a:gd name="connsiteX0" fmla="*/ 0 w 3867150"/>
                <a:gd name="connsiteY0" fmla="*/ 0 h 781050"/>
                <a:gd name="connsiteX1" fmla="*/ 3867150 w 3867150"/>
                <a:gd name="connsiteY1" fmla="*/ 704850 h 781050"/>
                <a:gd name="connsiteX2" fmla="*/ 57150 w 3867150"/>
                <a:gd name="connsiteY2" fmla="*/ 781050 h 781050"/>
                <a:gd name="connsiteX3" fmla="*/ 0 w 3867150"/>
                <a:gd name="connsiteY3" fmla="*/ 0 h 781050"/>
                <a:gd name="connsiteX0" fmla="*/ 0 w 3867150"/>
                <a:gd name="connsiteY0" fmla="*/ 6186 h 787236"/>
                <a:gd name="connsiteX1" fmla="*/ 3867150 w 3867150"/>
                <a:gd name="connsiteY1" fmla="*/ 711036 h 787236"/>
                <a:gd name="connsiteX2" fmla="*/ 57150 w 3867150"/>
                <a:gd name="connsiteY2" fmla="*/ 787236 h 787236"/>
                <a:gd name="connsiteX3" fmla="*/ 0 w 3867150"/>
                <a:gd name="connsiteY3" fmla="*/ 6186 h 787236"/>
                <a:gd name="connsiteX0" fmla="*/ 0 w 3867150"/>
                <a:gd name="connsiteY0" fmla="*/ 6186 h 932399"/>
                <a:gd name="connsiteX1" fmla="*/ 3867150 w 3867150"/>
                <a:gd name="connsiteY1" fmla="*/ 711036 h 932399"/>
                <a:gd name="connsiteX2" fmla="*/ 57150 w 3867150"/>
                <a:gd name="connsiteY2" fmla="*/ 787236 h 932399"/>
                <a:gd name="connsiteX3" fmla="*/ 0 w 3867150"/>
                <a:gd name="connsiteY3" fmla="*/ 6186 h 932399"/>
                <a:gd name="connsiteX0" fmla="*/ 0 w 3867150"/>
                <a:gd name="connsiteY0" fmla="*/ 6186 h 1088451"/>
                <a:gd name="connsiteX1" fmla="*/ 3867150 w 3867150"/>
                <a:gd name="connsiteY1" fmla="*/ 711036 h 1088451"/>
                <a:gd name="connsiteX2" fmla="*/ 57150 w 3867150"/>
                <a:gd name="connsiteY2" fmla="*/ 787236 h 1088451"/>
                <a:gd name="connsiteX3" fmla="*/ 0 w 3867150"/>
                <a:gd name="connsiteY3" fmla="*/ 6186 h 1088451"/>
                <a:gd name="connsiteX0" fmla="*/ 0 w 3838575"/>
                <a:gd name="connsiteY0" fmla="*/ 9743 h 872933"/>
                <a:gd name="connsiteX1" fmla="*/ 3838575 w 3838575"/>
                <a:gd name="connsiteY1" fmla="*/ 495518 h 872933"/>
                <a:gd name="connsiteX2" fmla="*/ 28575 w 3838575"/>
                <a:gd name="connsiteY2" fmla="*/ 571718 h 872933"/>
                <a:gd name="connsiteX3" fmla="*/ 0 w 3838575"/>
                <a:gd name="connsiteY3" fmla="*/ 9743 h 872933"/>
                <a:gd name="connsiteX0" fmla="*/ 0 w 3838575"/>
                <a:gd name="connsiteY0" fmla="*/ 79324 h 942514"/>
                <a:gd name="connsiteX1" fmla="*/ 3838575 w 3838575"/>
                <a:gd name="connsiteY1" fmla="*/ 565099 h 942514"/>
                <a:gd name="connsiteX2" fmla="*/ 28575 w 3838575"/>
                <a:gd name="connsiteY2" fmla="*/ 641299 h 942514"/>
                <a:gd name="connsiteX3" fmla="*/ 0 w 3838575"/>
                <a:gd name="connsiteY3" fmla="*/ 79324 h 942514"/>
                <a:gd name="connsiteX0" fmla="*/ 0 w 3838575"/>
                <a:gd name="connsiteY0" fmla="*/ 78421 h 941611"/>
                <a:gd name="connsiteX1" fmla="*/ 3838575 w 3838575"/>
                <a:gd name="connsiteY1" fmla="*/ 564196 h 941611"/>
                <a:gd name="connsiteX2" fmla="*/ 28575 w 3838575"/>
                <a:gd name="connsiteY2" fmla="*/ 640396 h 941611"/>
                <a:gd name="connsiteX3" fmla="*/ 0 w 3838575"/>
                <a:gd name="connsiteY3" fmla="*/ 78421 h 941611"/>
                <a:gd name="connsiteX0" fmla="*/ 0 w 3838575"/>
                <a:gd name="connsiteY0" fmla="*/ 78421 h 992021"/>
                <a:gd name="connsiteX1" fmla="*/ 3838575 w 3838575"/>
                <a:gd name="connsiteY1" fmla="*/ 564196 h 992021"/>
                <a:gd name="connsiteX2" fmla="*/ 28575 w 3838575"/>
                <a:gd name="connsiteY2" fmla="*/ 640396 h 992021"/>
                <a:gd name="connsiteX3" fmla="*/ 0 w 3838575"/>
                <a:gd name="connsiteY3" fmla="*/ 78421 h 992021"/>
                <a:gd name="connsiteX0" fmla="*/ 0 w 3838575"/>
                <a:gd name="connsiteY0" fmla="*/ 78421 h 958433"/>
                <a:gd name="connsiteX1" fmla="*/ 3838575 w 3838575"/>
                <a:gd name="connsiteY1" fmla="*/ 564196 h 958433"/>
                <a:gd name="connsiteX2" fmla="*/ 28575 w 3838575"/>
                <a:gd name="connsiteY2" fmla="*/ 640396 h 958433"/>
                <a:gd name="connsiteX3" fmla="*/ 0 w 3838575"/>
                <a:gd name="connsiteY3" fmla="*/ 78421 h 958433"/>
                <a:gd name="connsiteX0" fmla="*/ 0 w 3838575"/>
                <a:gd name="connsiteY0" fmla="*/ 78421 h 843688"/>
                <a:gd name="connsiteX1" fmla="*/ 3838575 w 3838575"/>
                <a:gd name="connsiteY1" fmla="*/ 564196 h 843688"/>
                <a:gd name="connsiteX2" fmla="*/ 19050 w 3838575"/>
                <a:gd name="connsiteY2" fmla="*/ 459421 h 843688"/>
                <a:gd name="connsiteX3" fmla="*/ 0 w 3838575"/>
                <a:gd name="connsiteY3" fmla="*/ 78421 h 843688"/>
                <a:gd name="connsiteX0" fmla="*/ 0 w 3838575"/>
                <a:gd name="connsiteY0" fmla="*/ 78421 h 931009"/>
                <a:gd name="connsiteX1" fmla="*/ 3838575 w 3838575"/>
                <a:gd name="connsiteY1" fmla="*/ 564196 h 931009"/>
                <a:gd name="connsiteX2" fmla="*/ 19050 w 3838575"/>
                <a:gd name="connsiteY2" fmla="*/ 459421 h 931009"/>
                <a:gd name="connsiteX3" fmla="*/ 0 w 3838575"/>
                <a:gd name="connsiteY3" fmla="*/ 78421 h 931009"/>
                <a:gd name="connsiteX0" fmla="*/ 1540 w 3819525"/>
                <a:gd name="connsiteY0" fmla="*/ 101084 h 778653"/>
                <a:gd name="connsiteX1" fmla="*/ 3819525 w 3819525"/>
                <a:gd name="connsiteY1" fmla="*/ 411840 h 778653"/>
                <a:gd name="connsiteX2" fmla="*/ 0 w 3819525"/>
                <a:gd name="connsiteY2" fmla="*/ 307065 h 778653"/>
                <a:gd name="connsiteX3" fmla="*/ 1540 w 3819525"/>
                <a:gd name="connsiteY3" fmla="*/ 101084 h 778653"/>
                <a:gd name="connsiteX0" fmla="*/ 1540 w 3819525"/>
                <a:gd name="connsiteY0" fmla="*/ 167646 h 845215"/>
                <a:gd name="connsiteX1" fmla="*/ 3819525 w 3819525"/>
                <a:gd name="connsiteY1" fmla="*/ 478402 h 845215"/>
                <a:gd name="connsiteX2" fmla="*/ 0 w 3819525"/>
                <a:gd name="connsiteY2" fmla="*/ 373627 h 845215"/>
                <a:gd name="connsiteX3" fmla="*/ 1540 w 3819525"/>
                <a:gd name="connsiteY3" fmla="*/ 167646 h 845215"/>
                <a:gd name="connsiteX0" fmla="*/ 1540 w 3819525"/>
                <a:gd name="connsiteY0" fmla="*/ 122327 h 799896"/>
                <a:gd name="connsiteX1" fmla="*/ 3819525 w 3819525"/>
                <a:gd name="connsiteY1" fmla="*/ 433083 h 799896"/>
                <a:gd name="connsiteX2" fmla="*/ 0 w 3819525"/>
                <a:gd name="connsiteY2" fmla="*/ 328308 h 799896"/>
                <a:gd name="connsiteX3" fmla="*/ 1540 w 3819525"/>
                <a:gd name="connsiteY3" fmla="*/ 122327 h 799896"/>
                <a:gd name="connsiteX0" fmla="*/ 1540 w 3819525"/>
                <a:gd name="connsiteY0" fmla="*/ 122327 h 832626"/>
                <a:gd name="connsiteX1" fmla="*/ 3819525 w 3819525"/>
                <a:gd name="connsiteY1" fmla="*/ 433083 h 832626"/>
                <a:gd name="connsiteX2" fmla="*/ 0 w 3819525"/>
                <a:gd name="connsiteY2" fmla="*/ 328308 h 832626"/>
                <a:gd name="connsiteX3" fmla="*/ 1540 w 3819525"/>
                <a:gd name="connsiteY3" fmla="*/ 122327 h 832626"/>
                <a:gd name="connsiteX0" fmla="*/ 1540 w 3819525"/>
                <a:gd name="connsiteY0" fmla="*/ 122327 h 1007613"/>
                <a:gd name="connsiteX1" fmla="*/ 3819525 w 3819525"/>
                <a:gd name="connsiteY1" fmla="*/ 433083 h 1007613"/>
                <a:gd name="connsiteX2" fmla="*/ 0 w 3819525"/>
                <a:gd name="connsiteY2" fmla="*/ 328308 h 1007613"/>
                <a:gd name="connsiteX3" fmla="*/ 1540 w 3819525"/>
                <a:gd name="connsiteY3" fmla="*/ 122327 h 1007613"/>
                <a:gd name="connsiteX0" fmla="*/ 1540 w 3819525"/>
                <a:gd name="connsiteY0" fmla="*/ 85490 h 970776"/>
                <a:gd name="connsiteX1" fmla="*/ 3819525 w 3819525"/>
                <a:gd name="connsiteY1" fmla="*/ 396246 h 970776"/>
                <a:gd name="connsiteX2" fmla="*/ 0 w 3819525"/>
                <a:gd name="connsiteY2" fmla="*/ 291471 h 970776"/>
                <a:gd name="connsiteX3" fmla="*/ 1540 w 3819525"/>
                <a:gd name="connsiteY3" fmla="*/ 85490 h 970776"/>
                <a:gd name="connsiteX0" fmla="*/ 0 w 3819525"/>
                <a:gd name="connsiteY0" fmla="*/ 0 h 679305"/>
                <a:gd name="connsiteX1" fmla="*/ 3819525 w 3819525"/>
                <a:gd name="connsiteY1" fmla="*/ 104775 h 679305"/>
                <a:gd name="connsiteX2" fmla="*/ 0 w 3819525"/>
                <a:gd name="connsiteY2" fmla="*/ 0 h 679305"/>
                <a:gd name="connsiteX0" fmla="*/ 0 w 3819525"/>
                <a:gd name="connsiteY0" fmla="*/ 206121 h 885426"/>
                <a:gd name="connsiteX1" fmla="*/ 3819525 w 3819525"/>
                <a:gd name="connsiteY1" fmla="*/ 310896 h 885426"/>
                <a:gd name="connsiteX2" fmla="*/ 0 w 3819525"/>
                <a:gd name="connsiteY2" fmla="*/ 206121 h 885426"/>
                <a:gd name="connsiteX0" fmla="*/ 0 w 3819525"/>
                <a:gd name="connsiteY0" fmla="*/ 130877 h 810182"/>
                <a:gd name="connsiteX1" fmla="*/ 3819525 w 3819525"/>
                <a:gd name="connsiteY1" fmla="*/ 235652 h 810182"/>
                <a:gd name="connsiteX2" fmla="*/ 0 w 3819525"/>
                <a:gd name="connsiteY2" fmla="*/ 130877 h 810182"/>
                <a:gd name="connsiteX0" fmla="*/ 0 w 3819525"/>
                <a:gd name="connsiteY0" fmla="*/ 117844 h 797149"/>
                <a:gd name="connsiteX1" fmla="*/ 3819525 w 3819525"/>
                <a:gd name="connsiteY1" fmla="*/ 222619 h 797149"/>
                <a:gd name="connsiteX2" fmla="*/ 0 w 3819525"/>
                <a:gd name="connsiteY2" fmla="*/ 117844 h 797149"/>
                <a:gd name="connsiteX0" fmla="*/ 0 w 3819525"/>
                <a:gd name="connsiteY0" fmla="*/ 117844 h 863291"/>
                <a:gd name="connsiteX1" fmla="*/ 3819525 w 3819525"/>
                <a:gd name="connsiteY1" fmla="*/ 222619 h 863291"/>
                <a:gd name="connsiteX2" fmla="*/ 0 w 3819525"/>
                <a:gd name="connsiteY2" fmla="*/ 117844 h 863291"/>
                <a:gd name="connsiteX0" fmla="*/ 0 w 3819525"/>
                <a:gd name="connsiteY0" fmla="*/ 117844 h 716851"/>
                <a:gd name="connsiteX1" fmla="*/ 3819525 w 3819525"/>
                <a:gd name="connsiteY1" fmla="*/ 222619 h 716851"/>
                <a:gd name="connsiteX2" fmla="*/ 0 w 3819525"/>
                <a:gd name="connsiteY2" fmla="*/ 117844 h 716851"/>
                <a:gd name="connsiteX0" fmla="*/ 0 w 3819525"/>
                <a:gd name="connsiteY0" fmla="*/ 33524 h 632531"/>
                <a:gd name="connsiteX1" fmla="*/ 3819525 w 3819525"/>
                <a:gd name="connsiteY1" fmla="*/ 138299 h 632531"/>
                <a:gd name="connsiteX2" fmla="*/ 0 w 3819525"/>
                <a:gd name="connsiteY2" fmla="*/ 33524 h 632531"/>
                <a:gd name="connsiteX0" fmla="*/ 0 w 3819525"/>
                <a:gd name="connsiteY0" fmla="*/ 79634 h 678641"/>
                <a:gd name="connsiteX1" fmla="*/ 3819525 w 3819525"/>
                <a:gd name="connsiteY1" fmla="*/ 184409 h 678641"/>
                <a:gd name="connsiteX2" fmla="*/ 0 w 3819525"/>
                <a:gd name="connsiteY2" fmla="*/ 79634 h 678641"/>
              </a:gdLst>
              <a:ahLst/>
              <a:cxnLst>
                <a:cxn ang="0">
                  <a:pos x="connsiteX0" y="connsiteY0"/>
                </a:cxn>
                <a:cxn ang="0">
                  <a:pos x="connsiteX1" y="connsiteY1"/>
                </a:cxn>
                <a:cxn ang="0">
                  <a:pos x="connsiteX2" y="connsiteY2"/>
                </a:cxn>
              </a:cxnLst>
              <a:rect l="l" t="t" r="r" b="b"/>
              <a:pathLst>
                <a:path w="3819525" h="678641">
                  <a:moveTo>
                    <a:pt x="0" y="79634"/>
                  </a:moveTo>
                  <a:cubicBezTo>
                    <a:pt x="1635244" y="-309974"/>
                    <a:pt x="1366073" y="894422"/>
                    <a:pt x="3819525" y="184409"/>
                  </a:cubicBezTo>
                  <a:cubicBezTo>
                    <a:pt x="2059754" y="1173922"/>
                    <a:pt x="1445169" y="430207"/>
                    <a:pt x="0" y="79634"/>
                  </a:cubicBezTo>
                  <a:close/>
                </a:path>
              </a:pathLst>
            </a:cu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id="{07F19644-8F25-4D3E-AA0C-403D0C3BD1A8}"/>
              </a:ext>
            </a:extLst>
          </p:cNvPr>
          <p:cNvSpPr/>
          <p:nvPr/>
        </p:nvSpPr>
        <p:spPr>
          <a:xfrm>
            <a:off x="152400" y="138125"/>
            <a:ext cx="9046836" cy="492443"/>
          </a:xfrm>
          <a:prstGeom prst="rect">
            <a:avLst/>
          </a:prstGeom>
        </p:spPr>
        <p:txBody>
          <a:bodyPr wrap="none">
            <a:spAutoFit/>
          </a:bodyPr>
          <a:lstStyle/>
          <a:p>
            <a:pPr eaLnBrk="1" hangingPunct="1"/>
            <a:r>
              <a:rPr lang="en-US" altLang="zh-CN" sz="2600" b="1" dirty="0">
                <a:latin typeface="Times New Roman" panose="02020603050405020304" pitchFamily="18" charset="0"/>
                <a:ea typeface="仿宋" panose="02010609060101010101" pitchFamily="49" charset="-122"/>
                <a:cs typeface="Times New Roman" panose="02020603050405020304" pitchFamily="18" charset="0"/>
              </a:rPr>
              <a:t>Results: Empirical model to extract meltwater retention signal</a:t>
            </a:r>
            <a:endParaRPr lang="zh-CN" altLang="en-US" sz="26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19" name="图片 18" descr="Diagram&#10;&#10;Description automatically generated">
            <a:extLst>
              <a:ext uri="{FF2B5EF4-FFF2-40B4-BE49-F238E27FC236}">
                <a16:creationId xmlns:a16="http://schemas.microsoft.com/office/drawing/2014/main" id="{0EFC92C6-A370-4761-8E89-86DDF21284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68" y="1600200"/>
            <a:ext cx="8591457" cy="3911874"/>
          </a:xfrm>
          <a:prstGeom prst="rect">
            <a:avLst/>
          </a:prstGeom>
          <a:noFill/>
          <a:ln>
            <a:noFill/>
          </a:ln>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9F946166-1480-43E4-BC1B-49381743F5F6}"/>
                  </a:ext>
                </a:extLst>
              </p:cNvPr>
              <p:cNvSpPr/>
              <p:nvPr/>
            </p:nvSpPr>
            <p:spPr>
              <a:xfrm>
                <a:off x="363891" y="5752121"/>
                <a:ext cx="8991600" cy="6245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a:latin typeface="Cambria Math" panose="02040503050406030204" pitchFamily="18" charset="0"/>
                        </a:rPr>
                        <m:t>𝑐</m:t>
                      </m:r>
                      <m:r>
                        <a:rPr lang="zh-CN" altLang="en-US" sz="1200" i="0">
                          <a:latin typeface="Cambria Math" panose="02040503050406030204" pitchFamily="18" charset="0"/>
                        </a:rPr>
                        <m:t>+</m:t>
                      </m:r>
                      <m:r>
                        <a:rPr lang="zh-CN" altLang="en-US" sz="1200" i="1">
                          <a:latin typeface="Cambria Math" panose="02040503050406030204" pitchFamily="18" charset="0"/>
                        </a:rPr>
                        <m:t>𝑎𝑡</m:t>
                      </m:r>
                      <m:r>
                        <a:rPr lang="zh-CN" altLang="en-US" sz="1200" i="0">
                          <a:latin typeface="Cambria Math" panose="02040503050406030204" pitchFamily="18" charset="0"/>
                        </a:rPr>
                        <m:t>−</m:t>
                      </m:r>
                      <m:nary>
                        <m:naryPr>
                          <m:chr m:val="∑"/>
                          <m:limLoc m:val="undOvr"/>
                          <m:grow m:val="on"/>
                          <m:ctrlPr>
                            <a:rPr lang="zh-CN" altLang="en-US" sz="1200" i="1">
                              <a:latin typeface="Cambria Math" panose="02040503050406030204" pitchFamily="18" charset="0"/>
                            </a:rPr>
                          </m:ctrlPr>
                        </m:naryPr>
                        <m:sub>
                          <m:r>
                            <a:rPr lang="zh-CN" altLang="en-US" sz="1200" i="1">
                              <a:latin typeface="Cambria Math" panose="02040503050406030204" pitchFamily="18" charset="0"/>
                            </a:rPr>
                            <m:t>𝑘</m:t>
                          </m:r>
                          <m:r>
                            <a:rPr lang="zh-CN" altLang="en-US" sz="1200" i="0">
                              <a:latin typeface="Cambria Math" panose="02040503050406030204" pitchFamily="18" charset="0"/>
                            </a:rPr>
                            <m:t>=1</m:t>
                          </m:r>
                        </m:sub>
                        <m:sup>
                          <m:r>
                            <a:rPr lang="zh-CN" altLang="en-US" sz="1200" i="1">
                              <a:latin typeface="Cambria Math" panose="02040503050406030204" pitchFamily="18" charset="0"/>
                            </a:rPr>
                            <m:t>𝐾</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𝑡</m:t>
                              </m:r>
                            </m:e>
                          </m:d>
                        </m:sup>
                        <m:e>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𝜖</m:t>
                              </m:r>
                            </m:e>
                            <m:sub>
                              <m:r>
                                <a:rPr lang="zh-CN" altLang="en-US" sz="1200" i="1">
                                  <a:latin typeface="Cambria Math" panose="02040503050406030204" pitchFamily="18" charset="0"/>
                                </a:rPr>
                                <m:t>𝑘</m:t>
                              </m:r>
                            </m:sub>
                          </m:sSub>
                        </m:e>
                      </m:nary>
                      <m:nary>
                        <m:naryPr>
                          <m:limLoc m:val="subSup"/>
                          <m:grow m:val="on"/>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𝑡</m:t>
                              </m:r>
                            </m:e>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𝑘</m:t>
                                  </m:r>
                                </m:e>
                                <m:sub>
                                  <m:r>
                                    <a:rPr lang="zh-CN" altLang="en-US" sz="1200" i="0">
                                      <a:latin typeface="Cambria Math" panose="02040503050406030204" pitchFamily="18" charset="0"/>
                                    </a:rPr>
                                    <m:t>0</m:t>
                                  </m:r>
                                </m:sub>
                              </m:sSub>
                            </m:sub>
                          </m:sSub>
                        </m:sub>
                        <m:sup>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𝑡</m:t>
                              </m:r>
                            </m:e>
                            <m:sub>
                              <m:r>
                                <a:rPr lang="zh-CN" altLang="en-US" sz="1200" i="1">
                                  <a:latin typeface="Cambria Math" panose="02040503050406030204" pitchFamily="18" charset="0"/>
                                </a:rPr>
                                <m:t>𝑘𝑒</m:t>
                              </m:r>
                            </m:sub>
                          </m:sSub>
                        </m:sup>
                        <m:e>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𝑟</m:t>
                              </m:r>
                            </m:e>
                            <m:sub>
                              <m:r>
                                <a:rPr lang="zh-CN" altLang="en-US" sz="1200" i="0">
                                  <a:latin typeface="Cambria Math" panose="02040503050406030204" pitchFamily="18" charset="0"/>
                                </a:rPr>
                                <m:t>0</m:t>
                              </m:r>
                            </m:sub>
                          </m:sSub>
                          <m:d>
                            <m:dPr>
                              <m:ctrlPr>
                                <a:rPr lang="zh-CN" altLang="en-US" sz="1200" i="1">
                                  <a:latin typeface="Cambria Math" panose="02040503050406030204" pitchFamily="18" charset="0"/>
                                </a:rPr>
                              </m:ctrlPr>
                            </m:dPr>
                            <m:e>
                              <m:r>
                                <a:rPr lang="zh-CN" altLang="en-US" sz="1200" i="1">
                                  <a:latin typeface="Cambria Math" panose="02040503050406030204" pitchFamily="18" charset="0"/>
                                </a:rPr>
                                <m:t>𝜏</m:t>
                              </m:r>
                            </m:e>
                          </m:d>
                          <m:r>
                            <a:rPr lang="zh-CN" altLang="en-US" sz="1200" i="1">
                              <a:latin typeface="Cambria Math" panose="02040503050406030204" pitchFamily="18" charset="0"/>
                            </a:rPr>
                            <m:t>𝑑</m:t>
                          </m:r>
                          <m:r>
                            <a:rPr lang="zh-CN" altLang="en-US" sz="1200" i="1">
                              <a:latin typeface="Cambria Math" panose="02040503050406030204" pitchFamily="18" charset="0"/>
                            </a:rPr>
                            <m:t>𝜏</m:t>
                          </m:r>
                        </m:e>
                      </m:nary>
                      <m:r>
                        <a:rPr lang="zh-CN" altLang="en-US" sz="1200" i="0">
                          <a:latin typeface="Cambria Math" panose="02040503050406030204" pitchFamily="18" charset="0"/>
                        </a:rPr>
                        <m:t>+</m:t>
                      </m:r>
                      <m:r>
                        <a:rPr lang="zh-CN" altLang="en-US" sz="1200" i="1">
                          <a:latin typeface="Cambria Math" panose="02040503050406030204" pitchFamily="18" charset="0"/>
                        </a:rPr>
                        <m:t>𝜃</m:t>
                      </m:r>
                      <m:nary>
                        <m:naryPr>
                          <m:chr m:val="∑"/>
                          <m:limLoc m:val="undOvr"/>
                          <m:grow m:val="on"/>
                          <m:ctrlPr>
                            <a:rPr lang="zh-CN" altLang="en-US" sz="1200" i="1">
                              <a:latin typeface="Cambria Math" panose="02040503050406030204" pitchFamily="18" charset="0"/>
                            </a:rPr>
                          </m:ctrlPr>
                        </m:naryPr>
                        <m:sub>
                          <m:r>
                            <a:rPr lang="zh-CN" altLang="en-US" sz="1200" i="1">
                              <a:latin typeface="Cambria Math" panose="02040503050406030204" pitchFamily="18" charset="0"/>
                            </a:rPr>
                            <m:t>𝑘</m:t>
                          </m:r>
                          <m:r>
                            <a:rPr lang="zh-CN" altLang="en-US" sz="1200" i="0">
                              <a:latin typeface="Cambria Math" panose="02040503050406030204" pitchFamily="18" charset="0"/>
                            </a:rPr>
                            <m:t>=1</m:t>
                          </m:r>
                        </m:sub>
                        <m:sup>
                          <m:r>
                            <a:rPr lang="zh-CN" altLang="en-US" sz="1200" i="1">
                              <a:latin typeface="Cambria Math" panose="02040503050406030204" pitchFamily="18" charset="0"/>
                            </a:rPr>
                            <m:t>𝐾</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𝑡</m:t>
                              </m:r>
                            </m:e>
                          </m:d>
                        </m:sup>
                        <m:e>
                          <m:d>
                            <m:dPr>
                              <m:ctrlPr>
                                <a:rPr lang="zh-CN" altLang="en-US" sz="1200" i="1">
                                  <a:latin typeface="Cambria Math" panose="02040503050406030204" pitchFamily="18" charset="0"/>
                                </a:rPr>
                              </m:ctrlPr>
                            </m:dPr>
                            <m:e>
                              <m:r>
                                <a:rPr lang="zh-CN" altLang="en-US" sz="1200" i="0">
                                  <a:latin typeface="Cambria Math" panose="02040503050406030204" pitchFamily="18" charset="0"/>
                                </a:rPr>
                                <m:t>1+</m:t>
                              </m:r>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𝜖</m:t>
                                  </m:r>
                                </m:e>
                                <m:sub>
                                  <m:r>
                                    <a:rPr lang="zh-CN" altLang="en-US" sz="1200" i="1">
                                      <a:latin typeface="Cambria Math" panose="02040503050406030204" pitchFamily="18" charset="0"/>
                                    </a:rPr>
                                    <m:t>𝑘</m:t>
                                  </m:r>
                                </m:sub>
                              </m:sSub>
                            </m:e>
                          </m:d>
                        </m:e>
                      </m:nary>
                      <m:nary>
                        <m:naryPr>
                          <m:limLoc m:val="subSup"/>
                          <m:grow m:val="on"/>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𝑡</m:t>
                              </m:r>
                            </m:e>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𝑘</m:t>
                                  </m:r>
                                </m:e>
                                <m:sub>
                                  <m:r>
                                    <a:rPr lang="zh-CN" altLang="en-US" sz="1200" i="0">
                                      <a:latin typeface="Cambria Math" panose="02040503050406030204" pitchFamily="18" charset="0"/>
                                    </a:rPr>
                                    <m:t>0</m:t>
                                  </m:r>
                                </m:sub>
                              </m:sSub>
                            </m:sub>
                          </m:sSub>
                        </m:sub>
                        <m:sup>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𝑡</m:t>
                              </m:r>
                            </m:e>
                            <m:sub>
                              <m:r>
                                <a:rPr lang="zh-CN" altLang="en-US" sz="1200" i="1">
                                  <a:latin typeface="Cambria Math" panose="02040503050406030204" pitchFamily="18" charset="0"/>
                                </a:rPr>
                                <m:t>𝑘𝑒</m:t>
                              </m:r>
                            </m:sub>
                          </m:sSub>
                        </m:sup>
                        <m:e>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𝑟</m:t>
                              </m:r>
                            </m:e>
                            <m:sub>
                              <m:r>
                                <a:rPr lang="zh-CN" altLang="en-US" sz="1200" i="0">
                                  <a:latin typeface="Cambria Math" panose="02040503050406030204" pitchFamily="18" charset="0"/>
                                </a:rPr>
                                <m:t>0</m:t>
                              </m:r>
                            </m:sub>
                          </m:sSub>
                          <m:d>
                            <m:dPr>
                              <m:ctrlPr>
                                <a:rPr lang="zh-CN" altLang="en-US" sz="1200" i="1">
                                  <a:latin typeface="Cambria Math" panose="02040503050406030204" pitchFamily="18" charset="0"/>
                                </a:rPr>
                              </m:ctrlPr>
                            </m:dPr>
                            <m:e>
                              <m:r>
                                <a:rPr lang="zh-CN" altLang="en-US" sz="1200" i="1">
                                  <a:latin typeface="Cambria Math" panose="02040503050406030204" pitchFamily="18" charset="0"/>
                                </a:rPr>
                                <m:t>𝜏</m:t>
                              </m:r>
                            </m:e>
                          </m:d>
                          <m:sSup>
                            <m:sSupPr>
                              <m:ctrlPr>
                                <a:rPr lang="zh-CN" altLang="en-US" sz="1200" i="1">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0">
                                  <a:latin typeface="Cambria Math" panose="02040503050406030204" pitchFamily="18" charset="0"/>
                                </a:rPr>
                                <m:t>−</m:t>
                              </m:r>
                              <m:f>
                                <m:fPr>
                                  <m:ctrlPr>
                                    <a:rPr lang="zh-CN" altLang="en-US" sz="1200" i="1">
                                      <a:latin typeface="Cambria Math" panose="02040503050406030204" pitchFamily="18" charset="0"/>
                                    </a:rPr>
                                  </m:ctrlPr>
                                </m:fPr>
                                <m:num>
                                  <m:r>
                                    <a:rPr lang="zh-CN" altLang="en-US" sz="1200" i="1">
                                      <a:latin typeface="Cambria Math" panose="02040503050406030204" pitchFamily="18" charset="0"/>
                                    </a:rPr>
                                    <m:t>𝑡</m:t>
                                  </m:r>
                                  <m:r>
                                    <a:rPr lang="zh-CN" altLang="en-US" sz="1200" i="0">
                                      <a:latin typeface="Cambria Math" panose="02040503050406030204" pitchFamily="18" charset="0"/>
                                    </a:rPr>
                                    <m:t>−</m:t>
                                  </m:r>
                                  <m:r>
                                    <a:rPr lang="zh-CN" altLang="en-US" sz="1200" i="1">
                                      <a:latin typeface="Cambria Math" panose="02040503050406030204" pitchFamily="18" charset="0"/>
                                    </a:rPr>
                                    <m:t>𝜏</m:t>
                                  </m:r>
                                </m:num>
                                <m:den>
                                  <m:r>
                                    <a:rPr lang="zh-CN" altLang="en-US" sz="1200" i="1">
                                      <a:latin typeface="Cambria Math" panose="02040503050406030204" pitchFamily="18" charset="0"/>
                                    </a:rPr>
                                    <m:t>𝑇</m:t>
                                  </m:r>
                                </m:den>
                              </m:f>
                            </m:sup>
                          </m:sSup>
                          <m:r>
                            <a:rPr lang="zh-CN" altLang="en-US" sz="1200" i="1">
                              <a:latin typeface="Cambria Math" panose="02040503050406030204" pitchFamily="18" charset="0"/>
                            </a:rPr>
                            <m:t>𝑑</m:t>
                          </m:r>
                          <m:r>
                            <a:rPr lang="zh-CN" altLang="en-US" sz="1200" i="1">
                              <a:latin typeface="Cambria Math" panose="02040503050406030204" pitchFamily="18" charset="0"/>
                            </a:rPr>
                            <m:t>𝜏</m:t>
                          </m:r>
                        </m:e>
                      </m:nary>
                      <m:r>
                        <a:rPr lang="zh-CN" altLang="en-US" sz="1200" i="0">
                          <a:latin typeface="Cambria Math" panose="02040503050406030204" pitchFamily="18" charset="0"/>
                        </a:rPr>
                        <m:t>=</m:t>
                      </m:r>
                      <m:r>
                        <a:rPr lang="zh-CN" altLang="en-US" sz="1200" i="1">
                          <a:latin typeface="Cambria Math" panose="02040503050406030204" pitchFamily="18" charset="0"/>
                        </a:rPr>
                        <m:t>𝑚</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𝑡</m:t>
                          </m:r>
                        </m:e>
                      </m:d>
                      <m:r>
                        <a:rPr lang="zh-CN" altLang="en-US" sz="1200" i="0">
                          <a:latin typeface="Cambria Math" panose="02040503050406030204" pitchFamily="18" charset="0"/>
                        </a:rPr>
                        <m:t>−</m:t>
                      </m:r>
                      <m:nary>
                        <m:naryPr>
                          <m:limLoc m:val="subSup"/>
                          <m:grow m:val="on"/>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𝑡</m:t>
                              </m:r>
                            </m:e>
                            <m:sub>
                              <m:r>
                                <a:rPr lang="zh-CN" altLang="en-US" sz="1200" i="0">
                                  <a:latin typeface="Cambria Math" panose="02040503050406030204" pitchFamily="18" charset="0"/>
                                </a:rPr>
                                <m:t>0</m:t>
                              </m:r>
                            </m:sub>
                          </m:sSub>
                        </m:sub>
                        <m:sup>
                          <m:r>
                            <a:rPr lang="zh-CN" altLang="en-US" sz="1200" i="1">
                              <a:latin typeface="Cambria Math" panose="02040503050406030204" pitchFamily="18" charset="0"/>
                            </a:rPr>
                            <m:t>𝑡</m:t>
                          </m:r>
                        </m:sup>
                        <m:e>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𝑏</m:t>
                              </m:r>
                            </m:e>
                            <m:sub>
                              <m:r>
                                <a:rPr lang="zh-CN" altLang="en-US" sz="1200" i="0">
                                  <a:latin typeface="Cambria Math" panose="02040503050406030204" pitchFamily="18" charset="0"/>
                                </a:rPr>
                                <m:t>0</m:t>
                              </m:r>
                            </m:sub>
                          </m:sSub>
                          <m:d>
                            <m:dPr>
                              <m:ctrlPr>
                                <a:rPr lang="zh-CN" altLang="en-US" sz="1200" i="1">
                                  <a:latin typeface="Cambria Math" panose="02040503050406030204" pitchFamily="18" charset="0"/>
                                </a:rPr>
                              </m:ctrlPr>
                            </m:dPr>
                            <m:e>
                              <m:r>
                                <a:rPr lang="zh-CN" altLang="en-US" sz="1200" i="1">
                                  <a:latin typeface="Cambria Math" panose="02040503050406030204" pitchFamily="18" charset="0"/>
                                </a:rPr>
                                <m:t>𝜏</m:t>
                              </m:r>
                            </m:e>
                          </m:d>
                          <m:r>
                            <a:rPr lang="zh-CN" altLang="en-US" sz="1200" i="1">
                              <a:latin typeface="Cambria Math" panose="02040503050406030204" pitchFamily="18" charset="0"/>
                            </a:rPr>
                            <m:t>𝑑</m:t>
                          </m:r>
                          <m:r>
                            <a:rPr lang="zh-CN" altLang="en-US" sz="1200" i="1">
                              <a:latin typeface="Cambria Math" panose="02040503050406030204" pitchFamily="18" charset="0"/>
                            </a:rPr>
                            <m:t>𝜏</m:t>
                          </m:r>
                        </m:e>
                      </m:nary>
                    </m:oMath>
                  </m:oMathPara>
                </a14:m>
                <a:endParaRPr lang="zh-CN" altLang="en-US" sz="1200" dirty="0"/>
              </a:p>
            </p:txBody>
          </p:sp>
        </mc:Choice>
        <mc:Fallback xmlns="">
          <p:sp>
            <p:nvSpPr>
              <p:cNvPr id="2" name="矩形 1">
                <a:extLst>
                  <a:ext uri="{FF2B5EF4-FFF2-40B4-BE49-F238E27FC236}">
                    <a16:creationId xmlns:a16="http://schemas.microsoft.com/office/drawing/2014/main" id="{9F946166-1480-43E4-BC1B-49381743F5F6}"/>
                  </a:ext>
                </a:extLst>
              </p:cNvPr>
              <p:cNvSpPr>
                <a:spLocks noRot="1" noChangeAspect="1" noMove="1" noResize="1" noEditPoints="1" noAdjustHandles="1" noChangeArrowheads="1" noChangeShapeType="1" noTextEdit="1"/>
              </p:cNvSpPr>
              <p:nvPr/>
            </p:nvSpPr>
            <p:spPr>
              <a:xfrm>
                <a:off x="363891" y="5752121"/>
                <a:ext cx="8991600" cy="62453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242968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15305</TotalTime>
  <Words>2424</Words>
  <Application>Microsoft Office PowerPoint</Application>
  <PresentationFormat>On-screen Show (4:3)</PresentationFormat>
  <Paragraphs>129</Paragraphs>
  <Slides>11</Slides>
  <Notes>11</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MS PGothic</vt:lpstr>
      <vt:lpstr>Arial</vt:lpstr>
      <vt:lpstr>Cambria Math</vt:lpstr>
      <vt:lpstr>FangSong</vt:lpstr>
      <vt:lpstr>Osaka</vt:lpstr>
      <vt:lpstr>华文楷体</vt:lpstr>
      <vt:lpstr>Times New Roman</vt:lpstr>
      <vt:lpstr>Wingdings</vt:lpstr>
      <vt:lpstr>仿宋</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zycorp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Matlab</dc:title>
  <dc:creator>vittorio</dc:creator>
  <cp:lastModifiedBy>Pavel Ditmar - CITG</cp:lastModifiedBy>
  <cp:revision>1393</cp:revision>
  <cp:lastPrinted>2020-07-07T03:58:41Z</cp:lastPrinted>
  <dcterms:created xsi:type="dcterms:W3CDTF">2012-07-14T10:40:35Z</dcterms:created>
  <dcterms:modified xsi:type="dcterms:W3CDTF">2022-05-26T08:05:53Z</dcterms:modified>
</cp:coreProperties>
</file>