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7" r:id="rId4"/>
    <p:sldId id="264" r:id="rId5"/>
    <p:sldId id="259" r:id="rId6"/>
    <p:sldId id="258" r:id="rId7"/>
    <p:sldId id="263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F0000"/>
    <a:srgbClr val="C0FF57"/>
    <a:srgbClr val="00FFFF"/>
    <a:srgbClr val="00C0FF"/>
    <a:srgbClr val="0046FF"/>
    <a:srgbClr val="003300"/>
    <a:srgbClr val="0F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142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1A59-143E-4C8D-91C9-540789CE95B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84CE-08EF-4A14-AA5D-0FCC28449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analyses from early eruption; rest from end of eruption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84CE-08EF-4A14-AA5D-0FCC28449A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3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56D0-234E-4CE2-8203-0BB7393B06E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57AE-B267-4962-99D4-57B09297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20A9F-E8DA-F7A3-3CC7-B095FFDE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19" y="3231443"/>
            <a:ext cx="5718698" cy="3217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3699B-A4FF-CDC3-7486-6499107D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3001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Reactivation of Cumbre </a:t>
            </a:r>
            <a:r>
              <a:rPr lang="en-US" sz="3200" dirty="0" err="1">
                <a:latin typeface="Arial Black" panose="020B0A04020102020204" pitchFamily="34" charset="0"/>
              </a:rPr>
              <a:t>Vieja</a:t>
            </a:r>
            <a:r>
              <a:rPr lang="en-US" sz="3200" dirty="0">
                <a:latin typeface="Arial Black" panose="020B0A04020102020204" pitchFamily="34" charset="0"/>
              </a:rPr>
              <a:t> volcano: 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Insights from a paired tephra glass and olivine crystal record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AC9DA-2D86-8753-9D21-32673D821629}"/>
              </a:ext>
            </a:extLst>
          </p:cNvPr>
          <p:cNvSpPr txBox="1"/>
          <p:nvPr/>
        </p:nvSpPr>
        <p:spPr>
          <a:xfrm>
            <a:off x="6572252" y="6488668"/>
            <a:ext cx="3037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F72BA"/>
                </a:solidFill>
                <a:effectLst/>
                <a:latin typeface="Arial Black" panose="020B0A04020102020204" pitchFamily="34" charset="0"/>
              </a:rPr>
              <a:t>EGU22-10914</a:t>
            </a:r>
            <a:endParaRPr lang="en-US" dirty="0">
              <a:solidFill>
                <a:srgbClr val="0F72BA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561D7-4D79-48C4-C30B-A9B46A34F0B7}"/>
              </a:ext>
            </a:extLst>
          </p:cNvPr>
          <p:cNvSpPr txBox="1"/>
          <p:nvPr/>
        </p:nvSpPr>
        <p:spPr>
          <a:xfrm>
            <a:off x="298174" y="1691573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Samantha Tramontano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Marc-Antoine. Longpré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Franco Cortese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Fátima Rodríguez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Beverley Coldwell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Alba Martín-Lorenzo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Olivia Barbee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Matthew Pankhurst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D0384-5851-B80A-A1EE-5A1581323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64"/>
          <a:stretch/>
        </p:blipFill>
        <p:spPr>
          <a:xfrm>
            <a:off x="298174" y="3201367"/>
            <a:ext cx="2911751" cy="34968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2B1963-5D48-1850-9E3E-7E56D2A3E9BE}"/>
              </a:ext>
            </a:extLst>
          </p:cNvPr>
          <p:cNvSpPr txBox="1"/>
          <p:nvPr/>
        </p:nvSpPr>
        <p:spPr>
          <a:xfrm>
            <a:off x="175056" y="2415692"/>
            <a:ext cx="8793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>
                <a:latin typeface="Arial Black" panose="020B0A04020102020204" pitchFamily="34" charset="0"/>
              </a:rPr>
              <a:t>1</a:t>
            </a:r>
            <a:r>
              <a:rPr lang="en-US" sz="1200" dirty="0">
                <a:latin typeface="Arial Black" panose="020B0A04020102020204" pitchFamily="34" charset="0"/>
              </a:rPr>
              <a:t>The Graduate Center &amp; </a:t>
            </a:r>
            <a:r>
              <a:rPr lang="en-US" sz="1200" baseline="30000" dirty="0">
                <a:latin typeface="Arial Black" panose="020B0A04020102020204" pitchFamily="34" charset="0"/>
              </a:rPr>
              <a:t>2</a:t>
            </a:r>
            <a:r>
              <a:rPr lang="en-US" sz="1200" dirty="0">
                <a:latin typeface="Arial Black" panose="020B0A04020102020204" pitchFamily="34" charset="0"/>
              </a:rPr>
              <a:t>Queens College, City University of New York, USA</a:t>
            </a:r>
          </a:p>
          <a:p>
            <a:pPr algn="ctr"/>
            <a:r>
              <a:rPr lang="en-US" sz="1200" baseline="30000" dirty="0">
                <a:latin typeface="Arial Black" panose="020B0A04020102020204" pitchFamily="34" charset="0"/>
              </a:rPr>
              <a:t>3</a:t>
            </a:r>
            <a:r>
              <a:rPr lang="en-US" sz="1200" dirty="0">
                <a:latin typeface="Arial Black" panose="020B0A04020102020204" pitchFamily="34" charset="0"/>
              </a:rPr>
              <a:t>Instituto </a:t>
            </a:r>
            <a:r>
              <a:rPr lang="en-US" sz="1200" dirty="0" err="1">
                <a:latin typeface="Arial Black" panose="020B0A04020102020204" pitchFamily="34" charset="0"/>
              </a:rPr>
              <a:t>Volcanológico</a:t>
            </a:r>
            <a:r>
              <a:rPr lang="en-US" sz="1200" dirty="0">
                <a:latin typeface="Arial Black" panose="020B0A04020102020204" pitchFamily="34" charset="0"/>
              </a:rPr>
              <a:t> de Canarias, Canary Islands, Spain</a:t>
            </a:r>
          </a:p>
          <a:p>
            <a:pPr algn="ctr"/>
            <a:r>
              <a:rPr lang="en-US" sz="1200" baseline="30000" dirty="0">
                <a:latin typeface="Arial Black" panose="020B0A04020102020204" pitchFamily="34" charset="0"/>
              </a:rPr>
              <a:t>4</a:t>
            </a:r>
            <a:r>
              <a:rPr lang="en-US" sz="1200" dirty="0">
                <a:latin typeface="Arial Black" panose="020B0A04020102020204" pitchFamily="34" charset="0"/>
              </a:rPr>
              <a:t>Instituto </a:t>
            </a:r>
            <a:r>
              <a:rPr lang="en-US" sz="1200" dirty="0" err="1">
                <a:latin typeface="Arial Black" panose="020B0A04020102020204" pitchFamily="34" charset="0"/>
              </a:rPr>
              <a:t>Tecnológico</a:t>
            </a:r>
            <a:r>
              <a:rPr lang="en-US" sz="1200" dirty="0">
                <a:latin typeface="Arial Black" panose="020B0A04020102020204" pitchFamily="34" charset="0"/>
              </a:rPr>
              <a:t> y de </a:t>
            </a:r>
            <a:r>
              <a:rPr lang="en-US" sz="1200" dirty="0" err="1">
                <a:latin typeface="Arial Black" panose="020B0A04020102020204" pitchFamily="34" charset="0"/>
              </a:rPr>
              <a:t>Energías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Renovables</a:t>
            </a:r>
            <a:r>
              <a:rPr lang="en-US" sz="1200" dirty="0">
                <a:latin typeface="Arial Black" panose="020B0A04020102020204" pitchFamily="34" charset="0"/>
              </a:rPr>
              <a:t>, Canary Islands, Spain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AF1E04-354D-D881-1AA6-5C965928C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439104"/>
            <a:ext cx="1267410" cy="599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4FE369C-9831-FEFA-9273-3E58F109F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1528"/>
          <a:stretch/>
        </p:blipFill>
        <p:spPr bwMode="auto">
          <a:xfrm>
            <a:off x="8049842" y="2312647"/>
            <a:ext cx="643223" cy="8524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7510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83D0CE-BDA5-6D60-04AA-FD066654420E}"/>
              </a:ext>
            </a:extLst>
          </p:cNvPr>
          <p:cNvGrpSpPr>
            <a:grpSpLocks noChangeAspect="1"/>
          </p:cNvGrpSpPr>
          <p:nvPr/>
        </p:nvGrpSpPr>
        <p:grpSpPr>
          <a:xfrm>
            <a:off x="1121881" y="323133"/>
            <a:ext cx="4845411" cy="6370533"/>
            <a:chOff x="7428939" y="641378"/>
            <a:chExt cx="4471709" cy="58792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72AC42-A6BD-D426-964F-5FC347B1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8939" y="641378"/>
              <a:ext cx="4471709" cy="5859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A83338-09C4-6C94-C678-BCAB2BA546C2}"/>
                </a:ext>
              </a:extLst>
            </p:cNvPr>
            <p:cNvSpPr/>
            <p:nvPr/>
          </p:nvSpPr>
          <p:spPr>
            <a:xfrm>
              <a:off x="7428939" y="6163058"/>
              <a:ext cx="3661297" cy="357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Longpré &amp; </a:t>
              </a:r>
              <a:r>
                <a:rPr lang="en-US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Felpeto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, 2021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1E53E-4210-B412-E40F-71CADB75B285}"/>
              </a:ext>
            </a:extLst>
          </p:cNvPr>
          <p:cNvGrpSpPr/>
          <p:nvPr/>
        </p:nvGrpSpPr>
        <p:grpSpPr>
          <a:xfrm>
            <a:off x="151397" y="9939"/>
            <a:ext cx="750873" cy="6848061"/>
            <a:chOff x="2458471" y="9939"/>
            <a:chExt cx="750873" cy="684806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D6FD89-F203-8AC4-E0F7-58F2B1343A22}"/>
                </a:ext>
              </a:extLst>
            </p:cNvPr>
            <p:cNvCxnSpPr>
              <a:cxnSpLocks/>
            </p:cNvCxnSpPr>
            <p:nvPr/>
          </p:nvCxnSpPr>
          <p:spPr>
            <a:xfrm>
              <a:off x="2833907" y="9939"/>
              <a:ext cx="0" cy="684806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66BE0D-0BA9-00B0-EC7A-D884BA7043B1}"/>
                </a:ext>
              </a:extLst>
            </p:cNvPr>
            <p:cNvSpPr txBox="1"/>
            <p:nvPr/>
          </p:nvSpPr>
          <p:spPr>
            <a:xfrm>
              <a:off x="2458471" y="5996622"/>
              <a:ext cx="750873" cy="369332"/>
            </a:xfrm>
            <a:prstGeom prst="rect">
              <a:avLst/>
            </a:prstGeom>
            <a:solidFill>
              <a:srgbClr val="004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1585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6CCF6-5D7A-DF19-B53B-53585A49EAEF}"/>
                </a:ext>
              </a:extLst>
            </p:cNvPr>
            <p:cNvSpPr txBox="1"/>
            <p:nvPr/>
          </p:nvSpPr>
          <p:spPr>
            <a:xfrm>
              <a:off x="2458471" y="5236062"/>
              <a:ext cx="750873" cy="369332"/>
            </a:xfrm>
            <a:prstGeom prst="rect">
              <a:avLst/>
            </a:prstGeom>
            <a:solidFill>
              <a:srgbClr val="00C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1646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0AF3A8-9E2B-F51C-6D71-1F866B347237}"/>
                </a:ext>
              </a:extLst>
            </p:cNvPr>
            <p:cNvSpPr txBox="1"/>
            <p:nvPr/>
          </p:nvSpPr>
          <p:spPr>
            <a:xfrm>
              <a:off x="2458471" y="4829350"/>
              <a:ext cx="750873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1677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91AED8-60EF-2635-547D-D4D3165D5BF6}"/>
                </a:ext>
              </a:extLst>
            </p:cNvPr>
            <p:cNvSpPr txBox="1"/>
            <p:nvPr/>
          </p:nvSpPr>
          <p:spPr>
            <a:xfrm>
              <a:off x="2458471" y="4385798"/>
              <a:ext cx="750873" cy="369332"/>
            </a:xfrm>
            <a:prstGeom prst="rect">
              <a:avLst/>
            </a:prstGeom>
            <a:solidFill>
              <a:srgbClr val="C0FF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1712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66174D-6EA6-5BD1-9328-077E7E4CF1DE}"/>
                </a:ext>
              </a:extLst>
            </p:cNvPr>
            <p:cNvSpPr txBox="1"/>
            <p:nvPr/>
          </p:nvSpPr>
          <p:spPr>
            <a:xfrm>
              <a:off x="2458471" y="1246569"/>
              <a:ext cx="75087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AEC0D-23CF-CE8A-FACF-D1CDB9AA708B}"/>
                </a:ext>
              </a:extLst>
            </p:cNvPr>
            <p:cNvSpPr txBox="1"/>
            <p:nvPr/>
          </p:nvSpPr>
          <p:spPr>
            <a:xfrm>
              <a:off x="2458471" y="903043"/>
              <a:ext cx="750873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1971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F7DAB-0940-D15C-DC46-F6DDD4F7AD95}"/>
                </a:ext>
              </a:extLst>
            </p:cNvPr>
            <p:cNvSpPr txBox="1"/>
            <p:nvPr/>
          </p:nvSpPr>
          <p:spPr>
            <a:xfrm>
              <a:off x="2458471" y="241190"/>
              <a:ext cx="75087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8B4ECB-1415-41C3-B329-09B4842BD004}"/>
              </a:ext>
            </a:extLst>
          </p:cNvPr>
          <p:cNvSpPr txBox="1"/>
          <p:nvPr/>
        </p:nvSpPr>
        <p:spPr>
          <a:xfrm>
            <a:off x="5435029" y="2151727"/>
            <a:ext cx="370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Q: What processes influence reactivation at Cumbre </a:t>
            </a:r>
            <a:r>
              <a:rPr lang="en-US" sz="3200" dirty="0" err="1">
                <a:latin typeface="Arial Black" panose="020B0A04020102020204" pitchFamily="34" charset="0"/>
              </a:rPr>
              <a:t>Vieja</a:t>
            </a:r>
            <a:r>
              <a:rPr lang="en-US" sz="32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60950-3376-D1B4-7BB5-CCAC4B349B9B}"/>
              </a:ext>
            </a:extLst>
          </p:cNvPr>
          <p:cNvSpPr/>
          <p:nvPr/>
        </p:nvSpPr>
        <p:spPr>
          <a:xfrm>
            <a:off x="2660990" y="3904180"/>
            <a:ext cx="1130174" cy="365086"/>
          </a:xfrm>
          <a:custGeom>
            <a:avLst/>
            <a:gdLst>
              <a:gd name="connsiteX0" fmla="*/ 1130174 w 1130174"/>
              <a:gd name="connsiteY0" fmla="*/ 226031 h 365086"/>
              <a:gd name="connsiteX1" fmla="*/ 965788 w 1130174"/>
              <a:gd name="connsiteY1" fmla="*/ 184935 h 365086"/>
              <a:gd name="connsiteX2" fmla="*/ 904143 w 1130174"/>
              <a:gd name="connsiteY2" fmla="*/ 164386 h 365086"/>
              <a:gd name="connsiteX3" fmla="*/ 750030 w 1130174"/>
              <a:gd name="connsiteY3" fmla="*/ 133564 h 365086"/>
              <a:gd name="connsiteX4" fmla="*/ 637014 w 1130174"/>
              <a:gd name="connsiteY4" fmla="*/ 123290 h 365086"/>
              <a:gd name="connsiteX5" fmla="*/ 544547 w 1130174"/>
              <a:gd name="connsiteY5" fmla="*/ 113016 h 365086"/>
              <a:gd name="connsiteX6" fmla="*/ 226048 w 1130174"/>
              <a:gd name="connsiteY6" fmla="*/ 133564 h 365086"/>
              <a:gd name="connsiteX7" fmla="*/ 133581 w 1130174"/>
              <a:gd name="connsiteY7" fmla="*/ 174660 h 365086"/>
              <a:gd name="connsiteX8" fmla="*/ 195226 w 1130174"/>
              <a:gd name="connsiteY8" fmla="*/ 215757 h 365086"/>
              <a:gd name="connsiteX9" fmla="*/ 215774 w 1130174"/>
              <a:gd name="connsiteY9" fmla="*/ 164386 h 365086"/>
              <a:gd name="connsiteX10" fmla="*/ 71936 w 1130174"/>
              <a:gd name="connsiteY10" fmla="*/ 123290 h 365086"/>
              <a:gd name="connsiteX11" fmla="*/ 17 w 1130174"/>
              <a:gd name="connsiteY11" fmla="*/ 154112 h 365086"/>
              <a:gd name="connsiteX12" fmla="*/ 41113 w 1130174"/>
              <a:gd name="connsiteY12" fmla="*/ 195209 h 365086"/>
              <a:gd name="connsiteX13" fmla="*/ 92484 w 1130174"/>
              <a:gd name="connsiteY13" fmla="*/ 133564 h 365086"/>
              <a:gd name="connsiteX14" fmla="*/ 123307 w 1130174"/>
              <a:gd name="connsiteY14" fmla="*/ 297950 h 365086"/>
              <a:gd name="connsiteX15" fmla="*/ 154129 w 1130174"/>
              <a:gd name="connsiteY15" fmla="*/ 236305 h 365086"/>
              <a:gd name="connsiteX16" fmla="*/ 133581 w 1130174"/>
              <a:gd name="connsiteY16" fmla="*/ 195209 h 365086"/>
              <a:gd name="connsiteX17" fmla="*/ 143855 w 1130174"/>
              <a:gd name="connsiteY17" fmla="*/ 236305 h 365086"/>
              <a:gd name="connsiteX18" fmla="*/ 205500 w 1130174"/>
              <a:gd name="connsiteY18" fmla="*/ 226031 h 365086"/>
              <a:gd name="connsiteX19" fmla="*/ 184952 w 1130174"/>
              <a:gd name="connsiteY19" fmla="*/ 143838 h 365086"/>
              <a:gd name="connsiteX20" fmla="*/ 82210 w 1130174"/>
              <a:gd name="connsiteY20" fmla="*/ 102741 h 365086"/>
              <a:gd name="connsiteX21" fmla="*/ 61662 w 1130174"/>
              <a:gd name="connsiteY21" fmla="*/ 51371 h 365086"/>
              <a:gd name="connsiteX22" fmla="*/ 41113 w 1130174"/>
              <a:gd name="connsiteY22" fmla="*/ 102741 h 365086"/>
              <a:gd name="connsiteX23" fmla="*/ 61662 w 1130174"/>
              <a:gd name="connsiteY23" fmla="*/ 61645 h 365086"/>
              <a:gd name="connsiteX24" fmla="*/ 41113 w 1130174"/>
              <a:gd name="connsiteY24" fmla="*/ 0 h 365086"/>
              <a:gd name="connsiteX25" fmla="*/ 10291 w 1130174"/>
              <a:gd name="connsiteY25" fmla="*/ 113016 h 365086"/>
              <a:gd name="connsiteX26" fmla="*/ 41113 w 1130174"/>
              <a:gd name="connsiteY26" fmla="*/ 123290 h 365086"/>
              <a:gd name="connsiteX27" fmla="*/ 61662 w 1130174"/>
              <a:gd name="connsiteY27" fmla="*/ 71919 h 365086"/>
              <a:gd name="connsiteX28" fmla="*/ 51388 w 1130174"/>
              <a:gd name="connsiteY28" fmla="*/ 30822 h 365086"/>
              <a:gd name="connsiteX29" fmla="*/ 10291 w 1130174"/>
              <a:gd name="connsiteY29" fmla="*/ 102741 h 365086"/>
              <a:gd name="connsiteX30" fmla="*/ 30839 w 1130174"/>
              <a:gd name="connsiteY30" fmla="*/ 164386 h 365086"/>
              <a:gd name="connsiteX31" fmla="*/ 143855 w 1130174"/>
              <a:gd name="connsiteY31" fmla="*/ 61645 h 365086"/>
              <a:gd name="connsiteX32" fmla="*/ 174677 w 1130174"/>
              <a:gd name="connsiteY32" fmla="*/ 51371 h 365086"/>
              <a:gd name="connsiteX33" fmla="*/ 770579 w 1130174"/>
              <a:gd name="connsiteY33" fmla="*/ 71919 h 365086"/>
              <a:gd name="connsiteX34" fmla="*/ 832223 w 1130174"/>
              <a:gd name="connsiteY34" fmla="*/ 123290 h 365086"/>
              <a:gd name="connsiteX35" fmla="*/ 883594 w 1130174"/>
              <a:gd name="connsiteY35" fmla="*/ 143838 h 365086"/>
              <a:gd name="connsiteX36" fmla="*/ 513725 w 1130174"/>
              <a:gd name="connsiteY36" fmla="*/ 154112 h 365086"/>
              <a:gd name="connsiteX37" fmla="*/ 421257 w 1130174"/>
              <a:gd name="connsiteY37" fmla="*/ 164386 h 365086"/>
              <a:gd name="connsiteX38" fmla="*/ 390435 w 1130174"/>
              <a:gd name="connsiteY38" fmla="*/ 184935 h 365086"/>
              <a:gd name="connsiteX39" fmla="*/ 287693 w 1130174"/>
              <a:gd name="connsiteY39" fmla="*/ 205483 h 365086"/>
              <a:gd name="connsiteX40" fmla="*/ 256871 w 1130174"/>
              <a:gd name="connsiteY40" fmla="*/ 215757 h 365086"/>
              <a:gd name="connsiteX41" fmla="*/ 215774 w 1130174"/>
              <a:gd name="connsiteY41" fmla="*/ 246580 h 365086"/>
              <a:gd name="connsiteX42" fmla="*/ 174677 w 1130174"/>
              <a:gd name="connsiteY42" fmla="*/ 267128 h 365086"/>
              <a:gd name="connsiteX43" fmla="*/ 154129 w 1130174"/>
              <a:gd name="connsiteY43" fmla="*/ 318499 h 365086"/>
              <a:gd name="connsiteX44" fmla="*/ 318516 w 1130174"/>
              <a:gd name="connsiteY44" fmla="*/ 339047 h 365086"/>
              <a:gd name="connsiteX45" fmla="*/ 267145 w 1130174"/>
              <a:gd name="connsiteY45" fmla="*/ 287676 h 365086"/>
              <a:gd name="connsiteX46" fmla="*/ 164403 w 1130174"/>
              <a:gd name="connsiteY46" fmla="*/ 297950 h 365086"/>
              <a:gd name="connsiteX47" fmla="*/ 226048 w 1130174"/>
              <a:gd name="connsiteY47" fmla="*/ 318499 h 365086"/>
              <a:gd name="connsiteX48" fmla="*/ 287693 w 1130174"/>
              <a:gd name="connsiteY48" fmla="*/ 287676 h 365086"/>
              <a:gd name="connsiteX49" fmla="*/ 349338 w 1130174"/>
              <a:gd name="connsiteY49" fmla="*/ 267128 h 365086"/>
              <a:gd name="connsiteX50" fmla="*/ 678111 w 1130174"/>
              <a:gd name="connsiteY50" fmla="*/ 256854 h 365086"/>
              <a:gd name="connsiteX51" fmla="*/ 976062 w 1130174"/>
              <a:gd name="connsiteY51" fmla="*/ 226031 h 365086"/>
              <a:gd name="connsiteX52" fmla="*/ 945239 w 1130174"/>
              <a:gd name="connsiteY52" fmla="*/ 215757 h 365086"/>
              <a:gd name="connsiteX53" fmla="*/ 904143 w 1130174"/>
              <a:gd name="connsiteY53" fmla="*/ 174660 h 365086"/>
              <a:gd name="connsiteX54" fmla="*/ 852772 w 1130174"/>
              <a:gd name="connsiteY54" fmla="*/ 164386 h 365086"/>
              <a:gd name="connsiteX55" fmla="*/ 791127 w 1130174"/>
              <a:gd name="connsiteY55" fmla="*/ 143838 h 365086"/>
              <a:gd name="connsiteX56" fmla="*/ 452080 w 1130174"/>
              <a:gd name="connsiteY56" fmla="*/ 123290 h 365086"/>
              <a:gd name="connsiteX57" fmla="*/ 328790 w 1130174"/>
              <a:gd name="connsiteY57" fmla="*/ 113016 h 365086"/>
              <a:gd name="connsiteX58" fmla="*/ 287693 w 1130174"/>
              <a:gd name="connsiteY58" fmla="*/ 92467 h 365086"/>
              <a:gd name="connsiteX59" fmla="*/ 236322 w 1130174"/>
              <a:gd name="connsiteY59" fmla="*/ 82193 h 365086"/>
              <a:gd name="connsiteX60" fmla="*/ 657563 w 1130174"/>
              <a:gd name="connsiteY60" fmla="*/ 113016 h 365086"/>
              <a:gd name="connsiteX61" fmla="*/ 729482 w 1130174"/>
              <a:gd name="connsiteY61" fmla="*/ 133564 h 365086"/>
              <a:gd name="connsiteX62" fmla="*/ 873320 w 1130174"/>
              <a:gd name="connsiteY62" fmla="*/ 164386 h 365086"/>
              <a:gd name="connsiteX63" fmla="*/ 976062 w 1130174"/>
              <a:gd name="connsiteY63" fmla="*/ 195209 h 365086"/>
              <a:gd name="connsiteX64" fmla="*/ 667837 w 1130174"/>
              <a:gd name="connsiteY64" fmla="*/ 205483 h 365086"/>
              <a:gd name="connsiteX65" fmla="*/ 410983 w 1130174"/>
              <a:gd name="connsiteY65" fmla="*/ 246580 h 365086"/>
              <a:gd name="connsiteX66" fmla="*/ 452080 w 1130174"/>
              <a:gd name="connsiteY66" fmla="*/ 236305 h 365086"/>
              <a:gd name="connsiteX67" fmla="*/ 565095 w 1130174"/>
              <a:gd name="connsiteY67" fmla="*/ 226031 h 365086"/>
              <a:gd name="connsiteX68" fmla="*/ 657563 w 1130174"/>
              <a:gd name="connsiteY68" fmla="*/ 215757 h 365086"/>
              <a:gd name="connsiteX69" fmla="*/ 503450 w 1130174"/>
              <a:gd name="connsiteY69" fmla="*/ 236305 h 365086"/>
              <a:gd name="connsiteX70" fmla="*/ 667837 w 1130174"/>
              <a:gd name="connsiteY70" fmla="*/ 205483 h 365086"/>
              <a:gd name="connsiteX71" fmla="*/ 750030 w 1130174"/>
              <a:gd name="connsiteY71" fmla="*/ 174660 h 365086"/>
              <a:gd name="connsiteX72" fmla="*/ 934965 w 1130174"/>
              <a:gd name="connsiteY72" fmla="*/ 143838 h 365086"/>
              <a:gd name="connsiteX73" fmla="*/ 780853 w 1130174"/>
              <a:gd name="connsiteY73" fmla="*/ 102741 h 365086"/>
              <a:gd name="connsiteX74" fmla="*/ 729482 w 1130174"/>
              <a:gd name="connsiteY74" fmla="*/ 82193 h 365086"/>
              <a:gd name="connsiteX75" fmla="*/ 1068529 w 1130174"/>
              <a:gd name="connsiteY75" fmla="*/ 113016 h 365086"/>
              <a:gd name="connsiteX76" fmla="*/ 811675 w 1130174"/>
              <a:gd name="connsiteY76" fmla="*/ 113016 h 365086"/>
              <a:gd name="connsiteX77" fmla="*/ 719208 w 1130174"/>
              <a:gd name="connsiteY77" fmla="*/ 82193 h 365086"/>
              <a:gd name="connsiteX78" fmla="*/ 174677 w 1130174"/>
              <a:gd name="connsiteY78" fmla="*/ 102741 h 365086"/>
              <a:gd name="connsiteX79" fmla="*/ 154129 w 1130174"/>
              <a:gd name="connsiteY79" fmla="*/ 133564 h 365086"/>
              <a:gd name="connsiteX80" fmla="*/ 102758 w 1130174"/>
              <a:gd name="connsiteY80" fmla="*/ 164386 h 365086"/>
              <a:gd name="connsiteX81" fmla="*/ 92484 w 1130174"/>
              <a:gd name="connsiteY81" fmla="*/ 82193 h 365086"/>
              <a:gd name="connsiteX82" fmla="*/ 102758 w 1130174"/>
              <a:gd name="connsiteY82" fmla="*/ 113016 h 365086"/>
              <a:gd name="connsiteX83" fmla="*/ 113032 w 1130174"/>
              <a:gd name="connsiteY83" fmla="*/ 92467 h 3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30174" h="365086">
                <a:moveTo>
                  <a:pt x="1130174" y="226031"/>
                </a:moveTo>
                <a:cubicBezTo>
                  <a:pt x="1032191" y="167243"/>
                  <a:pt x="1125542" y="213127"/>
                  <a:pt x="965788" y="184935"/>
                </a:cubicBezTo>
                <a:cubicBezTo>
                  <a:pt x="944458" y="181171"/>
                  <a:pt x="925214" y="169403"/>
                  <a:pt x="904143" y="164386"/>
                </a:cubicBezTo>
                <a:cubicBezTo>
                  <a:pt x="853179" y="152252"/>
                  <a:pt x="801809" y="141530"/>
                  <a:pt x="750030" y="133564"/>
                </a:cubicBezTo>
                <a:cubicBezTo>
                  <a:pt x="712643" y="127812"/>
                  <a:pt x="674654" y="127054"/>
                  <a:pt x="637014" y="123290"/>
                </a:cubicBezTo>
                <a:cubicBezTo>
                  <a:pt x="606156" y="120204"/>
                  <a:pt x="575369" y="116441"/>
                  <a:pt x="544547" y="113016"/>
                </a:cubicBezTo>
                <a:lnTo>
                  <a:pt x="226048" y="133564"/>
                </a:lnTo>
                <a:cubicBezTo>
                  <a:pt x="145689" y="139908"/>
                  <a:pt x="165632" y="126583"/>
                  <a:pt x="133581" y="174660"/>
                </a:cubicBezTo>
                <a:cubicBezTo>
                  <a:pt x="141073" y="197137"/>
                  <a:pt x="146625" y="243529"/>
                  <a:pt x="195226" y="215757"/>
                </a:cubicBezTo>
                <a:cubicBezTo>
                  <a:pt x="211239" y="206607"/>
                  <a:pt x="208925" y="181510"/>
                  <a:pt x="215774" y="164386"/>
                </a:cubicBezTo>
                <a:cubicBezTo>
                  <a:pt x="191123" y="155142"/>
                  <a:pt x="107591" y="117805"/>
                  <a:pt x="71936" y="123290"/>
                </a:cubicBezTo>
                <a:cubicBezTo>
                  <a:pt x="46157" y="127256"/>
                  <a:pt x="23990" y="143838"/>
                  <a:pt x="17" y="154112"/>
                </a:cubicBezTo>
                <a:cubicBezTo>
                  <a:pt x="13716" y="167811"/>
                  <a:pt x="22116" y="191410"/>
                  <a:pt x="41113" y="195209"/>
                </a:cubicBezTo>
                <a:cubicBezTo>
                  <a:pt x="126686" y="212323"/>
                  <a:pt x="101145" y="168209"/>
                  <a:pt x="92484" y="133564"/>
                </a:cubicBezTo>
                <a:cubicBezTo>
                  <a:pt x="84240" y="183028"/>
                  <a:pt x="60142" y="261856"/>
                  <a:pt x="123307" y="297950"/>
                </a:cubicBezTo>
                <a:cubicBezTo>
                  <a:pt x="143254" y="309348"/>
                  <a:pt x="143855" y="256853"/>
                  <a:pt x="154129" y="236305"/>
                </a:cubicBezTo>
                <a:cubicBezTo>
                  <a:pt x="147280" y="222606"/>
                  <a:pt x="148897" y="195209"/>
                  <a:pt x="133581" y="195209"/>
                </a:cubicBezTo>
                <a:cubicBezTo>
                  <a:pt x="119461" y="195209"/>
                  <a:pt x="130876" y="230743"/>
                  <a:pt x="143855" y="236305"/>
                </a:cubicBezTo>
                <a:cubicBezTo>
                  <a:pt x="163002" y="244511"/>
                  <a:pt x="184952" y="229456"/>
                  <a:pt x="205500" y="226031"/>
                </a:cubicBezTo>
                <a:cubicBezTo>
                  <a:pt x="198651" y="198633"/>
                  <a:pt x="210543" y="155781"/>
                  <a:pt x="184952" y="143838"/>
                </a:cubicBezTo>
                <a:cubicBezTo>
                  <a:pt x="70583" y="90466"/>
                  <a:pt x="10926" y="221550"/>
                  <a:pt x="82210" y="102741"/>
                </a:cubicBezTo>
                <a:cubicBezTo>
                  <a:pt x="75361" y="85618"/>
                  <a:pt x="80104" y="51371"/>
                  <a:pt x="61662" y="51371"/>
                </a:cubicBezTo>
                <a:cubicBezTo>
                  <a:pt x="43219" y="51371"/>
                  <a:pt x="41113" y="84298"/>
                  <a:pt x="41113" y="102741"/>
                </a:cubicBezTo>
                <a:cubicBezTo>
                  <a:pt x="41113" y="118057"/>
                  <a:pt x="54812" y="75344"/>
                  <a:pt x="61662" y="61645"/>
                </a:cubicBezTo>
                <a:cubicBezTo>
                  <a:pt x="54812" y="41097"/>
                  <a:pt x="62773" y="0"/>
                  <a:pt x="41113" y="0"/>
                </a:cubicBezTo>
                <a:cubicBezTo>
                  <a:pt x="-10568" y="0"/>
                  <a:pt x="-4191" y="91293"/>
                  <a:pt x="10291" y="113016"/>
                </a:cubicBezTo>
                <a:cubicBezTo>
                  <a:pt x="16298" y="122027"/>
                  <a:pt x="30839" y="119865"/>
                  <a:pt x="41113" y="123290"/>
                </a:cubicBezTo>
                <a:cubicBezTo>
                  <a:pt x="47963" y="106166"/>
                  <a:pt x="59625" y="90249"/>
                  <a:pt x="61662" y="71919"/>
                </a:cubicBezTo>
                <a:cubicBezTo>
                  <a:pt x="63221" y="57885"/>
                  <a:pt x="63496" y="23557"/>
                  <a:pt x="51388" y="30822"/>
                </a:cubicBezTo>
                <a:cubicBezTo>
                  <a:pt x="27712" y="45028"/>
                  <a:pt x="23990" y="78768"/>
                  <a:pt x="10291" y="102741"/>
                </a:cubicBezTo>
                <a:cubicBezTo>
                  <a:pt x="17140" y="123289"/>
                  <a:pt x="10093" y="158162"/>
                  <a:pt x="30839" y="164386"/>
                </a:cubicBezTo>
                <a:cubicBezTo>
                  <a:pt x="122480" y="191879"/>
                  <a:pt x="114852" y="100316"/>
                  <a:pt x="143855" y="61645"/>
                </a:cubicBezTo>
                <a:cubicBezTo>
                  <a:pt x="150353" y="52981"/>
                  <a:pt x="164403" y="54796"/>
                  <a:pt x="174677" y="51371"/>
                </a:cubicBezTo>
                <a:cubicBezTo>
                  <a:pt x="373311" y="58220"/>
                  <a:pt x="617895" y="-55320"/>
                  <a:pt x="770579" y="71919"/>
                </a:cubicBezTo>
                <a:cubicBezTo>
                  <a:pt x="791127" y="89043"/>
                  <a:pt x="809657" y="108930"/>
                  <a:pt x="832223" y="123290"/>
                </a:cubicBezTo>
                <a:cubicBezTo>
                  <a:pt x="847782" y="133191"/>
                  <a:pt x="866470" y="136989"/>
                  <a:pt x="883594" y="143838"/>
                </a:cubicBezTo>
                <a:lnTo>
                  <a:pt x="513725" y="154112"/>
                </a:lnTo>
                <a:cubicBezTo>
                  <a:pt x="482743" y="155489"/>
                  <a:pt x="451343" y="156864"/>
                  <a:pt x="421257" y="164386"/>
                </a:cubicBezTo>
                <a:cubicBezTo>
                  <a:pt x="409278" y="167381"/>
                  <a:pt x="402237" y="181304"/>
                  <a:pt x="390435" y="184935"/>
                </a:cubicBezTo>
                <a:cubicBezTo>
                  <a:pt x="357054" y="195206"/>
                  <a:pt x="321724" y="197630"/>
                  <a:pt x="287693" y="205483"/>
                </a:cubicBezTo>
                <a:cubicBezTo>
                  <a:pt x="277141" y="207918"/>
                  <a:pt x="267145" y="212332"/>
                  <a:pt x="256871" y="215757"/>
                </a:cubicBezTo>
                <a:cubicBezTo>
                  <a:pt x="243172" y="226031"/>
                  <a:pt x="230295" y="237504"/>
                  <a:pt x="215774" y="246580"/>
                </a:cubicBezTo>
                <a:cubicBezTo>
                  <a:pt x="202786" y="254697"/>
                  <a:pt x="184644" y="255499"/>
                  <a:pt x="174677" y="267128"/>
                </a:cubicBezTo>
                <a:cubicBezTo>
                  <a:pt x="162675" y="281131"/>
                  <a:pt x="160978" y="301375"/>
                  <a:pt x="154129" y="318499"/>
                </a:cubicBezTo>
                <a:cubicBezTo>
                  <a:pt x="198072" y="344865"/>
                  <a:pt x="261127" y="396436"/>
                  <a:pt x="318516" y="339047"/>
                </a:cubicBezTo>
                <a:lnTo>
                  <a:pt x="267145" y="287676"/>
                </a:lnTo>
                <a:cubicBezTo>
                  <a:pt x="232898" y="291101"/>
                  <a:pt x="191937" y="277299"/>
                  <a:pt x="164403" y="297950"/>
                </a:cubicBezTo>
                <a:cubicBezTo>
                  <a:pt x="147075" y="310946"/>
                  <a:pt x="204463" y="320298"/>
                  <a:pt x="226048" y="318499"/>
                </a:cubicBezTo>
                <a:cubicBezTo>
                  <a:pt x="248942" y="316591"/>
                  <a:pt x="266486" y="296512"/>
                  <a:pt x="287693" y="287676"/>
                </a:cubicBezTo>
                <a:cubicBezTo>
                  <a:pt x="307687" y="279345"/>
                  <a:pt x="327745" y="268833"/>
                  <a:pt x="349338" y="267128"/>
                </a:cubicBezTo>
                <a:cubicBezTo>
                  <a:pt x="458642" y="258499"/>
                  <a:pt x="568520" y="260279"/>
                  <a:pt x="678111" y="256854"/>
                </a:cubicBezTo>
                <a:cubicBezTo>
                  <a:pt x="777428" y="246580"/>
                  <a:pt x="877376" y="241214"/>
                  <a:pt x="976062" y="226031"/>
                </a:cubicBezTo>
                <a:cubicBezTo>
                  <a:pt x="986766" y="224384"/>
                  <a:pt x="954052" y="222052"/>
                  <a:pt x="945239" y="215757"/>
                </a:cubicBezTo>
                <a:cubicBezTo>
                  <a:pt x="929475" y="204497"/>
                  <a:pt x="921078" y="184068"/>
                  <a:pt x="904143" y="174660"/>
                </a:cubicBezTo>
                <a:cubicBezTo>
                  <a:pt x="888878" y="166179"/>
                  <a:pt x="869619" y="168981"/>
                  <a:pt x="852772" y="164386"/>
                </a:cubicBezTo>
                <a:cubicBezTo>
                  <a:pt x="831875" y="158687"/>
                  <a:pt x="812674" y="146048"/>
                  <a:pt x="791127" y="143838"/>
                </a:cubicBezTo>
                <a:cubicBezTo>
                  <a:pt x="678495" y="132286"/>
                  <a:pt x="565052" y="130821"/>
                  <a:pt x="452080" y="123290"/>
                </a:cubicBezTo>
                <a:cubicBezTo>
                  <a:pt x="410932" y="120547"/>
                  <a:pt x="369887" y="116441"/>
                  <a:pt x="328790" y="113016"/>
                </a:cubicBezTo>
                <a:cubicBezTo>
                  <a:pt x="315091" y="106166"/>
                  <a:pt x="302223" y="97310"/>
                  <a:pt x="287693" y="92467"/>
                </a:cubicBezTo>
                <a:cubicBezTo>
                  <a:pt x="271126" y="86945"/>
                  <a:pt x="218874" y="81466"/>
                  <a:pt x="236322" y="82193"/>
                </a:cubicBezTo>
                <a:cubicBezTo>
                  <a:pt x="353294" y="87067"/>
                  <a:pt x="527076" y="102141"/>
                  <a:pt x="657563" y="113016"/>
                </a:cubicBezTo>
                <a:cubicBezTo>
                  <a:pt x="681536" y="119865"/>
                  <a:pt x="705188" y="127958"/>
                  <a:pt x="729482" y="133564"/>
                </a:cubicBezTo>
                <a:cubicBezTo>
                  <a:pt x="874287" y="166980"/>
                  <a:pt x="695944" y="113707"/>
                  <a:pt x="873320" y="164386"/>
                </a:cubicBezTo>
                <a:cubicBezTo>
                  <a:pt x="1048407" y="214411"/>
                  <a:pt x="848730" y="163377"/>
                  <a:pt x="976062" y="195209"/>
                </a:cubicBezTo>
                <a:cubicBezTo>
                  <a:pt x="873320" y="198634"/>
                  <a:pt x="770398" y="198490"/>
                  <a:pt x="667837" y="205483"/>
                </a:cubicBezTo>
                <a:cubicBezTo>
                  <a:pt x="561782" y="212714"/>
                  <a:pt x="511813" y="232176"/>
                  <a:pt x="410983" y="246580"/>
                </a:cubicBezTo>
                <a:cubicBezTo>
                  <a:pt x="397004" y="248577"/>
                  <a:pt x="438083" y="238171"/>
                  <a:pt x="452080" y="236305"/>
                </a:cubicBezTo>
                <a:cubicBezTo>
                  <a:pt x="489575" y="231305"/>
                  <a:pt x="527456" y="229795"/>
                  <a:pt x="565095" y="226031"/>
                </a:cubicBezTo>
                <a:cubicBezTo>
                  <a:pt x="595953" y="222945"/>
                  <a:pt x="626551" y="215757"/>
                  <a:pt x="657563" y="215757"/>
                </a:cubicBezTo>
                <a:cubicBezTo>
                  <a:pt x="661608" y="215757"/>
                  <a:pt x="491894" y="239194"/>
                  <a:pt x="503450" y="236305"/>
                </a:cubicBezTo>
                <a:cubicBezTo>
                  <a:pt x="557536" y="222784"/>
                  <a:pt x="613041" y="215757"/>
                  <a:pt x="667837" y="205483"/>
                </a:cubicBezTo>
                <a:cubicBezTo>
                  <a:pt x="695235" y="195209"/>
                  <a:pt x="721286" y="180135"/>
                  <a:pt x="750030" y="174660"/>
                </a:cubicBezTo>
                <a:cubicBezTo>
                  <a:pt x="984340" y="130029"/>
                  <a:pt x="808119" y="194575"/>
                  <a:pt x="934965" y="143838"/>
                </a:cubicBezTo>
                <a:cubicBezTo>
                  <a:pt x="725612" y="65332"/>
                  <a:pt x="968211" y="149581"/>
                  <a:pt x="780853" y="102741"/>
                </a:cubicBezTo>
                <a:cubicBezTo>
                  <a:pt x="762961" y="98268"/>
                  <a:pt x="711051" y="81535"/>
                  <a:pt x="729482" y="82193"/>
                </a:cubicBezTo>
                <a:cubicBezTo>
                  <a:pt x="842891" y="86244"/>
                  <a:pt x="955513" y="102742"/>
                  <a:pt x="1068529" y="113016"/>
                </a:cubicBezTo>
                <a:cubicBezTo>
                  <a:pt x="972303" y="145091"/>
                  <a:pt x="1005711" y="138053"/>
                  <a:pt x="811675" y="113016"/>
                </a:cubicBezTo>
                <a:cubicBezTo>
                  <a:pt x="779452" y="108858"/>
                  <a:pt x="719208" y="82193"/>
                  <a:pt x="719208" y="82193"/>
                </a:cubicBezTo>
                <a:cubicBezTo>
                  <a:pt x="537698" y="89042"/>
                  <a:pt x="355571" y="86296"/>
                  <a:pt x="174677" y="102741"/>
                </a:cubicBezTo>
                <a:cubicBezTo>
                  <a:pt x="162380" y="103859"/>
                  <a:pt x="163504" y="125528"/>
                  <a:pt x="154129" y="133564"/>
                </a:cubicBezTo>
                <a:cubicBezTo>
                  <a:pt x="138967" y="146560"/>
                  <a:pt x="119882" y="154112"/>
                  <a:pt x="102758" y="164386"/>
                </a:cubicBezTo>
                <a:cubicBezTo>
                  <a:pt x="99333" y="136988"/>
                  <a:pt x="92484" y="109804"/>
                  <a:pt x="92484" y="82193"/>
                </a:cubicBezTo>
                <a:cubicBezTo>
                  <a:pt x="92484" y="71363"/>
                  <a:pt x="93071" y="108173"/>
                  <a:pt x="102758" y="113016"/>
                </a:cubicBezTo>
                <a:cubicBezTo>
                  <a:pt x="109608" y="116441"/>
                  <a:pt x="109607" y="99317"/>
                  <a:pt x="113032" y="92467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1DDEE-C991-700E-68E3-71CB1B7A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89" y="9939"/>
            <a:ext cx="54476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9490D-DAD2-8B30-6CFD-3CFC69EEAF74}"/>
              </a:ext>
            </a:extLst>
          </p:cNvPr>
          <p:cNvSpPr txBox="1"/>
          <p:nvPr/>
        </p:nvSpPr>
        <p:spPr>
          <a:xfrm>
            <a:off x="79512" y="103964"/>
            <a:ext cx="2435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OLIVINE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1A4EB5-C08F-A5AB-AE11-B27FAC096DC4}"/>
              </a:ext>
            </a:extLst>
          </p:cNvPr>
          <p:cNvGrpSpPr/>
          <p:nvPr/>
        </p:nvGrpSpPr>
        <p:grpSpPr>
          <a:xfrm>
            <a:off x="2846126" y="19878"/>
            <a:ext cx="750873" cy="6848061"/>
            <a:chOff x="2458471" y="9939"/>
            <a:chExt cx="750873" cy="684806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D538CF0-576E-1A99-2AED-6B078FF6374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907" y="9939"/>
              <a:ext cx="0" cy="684806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73EC09-A669-6DC0-7F07-02AF00BB2E1F}"/>
                </a:ext>
              </a:extLst>
            </p:cNvPr>
            <p:cNvSpPr txBox="1"/>
            <p:nvPr/>
          </p:nvSpPr>
          <p:spPr>
            <a:xfrm>
              <a:off x="2458471" y="5996622"/>
              <a:ext cx="750873" cy="369332"/>
            </a:xfrm>
            <a:prstGeom prst="rect">
              <a:avLst/>
            </a:prstGeom>
            <a:solidFill>
              <a:srgbClr val="004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1585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EF2046-0394-174D-D755-1052198001AA}"/>
                </a:ext>
              </a:extLst>
            </p:cNvPr>
            <p:cNvSpPr txBox="1"/>
            <p:nvPr/>
          </p:nvSpPr>
          <p:spPr>
            <a:xfrm>
              <a:off x="2458471" y="5236062"/>
              <a:ext cx="750873" cy="369332"/>
            </a:xfrm>
            <a:prstGeom prst="rect">
              <a:avLst/>
            </a:prstGeom>
            <a:solidFill>
              <a:srgbClr val="00C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1646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95535-9D70-3849-97BC-5BFD4395CC86}"/>
                </a:ext>
              </a:extLst>
            </p:cNvPr>
            <p:cNvSpPr txBox="1"/>
            <p:nvPr/>
          </p:nvSpPr>
          <p:spPr>
            <a:xfrm>
              <a:off x="2458471" y="4829350"/>
              <a:ext cx="750873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1677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325CE2-37B5-EEAA-0C2F-AF8666B0A1B4}"/>
                </a:ext>
              </a:extLst>
            </p:cNvPr>
            <p:cNvSpPr txBox="1"/>
            <p:nvPr/>
          </p:nvSpPr>
          <p:spPr>
            <a:xfrm>
              <a:off x="2458471" y="4385798"/>
              <a:ext cx="750873" cy="369332"/>
            </a:xfrm>
            <a:prstGeom prst="rect">
              <a:avLst/>
            </a:prstGeom>
            <a:solidFill>
              <a:srgbClr val="C0FF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1712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424E73-4F50-F5BD-A87F-6A0543EDE1EE}"/>
                </a:ext>
              </a:extLst>
            </p:cNvPr>
            <p:cNvSpPr txBox="1"/>
            <p:nvPr/>
          </p:nvSpPr>
          <p:spPr>
            <a:xfrm>
              <a:off x="2458471" y="1246569"/>
              <a:ext cx="75087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AECA15-4005-DF49-D10C-5E474AC80228}"/>
                </a:ext>
              </a:extLst>
            </p:cNvPr>
            <p:cNvSpPr txBox="1"/>
            <p:nvPr/>
          </p:nvSpPr>
          <p:spPr>
            <a:xfrm>
              <a:off x="2458471" y="903043"/>
              <a:ext cx="750873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1971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DB13E1-7D58-AA65-4EBE-2E5E703AAEDE}"/>
                </a:ext>
              </a:extLst>
            </p:cNvPr>
            <p:cNvSpPr txBox="1"/>
            <p:nvPr/>
          </p:nvSpPr>
          <p:spPr>
            <a:xfrm>
              <a:off x="2458471" y="241190"/>
              <a:ext cx="75087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39612C-DB31-0FBE-8DF3-C9C16588776B}"/>
              </a:ext>
            </a:extLst>
          </p:cNvPr>
          <p:cNvSpPr txBox="1"/>
          <p:nvPr/>
        </p:nvSpPr>
        <p:spPr>
          <a:xfrm>
            <a:off x="194091" y="3284917"/>
            <a:ext cx="57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E543F-20B7-CA7D-63B4-98FE7546813D}"/>
              </a:ext>
            </a:extLst>
          </p:cNvPr>
          <p:cNvSpPr txBox="1"/>
          <p:nvPr/>
        </p:nvSpPr>
        <p:spPr>
          <a:xfrm>
            <a:off x="88256" y="1625840"/>
            <a:ext cx="2658480" cy="4093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Point analyses from 124 crystals across 7 eruptions reveal similar compositions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1585-1971 represent the end of each eruption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2021 samples collected from the first four weeks of the eruption</a:t>
            </a:r>
          </a:p>
        </p:txBody>
      </p:sp>
    </p:spTree>
    <p:extLst>
      <p:ext uri="{BB962C8B-B14F-4D97-AF65-F5344CB8AC3E}">
        <p14:creationId xmlns:p14="http://schemas.microsoft.com/office/powerpoint/2010/main" val="89305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9490D-DAD2-8B30-6CFD-3CFC69EEAF74}"/>
              </a:ext>
            </a:extLst>
          </p:cNvPr>
          <p:cNvSpPr txBox="1"/>
          <p:nvPr/>
        </p:nvSpPr>
        <p:spPr>
          <a:xfrm>
            <a:off x="79512" y="103964"/>
            <a:ext cx="2435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OLIVINE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ACBD4-AA0E-7EA7-4289-6B6F0E4224E6}"/>
              </a:ext>
            </a:extLst>
          </p:cNvPr>
          <p:cNvSpPr txBox="1"/>
          <p:nvPr/>
        </p:nvSpPr>
        <p:spPr>
          <a:xfrm>
            <a:off x="2588103" y="228301"/>
            <a:ext cx="6321176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Crystals can be divided into two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core, reverse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core, absence of reverse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Interdiffusion chronometry calculations on samples from historic eruptions reveal that recharge events take place days to months before eruption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A641D9-C6F7-AA26-636B-1AAB903A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475070"/>
            <a:ext cx="8829767" cy="43829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E73688C-8B8C-F888-F53C-FB60E649E510}"/>
              </a:ext>
            </a:extLst>
          </p:cNvPr>
          <p:cNvSpPr txBox="1"/>
          <p:nvPr/>
        </p:nvSpPr>
        <p:spPr>
          <a:xfrm>
            <a:off x="1941816" y="2712377"/>
            <a:ext cx="217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BCD5F-AC1F-7C1D-B779-83663B89E9E9}"/>
              </a:ext>
            </a:extLst>
          </p:cNvPr>
          <p:cNvSpPr txBox="1"/>
          <p:nvPr/>
        </p:nvSpPr>
        <p:spPr>
          <a:xfrm>
            <a:off x="6731158" y="2712377"/>
            <a:ext cx="217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2</a:t>
            </a:r>
          </a:p>
        </p:txBody>
      </p:sp>
    </p:spTree>
    <p:extLst>
      <p:ext uri="{BB962C8B-B14F-4D97-AF65-F5344CB8AC3E}">
        <p14:creationId xmlns:p14="http://schemas.microsoft.com/office/powerpoint/2010/main" val="40983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45431D-EA18-D80F-98B2-6B716D49D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830" b="-1247"/>
          <a:stretch/>
        </p:blipFill>
        <p:spPr>
          <a:xfrm>
            <a:off x="79512" y="1839359"/>
            <a:ext cx="8132177" cy="461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CC1F1-DF20-7066-0A8A-B9245188A7F3}"/>
              </a:ext>
            </a:extLst>
          </p:cNvPr>
          <p:cNvSpPr txBox="1"/>
          <p:nvPr/>
        </p:nvSpPr>
        <p:spPr>
          <a:xfrm>
            <a:off x="79512" y="103964"/>
            <a:ext cx="243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OLIVINE + GLASS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39D46-CF40-62AF-FC46-AB729C624200}"/>
              </a:ext>
            </a:extLst>
          </p:cNvPr>
          <p:cNvSpPr txBox="1"/>
          <p:nvPr/>
        </p:nvSpPr>
        <p:spPr>
          <a:xfrm>
            <a:off x="2694041" y="288629"/>
            <a:ext cx="608800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Matrix glass measurements on daily-sampled tephra shards reveal changes in melt chemistry over the course of the 2021 eruption</a:t>
            </a:r>
          </a:p>
        </p:txBody>
      </p:sp>
    </p:spTree>
    <p:extLst>
      <p:ext uri="{BB962C8B-B14F-4D97-AF65-F5344CB8AC3E}">
        <p14:creationId xmlns:p14="http://schemas.microsoft.com/office/powerpoint/2010/main" val="260710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549E26A-9C0B-889A-9A8E-A40C80BADBE5}"/>
              </a:ext>
            </a:extLst>
          </p:cNvPr>
          <p:cNvGrpSpPr/>
          <p:nvPr/>
        </p:nvGrpSpPr>
        <p:grpSpPr>
          <a:xfrm>
            <a:off x="87484" y="1058518"/>
            <a:ext cx="9136029" cy="5436704"/>
            <a:chOff x="528638" y="427383"/>
            <a:chExt cx="9136029" cy="54367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45431D-EA18-D80F-98B2-6B716D49D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261"/>
            <a:stretch/>
          </p:blipFill>
          <p:spPr>
            <a:xfrm>
              <a:off x="528638" y="1152939"/>
              <a:ext cx="8065218" cy="37271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066ECA-2068-D108-2AA2-0BE8E8706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233" b="27296"/>
            <a:stretch/>
          </p:blipFill>
          <p:spPr>
            <a:xfrm>
              <a:off x="1012495" y="427383"/>
              <a:ext cx="8652172" cy="543670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CA94BE-A19F-59DD-675F-47CFD267F02F}"/>
              </a:ext>
            </a:extLst>
          </p:cNvPr>
          <p:cNvSpPr txBox="1"/>
          <p:nvPr/>
        </p:nvSpPr>
        <p:spPr>
          <a:xfrm>
            <a:off x="79512" y="103964"/>
            <a:ext cx="243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OLIVINE + GLASS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F3547-E8C2-4561-FA37-B70F7B499E54}"/>
              </a:ext>
            </a:extLst>
          </p:cNvPr>
          <p:cNvSpPr txBox="1"/>
          <p:nvPr/>
        </p:nvSpPr>
        <p:spPr>
          <a:xfrm>
            <a:off x="2694041" y="288629"/>
            <a:ext cx="608800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Preliminary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Olivine chemical variability decreases with time </a:t>
            </a:r>
          </a:p>
        </p:txBody>
      </p:sp>
    </p:spTree>
    <p:extLst>
      <p:ext uri="{BB962C8B-B14F-4D97-AF65-F5344CB8AC3E}">
        <p14:creationId xmlns:p14="http://schemas.microsoft.com/office/powerpoint/2010/main" val="147558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CA94BE-A19F-59DD-675F-47CFD267F02F}"/>
              </a:ext>
            </a:extLst>
          </p:cNvPr>
          <p:cNvSpPr txBox="1"/>
          <p:nvPr/>
        </p:nvSpPr>
        <p:spPr>
          <a:xfrm>
            <a:off x="28575" y="142064"/>
            <a:ext cx="466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INTERPRETATIONS &amp;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9553E-E4FD-15CF-F51A-871218365A6D}"/>
              </a:ext>
            </a:extLst>
          </p:cNvPr>
          <p:cNvSpPr txBox="1"/>
          <p:nvPr/>
        </p:nvSpPr>
        <p:spPr>
          <a:xfrm>
            <a:off x="175414" y="1566331"/>
            <a:ext cx="4663938" cy="48320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Open Sans" panose="020B0606030504020204" pitchFamily="34" charset="0"/>
              </a:rPr>
              <a:t>The 2021 eruptive products chemically similar to historic eruptions</a:t>
            </a:r>
            <a:endParaRPr lang="en-US" sz="2200" dirty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</a:rPr>
              <a:t>We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propose that it is the timing and volume of primitive melt generation and extraction in the upper mantle that strongly influences volcano reactivation - may influence eruption style and duration???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</a:rPr>
              <a:t>High temporal resolution petrologic analyses important!</a:t>
            </a:r>
            <a:endParaRPr lang="en-US" sz="2200" b="0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261B9-1CBB-ACE6-1EED-C21C7A9E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21" y="289678"/>
            <a:ext cx="3500264" cy="62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83D0CE-BDA5-6D60-04AA-FD066654420E}"/>
              </a:ext>
            </a:extLst>
          </p:cNvPr>
          <p:cNvGrpSpPr>
            <a:grpSpLocks noChangeAspect="1"/>
          </p:cNvGrpSpPr>
          <p:nvPr/>
        </p:nvGrpSpPr>
        <p:grpSpPr>
          <a:xfrm>
            <a:off x="1109724" y="1343025"/>
            <a:ext cx="3971196" cy="5221154"/>
            <a:chOff x="7428939" y="641378"/>
            <a:chExt cx="4471709" cy="58792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72AC42-A6BD-D426-964F-5FC347B1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8939" y="641378"/>
              <a:ext cx="4471709" cy="5859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A83338-09C4-6C94-C678-BCAB2BA546C2}"/>
                </a:ext>
              </a:extLst>
            </p:cNvPr>
            <p:cNvSpPr/>
            <p:nvPr/>
          </p:nvSpPr>
          <p:spPr>
            <a:xfrm>
              <a:off x="7428939" y="6163058"/>
              <a:ext cx="3661297" cy="357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Longpré &amp; </a:t>
              </a:r>
              <a:r>
                <a:rPr lang="en-US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Felpeto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, 2021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1E53E-4210-B412-E40F-71CADB75B285}"/>
              </a:ext>
            </a:extLst>
          </p:cNvPr>
          <p:cNvGrpSpPr/>
          <p:nvPr/>
        </p:nvGrpSpPr>
        <p:grpSpPr>
          <a:xfrm>
            <a:off x="151397" y="9939"/>
            <a:ext cx="750873" cy="6848061"/>
            <a:chOff x="2458471" y="9939"/>
            <a:chExt cx="750873" cy="684806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D6FD89-F203-8AC4-E0F7-58F2B1343A22}"/>
                </a:ext>
              </a:extLst>
            </p:cNvPr>
            <p:cNvCxnSpPr>
              <a:cxnSpLocks/>
            </p:cNvCxnSpPr>
            <p:nvPr/>
          </p:nvCxnSpPr>
          <p:spPr>
            <a:xfrm>
              <a:off x="2833907" y="9939"/>
              <a:ext cx="0" cy="684806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66BE0D-0BA9-00B0-EC7A-D884BA7043B1}"/>
                </a:ext>
              </a:extLst>
            </p:cNvPr>
            <p:cNvSpPr txBox="1"/>
            <p:nvPr/>
          </p:nvSpPr>
          <p:spPr>
            <a:xfrm>
              <a:off x="2458471" y="5996622"/>
              <a:ext cx="750873" cy="369332"/>
            </a:xfrm>
            <a:prstGeom prst="rect">
              <a:avLst/>
            </a:prstGeom>
            <a:solidFill>
              <a:srgbClr val="004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1585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6CCF6-5D7A-DF19-B53B-53585A49EAEF}"/>
                </a:ext>
              </a:extLst>
            </p:cNvPr>
            <p:cNvSpPr txBox="1"/>
            <p:nvPr/>
          </p:nvSpPr>
          <p:spPr>
            <a:xfrm>
              <a:off x="2458471" y="5236062"/>
              <a:ext cx="750873" cy="369332"/>
            </a:xfrm>
            <a:prstGeom prst="rect">
              <a:avLst/>
            </a:prstGeom>
            <a:solidFill>
              <a:srgbClr val="00C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1646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0AF3A8-9E2B-F51C-6D71-1F866B347237}"/>
                </a:ext>
              </a:extLst>
            </p:cNvPr>
            <p:cNvSpPr txBox="1"/>
            <p:nvPr/>
          </p:nvSpPr>
          <p:spPr>
            <a:xfrm>
              <a:off x="2458471" y="4829350"/>
              <a:ext cx="750873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1677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91AED8-60EF-2635-547D-D4D3165D5BF6}"/>
                </a:ext>
              </a:extLst>
            </p:cNvPr>
            <p:cNvSpPr txBox="1"/>
            <p:nvPr/>
          </p:nvSpPr>
          <p:spPr>
            <a:xfrm>
              <a:off x="2458471" y="4385798"/>
              <a:ext cx="750873" cy="369332"/>
            </a:xfrm>
            <a:prstGeom prst="rect">
              <a:avLst/>
            </a:prstGeom>
            <a:solidFill>
              <a:srgbClr val="C0FF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1712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66174D-6EA6-5BD1-9328-077E7E4CF1DE}"/>
                </a:ext>
              </a:extLst>
            </p:cNvPr>
            <p:cNvSpPr txBox="1"/>
            <p:nvPr/>
          </p:nvSpPr>
          <p:spPr>
            <a:xfrm>
              <a:off x="2458471" y="1246569"/>
              <a:ext cx="75087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AEC0D-23CF-CE8A-FACF-D1CDB9AA708B}"/>
                </a:ext>
              </a:extLst>
            </p:cNvPr>
            <p:cNvSpPr txBox="1"/>
            <p:nvPr/>
          </p:nvSpPr>
          <p:spPr>
            <a:xfrm>
              <a:off x="2458471" y="903043"/>
              <a:ext cx="750873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1971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F7DAB-0940-D15C-DC46-F6DDD4F7AD95}"/>
                </a:ext>
              </a:extLst>
            </p:cNvPr>
            <p:cNvSpPr txBox="1"/>
            <p:nvPr/>
          </p:nvSpPr>
          <p:spPr>
            <a:xfrm>
              <a:off x="2458471" y="241190"/>
              <a:ext cx="75087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103C10-30DE-632D-62D9-4416CD00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20" y="1798836"/>
            <a:ext cx="3867373" cy="3824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8AD9AA-1762-4147-CF86-A1A71F43B63E}"/>
              </a:ext>
            </a:extLst>
          </p:cNvPr>
          <p:cNvSpPr txBox="1"/>
          <p:nvPr/>
        </p:nvSpPr>
        <p:spPr>
          <a:xfrm>
            <a:off x="1266573" y="169351"/>
            <a:ext cx="6043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BULK ROCK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</p:spTree>
    <p:extLst>
      <p:ext uri="{BB962C8B-B14F-4D97-AF65-F5344CB8AC3E}">
        <p14:creationId xmlns:p14="http://schemas.microsoft.com/office/powerpoint/2010/main" val="118591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9490D-DAD2-8B30-6CFD-3CFC69EEAF74}"/>
              </a:ext>
            </a:extLst>
          </p:cNvPr>
          <p:cNvSpPr txBox="1"/>
          <p:nvPr/>
        </p:nvSpPr>
        <p:spPr>
          <a:xfrm>
            <a:off x="79512" y="103964"/>
            <a:ext cx="283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TIMESCALE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RESULTS: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1A4EB5-C08F-A5AB-AE11-B27FAC096DC4}"/>
              </a:ext>
            </a:extLst>
          </p:cNvPr>
          <p:cNvGrpSpPr/>
          <p:nvPr/>
        </p:nvGrpSpPr>
        <p:grpSpPr>
          <a:xfrm rot="5400000">
            <a:off x="4261556" y="-1794325"/>
            <a:ext cx="750873" cy="6848061"/>
            <a:chOff x="2458471" y="9939"/>
            <a:chExt cx="750873" cy="684806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D538CF0-576E-1A99-2AED-6B078FF6374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907" y="9939"/>
              <a:ext cx="0" cy="684806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73EC09-A669-6DC0-7F07-02AF00BB2E1F}"/>
                </a:ext>
              </a:extLst>
            </p:cNvPr>
            <p:cNvSpPr txBox="1"/>
            <p:nvPr/>
          </p:nvSpPr>
          <p:spPr>
            <a:xfrm>
              <a:off x="2458471" y="5996622"/>
              <a:ext cx="750873" cy="369332"/>
            </a:xfrm>
            <a:prstGeom prst="rect">
              <a:avLst/>
            </a:prstGeom>
            <a:solidFill>
              <a:srgbClr val="004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1585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EF2046-0394-174D-D755-1052198001AA}"/>
                </a:ext>
              </a:extLst>
            </p:cNvPr>
            <p:cNvSpPr txBox="1"/>
            <p:nvPr/>
          </p:nvSpPr>
          <p:spPr>
            <a:xfrm>
              <a:off x="2458471" y="5236062"/>
              <a:ext cx="750873" cy="369332"/>
            </a:xfrm>
            <a:prstGeom prst="rect">
              <a:avLst/>
            </a:prstGeom>
            <a:solidFill>
              <a:srgbClr val="00C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1646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95535-9D70-3849-97BC-5BFD4395CC86}"/>
                </a:ext>
              </a:extLst>
            </p:cNvPr>
            <p:cNvSpPr txBox="1"/>
            <p:nvPr/>
          </p:nvSpPr>
          <p:spPr>
            <a:xfrm>
              <a:off x="2458471" y="4829350"/>
              <a:ext cx="750873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1677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325CE2-37B5-EEAA-0C2F-AF8666B0A1B4}"/>
                </a:ext>
              </a:extLst>
            </p:cNvPr>
            <p:cNvSpPr txBox="1"/>
            <p:nvPr/>
          </p:nvSpPr>
          <p:spPr>
            <a:xfrm>
              <a:off x="2458471" y="4385798"/>
              <a:ext cx="750873" cy="369332"/>
            </a:xfrm>
            <a:prstGeom prst="rect">
              <a:avLst/>
            </a:prstGeom>
            <a:solidFill>
              <a:srgbClr val="C0FF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1712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424E73-4F50-F5BD-A87F-6A0543EDE1EE}"/>
                </a:ext>
              </a:extLst>
            </p:cNvPr>
            <p:cNvSpPr txBox="1"/>
            <p:nvPr/>
          </p:nvSpPr>
          <p:spPr>
            <a:xfrm>
              <a:off x="2458471" y="1246569"/>
              <a:ext cx="75087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AECA15-4005-DF49-D10C-5E474AC80228}"/>
                </a:ext>
              </a:extLst>
            </p:cNvPr>
            <p:cNvSpPr txBox="1"/>
            <p:nvPr/>
          </p:nvSpPr>
          <p:spPr>
            <a:xfrm>
              <a:off x="2458471" y="903043"/>
              <a:ext cx="750873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1971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DB13E1-7D58-AA65-4EBE-2E5E703AAEDE}"/>
                </a:ext>
              </a:extLst>
            </p:cNvPr>
            <p:cNvSpPr txBox="1"/>
            <p:nvPr/>
          </p:nvSpPr>
          <p:spPr>
            <a:xfrm>
              <a:off x="2458471" y="241190"/>
              <a:ext cx="750873" cy="369332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879B55-EDAD-0169-F11B-59B358FCF13D}"/>
              </a:ext>
            </a:extLst>
          </p:cNvPr>
          <p:cNvGrpSpPr>
            <a:grpSpLocks noChangeAspect="1"/>
          </p:cNvGrpSpPr>
          <p:nvPr/>
        </p:nvGrpSpPr>
        <p:grpSpPr>
          <a:xfrm>
            <a:off x="-60187" y="2020804"/>
            <a:ext cx="9264513" cy="4733232"/>
            <a:chOff x="1117600" y="1393020"/>
            <a:chExt cx="9956800" cy="508692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6D1CA9-8263-CF13-1699-EE8ECDC12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600" y="1393020"/>
              <a:ext cx="9956800" cy="508692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12FAD2-D4F4-6DDD-42BF-5094B6C94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4400" y="16256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72E721-FBA5-07D9-3B5D-B25294C97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16256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E7063C-2B63-3E18-74B4-28C01A7CD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800" y="16256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6DE3FB-B2E2-28BD-BD02-629855AFF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6300" y="16256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CB0720-8AFA-986E-0140-C7E8EB01AF87}"/>
                </a:ext>
              </a:extLst>
            </p:cNvPr>
            <p:cNvSpPr/>
            <p:nvPr/>
          </p:nvSpPr>
          <p:spPr>
            <a:xfrm>
              <a:off x="2082806" y="1541666"/>
              <a:ext cx="119379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 week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0AE642-3ECF-DCD8-430D-FD51DA942001}"/>
                </a:ext>
              </a:extLst>
            </p:cNvPr>
            <p:cNvSpPr/>
            <p:nvPr/>
          </p:nvSpPr>
          <p:spPr>
            <a:xfrm>
              <a:off x="3225803" y="1541666"/>
              <a:ext cx="119379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 month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4CA18D-27E9-A9BC-4750-B16B00A66044}"/>
                </a:ext>
              </a:extLst>
            </p:cNvPr>
            <p:cNvSpPr/>
            <p:nvPr/>
          </p:nvSpPr>
          <p:spPr>
            <a:xfrm>
              <a:off x="5892798" y="1541666"/>
              <a:ext cx="1346193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 months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80CE6F-9016-CA2C-95FC-9F703B60C573}"/>
                </a:ext>
              </a:extLst>
            </p:cNvPr>
            <p:cNvSpPr/>
            <p:nvPr/>
          </p:nvSpPr>
          <p:spPr>
            <a:xfrm>
              <a:off x="9728207" y="1541666"/>
              <a:ext cx="1346193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6 months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D6BCDE-767E-F5AD-54FE-705ED9BC79EB}"/>
                </a:ext>
              </a:extLst>
            </p:cNvPr>
            <p:cNvGrpSpPr/>
            <p:nvPr/>
          </p:nvGrpSpPr>
          <p:grpSpPr>
            <a:xfrm>
              <a:off x="6299201" y="3933194"/>
              <a:ext cx="4175100" cy="1028788"/>
              <a:chOff x="7797800" y="3838285"/>
              <a:chExt cx="4175100" cy="1028788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E33AC3C3-B1E8-8864-F105-0B92227C4217}"/>
                  </a:ext>
                </a:extLst>
              </p:cNvPr>
              <p:cNvSpPr/>
              <p:nvPr/>
            </p:nvSpPr>
            <p:spPr>
              <a:xfrm>
                <a:off x="7797800" y="3936480"/>
                <a:ext cx="215897" cy="20372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6A3CAD-541F-166A-7DEA-77A436E95D3B}"/>
                  </a:ext>
                </a:extLst>
              </p:cNvPr>
              <p:cNvSpPr/>
              <p:nvPr/>
            </p:nvSpPr>
            <p:spPr>
              <a:xfrm>
                <a:off x="7797800" y="4224134"/>
                <a:ext cx="215871" cy="2037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7A2D86B-185F-F59C-AD79-21F460B3057C}"/>
                  </a:ext>
                </a:extLst>
              </p:cNvPr>
              <p:cNvSpPr/>
              <p:nvPr/>
            </p:nvSpPr>
            <p:spPr>
              <a:xfrm>
                <a:off x="7797800" y="4525872"/>
                <a:ext cx="215871" cy="203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7FDC05-373F-9BD8-CC0E-CE4642A09FC5}"/>
                  </a:ext>
                </a:extLst>
              </p:cNvPr>
              <p:cNvSpPr/>
              <p:nvPr/>
            </p:nvSpPr>
            <p:spPr>
              <a:xfrm>
                <a:off x="7950170" y="3838285"/>
                <a:ext cx="4022730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CPX: Cr zone-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edge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growth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A6C5706-9FDF-A89A-3D2D-F866F4ABE63D}"/>
                  </a:ext>
                </a:extLst>
              </p:cNvPr>
              <p:cNvSpPr/>
              <p:nvPr/>
            </p:nvSpPr>
            <p:spPr>
              <a:xfrm>
                <a:off x="7950170" y="4121779"/>
                <a:ext cx="3352823" cy="43000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OL: rim-edge diffusion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D6FC464-3C1C-B7E2-BC95-8C81085676CE}"/>
                  </a:ext>
                </a:extLst>
              </p:cNvPr>
              <p:cNvSpPr/>
              <p:nvPr/>
            </p:nvSpPr>
            <p:spPr>
              <a:xfrm>
                <a:off x="7950170" y="4466963"/>
                <a:ext cx="3394093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OL: MAX rim-edge diffusion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272999-7650-41F9-3FFF-1A6F14477BD1}"/>
                </a:ext>
              </a:extLst>
            </p:cNvPr>
            <p:cNvSpPr txBox="1"/>
            <p:nvPr/>
          </p:nvSpPr>
          <p:spPr>
            <a:xfrm>
              <a:off x="2789457" y="6021120"/>
              <a:ext cx="6135462" cy="3638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Timing of primitive recharge event (prior to eruptions)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FA44B98-B3DF-0228-03C9-526AA50F1184}"/>
              </a:ext>
            </a:extLst>
          </p:cNvPr>
          <p:cNvSpPr txBox="1"/>
          <p:nvPr/>
        </p:nvSpPr>
        <p:spPr>
          <a:xfrm>
            <a:off x="3056946" y="448477"/>
            <a:ext cx="588606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Ongoing work; does not include 2021 models (yet)</a:t>
            </a:r>
          </a:p>
        </p:txBody>
      </p:sp>
    </p:spTree>
    <p:extLst>
      <p:ext uri="{BB962C8B-B14F-4D97-AF65-F5344CB8AC3E}">
        <p14:creationId xmlns:p14="http://schemas.microsoft.com/office/powerpoint/2010/main" val="412630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359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</vt:lpstr>
      <vt:lpstr>Office Theme</vt:lpstr>
      <vt:lpstr>Reactivation of Cumbre Vieja volcano:  Insights from a paired tephra glass and olivine crystal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Reactivation of Cumbre Vieja volcano:  Insights from a paired tephra glass and olivine crystal record</dc:title>
  <dc:creator>Samantha Tramontano</dc:creator>
  <cp:lastModifiedBy>Samantha Tramontano</cp:lastModifiedBy>
  <cp:revision>30</cp:revision>
  <dcterms:created xsi:type="dcterms:W3CDTF">2022-05-20T15:56:42Z</dcterms:created>
  <dcterms:modified xsi:type="dcterms:W3CDTF">2022-05-23T04:58:39Z</dcterms:modified>
</cp:coreProperties>
</file>