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64" r:id="rId6"/>
    <p:sldId id="269" r:id="rId7"/>
    <p:sldId id="270" r:id="rId8"/>
    <p:sldId id="271" r:id="rId9"/>
    <p:sldId id="272" r:id="rId10"/>
    <p:sldId id="273" r:id="rId11"/>
    <p:sldId id="275" r:id="rId12"/>
    <p:sldId id="258" r:id="rId13"/>
    <p:sldId id="25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0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62" autoAdjust="0"/>
    <p:restoredTop sz="86419" autoAdjust="0"/>
  </p:normalViewPr>
  <p:slideViewPr>
    <p:cSldViewPr snapToGrid="0" snapToObjects="1">
      <p:cViewPr varScale="1">
        <p:scale>
          <a:sx n="62" d="100"/>
          <a:sy n="62" d="100"/>
        </p:scale>
        <p:origin x="48" y="3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omputer%20backup\Papers\AAL%20paper\AAL%20Paper%20-%20Ehab%20Gna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omputer%20backup\Papers\AAL%20paper\AAL%20Paper%20-%20Ehab%20Gna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omputer%20backup\Papers\AAL%20paper\AAL_resul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05316100602084E-2"/>
          <c:y val="7.6388888888888895E-2"/>
          <c:w val="0.85718209824188929"/>
          <c:h val="0.81802055993000877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6350" cap="flat" cmpd="sng" algn="ctr">
                <a:solidFill>
                  <a:schemeClr val="dk1"/>
                </a:solidFill>
                <a:prstDash val="solid"/>
                <a:miter lim="800000"/>
              </a:ln>
              <a:effectLst/>
            </c:spPr>
            <c:trendlineType val="poly"/>
            <c:order val="3"/>
            <c:dispRSqr val="1"/>
            <c:dispEq val="1"/>
            <c:trendlineLbl>
              <c:layout>
                <c:manualLayout>
                  <c:x val="0.15941954441240364"/>
                  <c:y val="0.33333333333333331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 = 0.0015x</a:t>
                    </a:r>
                    <a:r>
                      <a:rPr lang="en-US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- 0.3373x</a:t>
                    </a:r>
                    <a:r>
                      <a:rPr lang="en-US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</a:p>
                  <a:p>
                    <a:pPr>
                      <a:defRPr/>
                    </a:pP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+ 9.0339x + 15.413</a:t>
                    </a:r>
                    <a:b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'USACE 2000 Building'!$A$2:$A$20</c:f>
              <c:numCache>
                <c:formatCode>General</c:formatCode>
                <c:ptCount val="19"/>
                <c:pt idx="0">
                  <c:v>-2</c:v>
                </c:pt>
                <c:pt idx="1">
                  <c:v>-1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5</c:v>
                </c:pt>
                <c:pt idx="8">
                  <c:v>6</c:v>
                </c:pt>
                <c:pt idx="9">
                  <c:v>7</c:v>
                </c:pt>
                <c:pt idx="10">
                  <c:v>8</c:v>
                </c:pt>
                <c:pt idx="11">
                  <c:v>9</c:v>
                </c:pt>
                <c:pt idx="12">
                  <c:v>10</c:v>
                </c:pt>
                <c:pt idx="13">
                  <c:v>11</c:v>
                </c:pt>
                <c:pt idx="14">
                  <c:v>12</c:v>
                </c:pt>
                <c:pt idx="15">
                  <c:v>13</c:v>
                </c:pt>
                <c:pt idx="16">
                  <c:v>14</c:v>
                </c:pt>
                <c:pt idx="17">
                  <c:v>15</c:v>
                </c:pt>
                <c:pt idx="18">
                  <c:v>16</c:v>
                </c:pt>
              </c:numCache>
            </c:numRef>
          </c:xVal>
          <c:yVal>
            <c:numRef>
              <c:f>'USACE 2000 Building'!$B$2:$B$20</c:f>
              <c:numCache>
                <c:formatCode>General</c:formatCode>
                <c:ptCount val="19"/>
                <c:pt idx="0">
                  <c:v>0</c:v>
                </c:pt>
                <c:pt idx="1">
                  <c:v>2.5</c:v>
                </c:pt>
                <c:pt idx="2">
                  <c:v>13.4</c:v>
                </c:pt>
                <c:pt idx="3">
                  <c:v>23.3</c:v>
                </c:pt>
                <c:pt idx="4">
                  <c:v>32.1</c:v>
                </c:pt>
                <c:pt idx="5">
                  <c:v>40.1</c:v>
                </c:pt>
                <c:pt idx="6">
                  <c:v>47.1</c:v>
                </c:pt>
                <c:pt idx="7">
                  <c:v>53.2</c:v>
                </c:pt>
                <c:pt idx="8">
                  <c:v>58.6</c:v>
                </c:pt>
                <c:pt idx="9">
                  <c:v>63.2</c:v>
                </c:pt>
                <c:pt idx="10">
                  <c:v>67.2</c:v>
                </c:pt>
                <c:pt idx="11">
                  <c:v>70.5</c:v>
                </c:pt>
                <c:pt idx="12">
                  <c:v>73.2</c:v>
                </c:pt>
                <c:pt idx="13">
                  <c:v>75.400000000000006</c:v>
                </c:pt>
                <c:pt idx="14">
                  <c:v>77.2</c:v>
                </c:pt>
                <c:pt idx="15">
                  <c:v>78.5</c:v>
                </c:pt>
                <c:pt idx="16">
                  <c:v>79.5</c:v>
                </c:pt>
                <c:pt idx="17">
                  <c:v>80.2</c:v>
                </c:pt>
                <c:pt idx="18">
                  <c:v>80.7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567-4C9A-B3CF-DCB0C565E7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3162288"/>
        <c:axId val="-2043156304"/>
      </c:scatterChart>
      <c:valAx>
        <c:axId val="-20431622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Depth (ft)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3156304"/>
        <c:crosses val="autoZero"/>
        <c:crossBetween val="midCat"/>
      </c:valAx>
      <c:valAx>
        <c:axId val="-20431563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of Damage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31622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270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341426071741033"/>
          <c:y val="3.4600831146106736E-2"/>
          <c:w val="0.73839129483814536"/>
          <c:h val="0.78435750218722655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IP!$A$20:$A$28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IP!$D$35:$D$43</c:f>
              <c:numCache>
                <c:formatCode>"$"#,##0_);[Red]\("$"#,##0\)</c:formatCode>
                <c:ptCount val="9"/>
                <c:pt idx="0">
                  <c:v>564</c:v>
                </c:pt>
                <c:pt idx="1">
                  <c:v>264</c:v>
                </c:pt>
                <c:pt idx="2">
                  <c:v>123</c:v>
                </c:pt>
                <c:pt idx="3">
                  <c:v>57</c:v>
                </c:pt>
                <c:pt idx="4">
                  <c:v>26</c:v>
                </c:pt>
                <c:pt idx="5">
                  <c:v>12</c:v>
                </c:pt>
                <c:pt idx="6">
                  <c:v>5</c:v>
                </c:pt>
                <c:pt idx="7">
                  <c:v>2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179-448B-AC90-8CA147CA2F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IP!$A$20:$A$28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IP!$G$35:$G$43</c:f>
              <c:numCache>
                <c:formatCode>"$"#,##0_);[Red]\("$"#,##0\)</c:formatCode>
                <c:ptCount val="9"/>
                <c:pt idx="0">
                  <c:v>1085</c:v>
                </c:pt>
                <c:pt idx="1">
                  <c:v>508</c:v>
                </c:pt>
                <c:pt idx="2">
                  <c:v>237</c:v>
                </c:pt>
                <c:pt idx="3">
                  <c:v>111</c:v>
                </c:pt>
                <c:pt idx="4">
                  <c:v>51</c:v>
                </c:pt>
                <c:pt idx="5">
                  <c:v>24</c:v>
                </c:pt>
                <c:pt idx="6">
                  <c:v>10</c:v>
                </c:pt>
                <c:pt idx="7">
                  <c:v>4</c:v>
                </c:pt>
                <c:pt idx="8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EC0-46F9-831B-F251364E0B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IP!$A$20:$A$28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IP!$M$35:$M$43</c:f>
              <c:numCache>
                <c:formatCode>"$"#,##0_);[Red]\("$"#,##0\)</c:formatCode>
                <c:ptCount val="9"/>
                <c:pt idx="0">
                  <c:v>346</c:v>
                </c:pt>
                <c:pt idx="1">
                  <c:v>162</c:v>
                </c:pt>
                <c:pt idx="2">
                  <c:v>76</c:v>
                </c:pt>
                <c:pt idx="3">
                  <c:v>35</c:v>
                </c:pt>
                <c:pt idx="4">
                  <c:v>16</c:v>
                </c:pt>
                <c:pt idx="5">
                  <c:v>7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AB7-4203-A9D3-29C393CE68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741627588420804E-2"/>
          <c:y val="6.6838363954505681E-2"/>
          <c:w val="0.90955497396996232"/>
          <c:h val="0.85268361946559956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  <c:trendlineType val="poly"/>
            <c:order val="3"/>
            <c:dispRSqr val="1"/>
            <c:dispEq val="1"/>
            <c:trendlineLbl>
              <c:layout>
                <c:manualLayout>
                  <c:x val="0.16715858745592868"/>
                  <c:y val="0.3498283027121609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y = 0.0014x</a:t>
                    </a:r>
                    <a:r>
                      <a:rPr lang="en-US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- 0.2105x</a:t>
                    </a:r>
                    <a:r>
                      <a:rPr lang="en-US" baseline="30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</a:p>
                  <a:p>
                    <a:pPr>
                      <a:defRPr/>
                    </a:pP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+ 4.9117x + 8.9651</a:t>
                    </a:r>
                    <a:b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</a:b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'USACE 2000 Content'!$A$2:$A$20</c:f>
              <c:numCache>
                <c:formatCode>General</c:formatCode>
                <c:ptCount val="19"/>
                <c:pt idx="0">
                  <c:v>-2</c:v>
                </c:pt>
                <c:pt idx="1">
                  <c:v>-1</c:v>
                </c:pt>
                <c:pt idx="2">
                  <c:v>0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5</c:v>
                </c:pt>
                <c:pt idx="8">
                  <c:v>6</c:v>
                </c:pt>
                <c:pt idx="9">
                  <c:v>7</c:v>
                </c:pt>
                <c:pt idx="10">
                  <c:v>8</c:v>
                </c:pt>
                <c:pt idx="11">
                  <c:v>9</c:v>
                </c:pt>
                <c:pt idx="12">
                  <c:v>10</c:v>
                </c:pt>
                <c:pt idx="13">
                  <c:v>11</c:v>
                </c:pt>
                <c:pt idx="14">
                  <c:v>12</c:v>
                </c:pt>
                <c:pt idx="15">
                  <c:v>13</c:v>
                </c:pt>
                <c:pt idx="16">
                  <c:v>14</c:v>
                </c:pt>
                <c:pt idx="17">
                  <c:v>15</c:v>
                </c:pt>
                <c:pt idx="18">
                  <c:v>16</c:v>
                </c:pt>
              </c:numCache>
            </c:numRef>
          </c:xVal>
          <c:yVal>
            <c:numRef>
              <c:f>'USACE 2000 Content'!$B$2:$B$20</c:f>
              <c:numCache>
                <c:formatCode>General</c:formatCode>
                <c:ptCount val="19"/>
                <c:pt idx="0">
                  <c:v>0</c:v>
                </c:pt>
                <c:pt idx="1">
                  <c:v>2.4</c:v>
                </c:pt>
                <c:pt idx="2">
                  <c:v>8.1</c:v>
                </c:pt>
                <c:pt idx="3">
                  <c:v>13.3</c:v>
                </c:pt>
                <c:pt idx="4">
                  <c:v>17.899999999999999</c:v>
                </c:pt>
                <c:pt idx="5">
                  <c:v>22</c:v>
                </c:pt>
                <c:pt idx="6">
                  <c:v>25.7</c:v>
                </c:pt>
                <c:pt idx="7">
                  <c:v>28.8</c:v>
                </c:pt>
                <c:pt idx="8">
                  <c:v>31.5</c:v>
                </c:pt>
                <c:pt idx="9">
                  <c:v>33.799999999999997</c:v>
                </c:pt>
                <c:pt idx="10">
                  <c:v>35.700000000000003</c:v>
                </c:pt>
                <c:pt idx="11">
                  <c:v>37.200000000000003</c:v>
                </c:pt>
                <c:pt idx="12">
                  <c:v>38.4</c:v>
                </c:pt>
                <c:pt idx="13">
                  <c:v>39.200000000000003</c:v>
                </c:pt>
                <c:pt idx="14">
                  <c:v>39.700000000000003</c:v>
                </c:pt>
                <c:pt idx="15">
                  <c:v>40</c:v>
                </c:pt>
                <c:pt idx="16">
                  <c:v>40</c:v>
                </c:pt>
                <c:pt idx="17">
                  <c:v>40</c:v>
                </c:pt>
                <c:pt idx="18">
                  <c:v>40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3DF-4F33-AA33-C641FAA529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940514416"/>
        <c:axId val="-940512784"/>
      </c:scatterChart>
      <c:valAx>
        <c:axId val="-9405144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Depth (ft)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40512784"/>
        <c:crosses val="autoZero"/>
        <c:crossBetween val="midCat"/>
      </c:valAx>
      <c:valAx>
        <c:axId val="-94051278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b="0" i="0" baseline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of Damage</a:t>
                </a:r>
                <a:endParaRPr lang="en-US" sz="3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940514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1270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42489500719519E-2"/>
          <c:y val="6.9444444444444448E-2"/>
          <c:w val="0.85308481420675975"/>
          <c:h val="0.83334536307961504"/>
        </c:manualLayout>
      </c:layout>
      <c:scatterChart>
        <c:scatterStyle val="lineMarker"/>
        <c:varyColors val="0"/>
        <c:ser>
          <c:idx val="0"/>
          <c:order val="0"/>
          <c:spPr>
            <a:ln w="25400" cap="flat" cmpd="sng" algn="ctr">
              <a:solidFill>
                <a:schemeClr val="dk1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Sheet3!$D$3:$D$14</c:f>
              <c:numCache>
                <c:formatCode>General</c:formatCode>
                <c:ptCount val="12"/>
                <c:pt idx="0">
                  <c:v>1</c:v>
                </c:pt>
                <c:pt idx="1">
                  <c:v>0.5</c:v>
                </c:pt>
                <c:pt idx="2">
                  <c:v>0.2</c:v>
                </c:pt>
                <c:pt idx="3">
                  <c:v>0.1</c:v>
                </c:pt>
                <c:pt idx="4">
                  <c:v>0.02</c:v>
                </c:pt>
                <c:pt idx="5">
                  <c:v>0.01</c:v>
                </c:pt>
                <c:pt idx="6">
                  <c:v>2E-3</c:v>
                </c:pt>
                <c:pt idx="7">
                  <c:v>1E-3</c:v>
                </c:pt>
                <c:pt idx="8">
                  <c:v>2.0000000000000001E-4</c:v>
                </c:pt>
                <c:pt idx="9">
                  <c:v>1E-4</c:v>
                </c:pt>
                <c:pt idx="10">
                  <c:v>2.0000000000000002E-5</c:v>
                </c:pt>
                <c:pt idx="11">
                  <c:v>1.0000000000000001E-5</c:v>
                </c:pt>
              </c:numCache>
            </c:numRef>
          </c:xVal>
          <c:yVal>
            <c:numRef>
              <c:f>Sheet3!$E$3:$E$14</c:f>
              <c:numCache>
                <c:formatCode>General</c:formatCode>
                <c:ptCount val="12"/>
                <c:pt idx="0">
                  <c:v>3219</c:v>
                </c:pt>
                <c:pt idx="1">
                  <c:v>6727.7110279944427</c:v>
                </c:pt>
                <c:pt idx="2">
                  <c:v>11365.974712741416</c:v>
                </c:pt>
                <c:pt idx="3">
                  <c:v>14874.68574073586</c:v>
                </c:pt>
                <c:pt idx="4">
                  <c:v>23021.660453477274</c:v>
                </c:pt>
                <c:pt idx="5">
                  <c:v>26530.37148147172</c:v>
                </c:pt>
                <c:pt idx="6">
                  <c:v>34677.346194213133</c:v>
                </c:pt>
                <c:pt idx="7">
                  <c:v>38186.057222207579</c:v>
                </c:pt>
                <c:pt idx="8">
                  <c:v>46333.031934948995</c:v>
                </c:pt>
                <c:pt idx="9">
                  <c:v>49841.742962943441</c:v>
                </c:pt>
                <c:pt idx="10">
                  <c:v>57988.717675684857</c:v>
                </c:pt>
                <c:pt idx="11">
                  <c:v>61497.428703679296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29B-47C5-839F-E2EAE82514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3484703"/>
        <c:axId val="738153903"/>
      </c:scatterChart>
      <c:valAx>
        <c:axId val="963484703"/>
        <c:scaling>
          <c:orientation val="minMax"/>
          <c:max val="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Exceedance Probability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8153903"/>
        <c:crosses val="autoZero"/>
        <c:crossBetween val="midCat"/>
        <c:majorUnit val="0.2"/>
      </c:valAx>
      <c:valAx>
        <c:axId val="738153903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Loss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3484703"/>
        <c:crosses val="autoZero"/>
        <c:crossBetween val="midCat"/>
        <c:majorUnit val="15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270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16"/>
          <c:order val="0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747-4265-B530-3913C915F99A}"/>
            </c:ext>
          </c:extLst>
        </c:ser>
        <c:ser>
          <c:idx val="17"/>
          <c:order val="1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747-4265-B530-3913C915F99A}"/>
            </c:ext>
          </c:extLst>
        </c:ser>
        <c:ser>
          <c:idx val="18"/>
          <c:order val="2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747-4265-B530-3913C915F99A}"/>
            </c:ext>
          </c:extLst>
        </c:ser>
        <c:ser>
          <c:idx val="19"/>
          <c:order val="3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747-4265-B530-3913C915F99A}"/>
            </c:ext>
          </c:extLst>
        </c:ser>
        <c:ser>
          <c:idx val="20"/>
          <c:order val="4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B747-4265-B530-3913C915F99A}"/>
            </c:ext>
          </c:extLst>
        </c:ser>
        <c:ser>
          <c:idx val="21"/>
          <c:order val="5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B747-4265-B530-3913C915F99A}"/>
            </c:ext>
          </c:extLst>
        </c:ser>
        <c:ser>
          <c:idx val="22"/>
          <c:order val="6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B747-4265-B530-3913C915F99A}"/>
            </c:ext>
          </c:extLst>
        </c:ser>
        <c:ser>
          <c:idx val="23"/>
          <c:order val="7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B747-4265-B530-3913C915F99A}"/>
            </c:ext>
          </c:extLst>
        </c:ser>
        <c:ser>
          <c:idx val="24"/>
          <c:order val="8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B747-4265-B530-3913C915F99A}"/>
            </c:ext>
          </c:extLst>
        </c:ser>
        <c:ser>
          <c:idx val="25"/>
          <c:order val="9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B747-4265-B530-3913C915F99A}"/>
            </c:ext>
          </c:extLst>
        </c:ser>
        <c:ser>
          <c:idx val="26"/>
          <c:order val="10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B747-4265-B530-3913C915F99A}"/>
            </c:ext>
          </c:extLst>
        </c:ser>
        <c:ser>
          <c:idx val="27"/>
          <c:order val="11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B747-4265-B530-3913C915F99A}"/>
            </c:ext>
          </c:extLst>
        </c:ser>
        <c:ser>
          <c:idx val="28"/>
          <c:order val="12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B747-4265-B530-3913C915F99A}"/>
            </c:ext>
          </c:extLst>
        </c:ser>
        <c:ser>
          <c:idx val="29"/>
          <c:order val="13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B747-4265-B530-3913C915F99A}"/>
            </c:ext>
          </c:extLst>
        </c:ser>
        <c:ser>
          <c:idx val="30"/>
          <c:order val="14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B747-4265-B530-3913C915F99A}"/>
            </c:ext>
          </c:extLst>
        </c:ser>
        <c:ser>
          <c:idx val="31"/>
          <c:order val="15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B747-4265-B530-3913C915F99A}"/>
            </c:ext>
          </c:extLst>
        </c:ser>
        <c:ser>
          <c:idx val="4"/>
          <c:order val="16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B747-4265-B530-3913C915F99A}"/>
            </c:ext>
          </c:extLst>
        </c:ser>
        <c:ser>
          <c:idx val="5"/>
          <c:order val="17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1-B747-4265-B530-3913C915F99A}"/>
            </c:ext>
          </c:extLst>
        </c:ser>
        <c:ser>
          <c:idx val="6"/>
          <c:order val="18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2-B747-4265-B530-3913C915F99A}"/>
            </c:ext>
          </c:extLst>
        </c:ser>
        <c:ser>
          <c:idx val="7"/>
          <c:order val="19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B747-4265-B530-3913C915F99A}"/>
            </c:ext>
          </c:extLst>
        </c:ser>
        <c:ser>
          <c:idx val="8"/>
          <c:order val="20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4-B747-4265-B530-3913C915F99A}"/>
            </c:ext>
          </c:extLst>
        </c:ser>
        <c:ser>
          <c:idx val="9"/>
          <c:order val="21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B747-4265-B530-3913C915F99A}"/>
            </c:ext>
          </c:extLst>
        </c:ser>
        <c:ser>
          <c:idx val="10"/>
          <c:order val="22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6-B747-4265-B530-3913C915F99A}"/>
            </c:ext>
          </c:extLst>
        </c:ser>
        <c:ser>
          <c:idx val="11"/>
          <c:order val="23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B747-4265-B530-3913C915F99A}"/>
            </c:ext>
          </c:extLst>
        </c:ser>
        <c:ser>
          <c:idx val="12"/>
          <c:order val="24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8-B747-4265-B530-3913C915F99A}"/>
            </c:ext>
          </c:extLst>
        </c:ser>
        <c:ser>
          <c:idx val="13"/>
          <c:order val="25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B747-4265-B530-3913C915F99A}"/>
            </c:ext>
          </c:extLst>
        </c:ser>
        <c:ser>
          <c:idx val="14"/>
          <c:order val="26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A-B747-4265-B530-3913C915F99A}"/>
            </c:ext>
          </c:extLst>
        </c:ser>
        <c:ser>
          <c:idx val="15"/>
          <c:order val="27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B747-4265-B530-3913C915F99A}"/>
            </c:ext>
          </c:extLst>
        </c:ser>
        <c:ser>
          <c:idx val="2"/>
          <c:order val="28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B747-4265-B530-3913C915F99A}"/>
            </c:ext>
          </c:extLst>
        </c:ser>
        <c:ser>
          <c:idx val="3"/>
          <c:order val="29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B747-4265-B530-3913C915F99A}"/>
            </c:ext>
          </c:extLst>
        </c:ser>
        <c:ser>
          <c:idx val="1"/>
          <c:order val="30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E-B747-4265-B530-3913C915F99A}"/>
            </c:ext>
          </c:extLst>
        </c:ser>
        <c:ser>
          <c:idx val="0"/>
          <c:order val="31"/>
          <c:tx>
            <c:strRef>
              <c:f>IP!$D$4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flat" cmpd="sng" algn="ctr">
              <a:solidFill>
                <a:schemeClr val="tx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IP!$G$5:$G$13</c:f>
              <c:numCache>
                <c:formatCode>"$"#,##0_);[Red]\("$"#,##0\)</c:formatCode>
                <c:ptCount val="9"/>
                <c:pt idx="0">
                  <c:v>2903</c:v>
                </c:pt>
                <c:pt idx="1">
                  <c:v>1375</c:v>
                </c:pt>
                <c:pt idx="2">
                  <c:v>646</c:v>
                </c:pt>
                <c:pt idx="3">
                  <c:v>303</c:v>
                </c:pt>
                <c:pt idx="4">
                  <c:v>141</c:v>
                </c:pt>
                <c:pt idx="5">
                  <c:v>66</c:v>
                </c:pt>
                <c:pt idx="6">
                  <c:v>30</c:v>
                </c:pt>
                <c:pt idx="7">
                  <c:v>14</c:v>
                </c:pt>
                <c:pt idx="8">
                  <c:v>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F-B747-4265-B530-3913C915F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16"/>
          <c:order val="0"/>
          <c:spPr>
            <a:ln>
              <a:noFill/>
            </a:ln>
          </c:spPr>
          <c:marker>
            <c:symbol val="none"/>
          </c:marker>
          <c:y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AF5-4DE1-A4C4-29CD13E31555}"/>
            </c:ext>
          </c:extLst>
        </c:ser>
        <c:ser>
          <c:idx val="0"/>
          <c:order val="1"/>
          <c:tx>
            <c:strRef>
              <c:f>IP!$J$5:$J$13</c:f>
              <c:strCache>
                <c:ptCount val="9"/>
                <c:pt idx="0">
                  <c:v>$2,134 </c:v>
                </c:pt>
                <c:pt idx="1">
                  <c:v>$1,034 </c:v>
                </c:pt>
                <c:pt idx="2">
                  <c:v>$492 </c:v>
                </c:pt>
                <c:pt idx="3">
                  <c:v>$231 </c:v>
                </c:pt>
                <c:pt idx="4">
                  <c:v>$108 </c:v>
                </c:pt>
                <c:pt idx="5">
                  <c:v>$51 </c:v>
                </c:pt>
                <c:pt idx="6">
                  <c:v>$23 </c:v>
                </c:pt>
                <c:pt idx="7">
                  <c:v>$11 </c:v>
                </c:pt>
                <c:pt idx="8">
                  <c:v>$5 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IP!$J$5:$J$13</c:f>
              <c:numCache>
                <c:formatCode>"$"#,##0_);[Red]\("$"#,##0\)</c:formatCode>
                <c:ptCount val="9"/>
                <c:pt idx="0">
                  <c:v>2134</c:v>
                </c:pt>
                <c:pt idx="1">
                  <c:v>1034</c:v>
                </c:pt>
                <c:pt idx="2">
                  <c:v>492</c:v>
                </c:pt>
                <c:pt idx="3">
                  <c:v>231</c:v>
                </c:pt>
                <c:pt idx="4">
                  <c:v>108</c:v>
                </c:pt>
                <c:pt idx="5">
                  <c:v>51</c:v>
                </c:pt>
                <c:pt idx="6">
                  <c:v>23</c:v>
                </c:pt>
                <c:pt idx="7">
                  <c:v>11</c:v>
                </c:pt>
                <c:pt idx="8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AF5-4DE1-A4C4-29CD13E31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16"/>
          <c:order val="0"/>
          <c:spPr>
            <a:ln>
              <a:noFill/>
            </a:ln>
          </c:spPr>
          <c:marker>
            <c:symbol val="none"/>
          </c:marker>
          <c:y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2A9-4A95-84F3-C86E66DEBCD5}"/>
            </c:ext>
          </c:extLst>
        </c:ser>
        <c:ser>
          <c:idx val="0"/>
          <c:order val="1"/>
          <c:tx>
            <c:strRef>
              <c:f>IP!$J$5:$J$13</c:f>
              <c:strCache>
                <c:ptCount val="9"/>
                <c:pt idx="0">
                  <c:v>$2,134 </c:v>
                </c:pt>
                <c:pt idx="1">
                  <c:v>$1,034 </c:v>
                </c:pt>
                <c:pt idx="2">
                  <c:v>$492 </c:v>
                </c:pt>
                <c:pt idx="3">
                  <c:v>$231 </c:v>
                </c:pt>
                <c:pt idx="4">
                  <c:v>$108 </c:v>
                </c:pt>
                <c:pt idx="5">
                  <c:v>$51 </c:v>
                </c:pt>
                <c:pt idx="6">
                  <c:v>$23 </c:v>
                </c:pt>
                <c:pt idx="7">
                  <c:v>$11 </c:v>
                </c:pt>
                <c:pt idx="8">
                  <c:v>$5 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IP!$A$5:$A$13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IP!$D$5:$D$13</c:f>
              <c:numCache>
                <c:formatCode>"$"#,##0_);[Red]\("$"#,##0\)</c:formatCode>
                <c:ptCount val="9"/>
                <c:pt idx="0">
                  <c:v>1993</c:v>
                </c:pt>
                <c:pt idx="1">
                  <c:v>948</c:v>
                </c:pt>
                <c:pt idx="2">
                  <c:v>446</c:v>
                </c:pt>
                <c:pt idx="3">
                  <c:v>209</c:v>
                </c:pt>
                <c:pt idx="4">
                  <c:v>98</c:v>
                </c:pt>
                <c:pt idx="5">
                  <c:v>45</c:v>
                </c:pt>
                <c:pt idx="6">
                  <c:v>21</c:v>
                </c:pt>
                <c:pt idx="7">
                  <c:v>9</c:v>
                </c:pt>
                <c:pt idx="8">
                  <c:v>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2A9-4A95-84F3-C86E66DEBC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IP!$A$20:$A$28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IP!$D$20:$D$28</c:f>
              <c:numCache>
                <c:formatCode>"$"#,##0_);[Red]\("$"#,##0\)</c:formatCode>
                <c:ptCount val="9"/>
                <c:pt idx="0">
                  <c:v>1487</c:v>
                </c:pt>
                <c:pt idx="1">
                  <c:v>701</c:v>
                </c:pt>
                <c:pt idx="2">
                  <c:v>329</c:v>
                </c:pt>
                <c:pt idx="3">
                  <c:v>154</c:v>
                </c:pt>
                <c:pt idx="4">
                  <c:v>71</c:v>
                </c:pt>
                <c:pt idx="5">
                  <c:v>33</c:v>
                </c:pt>
                <c:pt idx="6">
                  <c:v>14</c:v>
                </c:pt>
                <c:pt idx="7">
                  <c:v>6</c:v>
                </c:pt>
                <c:pt idx="8">
                  <c:v>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88E-4D3E-BB56-25F9E95C7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IP!$A$20:$A$28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IP!$G$20:$G$28</c:f>
              <c:numCache>
                <c:formatCode>"$"#,##0_);[Red]\("$"#,##0\)</c:formatCode>
                <c:ptCount val="9"/>
                <c:pt idx="0">
                  <c:v>2491</c:v>
                </c:pt>
                <c:pt idx="1">
                  <c:v>1175</c:v>
                </c:pt>
                <c:pt idx="2">
                  <c:v>551</c:v>
                </c:pt>
                <c:pt idx="3">
                  <c:v>258</c:v>
                </c:pt>
                <c:pt idx="4">
                  <c:v>120</c:v>
                </c:pt>
                <c:pt idx="5">
                  <c:v>56</c:v>
                </c:pt>
                <c:pt idx="6">
                  <c:v>26</c:v>
                </c:pt>
                <c:pt idx="7">
                  <c:v>12</c:v>
                </c:pt>
                <c:pt idx="8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65B-42BC-8A4C-5737414532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25685331000292"/>
          <c:y val="3.945147482716329E-2"/>
          <c:w val="0.73839129483814536"/>
          <c:h val="0.78435750218722655"/>
        </c:manualLayout>
      </c:layout>
      <c:scatterChart>
        <c:scatterStyle val="lineMarker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IP!$A$20:$A$28</c:f>
              <c:numCache>
                <c:formatCode>General</c:formatCode>
                <c:ptCount val="9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3.5</c:v>
                </c:pt>
                <c:pt idx="8">
                  <c:v>4</c:v>
                </c:pt>
              </c:numCache>
            </c:numRef>
          </c:xVal>
          <c:yVal>
            <c:numRef>
              <c:f>IP!$J$20:$J$28</c:f>
              <c:numCache>
                <c:formatCode>"$"#,##0_);[Red]\("$"#,##0\)</c:formatCode>
                <c:ptCount val="9"/>
                <c:pt idx="0">
                  <c:v>1028</c:v>
                </c:pt>
                <c:pt idx="1">
                  <c:v>486</c:v>
                </c:pt>
                <c:pt idx="2">
                  <c:v>228</c:v>
                </c:pt>
                <c:pt idx="3">
                  <c:v>107</c:v>
                </c:pt>
                <c:pt idx="4">
                  <c:v>50</c:v>
                </c:pt>
                <c:pt idx="5">
                  <c:v>23</c:v>
                </c:pt>
                <c:pt idx="6">
                  <c:v>10</c:v>
                </c:pt>
                <c:pt idx="7">
                  <c:v>5</c:v>
                </c:pt>
                <c:pt idx="8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804-45E4-B509-89CFA37F8D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558496"/>
        <c:axId val="93396976"/>
      </c:scatterChart>
      <c:valAx>
        <c:axId val="315558496"/>
        <c:scaling>
          <c:orientation val="minMax"/>
          <c:max val="4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Freeboard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93396976"/>
        <c:crosses val="autoZero"/>
        <c:crossBetween val="midCat"/>
      </c:valAx>
      <c:valAx>
        <c:axId val="93396976"/>
        <c:scaling>
          <c:orientation val="minMax"/>
          <c:max val="3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AAL </a:t>
                </a:r>
                <a:r>
                  <a:rPr lang="en-US" sz="1050" b="0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05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&quot;$&quot;#,##0_);[Red]\(&quot;$&quot;#,##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5558496"/>
        <c:crosses val="autoZero"/>
        <c:crossBetween val="midCat"/>
        <c:majorUnit val="500"/>
      </c:valAx>
    </c:plotArea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00526D-513F-1448-89DC-CF1FD3F1783B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F0D30-198B-5746-9712-F860720520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64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639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2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25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09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350D6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55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28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64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22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204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78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C5AC-917D-E047-8989-10AAC7F454CD}" type="datetimeFigureOut">
              <a:rPr lang="en-US" smtClean="0"/>
              <a:t>5/22/2022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AA3B7-4689-AA47-B87F-0C0066A450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93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218621"/>
            <a:ext cx="12192000" cy="648138"/>
          </a:xfrm>
          <a:prstGeom prst="rect">
            <a:avLst/>
          </a:prstGeom>
          <a:solidFill>
            <a:srgbClr val="350D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33726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C06BC5AC-917D-E047-8989-10AAC7F454CD}" type="datetimeFigureOut">
              <a:rPr lang="en-US" smtClean="0"/>
              <a:pPr/>
              <a:t>5/22/2022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4197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8483" y="6356351"/>
            <a:ext cx="1483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FCFAA3B7-4689-AA47-B87F-0C0066A450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LSU_Gold_RGB.pd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6323233"/>
            <a:ext cx="1249563" cy="46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350D68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50D68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50D68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50D68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50D68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50D6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chart" Target="../charts/chart1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A45D0-AC88-384D-9550-268912D55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5982" y="1821698"/>
            <a:ext cx="10683877" cy="169658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Improved Micro Scale Average Annual Flood Loss Implementation Approach 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9734C3-33E1-F842-97FC-0896CF54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6751" y="4179931"/>
            <a:ext cx="7762875" cy="17526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by: Md Adilur Rahim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 Science Program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Louisiana State University (LSU)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97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A45D0-AC88-384D-9550-268912D555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9734C3-33E1-F842-97FC-0896CF54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9326" y="3886200"/>
            <a:ext cx="7762875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Md Adilur Rahim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 Science Program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Louisiana State University</a:t>
            </a:r>
          </a:p>
          <a:p>
            <a:r>
              <a:rPr lang="en-US" u="sng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mrahim6@lsu.edu</a:t>
            </a:r>
          </a:p>
          <a:p>
            <a:r>
              <a:rPr lang="en-US" u="sng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https://floodsafehome.lsu.edu/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5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247" y="495490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1417638"/>
            <a:ext cx="10972800" cy="453067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 improved micro-scale average annual loss (AAL) estimation method.</a:t>
            </a:r>
          </a:p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the effectiveness of freeboard in reducing the flood AAL.</a:t>
            </a:r>
          </a:p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 a sensitivity analysis using different Depth Damage Functions.</a:t>
            </a:r>
          </a:p>
        </p:txBody>
      </p:sp>
    </p:spTree>
    <p:extLst>
      <p:ext uri="{BB962C8B-B14F-4D97-AF65-F5344CB8AC3E}">
        <p14:creationId xmlns:p14="http://schemas.microsoft.com/office/powerpoint/2010/main" val="554256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33144" y="792279"/>
                <a:ext cx="5707529" cy="5232003"/>
              </a:xfrm>
              <a:ln w="19050">
                <a:solidFill>
                  <a:schemeClr val="tx1"/>
                </a:solidFill>
              </a:ln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Flood Hazard Estimation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Gumbel Extreme Value Distribution with location (μ) and scale (α) parameters.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Fig. (a) Sample curve showing the location (μ) and scale (α) parameters (Equation 2). (b) Changing the location (μ) and scale (α) parameter of a house without changing the first-floor height (i.e. base flood elevation).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CDF of Gumbel Distribution: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𝑒𝑥𝑝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𝑒𝑥𝑝</m:t>
                            </m:r>
                            <m:d>
                              <m:dPr>
                                <m:ctrlPr>
                                  <a:rPr lang="en-US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d>
                                  <m:dPr>
                                    <m:ctrlPr>
                                      <a:rPr lang="en-US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</m:num>
                                      <m:den>
                                        <m:r>
                                          <a:rPr lang="en-US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𝛼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d>
                          </m:e>
                        </m:d>
                      </m:e>
                    </m:func>
                  </m:oMath>
                </a14:m>
                <a:r>
                  <a:rPr lang="en-US" sz="15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… </a:t>
                </a:r>
                <a:r>
                  <a:rPr lang="en-US" sz="13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(1)</a:t>
                </a:r>
                <a:endParaRPr lang="en-US" sz="15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Quantile of the Distribution: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𝐹</m:t>
                        </m:r>
                        <m:d>
                          <m:d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300" i="1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d>
                      </m:e>
                    </m:d>
                    <m:r>
                      <a:rPr lang="en-US" sz="13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1300" i="1">
                        <a:latin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130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1300">
                            <a:latin typeface="Cambria Math" panose="02040503050406030204" pitchFamily="18" charset="0"/>
                          </a:rPr>
                          <m:t>ln</m:t>
                        </m:r>
                        <m:r>
                          <a:rPr lang="en-US" sz="130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130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sz="13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3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))</m:t>
                        </m:r>
                      </m:e>
                    </m:func>
                  </m:oMath>
                </a14:m>
                <a:r>
                  <a:rPr lang="en-US" sz="13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… </a:t>
                </a:r>
                <a:r>
                  <a:rPr lang="en-US" sz="13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(2)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3144" y="792279"/>
                <a:ext cx="5707529" cy="5232003"/>
              </a:xfrm>
              <a:blipFill>
                <a:blip r:embed="rId2"/>
                <a:stretch>
                  <a:fillRect l="-1065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7A71CE58-2D09-4289-A42A-956DF7E0C30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75" y="2329164"/>
            <a:ext cx="2743200" cy="182753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E8072F9-6994-4555-93FA-4E86B22D633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592" y="2329164"/>
            <a:ext cx="2743200" cy="18262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3B4BF4BB-1504-4E1C-8F00-954EB68507DA}"/>
              </a:ext>
            </a:extLst>
          </p:cNvPr>
          <p:cNvSpPr txBox="1">
            <a:spLocks/>
          </p:cNvSpPr>
          <p:nvPr/>
        </p:nvSpPr>
        <p:spPr>
          <a:xfrm>
            <a:off x="667871" y="-20915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350D68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AAL Estimation Method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13D55E-57F8-40C7-9FB4-492D617F6BC9}"/>
              </a:ext>
            </a:extLst>
          </p:cNvPr>
          <p:cNvSpPr txBox="1">
            <a:spLocks/>
          </p:cNvSpPr>
          <p:nvPr/>
        </p:nvSpPr>
        <p:spPr>
          <a:xfrm>
            <a:off x="6232420" y="792279"/>
            <a:ext cx="5707529" cy="5232003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70000"/>
              </a:lnSpc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Flood Vulnerability Estimation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USACE (2000) DDF is fitted using polynomial regression to get loss functions (𝐿).</a:t>
            </a:r>
          </a:p>
          <a:p>
            <a:pPr marL="0" indent="0">
              <a:lnSpc>
                <a:spcPct val="170000"/>
              </a:lnSpc>
              <a:buFont typeface="Arial"/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Font typeface="Arial"/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Font typeface="Arial"/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USACE 2006 depth-damage functions (DDFs) for (a) Building (R² = 0.9971) 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(b) Content (R² = 0.9979).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Loss Function: 𝐿(𝐷)=0.0015 𝐷^3−0.3373 𝐷^2+9.0339 𝐷+15.413 … (3)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Loss Function: 𝐿(𝐷)=0.0014 𝐷^3−0.2105 𝐷^2+4.9117 𝐷+8.9651 … (4)</a:t>
            </a:r>
          </a:p>
          <a:p>
            <a:pPr marL="0" indent="0">
              <a:lnSpc>
                <a:spcPct val="170000"/>
              </a:lnSpc>
              <a:buFont typeface="Arial"/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4678034"/>
              </p:ext>
            </p:extLst>
          </p:nvPr>
        </p:nvGraphicFramePr>
        <p:xfrm>
          <a:off x="6304343" y="2420753"/>
          <a:ext cx="2741295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045619"/>
              </p:ext>
            </p:extLst>
          </p:nvPr>
        </p:nvGraphicFramePr>
        <p:xfrm>
          <a:off x="9117561" y="2420753"/>
          <a:ext cx="2741295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503911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232642C7-0833-4454-A3C3-DE9D468833C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8471" y="776660"/>
                <a:ext cx="5707529" cy="5050399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Flood Risk Estimation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9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average annual loss (AAL) is the mean of the loss-exceedance probability distribution</a:t>
                </a:r>
                <a:r>
                  <a:rPr lang="en-US" sz="21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endParaRPr lang="en-US" sz="19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𝐴𝐴𝐿</m:t>
                    </m:r>
                    <m:r>
                      <a:rPr lang="en-US" sz="19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en-US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9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en-US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9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P</m:t>
                            </m:r>
                          </m:e>
                          <m:sub>
                            <m:r>
                              <a:rPr lang="en-US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sup>
                      <m:e>
                        <m: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  <m:d>
                          <m:dPr>
                            <m:ctrlPr>
                              <a:rPr lang="en-US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9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</m:d>
                        <m: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𝑑𝑃</m:t>
                        </m:r>
                      </m:e>
                    </m:nary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lnSpc>
                    <a:spcPct val="170000"/>
                  </a:lnSpc>
                  <a:buFont typeface="Arial"/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Font typeface="Arial"/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n-US" sz="13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lowest exceedance probability (flood event with the highest return period),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3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3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a:rPr lang="en-US" sz="1300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sz="1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highest exceedance probability (flood event with the lowest return period). </a:t>
                </a:r>
              </a:p>
              <a:p>
                <a:pPr marL="0" indent="0">
                  <a:lnSpc>
                    <a:spcPct val="170000"/>
                  </a:lnSpc>
                  <a:buFont typeface="Arial"/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232642C7-0833-4454-A3C3-DE9D468833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71" y="776660"/>
                <a:ext cx="5707529" cy="5050399"/>
              </a:xfrm>
              <a:prstGeom prst="rect">
                <a:avLst/>
              </a:prstGeom>
              <a:blipFill>
                <a:blip r:embed="rId2"/>
                <a:stretch>
                  <a:fillRect l="-1065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2C8452FB-CEDC-4E7C-8BAE-9DE52A778E6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6562" y="776659"/>
                <a:ext cx="5707529" cy="5050399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32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8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4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–"/>
                  <a:defRPr sz="20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»"/>
                  <a:defRPr sz="2000" kern="1200">
                    <a:solidFill>
                      <a:srgbClr val="350D68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buFont typeface="Arial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1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Riemann Sum:</a:t>
                </a:r>
                <a14:m>
                  <m:oMath xmlns:m="http://schemas.openxmlformats.org/officeDocument/2006/math">
                    <m:r>
                      <a:rPr lang="en-US" sz="1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𝐴𝐴𝐿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1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p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1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d>
                              <m:dPr>
                                <m:ctrlP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+1</m:t>
                                    </m:r>
                                  </m:sub>
                                </m:sSub>
                                <m:r>
                                  <a:rPr lang="en-US" sz="1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e>
                    </m:nary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…(5) 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24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pPr marL="0" indent="0">
                  <a:lnSpc>
                    <a:spcPct val="170000"/>
                  </a:lnSpc>
                  <a:buFont typeface="Arial"/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Font typeface="Arial"/>
                  <a:buNone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lnSpc>
                    <a:spcPct val="170000"/>
                  </a:lnSpc>
                  <a:buFont typeface="Arial"/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2C8452FB-CEDC-4E7C-8BAE-9DE52A778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6562" y="776659"/>
                <a:ext cx="5707529" cy="5050399"/>
              </a:xfrm>
              <a:prstGeom prst="rect">
                <a:avLst/>
              </a:prstGeom>
              <a:blipFill>
                <a:blip r:embed="rId3"/>
                <a:stretch>
                  <a:fillRect l="-745" r="-745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7517BD2-350A-4A7A-BD38-A2ABA5620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1150271"/>
              </p:ext>
            </p:extLst>
          </p:nvPr>
        </p:nvGraphicFramePr>
        <p:xfrm>
          <a:off x="2980584" y="2462140"/>
          <a:ext cx="2742807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3900FF20-A8E0-4853-B636-43A134857D3B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277227" y="1884614"/>
            <a:ext cx="3534479" cy="3672838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A35BF91-110A-4C51-B5E2-EFD25D9E7820}"/>
              </a:ext>
            </a:extLst>
          </p:cNvPr>
          <p:cNvSpPr txBox="1">
            <a:spLocks/>
          </p:cNvSpPr>
          <p:nvPr/>
        </p:nvSpPr>
        <p:spPr>
          <a:xfrm>
            <a:off x="667871" y="-20915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350D68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AAL Estimation Method</a:t>
            </a:r>
          </a:p>
        </p:txBody>
      </p:sp>
    </p:spTree>
    <p:extLst>
      <p:ext uri="{BB962C8B-B14F-4D97-AF65-F5344CB8AC3E}">
        <p14:creationId xmlns:p14="http://schemas.microsoft.com/office/powerpoint/2010/main" val="4212563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B4BF4BB-1504-4E1C-8F00-954EB68507DA}"/>
              </a:ext>
            </a:extLst>
          </p:cNvPr>
          <p:cNvSpPr txBox="1">
            <a:spLocks/>
          </p:cNvSpPr>
          <p:nvPr/>
        </p:nvSpPr>
        <p:spPr>
          <a:xfrm>
            <a:off x="678988" y="11436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350D68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AAL Estimation: Case Study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EDB5378-D8C1-4E3B-A13B-CBF624421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214904"/>
              </p:ext>
            </p:extLst>
          </p:nvPr>
        </p:nvGraphicFramePr>
        <p:xfrm>
          <a:off x="853053" y="2105789"/>
          <a:ext cx="1416424" cy="110022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12695">
                  <a:extLst>
                    <a:ext uri="{9D8B030D-6E8A-4147-A177-3AD203B41FA5}">
                      <a16:colId xmlns:a16="http://schemas.microsoft.com/office/drawing/2014/main" val="3864524489"/>
                    </a:ext>
                  </a:extLst>
                </a:gridCol>
                <a:gridCol w="703729">
                  <a:extLst>
                    <a:ext uri="{9D8B030D-6E8A-4147-A177-3AD203B41FA5}">
                      <a16:colId xmlns:a16="http://schemas.microsoft.com/office/drawing/2014/main" val="352411457"/>
                    </a:ext>
                  </a:extLst>
                </a:gridCol>
              </a:tblGrid>
              <a:tr h="4906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Exceedance Probability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Flood Depth (ft.)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 anchor="ctr"/>
                </a:tc>
                <a:extLst>
                  <a:ext uri="{0D108BD9-81ED-4DB2-BD59-A6C34878D82A}">
                    <a16:rowId xmlns:a16="http://schemas.microsoft.com/office/drawing/2014/main" val="3587778009"/>
                  </a:ext>
                </a:extLst>
              </a:tr>
              <a:tr h="146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4079595781"/>
                  </a:ext>
                </a:extLst>
              </a:tr>
              <a:tr h="146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359018834"/>
                  </a:ext>
                </a:extLst>
              </a:tr>
              <a:tr h="146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248308122"/>
                  </a:ext>
                </a:extLst>
              </a:tr>
              <a:tr h="1461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4106374750"/>
                  </a:ext>
                </a:extLst>
              </a:tr>
            </a:tbl>
          </a:graphicData>
        </a:graphic>
      </p:graphicFrame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72A61E4-184E-4739-B676-2BCE08C636EB}"/>
              </a:ext>
            </a:extLst>
          </p:cNvPr>
          <p:cNvCxnSpPr>
            <a:cxnSpLocks/>
          </p:cNvCxnSpPr>
          <p:nvPr/>
        </p:nvCxnSpPr>
        <p:spPr>
          <a:xfrm>
            <a:off x="2262787" y="2628508"/>
            <a:ext cx="6400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C05FEE77-F771-423E-8F55-BFEEC6C3E83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67" y="1923590"/>
            <a:ext cx="2057400" cy="13716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A83BA25A-85B2-47A9-BA93-FDD10B6BDBF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3436994"/>
                  </p:ext>
                </p:extLst>
              </p:nvPr>
            </p:nvGraphicFramePr>
            <p:xfrm>
              <a:off x="3321966" y="3410957"/>
              <a:ext cx="1219201" cy="606601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592355">
                      <a:extLst>
                        <a:ext uri="{9D8B030D-6E8A-4147-A177-3AD203B41FA5}">
                          <a16:colId xmlns:a16="http://schemas.microsoft.com/office/drawing/2014/main" val="3864524489"/>
                        </a:ext>
                      </a:extLst>
                    </a:gridCol>
                    <a:gridCol w="626846">
                      <a:extLst>
                        <a:ext uri="{9D8B030D-6E8A-4147-A177-3AD203B41FA5}">
                          <a16:colId xmlns:a16="http://schemas.microsoft.com/office/drawing/2014/main" val="352411457"/>
                        </a:ext>
                      </a:extLst>
                    </a:gridCol>
                  </a:tblGrid>
                  <a:tr h="417489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US" sz="1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Location (</a:t>
                          </a:r>
                          <a14:m>
                            <m:oMath xmlns:m="http://schemas.openxmlformats.org/officeDocument/2006/math">
                              <m:r>
                                <a:rPr lang="en-US" sz="100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oMath>
                          </a14:m>
                          <a:r>
                            <a:rPr lang="en-US" sz="12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)</a:t>
                          </a:r>
                        </a:p>
                      </a:txBody>
                      <a:tcPr marL="36830" marR="3683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US" sz="10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Scale    (</a:t>
                          </a:r>
                          <a14:m>
                            <m:oMath xmlns:m="http://schemas.openxmlformats.org/officeDocument/2006/math">
                              <m:r>
                                <a:rPr lang="en-US" sz="1000" i="1" smtClean="0"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oMath>
                          </a14:m>
                          <a:r>
                            <a:rPr lang="en-US" sz="12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)</a:t>
                          </a:r>
                        </a:p>
                      </a:txBody>
                      <a:tcPr marL="36830" marR="36830" marT="0" marB="0" anchor="ctr"/>
                    </a:tc>
                    <a:extLst>
                      <a:ext uri="{0D108BD9-81ED-4DB2-BD59-A6C34878D82A}">
                        <a16:rowId xmlns:a16="http://schemas.microsoft.com/office/drawing/2014/main" val="3587778009"/>
                      </a:ext>
                    </a:extLst>
                  </a:tr>
                  <a:tr h="189112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US" sz="1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-0.0108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830" marR="3683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US" sz="1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0.658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830" marR="36830" marT="0" marB="0"/>
                    </a:tc>
                    <a:extLst>
                      <a:ext uri="{0D108BD9-81ED-4DB2-BD59-A6C34878D82A}">
                        <a16:rowId xmlns:a16="http://schemas.microsoft.com/office/drawing/2014/main" val="407959578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6">
                <a:extLst>
                  <a:ext uri="{FF2B5EF4-FFF2-40B4-BE49-F238E27FC236}">
                    <a16:creationId xmlns:a16="http://schemas.microsoft.com/office/drawing/2014/main" id="{A83BA25A-85B2-47A9-BA93-FDD10B6BDBF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3436994"/>
                  </p:ext>
                </p:extLst>
              </p:nvPr>
            </p:nvGraphicFramePr>
            <p:xfrm>
              <a:off x="3321966" y="3410957"/>
              <a:ext cx="1219201" cy="606601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592355">
                      <a:extLst>
                        <a:ext uri="{9D8B030D-6E8A-4147-A177-3AD203B41FA5}">
                          <a16:colId xmlns:a16="http://schemas.microsoft.com/office/drawing/2014/main" val="3864524489"/>
                        </a:ext>
                      </a:extLst>
                    </a:gridCol>
                    <a:gridCol w="626846">
                      <a:extLst>
                        <a:ext uri="{9D8B030D-6E8A-4147-A177-3AD203B41FA5}">
                          <a16:colId xmlns:a16="http://schemas.microsoft.com/office/drawing/2014/main" val="352411457"/>
                        </a:ext>
                      </a:extLst>
                    </a:gridCol>
                  </a:tblGrid>
                  <a:tr h="41748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830" marR="36830" marT="0" marB="0" anchor="ctr">
                        <a:blipFill>
                          <a:blip r:embed="rId3"/>
                          <a:stretch>
                            <a:fillRect l="-1020" t="-1429" r="-108163" b="-5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830" marR="36830" marT="0" marB="0" anchor="ctr">
                        <a:blipFill>
                          <a:blip r:embed="rId3"/>
                          <a:stretch>
                            <a:fillRect l="-96117" t="-1429" r="-2913" b="-52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87778009"/>
                      </a:ext>
                    </a:extLst>
                  </a:tr>
                  <a:tr h="189112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US" sz="1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-0.0108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830" marR="3683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1200"/>
                            </a:spcAft>
                          </a:pPr>
                          <a:r>
                            <a:rPr lang="en-US" sz="1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0.658</a:t>
                          </a:r>
                          <a:endParaRPr lang="en-US" sz="1200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36830" marR="36830" marT="0" marB="0"/>
                    </a:tc>
                    <a:extLst>
                      <a:ext uri="{0D108BD9-81ED-4DB2-BD59-A6C34878D82A}">
                        <a16:rowId xmlns:a16="http://schemas.microsoft.com/office/drawing/2014/main" val="4079595781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7B1DFC9-F2E8-4ED3-8A41-4F19DC847636}"/>
              </a:ext>
            </a:extLst>
          </p:cNvPr>
          <p:cNvCxnSpPr>
            <a:cxnSpLocks/>
          </p:cNvCxnSpPr>
          <p:nvPr/>
        </p:nvCxnSpPr>
        <p:spPr>
          <a:xfrm>
            <a:off x="4960267" y="2640816"/>
            <a:ext cx="6400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9556771-CAB7-4410-AE94-DFE059023F0A}"/>
              </a:ext>
            </a:extLst>
          </p:cNvPr>
          <p:cNvSpPr txBox="1"/>
          <p:nvPr/>
        </p:nvSpPr>
        <p:spPr>
          <a:xfrm>
            <a:off x="2217067" y="2379673"/>
            <a:ext cx="6400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Equation 2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60EC8C0-2B34-4C81-B514-B48C665BF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112005"/>
              </p:ext>
            </p:extLst>
          </p:nvPr>
        </p:nvGraphicFramePr>
        <p:xfrm>
          <a:off x="853053" y="3415739"/>
          <a:ext cx="1416424" cy="61299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12695">
                  <a:extLst>
                    <a:ext uri="{9D8B030D-6E8A-4147-A177-3AD203B41FA5}">
                      <a16:colId xmlns:a16="http://schemas.microsoft.com/office/drawing/2014/main" val="3864524489"/>
                    </a:ext>
                  </a:extLst>
                </a:gridCol>
                <a:gridCol w="703729">
                  <a:extLst>
                    <a:ext uri="{9D8B030D-6E8A-4147-A177-3AD203B41FA5}">
                      <a16:colId xmlns:a16="http://schemas.microsoft.com/office/drawing/2014/main" val="352411457"/>
                    </a:ext>
                  </a:extLst>
                </a:gridCol>
              </a:tblGrid>
              <a:tr h="37042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First-Floor Height (</a:t>
                      </a:r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FFH</a:t>
                      </a: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(ft.)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Building Cost ($)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 anchor="ctr"/>
                </a:tc>
                <a:extLst>
                  <a:ext uri="{0D108BD9-81ED-4DB2-BD59-A6C34878D82A}">
                    <a16:rowId xmlns:a16="http://schemas.microsoft.com/office/drawing/2014/main" val="3587778009"/>
                  </a:ext>
                </a:extLst>
              </a:tr>
              <a:tr h="1557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166,450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30" marR="36830" marT="0" marB="0"/>
                </a:tc>
                <a:extLst>
                  <a:ext uri="{0D108BD9-81ED-4DB2-BD59-A6C34878D82A}">
                    <a16:rowId xmlns:a16="http://schemas.microsoft.com/office/drawing/2014/main" val="4079595781"/>
                  </a:ext>
                </a:extLst>
              </a:tr>
            </a:tbl>
          </a:graphicData>
        </a:graphic>
      </p:graphicFrame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0824432-22DE-439C-8622-C2F7C11B120C}"/>
              </a:ext>
            </a:extLst>
          </p:cNvPr>
          <p:cNvCxnSpPr>
            <a:cxnSpLocks/>
          </p:cNvCxnSpPr>
          <p:nvPr/>
        </p:nvCxnSpPr>
        <p:spPr>
          <a:xfrm>
            <a:off x="8928655" y="2625894"/>
            <a:ext cx="6400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CE2CC83-8441-48E8-ABC0-05CE3EB5F0E7}"/>
                  </a:ext>
                </a:extLst>
              </p:cNvPr>
              <p:cNvSpPr txBox="1"/>
              <p:nvPr/>
            </p:nvSpPr>
            <p:spPr>
              <a:xfrm>
                <a:off x="9568735" y="2181292"/>
                <a:ext cx="2097241" cy="8561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1" i="1" smtClean="0">
                          <a:latin typeface="Cambria Math" panose="02040503050406030204" pitchFamily="18" charset="0"/>
                        </a:rPr>
                        <m:t>𝑨𝑨𝑳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11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11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𝐴𝑟𝑒𝑎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𝑡h𝑒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</a:rPr>
                            <m:t>𝑡𝑟𝑎𝑝𝑒𝑧𝑜𝑖𝑑𝑠</m:t>
                          </m:r>
                        </m:e>
                      </m:nary>
                      <m:r>
                        <a:rPr lang="en-US" sz="11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</m:oMath>
                  </m:oMathPara>
                </a14:m>
                <a:endParaRPr lang="en-US" sz="1100" b="0" dirty="0">
                  <a:ea typeface="Cambria Math" panose="02040503050406030204" pitchFamily="18" charset="0"/>
                </a:endParaRPr>
              </a:p>
              <a:p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$1250  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CE2CC83-8441-48E8-ABC0-05CE3EB5F0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8735" y="2181292"/>
                <a:ext cx="2097241" cy="856196"/>
              </a:xfrm>
              <a:prstGeom prst="rect">
                <a:avLst/>
              </a:prstGeom>
              <a:blipFill>
                <a:blip r:embed="rId4"/>
                <a:stretch>
                  <a:fillRect l="-17630" t="-46479" b="-71127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95F5BAA-CAFC-4A78-9AF5-69C67B4E74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178491"/>
              </p:ext>
            </p:extLst>
          </p:nvPr>
        </p:nvGraphicFramePr>
        <p:xfrm>
          <a:off x="5600347" y="1450919"/>
          <a:ext cx="3328308" cy="28573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2077">
                  <a:extLst>
                    <a:ext uri="{9D8B030D-6E8A-4147-A177-3AD203B41FA5}">
                      <a16:colId xmlns:a16="http://schemas.microsoft.com/office/drawing/2014/main" val="3594346154"/>
                    </a:ext>
                  </a:extLst>
                </a:gridCol>
                <a:gridCol w="832077">
                  <a:extLst>
                    <a:ext uri="{9D8B030D-6E8A-4147-A177-3AD203B41FA5}">
                      <a16:colId xmlns:a16="http://schemas.microsoft.com/office/drawing/2014/main" val="443919712"/>
                    </a:ext>
                  </a:extLst>
                </a:gridCol>
                <a:gridCol w="832077">
                  <a:extLst>
                    <a:ext uri="{9D8B030D-6E8A-4147-A177-3AD203B41FA5}">
                      <a16:colId xmlns:a16="http://schemas.microsoft.com/office/drawing/2014/main" val="1843135739"/>
                    </a:ext>
                  </a:extLst>
                </a:gridCol>
                <a:gridCol w="832077">
                  <a:extLst>
                    <a:ext uri="{9D8B030D-6E8A-4147-A177-3AD203B41FA5}">
                      <a16:colId xmlns:a16="http://schemas.microsoft.com/office/drawing/2014/main" val="2631274329"/>
                    </a:ext>
                  </a:extLst>
                </a:gridCol>
              </a:tblGrid>
              <a:tr h="705415"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Flood Depth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Non- Exceedance Probability (Equation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Building  Loss           (Equation 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Area of Trapezoid (Equation 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438949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FFH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0.9042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9691040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FFH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0.9540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10,055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7587236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FFH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0.9782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17,995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1456311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FFH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0.9898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25,655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5720745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FFH</a:t>
                      </a:r>
                      <a:r>
                        <a:rPr lang="en-US" sz="1000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+0.5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0.9952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33,035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669478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4513735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4214851"/>
                  </a:ext>
                </a:extLst>
              </a:tr>
              <a:tr h="268987">
                <a:tc>
                  <a:txBody>
                    <a:bodyPr/>
                    <a:lstStyle/>
                    <a:p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kern="12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1782840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005F1C15-C71A-41AB-BE30-5D6623052469}"/>
              </a:ext>
            </a:extLst>
          </p:cNvPr>
          <p:cNvSpPr txBox="1"/>
          <p:nvPr/>
        </p:nvSpPr>
        <p:spPr>
          <a:xfrm>
            <a:off x="3992147" y="4834159"/>
            <a:ext cx="70416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Flowchart of the proposed methodology with case study.</a:t>
            </a:r>
          </a:p>
        </p:txBody>
      </p:sp>
    </p:spTree>
    <p:extLst>
      <p:ext uri="{BB962C8B-B14F-4D97-AF65-F5344CB8AC3E}">
        <p14:creationId xmlns:p14="http://schemas.microsoft.com/office/powerpoint/2010/main" val="128375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B4BF4BB-1504-4E1C-8F00-954EB68507DA}"/>
              </a:ext>
            </a:extLst>
          </p:cNvPr>
          <p:cNvSpPr txBox="1">
            <a:spLocks/>
          </p:cNvSpPr>
          <p:nvPr/>
        </p:nvSpPr>
        <p:spPr>
          <a:xfrm>
            <a:off x="678988" y="11436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350D68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AAL Estimation: Result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0942361"/>
              </p:ext>
            </p:extLst>
          </p:nvPr>
        </p:nvGraphicFramePr>
        <p:xfrm>
          <a:off x="4758416" y="1918252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745133"/>
              </p:ext>
            </p:extLst>
          </p:nvPr>
        </p:nvGraphicFramePr>
        <p:xfrm>
          <a:off x="7691228" y="1918252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162764"/>
              </p:ext>
            </p:extLst>
          </p:nvPr>
        </p:nvGraphicFramePr>
        <p:xfrm>
          <a:off x="1757572" y="1918252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17F462A-2BF2-4617-A2BF-A92EDDB730D5}"/>
              </a:ext>
            </a:extLst>
          </p:cNvPr>
          <p:cNvSpPr txBox="1"/>
          <p:nvPr/>
        </p:nvSpPr>
        <p:spPr>
          <a:xfrm>
            <a:off x="2625627" y="4282557"/>
            <a:ext cx="6940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Estimated AAL values for different freeboard scenarios and damage initiation point of -2.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DDFs used are (a) USACE 2000, (b) USACE 2006, and (c)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Nofal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(2020)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F73140-DC80-4284-8096-E2D4A516BF6F}"/>
              </a:ext>
            </a:extLst>
          </p:cNvPr>
          <p:cNvSpPr txBox="1"/>
          <p:nvPr/>
        </p:nvSpPr>
        <p:spPr>
          <a:xfrm>
            <a:off x="3129172" y="3893629"/>
            <a:ext cx="4138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F281EE-F469-4211-BB26-007B1192B9DA}"/>
              </a:ext>
            </a:extLst>
          </p:cNvPr>
          <p:cNvSpPr txBox="1"/>
          <p:nvPr/>
        </p:nvSpPr>
        <p:spPr>
          <a:xfrm>
            <a:off x="5889051" y="3879482"/>
            <a:ext cx="4819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D60175-24FD-45CB-92FD-C67930634EAD}"/>
              </a:ext>
            </a:extLst>
          </p:cNvPr>
          <p:cNvSpPr txBox="1"/>
          <p:nvPr/>
        </p:nvSpPr>
        <p:spPr>
          <a:xfrm>
            <a:off x="8759684" y="3876752"/>
            <a:ext cx="4138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</a:t>
            </a:r>
          </a:p>
        </p:txBody>
      </p:sp>
    </p:spTree>
    <p:extLst>
      <p:ext uri="{BB962C8B-B14F-4D97-AF65-F5344CB8AC3E}">
        <p14:creationId xmlns:p14="http://schemas.microsoft.com/office/powerpoint/2010/main" val="1323866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B4BF4BB-1504-4E1C-8F00-954EB68507DA}"/>
              </a:ext>
            </a:extLst>
          </p:cNvPr>
          <p:cNvSpPr txBox="1">
            <a:spLocks/>
          </p:cNvSpPr>
          <p:nvPr/>
        </p:nvSpPr>
        <p:spPr>
          <a:xfrm>
            <a:off x="678988" y="11436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350D68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AAL Estimation: Result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4389169"/>
              </p:ext>
            </p:extLst>
          </p:nvPr>
        </p:nvGraphicFramePr>
        <p:xfrm>
          <a:off x="1737691" y="1160780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419357"/>
              </p:ext>
            </p:extLst>
          </p:nvPr>
        </p:nvGraphicFramePr>
        <p:xfrm>
          <a:off x="4793788" y="1174364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1367798"/>
              </p:ext>
            </p:extLst>
          </p:nvPr>
        </p:nvGraphicFramePr>
        <p:xfrm>
          <a:off x="7885445" y="1174364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636174"/>
              </p:ext>
            </p:extLst>
          </p:nvPr>
        </p:nvGraphicFramePr>
        <p:xfrm>
          <a:off x="1737691" y="3389132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0932260"/>
              </p:ext>
            </p:extLst>
          </p:nvPr>
        </p:nvGraphicFramePr>
        <p:xfrm>
          <a:off x="4820125" y="3400176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B0487CF-2529-41FE-B08E-B8B6167E4F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0577254"/>
              </p:ext>
            </p:extLst>
          </p:nvPr>
        </p:nvGraphicFramePr>
        <p:xfrm>
          <a:off x="7885445" y="3400176"/>
          <a:ext cx="27432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99638FA-8626-4B4B-9793-FF3C142ED747}"/>
              </a:ext>
            </a:extLst>
          </p:cNvPr>
          <p:cNvSpPr txBox="1"/>
          <p:nvPr/>
        </p:nvSpPr>
        <p:spPr>
          <a:xfrm>
            <a:off x="2116795" y="5512215"/>
            <a:ext cx="7385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Fig. Effects of changing damage initiation point of DDFs. Damage initiation points: (a) -1, and (b)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704443-19D6-468A-B981-54AD546C10CC}"/>
              </a:ext>
            </a:extLst>
          </p:cNvPr>
          <p:cNvSpPr txBox="1"/>
          <p:nvPr/>
        </p:nvSpPr>
        <p:spPr>
          <a:xfrm>
            <a:off x="5944932" y="3061622"/>
            <a:ext cx="413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E68215-71A2-49B9-850B-9BD252E8F276}"/>
              </a:ext>
            </a:extLst>
          </p:cNvPr>
          <p:cNvSpPr txBox="1"/>
          <p:nvPr/>
        </p:nvSpPr>
        <p:spPr>
          <a:xfrm>
            <a:off x="5979160" y="5174864"/>
            <a:ext cx="49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708167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247" y="495490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1417638"/>
            <a:ext cx="10972800" cy="4530675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improved micro-scale average annual loss (AAL) estimation method is presented.</a:t>
            </a:r>
          </a:p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increasing freeboard reduces the flood AAL significantly.</a:t>
            </a:r>
          </a:p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sensitivity analysis of Depth Damage Functions shows similar result for USACE 2000 and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Nofal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(2020) DDF. The USACE 2006 DDF yields higher values of AAL. </a:t>
            </a:r>
          </a:p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large amount of risk is calculated when using DDFs with damage initiation below FFH. Future research should focus on identifying the correct damage initiation point - ideally by foundation type. </a:t>
            </a:r>
          </a:p>
          <a:p>
            <a:pPr>
              <a:lnSpc>
                <a:spcPct val="17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the nature of the study, the risk assessment covered only direct economic losses and did not consider indirect economic losses (e.g., loss of working hours, mental health). </a:t>
            </a:r>
          </a:p>
        </p:txBody>
      </p:sp>
    </p:spTree>
    <p:extLst>
      <p:ext uri="{BB962C8B-B14F-4D97-AF65-F5344CB8AC3E}">
        <p14:creationId xmlns:p14="http://schemas.microsoft.com/office/powerpoint/2010/main" val="2590648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875" y="453047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875" y="1439271"/>
            <a:ext cx="5000201" cy="27775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Co-authors:</a:t>
            </a:r>
          </a:p>
          <a:p>
            <a:pPr marL="4572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Ehab S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Gnan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LSU</a:t>
            </a:r>
          </a:p>
          <a:p>
            <a:pPr marL="4572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Carol J. Friedland,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LSU Agricultural Center</a:t>
            </a:r>
          </a:p>
          <a:p>
            <a:pPr marL="4572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Robert V.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Rohli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LSU</a:t>
            </a:r>
          </a:p>
          <a:p>
            <a:pPr marL="45720" indent="0">
              <a:buNone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Rubayet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Mostafiz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LSU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Logo&#10;&#10;Description automatically generate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638" y="4216822"/>
            <a:ext cx="4273969" cy="15275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093" y="1866721"/>
            <a:ext cx="1662000" cy="1219968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7746611" y="1439271"/>
            <a:ext cx="2983230" cy="810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350D68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Funding Sources:</a:t>
            </a:r>
          </a:p>
        </p:txBody>
      </p:sp>
      <p:pic>
        <p:nvPicPr>
          <p:cNvPr id="1026" name="Picture 2" descr="Coastal Resilience Center">
            <a:extLst>
              <a:ext uri="{FF2B5EF4-FFF2-40B4-BE49-F238E27FC236}">
                <a16:creationId xmlns:a16="http://schemas.microsoft.com/office/drawing/2014/main" id="{14210F88-349A-4FE6-B6B3-71D7EA74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379" y="3357363"/>
            <a:ext cx="4365715" cy="50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959973"/>
      </p:ext>
    </p:extLst>
  </p:cSld>
  <p:clrMapOvr>
    <a:masterClrMapping/>
  </p:clrMapOvr>
</p:sld>
</file>

<file path=ppt/theme/theme1.xml><?xml version="1.0" encoding="utf-8"?>
<a:theme xmlns:a="http://schemas.openxmlformats.org/drawingml/2006/main" name="LSU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0DB8E43AD6664D86F74B7FC44BBD6C" ma:contentTypeVersion="14" ma:contentTypeDescription="Create a new document." ma:contentTypeScope="" ma:versionID="69819437b1264b77d2517aae7958487a">
  <xsd:schema xmlns:xsd="http://www.w3.org/2001/XMLSchema" xmlns:xs="http://www.w3.org/2001/XMLSchema" xmlns:p="http://schemas.microsoft.com/office/2006/metadata/properties" xmlns:ns3="ae616f9a-3425-4e74-848d-2ad0ad0db709" xmlns:ns4="0a4a65db-7f19-417e-9d15-d5a9e6de349b" targetNamespace="http://schemas.microsoft.com/office/2006/metadata/properties" ma:root="true" ma:fieldsID="605f149fa6b7e01ff41f4ff05022e480" ns3:_="" ns4:_="">
    <xsd:import namespace="ae616f9a-3425-4e74-848d-2ad0ad0db709"/>
    <xsd:import namespace="0a4a65db-7f19-417e-9d15-d5a9e6de349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16f9a-3425-4e74-848d-2ad0ad0db7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4a65db-7f19-417e-9d15-d5a9e6de349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BBDFDF-15A5-418A-AD32-EF85E3B87F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616f9a-3425-4e74-848d-2ad0ad0db709"/>
    <ds:schemaRef ds:uri="0a4a65db-7f19-417e-9d15-d5a9e6de34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660204-375D-4BF1-8B1C-7AC994A2AB65}">
  <ds:schemaRefs>
    <ds:schemaRef ds:uri="http://schemas.microsoft.com/office/2006/metadata/properties"/>
    <ds:schemaRef ds:uri="http://purl.org/dc/elements/1.1/"/>
    <ds:schemaRef ds:uri="http://purl.org/dc/dcmitype/"/>
    <ds:schemaRef ds:uri="0a4a65db-7f19-417e-9d15-d5a9e6de349b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ae616f9a-3425-4e74-848d-2ad0ad0db709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19D88A6-ACD2-493B-9810-6B38DEE041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LSU Template.potx</Template>
  <TotalTime>4326</TotalTime>
  <Words>775</Words>
  <Application>Microsoft Office PowerPoint</Application>
  <PresentationFormat>Widescreen</PresentationFormat>
  <Paragraphs>154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LSU Template</vt:lpstr>
      <vt:lpstr>An Improved Micro Scale Average Annual Flood Loss Implementation Approach </vt:lpstr>
      <vt:lpstr>Objective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Acknowledgements</vt:lpstr>
      <vt:lpstr>Thank you!</vt:lpstr>
    </vt:vector>
  </TitlesOfParts>
  <Company>Louisiana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Jewel</dc:creator>
  <cp:lastModifiedBy>Md A Rahim</cp:lastModifiedBy>
  <cp:revision>191</cp:revision>
  <dcterms:created xsi:type="dcterms:W3CDTF">2015-06-05T16:25:53Z</dcterms:created>
  <dcterms:modified xsi:type="dcterms:W3CDTF">2022-05-22T08:27:24Z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0x010100050DB8E43AD6664D86F74B7FC44BBD6C</vt:lpwstr>
  </property>
</Properties>
</file>