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62" r:id="rId3"/>
    <p:sldId id="263" r:id="rId4"/>
    <p:sldId id="264" r:id="rId5"/>
    <p:sldId id="266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CC00"/>
    <a:srgbClr val="0033CC"/>
    <a:srgbClr val="3333FF"/>
    <a:srgbClr val="0000FF"/>
    <a:srgbClr val="1E9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15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80DE02-9381-43C2-A2CB-80A7A9CCAC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70B540-2F50-466B-840D-FA039F55A0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4B9F7-AB49-40D4-AE50-FC68AFF36030}" type="datetimeFigureOut">
              <a:rPr lang="en-IN" smtClean="0"/>
              <a:t>27-05-2022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30A731-FE40-4D02-BF44-5CC18A5128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C74F2C-559D-451C-946A-7C9AA8057C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ED663-505E-4FA8-8581-9B7C5B41EE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735475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2E12A-147C-4CD5-9495-A79058869D03}" type="datetimeFigureOut">
              <a:rPr lang="en-IN" smtClean="0"/>
              <a:t>27-05-2022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56977-F1B7-4B8C-860A-CFAC79B221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796309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2B05A-0276-49CC-9B74-50A6DD8EFBC4}" type="datetime1">
              <a:rPr lang="en-IN" smtClean="0"/>
              <a:t>27-05-2022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27 May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0BAC-0DD0-4E34-A0FB-EFB89B43A5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7781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21DE-AC63-4940-902E-506E172F7516}" type="datetime1">
              <a:rPr lang="en-IN" smtClean="0"/>
              <a:t>27-05-2022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27 May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0BAC-0DD0-4E34-A0FB-EFB89B43A5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448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EB0C-C44E-4DC3-BDFD-45B160C1295C}" type="datetime1">
              <a:rPr lang="en-IN" smtClean="0"/>
              <a:t>27-05-2022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27 May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0BAC-0DD0-4E34-A0FB-EFB89B43A5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0066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3313-B874-4475-80CF-3AD3F089D262}" type="datetime1">
              <a:rPr lang="en-IN" smtClean="0"/>
              <a:t>27-05-2022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27 May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0BAC-0DD0-4E34-A0FB-EFB89B43A5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7752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298D-ECB0-4C92-82B6-39639E557AA2}" type="datetime1">
              <a:rPr lang="en-IN" smtClean="0"/>
              <a:t>27-05-2022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27 May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0BAC-0DD0-4E34-A0FB-EFB89B43A5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545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81FE-88CD-46DF-AAB4-EA8DA0D4FA03}" type="datetime1">
              <a:rPr lang="en-IN" smtClean="0"/>
              <a:t>27-05-2022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27 May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0BAC-0DD0-4E34-A0FB-EFB89B43A5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20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90D7-8F2D-4715-AF69-B24556E9ACF0}" type="datetime1">
              <a:rPr lang="en-IN" smtClean="0"/>
              <a:t>27-05-2022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27 May 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0BAC-0DD0-4E34-A0FB-EFB89B43A5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8957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E9E2-A60C-4BB9-A4F0-D07FB66D41A7}" type="datetime1">
              <a:rPr lang="en-IN" smtClean="0"/>
              <a:t>27-05-2022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27 May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0BAC-0DD0-4E34-A0FB-EFB89B43A5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063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C311-E56D-4ACA-BC0E-18BBD0521021}" type="datetime1">
              <a:rPr lang="en-IN" smtClean="0"/>
              <a:t>27-05-2022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27 May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0BAC-0DD0-4E34-A0FB-EFB89B43A5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859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8BFD-4D94-4210-B4F7-279103ECAAE3}" type="datetime1">
              <a:rPr lang="en-IN" smtClean="0"/>
              <a:t>27-05-2022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27 May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0BAC-0DD0-4E34-A0FB-EFB89B43A5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9968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A777-B15C-4DF5-9A8F-F08F2667EDBB}" type="datetime1">
              <a:rPr lang="en-IN" smtClean="0"/>
              <a:t>27-05-2022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27 May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0BAC-0DD0-4E34-A0FB-EFB89B43A5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064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A3BA6-6A8D-4724-BF4B-82361A9CC5AD}" type="datetime1">
              <a:rPr lang="en-IN" smtClean="0"/>
              <a:t>27-05-2022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27 May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B0BAC-0DD0-4E34-A0FB-EFB89B43A5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745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90EFC-9A49-499D-8423-79581ECC6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675" y="462450"/>
            <a:ext cx="8807669" cy="1818289"/>
          </a:xfrm>
        </p:spPr>
        <p:txBody>
          <a:bodyPr anchor="t">
            <a:norm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Age and Geochemistry </a:t>
            </a:r>
            <a:br>
              <a:rPr lang="en-US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US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of </a:t>
            </a:r>
            <a:r>
              <a:rPr lang="en-US" sz="3600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Kamthai</a:t>
            </a:r>
            <a:r>
              <a:rPr lang="en-US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carbonatites, Rajasthan, western India</a:t>
            </a:r>
            <a:endParaRPr lang="en-IN" sz="36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863672-FE9E-49C6-A0BF-862FF17F5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3509" y="2391770"/>
            <a:ext cx="6858000" cy="269920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Milan K.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Mahala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Jyotiranjan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Ray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Research Laboratory, Ahmedabad, India</a:t>
            </a:r>
          </a:p>
          <a:p>
            <a:endParaRPr lang="en-US" b="1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Presenting Author- Milan Kumar </a:t>
            </a:r>
            <a:r>
              <a:rPr lang="en-US" b="1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Mahala</a:t>
            </a:r>
            <a:endParaRPr lang="en-US" b="1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80CB9B-3A78-4C5B-91CA-C7B702E856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7" t="29065" r="457" b="29922"/>
          <a:stretch/>
        </p:blipFill>
        <p:spPr>
          <a:xfrm>
            <a:off x="0" y="0"/>
            <a:ext cx="2086010" cy="5694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2A4F64-3898-4016-802D-693199A22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050" y="5310365"/>
            <a:ext cx="955733" cy="13374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5917E1-DF94-4413-AA75-23FCBC6F5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2" y="5310365"/>
            <a:ext cx="1362605" cy="120730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2966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431812"/>
              </p:ext>
            </p:extLst>
          </p:nvPr>
        </p:nvGraphicFramePr>
        <p:xfrm>
          <a:off x="649013" y="877612"/>
          <a:ext cx="5137150" cy="590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CorelDRAW" r:id="rId3" imgW="6514920" imgH="7488720" progId="CorelDraw.Graphic.10">
                  <p:embed/>
                </p:oleObj>
              </mc:Choice>
              <mc:Fallback>
                <p:oleObj name="CorelDRAW" r:id="rId3" imgW="6514920" imgH="7488720" progId="CorelDraw.Graphic.10">
                  <p:embed/>
                  <p:pic>
                    <p:nvPicPr>
                      <p:cNvPr id="593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013" y="877612"/>
                        <a:ext cx="5137150" cy="59055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6182614" y="1801661"/>
            <a:ext cx="28194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400" b="1" dirty="0" err="1">
                <a:solidFill>
                  <a:schemeClr val="bg1"/>
                </a:solidFill>
              </a:rPr>
              <a:t>Sarnu-Dandali</a:t>
            </a:r>
            <a:r>
              <a:rPr lang="en-US" sz="2400" b="1" dirty="0">
                <a:solidFill>
                  <a:schemeClr val="bg1"/>
                </a:solidFill>
              </a:rPr>
              <a:t>/</a:t>
            </a:r>
            <a:r>
              <a:rPr lang="en-US" sz="2400" b="1" dirty="0" err="1">
                <a:solidFill>
                  <a:schemeClr val="bg1"/>
                </a:solidFill>
              </a:rPr>
              <a:t>Kamthai</a:t>
            </a:r>
            <a:endParaRPr lang="en-US" sz="2400" b="1" dirty="0">
              <a:solidFill>
                <a:schemeClr val="bg1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sz="1400" b="1" dirty="0" err="1">
                <a:solidFill>
                  <a:schemeClr val="bg1"/>
                </a:solidFill>
              </a:rPr>
              <a:t>Mundwara</a:t>
            </a:r>
            <a:endParaRPr lang="en-US" sz="1400" b="1" dirty="0">
              <a:solidFill>
                <a:schemeClr val="bg1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sz="1400" b="1" dirty="0" err="1">
                <a:solidFill>
                  <a:schemeClr val="bg1"/>
                </a:solidFill>
              </a:rPr>
              <a:t>Newania</a:t>
            </a:r>
            <a:endParaRPr lang="en-US" sz="1400" b="1" dirty="0">
              <a:solidFill>
                <a:schemeClr val="bg1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sz="1400" b="1" dirty="0" err="1">
                <a:solidFill>
                  <a:schemeClr val="bg1"/>
                </a:solidFill>
              </a:rPr>
              <a:t>Chhota</a:t>
            </a:r>
            <a:r>
              <a:rPr lang="en-US" sz="1400" b="1" dirty="0">
                <a:solidFill>
                  <a:schemeClr val="bg1"/>
                </a:solidFill>
              </a:rPr>
              <a:t> Udaipur (</a:t>
            </a:r>
            <a:r>
              <a:rPr lang="en-US" sz="1400" b="1" dirty="0" err="1">
                <a:solidFill>
                  <a:schemeClr val="bg1"/>
                </a:solidFill>
              </a:rPr>
              <a:t>Amba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Dongar-Siriwasan</a:t>
            </a:r>
            <a:r>
              <a:rPr lang="en-US" sz="1400" b="1" dirty="0">
                <a:solidFill>
                  <a:schemeClr val="bg1"/>
                </a:solidFill>
              </a:rPr>
              <a:t>)</a:t>
            </a:r>
          </a:p>
          <a:p>
            <a:pPr marL="457200" indent="-457200">
              <a:buFontTx/>
              <a:buAutoNum type="arabicPeriod"/>
            </a:pPr>
            <a:r>
              <a:rPr lang="en-US" sz="1400" b="1" dirty="0" err="1">
                <a:solidFill>
                  <a:schemeClr val="bg1"/>
                </a:solidFill>
              </a:rPr>
              <a:t>Kutni-Beldih</a:t>
            </a:r>
            <a:endParaRPr lang="en-US" sz="1400" b="1" dirty="0">
              <a:solidFill>
                <a:schemeClr val="bg1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sz="1400" b="1" dirty="0" err="1">
                <a:solidFill>
                  <a:schemeClr val="bg1"/>
                </a:solidFill>
              </a:rPr>
              <a:t>Swangkre</a:t>
            </a:r>
            <a:endParaRPr lang="en-US" sz="1400" b="1" dirty="0">
              <a:solidFill>
                <a:schemeClr val="bg1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sz="1400" b="1" dirty="0">
                <a:solidFill>
                  <a:schemeClr val="bg1"/>
                </a:solidFill>
              </a:rPr>
              <a:t>Sung Valley</a:t>
            </a:r>
          </a:p>
          <a:p>
            <a:pPr marL="457200" indent="-457200">
              <a:buFontTx/>
              <a:buAutoNum type="arabicPeriod"/>
            </a:pPr>
            <a:r>
              <a:rPr lang="en-US" sz="1400" b="1" dirty="0" err="1">
                <a:solidFill>
                  <a:schemeClr val="bg1"/>
                </a:solidFill>
              </a:rPr>
              <a:t>Jasra</a:t>
            </a:r>
            <a:endParaRPr lang="en-US" sz="1400" b="1" dirty="0">
              <a:solidFill>
                <a:schemeClr val="bg1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sz="1400" b="1" dirty="0" err="1">
                <a:solidFill>
                  <a:schemeClr val="bg1"/>
                </a:solidFill>
              </a:rPr>
              <a:t>Samchampi</a:t>
            </a:r>
            <a:endParaRPr lang="en-US" sz="1400" b="1" dirty="0">
              <a:solidFill>
                <a:schemeClr val="bg1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sz="1400" b="1" dirty="0" err="1">
                <a:solidFill>
                  <a:schemeClr val="bg1"/>
                </a:solidFill>
              </a:rPr>
              <a:t>Elchuru</a:t>
            </a:r>
            <a:endParaRPr lang="en-US" sz="1400" b="1" dirty="0">
              <a:solidFill>
                <a:schemeClr val="bg1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sz="1400" b="1" dirty="0" err="1">
                <a:solidFill>
                  <a:schemeClr val="bg1"/>
                </a:solidFill>
              </a:rPr>
              <a:t>Kunavaram</a:t>
            </a:r>
            <a:endParaRPr lang="en-US" sz="1400" b="1" dirty="0">
              <a:solidFill>
                <a:schemeClr val="bg1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sz="1400" b="1" dirty="0" err="1">
                <a:solidFill>
                  <a:schemeClr val="bg1"/>
                </a:solidFill>
              </a:rPr>
              <a:t>Hogenakal</a:t>
            </a:r>
            <a:endParaRPr lang="en-US" sz="1400" b="1" dirty="0">
              <a:solidFill>
                <a:schemeClr val="bg1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sz="1400" b="1" dirty="0" err="1">
                <a:solidFill>
                  <a:schemeClr val="bg1"/>
                </a:solidFill>
              </a:rPr>
              <a:t>Sevattur</a:t>
            </a:r>
            <a:endParaRPr lang="en-US" sz="1400" b="1" dirty="0">
              <a:solidFill>
                <a:schemeClr val="bg1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sz="1400" b="1" dirty="0" err="1">
                <a:solidFill>
                  <a:schemeClr val="bg1"/>
                </a:solidFill>
              </a:rPr>
              <a:t>Samalpatti</a:t>
            </a:r>
            <a:endParaRPr lang="en-US" sz="1400" b="1" dirty="0">
              <a:solidFill>
                <a:schemeClr val="bg1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sz="1400" b="1" dirty="0" err="1">
                <a:solidFill>
                  <a:schemeClr val="bg1"/>
                </a:solidFill>
              </a:rPr>
              <a:t>Pakkanadu-Malakkadu</a:t>
            </a:r>
            <a:endParaRPr lang="en-US" sz="1400" b="1" dirty="0">
              <a:solidFill>
                <a:schemeClr val="bg1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sz="1400" b="1" dirty="0" err="1">
                <a:solidFill>
                  <a:schemeClr val="bg1"/>
                </a:solidFill>
              </a:rPr>
              <a:t>Munnar</a:t>
            </a:r>
            <a:endParaRPr lang="en-US" sz="1400" b="1" dirty="0">
              <a:solidFill>
                <a:schemeClr val="bg1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sz="1400" b="1" dirty="0" err="1">
                <a:solidFill>
                  <a:schemeClr val="bg1"/>
                </a:solidFill>
              </a:rPr>
              <a:t>Khambamettu</a:t>
            </a:r>
            <a:endParaRPr lang="en-CA" sz="1400" b="1" dirty="0">
              <a:solidFill>
                <a:schemeClr val="bg1"/>
              </a:solidFill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3267456" y="1326931"/>
            <a:ext cx="19656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CC3300"/>
                </a:solidFill>
              </a:rPr>
              <a:t>2400-65 Ma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4483569" y="3809818"/>
            <a:ext cx="1206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CC3300"/>
                </a:solidFill>
              </a:rPr>
              <a:t>115-108 Ma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2762015" y="5571700"/>
            <a:ext cx="1308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CC3300"/>
                </a:solidFill>
              </a:rPr>
              <a:t>2400-700 Ma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572813" y="3003331"/>
            <a:ext cx="1003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CC3300"/>
                </a:solidFill>
              </a:rPr>
              <a:t>69-65 Ma</a:t>
            </a: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1810330" y="3170604"/>
            <a:ext cx="9284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CC3300"/>
                </a:solidFill>
              </a:rPr>
              <a:t>1453 Ma</a:t>
            </a:r>
            <a:endParaRPr lang="en-CA" sz="1600" b="1" dirty="0">
              <a:solidFill>
                <a:srgbClr val="CC33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013" y="18082"/>
            <a:ext cx="7886700" cy="87266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Carbonatites of India</a:t>
            </a:r>
          </a:p>
        </p:txBody>
      </p:sp>
      <p:sp>
        <p:nvSpPr>
          <p:cNvPr id="3" name="Right Arrow 2"/>
          <p:cNvSpPr/>
          <p:nvPr/>
        </p:nvSpPr>
        <p:spPr>
          <a:xfrm rot="6955305">
            <a:off x="1426340" y="2827867"/>
            <a:ext cx="451945" cy="2784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20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0675"/>
            <a:ext cx="7886700" cy="102465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Sarnu-Dandali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Kamthai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) Carbonatites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1959"/>
            <a:ext cx="7886700" cy="501343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Carbonatite-Alkaline Silicate Rock Association</a:t>
            </a:r>
          </a:p>
          <a:p>
            <a:r>
              <a:rPr lang="en-US" dirty="0">
                <a:solidFill>
                  <a:schemeClr val="bg1"/>
                </a:solidFill>
              </a:rPr>
              <a:t>Multiple episodes of alkaline magmatism (89 Ma &amp; 68.5 Ma)</a:t>
            </a:r>
          </a:p>
          <a:p>
            <a:r>
              <a:rPr lang="en-US" dirty="0">
                <a:solidFill>
                  <a:schemeClr val="bg1"/>
                </a:solidFill>
              </a:rPr>
              <a:t>Single episode of carbonatite (68.5 Ma?)</a:t>
            </a:r>
          </a:p>
          <a:p>
            <a:r>
              <a:rPr lang="en-US" dirty="0">
                <a:solidFill>
                  <a:schemeClr val="bg1"/>
                </a:solidFill>
              </a:rPr>
              <a:t>Carbonatites: </a:t>
            </a:r>
            <a:r>
              <a:rPr lang="en-US" dirty="0" err="1">
                <a:solidFill>
                  <a:schemeClr val="bg1"/>
                </a:solidFill>
              </a:rPr>
              <a:t>Calciocarbonatite</a:t>
            </a:r>
            <a:r>
              <a:rPr lang="en-US" dirty="0">
                <a:solidFill>
                  <a:schemeClr val="bg1"/>
                </a:solidFill>
              </a:rPr>
              <a:t> with minor </a:t>
            </a:r>
            <a:r>
              <a:rPr lang="en-US" dirty="0" err="1">
                <a:solidFill>
                  <a:schemeClr val="bg1"/>
                </a:solidFill>
              </a:rPr>
              <a:t>Ferrocarbonatite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Alkaline rocks: </a:t>
            </a:r>
            <a:r>
              <a:rPr lang="en-US" dirty="0" err="1">
                <a:solidFill>
                  <a:schemeClr val="bg1"/>
                </a:solidFill>
              </a:rPr>
              <a:t>Syenites</a:t>
            </a:r>
            <a:r>
              <a:rPr lang="en-US" dirty="0">
                <a:solidFill>
                  <a:schemeClr val="bg1"/>
                </a:solidFill>
              </a:rPr>
              <a:t>, (</a:t>
            </a:r>
            <a:r>
              <a:rPr lang="en-US" dirty="0" err="1">
                <a:solidFill>
                  <a:schemeClr val="bg1"/>
                </a:solidFill>
              </a:rPr>
              <a:t>mela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err="1">
                <a:solidFill>
                  <a:schemeClr val="bg1"/>
                </a:solidFill>
              </a:rPr>
              <a:t>nephelinite</a:t>
            </a:r>
            <a:r>
              <a:rPr lang="en-US" dirty="0">
                <a:solidFill>
                  <a:schemeClr val="bg1"/>
                </a:solidFill>
              </a:rPr>
              <a:t>, phonolite</a:t>
            </a:r>
          </a:p>
          <a:p>
            <a:r>
              <a:rPr lang="en-US" dirty="0">
                <a:solidFill>
                  <a:schemeClr val="bg1"/>
                </a:solidFill>
              </a:rPr>
              <a:t>Predates Deccan Flood Basalts eruptions</a:t>
            </a:r>
          </a:p>
          <a:p>
            <a:r>
              <a:rPr lang="en-US" dirty="0">
                <a:solidFill>
                  <a:schemeClr val="bg1"/>
                </a:solidFill>
              </a:rPr>
              <a:t>Believed to be linked to Reunion-Deccan Plume – pre-Deccan alkaline activity?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27 May 2022</a:t>
            </a:r>
          </a:p>
        </p:txBody>
      </p:sp>
    </p:spTree>
    <p:extLst>
      <p:ext uri="{BB962C8B-B14F-4D97-AF65-F5344CB8AC3E}">
        <p14:creationId xmlns:p14="http://schemas.microsoft.com/office/powerpoint/2010/main" val="556246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27 May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5E7801-CD01-4686-A19B-9460F9F831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2" r="35888" b="30048"/>
          <a:stretch/>
        </p:blipFill>
        <p:spPr>
          <a:xfrm>
            <a:off x="491811" y="888048"/>
            <a:ext cx="4154142" cy="305366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686CEAD-4B77-4AE7-854D-05E580931235}"/>
              </a:ext>
            </a:extLst>
          </p:cNvPr>
          <p:cNvGrpSpPr/>
          <p:nvPr/>
        </p:nvGrpSpPr>
        <p:grpSpPr>
          <a:xfrm>
            <a:off x="1537660" y="2758130"/>
            <a:ext cx="3108292" cy="1061318"/>
            <a:chOff x="8093932" y="2468919"/>
            <a:chExt cx="3720256" cy="118927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42DD07F-3698-4F3A-B5AA-199C438DC728}"/>
                </a:ext>
              </a:extLst>
            </p:cNvPr>
            <p:cNvSpPr txBox="1"/>
            <p:nvPr/>
          </p:nvSpPr>
          <p:spPr>
            <a:xfrm>
              <a:off x="9687777" y="2468919"/>
              <a:ext cx="2126411" cy="4138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melanephelinite</a:t>
              </a:r>
              <a:endParaRPr lang="en-IN" b="1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BF878BB-57DB-4355-9CE0-58FCE4C367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24405" y="2513780"/>
              <a:ext cx="70092" cy="648944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FCCFC7-2E2B-4456-8DF9-92536817C01C}"/>
                </a:ext>
              </a:extLst>
            </p:cNvPr>
            <p:cNvSpPr txBox="1"/>
            <p:nvPr/>
          </p:nvSpPr>
          <p:spPr>
            <a:xfrm>
              <a:off x="8093932" y="3244335"/>
              <a:ext cx="1681902" cy="4138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carbonatite</a:t>
              </a:r>
              <a:endParaRPr lang="en-IN" b="1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A0225F1-EE03-4B9D-AD90-02205AFF99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t="3525" r="5120"/>
          <a:stretch/>
        </p:blipFill>
        <p:spPr>
          <a:xfrm>
            <a:off x="5002474" y="888048"/>
            <a:ext cx="3569317" cy="30254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D6350F-0229-48AB-AC37-703AA0B00F0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98" y="3913527"/>
            <a:ext cx="2985968" cy="301099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28650" y="253021"/>
            <a:ext cx="7886700" cy="6252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baseline="30000" dirty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40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Ar/</a:t>
            </a:r>
            <a:r>
              <a:rPr lang="en-US" sz="3200" b="1" baseline="30000" dirty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39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Ar geochronology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136237F-60A0-4D67-BF44-FFAFC1A4C7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474" y="3954828"/>
            <a:ext cx="3569317" cy="28961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2FCCFC7-2E2B-4456-8DF9-92536817C01C}"/>
              </a:ext>
            </a:extLst>
          </p:cNvPr>
          <p:cNvSpPr txBox="1"/>
          <p:nvPr/>
        </p:nvSpPr>
        <p:spPr>
          <a:xfrm>
            <a:off x="1722349" y="6356351"/>
            <a:ext cx="16304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Phonolite dike</a:t>
            </a:r>
            <a:endParaRPr lang="en-IN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505903" y="193390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68.6 Ma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05902" y="477471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68.5 Ma</a:t>
            </a:r>
          </a:p>
        </p:txBody>
      </p:sp>
    </p:spTree>
    <p:extLst>
      <p:ext uri="{BB962C8B-B14F-4D97-AF65-F5344CB8AC3E}">
        <p14:creationId xmlns:p14="http://schemas.microsoft.com/office/powerpoint/2010/main" val="3863900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5667"/>
            <a:ext cx="7886700" cy="76878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Isotopic Characteristics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29150" y="935476"/>
            <a:ext cx="3887391" cy="549189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 relationship between carbonatites &amp; alkaline silicate rocks</a:t>
            </a: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 variations in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Sr-Nd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initial ratios in alkaline rocks hint at crustal contamination and/or source heterogeneity. </a:t>
            </a: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Carbonatites, because of their very high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Sr-Nd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contents, buffered these variations.</a:t>
            </a: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27 May 2022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59" y="935477"/>
            <a:ext cx="3945634" cy="549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81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4926"/>
            <a:ext cx="7886700" cy="81203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Mantle Source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27 May 2022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942020" y="4987167"/>
            <a:ext cx="7259960" cy="174481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Heterogeneous isotopic ratios point towards derivation from SCLM.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Overlapping compositions suggest Reunion Plume-SCLM interaction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34" y="1140388"/>
            <a:ext cx="4851943" cy="3673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9CDA90-514F-426F-83D6-D36BF6ECF3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980" y="1140388"/>
            <a:ext cx="3924820" cy="366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89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2175</TotalTime>
  <Words>218</Words>
  <Application>Microsoft Office PowerPoint</Application>
  <PresentationFormat>On-screen Show (4:3)</PresentationFormat>
  <Paragraphs>57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Times New Roman</vt:lpstr>
      <vt:lpstr>Office Theme</vt:lpstr>
      <vt:lpstr>CorelDRAW</vt:lpstr>
      <vt:lpstr>Age and Geochemistry  of Kamthai carbonatites, Rajasthan, western India</vt:lpstr>
      <vt:lpstr>Carbonatites of India</vt:lpstr>
      <vt:lpstr>Sarnu-Dandali (Kamthai) Carbonatites</vt:lpstr>
      <vt:lpstr>PowerPoint Presentation</vt:lpstr>
      <vt:lpstr>Isotopic Characteristics</vt:lpstr>
      <vt:lpstr>Mantle Source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 and Geochemistry of the Kamthai carbonatites, Rajasthan, western India</dc:title>
  <dc:creator>milan mahala</dc:creator>
  <cp:lastModifiedBy>milan mahala</cp:lastModifiedBy>
  <cp:revision>55</cp:revision>
  <dcterms:created xsi:type="dcterms:W3CDTF">2022-05-26T00:19:05Z</dcterms:created>
  <dcterms:modified xsi:type="dcterms:W3CDTF">2022-05-27T13:09:10Z</dcterms:modified>
</cp:coreProperties>
</file>