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82" r:id="rId3"/>
    <p:sldId id="271" r:id="rId4"/>
    <p:sldId id="283" r:id="rId5"/>
    <p:sldId id="284" r:id="rId6"/>
    <p:sldId id="289" r:id="rId7"/>
    <p:sldId id="290" r:id="rId8"/>
    <p:sldId id="286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A30"/>
    <a:srgbClr val="9399CE"/>
    <a:srgbClr val="EE7D35"/>
    <a:srgbClr val="4E629D"/>
    <a:srgbClr val="6A74C1"/>
    <a:srgbClr val="D07B8A"/>
    <a:srgbClr val="A778AD"/>
    <a:srgbClr val="5E7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01BAE-4766-4744-A24E-5F1AFFD782B3}" v="7" dt="2022-05-25T07:45:30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9"/>
    <p:restoredTop sz="80031"/>
  </p:normalViewPr>
  <p:slideViewPr>
    <p:cSldViewPr snapToGrid="0" snapToObjects="1">
      <p:cViewPr>
        <p:scale>
          <a:sx n="97" d="100"/>
          <a:sy n="97" d="100"/>
        </p:scale>
        <p:origin x="384" y="144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1059E-C745-894B-A946-283CAE3EF0BE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BF0E0-A537-E043-BE37-5D3AF92B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3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F0E0-A537-E043-BE37-5D3AF92BB5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F0E0-A537-E043-BE37-5D3AF92BB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F0E0-A537-E043-BE37-5D3AF92BB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F0E0-A537-E043-BE37-5D3AF92BB5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F0E0-A537-E043-BE37-5D3AF92BB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9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F0E0-A537-E043-BE37-5D3AF92BB5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F0E0-A537-E043-BE37-5D3AF92BB5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8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F0E0-A537-E043-BE37-5D3AF92BB5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1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F0E0-A537-E043-BE37-5D3AF92BB5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14"/>
            </a:lvl1pPr>
            <a:lvl2pPr marL="440870" indent="0" algn="ctr">
              <a:buNone/>
              <a:defRPr sz="1928"/>
            </a:lvl2pPr>
            <a:lvl3pPr marL="881739" indent="0" algn="ctr">
              <a:buNone/>
              <a:defRPr sz="1736"/>
            </a:lvl3pPr>
            <a:lvl4pPr marL="1322609" indent="0" algn="ctr">
              <a:buNone/>
              <a:defRPr sz="1543"/>
            </a:lvl4pPr>
            <a:lvl5pPr marL="1763479" indent="0" algn="ctr">
              <a:buNone/>
              <a:defRPr sz="1543"/>
            </a:lvl5pPr>
            <a:lvl6pPr marL="2204349" indent="0" algn="ctr">
              <a:buNone/>
              <a:defRPr sz="1543"/>
            </a:lvl6pPr>
            <a:lvl7pPr marL="2645218" indent="0" algn="ctr">
              <a:buNone/>
              <a:defRPr sz="1543"/>
            </a:lvl7pPr>
            <a:lvl8pPr marL="3086088" indent="0" algn="ctr">
              <a:buNone/>
              <a:defRPr sz="1543"/>
            </a:lvl8pPr>
            <a:lvl9pPr marL="3526957" indent="0" algn="ctr">
              <a:buNone/>
              <a:defRPr sz="154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AD4E-EEC0-2549-9101-BFA1CCD25AB1}" type="datetime1">
              <a:rPr lang="en-CA" smtClean="0"/>
              <a:t>2022-05-20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EDA2-CB55-7645-8133-01E7D45C04D1}" type="datetime1">
              <a:rPr lang="en-CA" smtClean="0"/>
              <a:t>2022-05-20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1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3225-4FD1-6F49-97FD-D440806FE950}" type="datetime1">
              <a:rPr lang="en-CA" smtClean="0"/>
              <a:t>2022-05-20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8BC4-E37B-BF46-88CB-8FE6C2D7A197}" type="datetime1">
              <a:rPr lang="en-CA" smtClean="0"/>
              <a:t>2022-05-20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6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7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314">
                <a:solidFill>
                  <a:schemeClr val="tx1">
                    <a:tint val="75000"/>
                  </a:schemeClr>
                </a:solidFill>
              </a:defRPr>
            </a:lvl1pPr>
            <a:lvl2pPr marL="440870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2pPr>
            <a:lvl3pPr marL="881739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3pPr>
            <a:lvl4pPr marL="13226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176347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20434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264521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08608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3526957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0815-F81B-CC49-BE1B-8ACD451AD7E1}" type="datetime1">
              <a:rPr lang="en-CA" smtClean="0"/>
              <a:t>2022-05-20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C3DF-5C3F-4E4C-B10D-9CACDA13556E}" type="datetime1">
              <a:rPr lang="en-CA" smtClean="0"/>
              <a:t>2022-05-20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14" b="1"/>
            </a:lvl1pPr>
            <a:lvl2pPr marL="440870" indent="0">
              <a:buNone/>
              <a:defRPr sz="1928" b="1"/>
            </a:lvl2pPr>
            <a:lvl3pPr marL="881739" indent="0">
              <a:buNone/>
              <a:defRPr sz="1736" b="1"/>
            </a:lvl3pPr>
            <a:lvl4pPr marL="1322609" indent="0">
              <a:buNone/>
              <a:defRPr sz="1543" b="1"/>
            </a:lvl4pPr>
            <a:lvl5pPr marL="1763479" indent="0">
              <a:buNone/>
              <a:defRPr sz="1543" b="1"/>
            </a:lvl5pPr>
            <a:lvl6pPr marL="2204349" indent="0">
              <a:buNone/>
              <a:defRPr sz="1543" b="1"/>
            </a:lvl6pPr>
            <a:lvl7pPr marL="2645218" indent="0">
              <a:buNone/>
              <a:defRPr sz="1543" b="1"/>
            </a:lvl7pPr>
            <a:lvl8pPr marL="3086088" indent="0">
              <a:buNone/>
              <a:defRPr sz="1543" b="1"/>
            </a:lvl8pPr>
            <a:lvl9pPr marL="3526957" indent="0">
              <a:buNone/>
              <a:defRPr sz="15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14" b="1"/>
            </a:lvl1pPr>
            <a:lvl2pPr marL="440870" indent="0">
              <a:buNone/>
              <a:defRPr sz="1928" b="1"/>
            </a:lvl2pPr>
            <a:lvl3pPr marL="881739" indent="0">
              <a:buNone/>
              <a:defRPr sz="1736" b="1"/>
            </a:lvl3pPr>
            <a:lvl4pPr marL="1322609" indent="0">
              <a:buNone/>
              <a:defRPr sz="1543" b="1"/>
            </a:lvl4pPr>
            <a:lvl5pPr marL="1763479" indent="0">
              <a:buNone/>
              <a:defRPr sz="1543" b="1"/>
            </a:lvl5pPr>
            <a:lvl6pPr marL="2204349" indent="0">
              <a:buNone/>
              <a:defRPr sz="1543" b="1"/>
            </a:lvl6pPr>
            <a:lvl7pPr marL="2645218" indent="0">
              <a:buNone/>
              <a:defRPr sz="1543" b="1"/>
            </a:lvl7pPr>
            <a:lvl8pPr marL="3086088" indent="0">
              <a:buNone/>
              <a:defRPr sz="1543" b="1"/>
            </a:lvl8pPr>
            <a:lvl9pPr marL="3526957" indent="0">
              <a:buNone/>
              <a:defRPr sz="15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BF1B-FFFC-1B46-8980-20BC28D51BF9}" type="datetime1">
              <a:rPr lang="en-CA" smtClean="0"/>
              <a:t>2022-05-20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A345-5010-2F42-B077-7834FE127AAE}" type="datetime1">
              <a:rPr lang="en-CA" smtClean="0"/>
              <a:t>2022-05-20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B891-375C-BC41-8395-9F8EA6B7AC18}" type="datetime1">
              <a:rPr lang="en-CA" smtClean="0"/>
              <a:t>2022-05-20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7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86"/>
            </a:lvl1pPr>
            <a:lvl2pPr>
              <a:defRPr sz="2700"/>
            </a:lvl2pPr>
            <a:lvl3pPr>
              <a:defRPr sz="2314"/>
            </a:lvl3pPr>
            <a:lvl4pPr>
              <a:defRPr sz="1928"/>
            </a:lvl4pPr>
            <a:lvl5pPr>
              <a:defRPr sz="1928"/>
            </a:lvl5pPr>
            <a:lvl6pPr>
              <a:defRPr sz="1928"/>
            </a:lvl6pPr>
            <a:lvl7pPr>
              <a:defRPr sz="1928"/>
            </a:lvl7pPr>
            <a:lvl8pPr>
              <a:defRPr sz="1928"/>
            </a:lvl8pPr>
            <a:lvl9pPr>
              <a:defRPr sz="19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3"/>
            </a:lvl1pPr>
            <a:lvl2pPr marL="440870" indent="0">
              <a:buNone/>
              <a:defRPr sz="1350"/>
            </a:lvl2pPr>
            <a:lvl3pPr marL="881739" indent="0">
              <a:buNone/>
              <a:defRPr sz="1157"/>
            </a:lvl3pPr>
            <a:lvl4pPr marL="1322609" indent="0">
              <a:buNone/>
              <a:defRPr sz="964"/>
            </a:lvl4pPr>
            <a:lvl5pPr marL="1763479" indent="0">
              <a:buNone/>
              <a:defRPr sz="964"/>
            </a:lvl5pPr>
            <a:lvl6pPr marL="2204349" indent="0">
              <a:buNone/>
              <a:defRPr sz="964"/>
            </a:lvl6pPr>
            <a:lvl7pPr marL="2645218" indent="0">
              <a:buNone/>
              <a:defRPr sz="964"/>
            </a:lvl7pPr>
            <a:lvl8pPr marL="3086088" indent="0">
              <a:buNone/>
              <a:defRPr sz="964"/>
            </a:lvl8pPr>
            <a:lvl9pPr marL="3526957" indent="0">
              <a:buNone/>
              <a:defRPr sz="9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68FD-E948-0F42-8248-20378779F50E}" type="datetime1">
              <a:rPr lang="en-CA" smtClean="0"/>
              <a:t>2022-05-20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086"/>
            </a:lvl1pPr>
            <a:lvl2pPr marL="440870" indent="0">
              <a:buNone/>
              <a:defRPr sz="2700"/>
            </a:lvl2pPr>
            <a:lvl3pPr marL="881739" indent="0">
              <a:buNone/>
              <a:defRPr sz="2314"/>
            </a:lvl3pPr>
            <a:lvl4pPr marL="1322609" indent="0">
              <a:buNone/>
              <a:defRPr sz="1928"/>
            </a:lvl4pPr>
            <a:lvl5pPr marL="1763479" indent="0">
              <a:buNone/>
              <a:defRPr sz="1928"/>
            </a:lvl5pPr>
            <a:lvl6pPr marL="2204349" indent="0">
              <a:buNone/>
              <a:defRPr sz="1928"/>
            </a:lvl6pPr>
            <a:lvl7pPr marL="2645218" indent="0">
              <a:buNone/>
              <a:defRPr sz="1928"/>
            </a:lvl7pPr>
            <a:lvl8pPr marL="3086088" indent="0">
              <a:buNone/>
              <a:defRPr sz="1928"/>
            </a:lvl8pPr>
            <a:lvl9pPr marL="3526957" indent="0">
              <a:buNone/>
              <a:defRPr sz="192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3"/>
            </a:lvl1pPr>
            <a:lvl2pPr marL="440870" indent="0">
              <a:buNone/>
              <a:defRPr sz="1350"/>
            </a:lvl2pPr>
            <a:lvl3pPr marL="881739" indent="0">
              <a:buNone/>
              <a:defRPr sz="1157"/>
            </a:lvl3pPr>
            <a:lvl4pPr marL="1322609" indent="0">
              <a:buNone/>
              <a:defRPr sz="964"/>
            </a:lvl4pPr>
            <a:lvl5pPr marL="1763479" indent="0">
              <a:buNone/>
              <a:defRPr sz="964"/>
            </a:lvl5pPr>
            <a:lvl6pPr marL="2204349" indent="0">
              <a:buNone/>
              <a:defRPr sz="964"/>
            </a:lvl6pPr>
            <a:lvl7pPr marL="2645218" indent="0">
              <a:buNone/>
              <a:defRPr sz="964"/>
            </a:lvl7pPr>
            <a:lvl8pPr marL="3086088" indent="0">
              <a:buNone/>
              <a:defRPr sz="964"/>
            </a:lvl8pPr>
            <a:lvl9pPr marL="3526957" indent="0">
              <a:buNone/>
              <a:defRPr sz="9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0E2E-6EFF-4C42-AD7D-2BC93031B837}" type="datetime1">
              <a:rPr lang="en-CA" smtClean="0"/>
              <a:t>2022-05-20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0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AEF4-A106-6749-8B94-078084D46A96}" type="datetime1">
              <a:rPr lang="en-CA" smtClean="0"/>
              <a:t>2022-05-20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758DB-923D-8A47-8B1C-1274A3720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881739" rtl="0" eaLnBrk="1" latinLnBrk="0" hangingPunct="1">
        <a:lnSpc>
          <a:spcPct val="90000"/>
        </a:lnSpc>
        <a:spcBef>
          <a:spcPct val="0"/>
        </a:spcBef>
        <a:buNone/>
        <a:defRPr sz="4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435" indent="-220435" algn="l" defTabSz="881739" rtl="0" eaLnBrk="1" latinLnBrk="0" hangingPunct="1">
        <a:lnSpc>
          <a:spcPct val="90000"/>
        </a:lnSpc>
        <a:spcBef>
          <a:spcPts val="9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1304" indent="-220435" algn="l" defTabSz="881739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2pPr>
      <a:lvl3pPr marL="1102174" indent="-220435" algn="l" defTabSz="881739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543044" indent="-220435" algn="l" defTabSz="881739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983914" indent="-220435" algn="l" defTabSz="881739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424783" indent="-220435" algn="l" defTabSz="881739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865653" indent="-220435" algn="l" defTabSz="881739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306522" indent="-220435" algn="l" defTabSz="881739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747392" indent="-220435" algn="l" defTabSz="881739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1739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0870" algn="l" defTabSz="881739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1739" algn="l" defTabSz="881739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2609" algn="l" defTabSz="881739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3479" algn="l" defTabSz="881739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4349" algn="l" defTabSz="881739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5218" algn="l" defTabSz="881739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6088" algn="l" defTabSz="881739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6957" algn="l" defTabSz="881739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hyperlink" Target="mailto:antoine.lachance@concordia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74C3"/>
            </a:gs>
            <a:gs pos="47000">
              <a:srgbClr val="A778AD"/>
            </a:gs>
            <a:gs pos="75000">
              <a:srgbClr val="D07B8A"/>
            </a:gs>
            <a:gs pos="100000">
              <a:srgbClr val="EE7D3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97D2-7BFA-8841-B3D4-FE4DECD4C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202718"/>
            <a:ext cx="9144000" cy="2244897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latin typeface=""/>
                <a:ea typeface="Palatino" pitchFamily="2" charset="77"/>
              </a:rPr>
              <a:t>Peatbogs to the rescue! </a:t>
            </a:r>
            <a:br>
              <a:rPr lang="en-US" sz="3600" b="1" dirty="0">
                <a:latin typeface=""/>
                <a:ea typeface="Palatino" pitchFamily="2" charset="77"/>
              </a:rPr>
            </a:br>
            <a:br>
              <a:rPr lang="en-US" sz="3600" b="1" dirty="0">
                <a:latin typeface=""/>
                <a:ea typeface="Palatino" pitchFamily="2" charset="77"/>
              </a:rPr>
            </a:br>
            <a:r>
              <a:rPr lang="en-US" sz="2800" b="1" dirty="0">
                <a:latin typeface=""/>
                <a:ea typeface="Palatino" pitchFamily="2" charset="77"/>
              </a:rPr>
              <a:t>Opportunities and challenges in using ombrotrophic peat cores for a reconstruction of paleo-storms during the Holocene in eastern Canada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A405C-579B-5445-AA29-DD293061C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5124805"/>
            <a:ext cx="9144000" cy="394842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"/>
              </a:rPr>
              <a:t>Antoine Lachance</a:t>
            </a:r>
            <a:r>
              <a:rPr lang="en-US" sz="1800" b="1" baseline="30000" dirty="0">
                <a:latin typeface=""/>
              </a:rPr>
              <a:t>1</a:t>
            </a:r>
            <a:r>
              <a:rPr lang="en-US" sz="1800" b="1" dirty="0">
                <a:latin typeface=""/>
              </a:rPr>
              <a:t>, </a:t>
            </a:r>
            <a:r>
              <a:rPr lang="en-US" sz="1800" dirty="0">
                <a:latin typeface=""/>
              </a:rPr>
              <a:t>Matthew Peros</a:t>
            </a:r>
            <a:r>
              <a:rPr lang="en-US" sz="1800" baseline="30000" dirty="0">
                <a:latin typeface=""/>
              </a:rPr>
              <a:t>2</a:t>
            </a:r>
            <a:r>
              <a:rPr lang="en-US" sz="1800" dirty="0">
                <a:latin typeface=""/>
              </a:rPr>
              <a:t>, Jeannine-Marie St-Jacques</a:t>
            </a:r>
            <a:r>
              <a:rPr lang="en-US" sz="1800" baseline="30000" dirty="0">
                <a:latin typeface=""/>
              </a:rPr>
              <a:t>1 </a:t>
            </a:r>
            <a:r>
              <a:rPr lang="en-US" sz="1800" dirty="0">
                <a:latin typeface=""/>
              </a:rPr>
              <a:t>&amp; Pierre Francus</a:t>
            </a:r>
            <a:r>
              <a:rPr lang="en-US" sz="1800" baseline="30000" dirty="0">
                <a:latin typeface=""/>
              </a:rPr>
              <a:t>3</a:t>
            </a:r>
            <a:r>
              <a:rPr lang="en-US" sz="1800" dirty="0">
                <a:latin typeface="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E9292B-C077-C547-B9C0-AE26C0CE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62" y="4646097"/>
            <a:ext cx="1178477" cy="16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30174DF-61C7-834C-B1DB-13CA32B28172}"/>
              </a:ext>
            </a:extLst>
          </p:cNvPr>
          <p:cNvSpPr txBox="1">
            <a:spLocks/>
          </p:cNvSpPr>
          <p:nvPr/>
        </p:nvSpPr>
        <p:spPr>
          <a:xfrm>
            <a:off x="3839243" y="6418656"/>
            <a:ext cx="4513509" cy="39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"/>
              </a:rPr>
              <a:t>EGU Annual meeting conference, May 2022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AA214-622C-6142-B060-F7F14310554B}"/>
              </a:ext>
            </a:extLst>
          </p:cNvPr>
          <p:cNvGrpSpPr/>
          <p:nvPr/>
        </p:nvGrpSpPr>
        <p:grpSpPr>
          <a:xfrm>
            <a:off x="465222" y="353568"/>
            <a:ext cx="11293641" cy="1244600"/>
            <a:chOff x="536763" y="381000"/>
            <a:chExt cx="11336794" cy="12446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0D90577-5DAC-814E-8E59-AA33F8AECFB1}"/>
                </a:ext>
              </a:extLst>
            </p:cNvPr>
            <p:cNvGrpSpPr/>
            <p:nvPr/>
          </p:nvGrpSpPr>
          <p:grpSpPr>
            <a:xfrm>
              <a:off x="536763" y="381000"/>
              <a:ext cx="11336794" cy="1244600"/>
              <a:chOff x="965120" y="354329"/>
              <a:chExt cx="10341206" cy="99194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101C42-6371-FA49-9292-706583C5FDE0}"/>
                  </a:ext>
                </a:extLst>
              </p:cNvPr>
              <p:cNvSpPr/>
              <p:nvPr/>
            </p:nvSpPr>
            <p:spPr>
              <a:xfrm>
                <a:off x="965120" y="354329"/>
                <a:ext cx="10341206" cy="991947"/>
              </a:xfrm>
              <a:prstGeom prst="rect">
                <a:avLst/>
              </a:prstGeom>
              <a:solidFill>
                <a:schemeClr val="bg1">
                  <a:alpha val="1764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C33398-6DC0-954F-B173-14EA52EF9CF8}"/>
                  </a:ext>
                </a:extLst>
              </p:cNvPr>
              <p:cNvGrpSpPr/>
              <p:nvPr/>
            </p:nvGrpSpPr>
            <p:grpSpPr>
              <a:xfrm>
                <a:off x="1146351" y="476749"/>
                <a:ext cx="8489209" cy="840346"/>
                <a:chOff x="1146351" y="476749"/>
                <a:chExt cx="8489209" cy="840346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E41F954-3D30-3E40-83A1-CE855DE2D2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49842" y="571042"/>
                  <a:ext cx="1585718" cy="558520"/>
                </a:xfrm>
                <a:prstGeom prst="rect">
                  <a:avLst/>
                </a:prstGeom>
              </p:spPr>
            </p:pic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176C508-85AD-EB42-BD2D-B11F01D51436}"/>
                    </a:ext>
                  </a:extLst>
                </p:cNvPr>
                <p:cNvGrpSpPr/>
                <p:nvPr/>
              </p:nvGrpSpPr>
              <p:grpSpPr>
                <a:xfrm>
                  <a:off x="1146351" y="476749"/>
                  <a:ext cx="6805136" cy="840346"/>
                  <a:chOff x="1146351" y="476749"/>
                  <a:chExt cx="6805136" cy="840346"/>
                </a:xfrm>
              </p:grpSpPr>
              <p:pic>
                <p:nvPicPr>
                  <p:cNvPr id="4" name="Graphic 3">
                    <a:extLst>
                      <a:ext uri="{FF2B5EF4-FFF2-40B4-BE49-F238E27FC236}">
                        <a16:creationId xmlns:a16="http://schemas.microsoft.com/office/drawing/2014/main" id="{8B1CF32D-A140-F245-8DDD-4308C056E4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 t="27413" b="26678"/>
                  <a:stretch/>
                </p:blipFill>
                <p:spPr>
                  <a:xfrm>
                    <a:off x="6121031" y="476749"/>
                    <a:ext cx="1830456" cy="840346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A picture containing icon&#10;&#10;Description automatically generated">
                    <a:extLst>
                      <a:ext uri="{FF2B5EF4-FFF2-40B4-BE49-F238E27FC236}">
                        <a16:creationId xmlns:a16="http://schemas.microsoft.com/office/drawing/2014/main" id="{59050AE2-E645-9F47-A9B2-F369766C45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86876" y="533929"/>
                    <a:ext cx="1323015" cy="566226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18">
                    <a:extLst>
                      <a:ext uri="{FF2B5EF4-FFF2-40B4-BE49-F238E27FC236}">
                        <a16:creationId xmlns:a16="http://schemas.microsoft.com/office/drawing/2014/main" id="{D52733C3-BC69-F045-9B74-EF36C8FEFE2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46351" y="600450"/>
                    <a:ext cx="1458871" cy="49970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7C08912-CADD-E94F-8F11-4FC45E6C7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9743" y="641188"/>
              <a:ext cx="1556013" cy="700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Subtitle 2">
            <a:extLst>
              <a:ext uri="{FF2B5EF4-FFF2-40B4-BE49-F238E27FC236}">
                <a16:creationId xmlns:a16="http://schemas.microsoft.com/office/drawing/2014/main" id="{C9F81DAF-DD94-7742-AAE9-A4CAB91374C6}"/>
              </a:ext>
            </a:extLst>
          </p:cNvPr>
          <p:cNvSpPr txBox="1">
            <a:spLocks/>
          </p:cNvSpPr>
          <p:nvPr/>
        </p:nvSpPr>
        <p:spPr>
          <a:xfrm>
            <a:off x="3286407" y="5445826"/>
            <a:ext cx="5619182" cy="7984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881739" rtl="0" eaLnBrk="1" latinLnBrk="0" hangingPunct="1">
              <a:lnSpc>
                <a:spcPct val="90000"/>
              </a:lnSpc>
              <a:spcBef>
                <a:spcPts val="964"/>
              </a:spcBef>
              <a:buFont typeface="Arial" panose="020B0604020202020204" pitchFamily="34" charset="0"/>
              <a:buNone/>
              <a:defRPr sz="23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870" indent="0" algn="ctr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None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1739" indent="0" algn="ctr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None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609" indent="0" algn="ctr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None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3479" indent="0" algn="ctr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None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4349" indent="0" algn="ctr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None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5218" indent="0" algn="ctr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None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088" indent="0" algn="ctr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None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6957" indent="0" algn="ctr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None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baseline="30000" dirty="0">
                <a:latin typeface=""/>
              </a:rPr>
              <a:t>1 </a:t>
            </a:r>
            <a:r>
              <a:rPr lang="en-US" sz="1000" dirty="0">
                <a:latin typeface=""/>
              </a:rPr>
              <a:t>Department of Geography, Planning and Environment, Concordia University, Montreal, Canada</a:t>
            </a:r>
          </a:p>
          <a:p>
            <a:pPr>
              <a:lnSpc>
                <a:spcPct val="100000"/>
              </a:lnSpc>
            </a:pPr>
            <a:r>
              <a:rPr lang="en-US" sz="1000" baseline="30000" dirty="0">
                <a:latin typeface=""/>
              </a:rPr>
              <a:t>2</a:t>
            </a:r>
            <a:r>
              <a:rPr lang="en-US" sz="1000" dirty="0">
                <a:latin typeface=""/>
              </a:rPr>
              <a:t> Department of Geography, Bishops University, Sherbrooke, Canada</a:t>
            </a:r>
          </a:p>
          <a:p>
            <a:pPr>
              <a:lnSpc>
                <a:spcPct val="100000"/>
              </a:lnSpc>
            </a:pPr>
            <a:r>
              <a:rPr lang="en-US" sz="1000" baseline="30000" dirty="0">
                <a:latin typeface=""/>
              </a:rPr>
              <a:t>3 </a:t>
            </a:r>
            <a:r>
              <a:rPr lang="en-US" sz="1000" dirty="0" err="1">
                <a:latin typeface=""/>
              </a:rPr>
              <a:t>Institut</a:t>
            </a:r>
            <a:r>
              <a:rPr lang="en-US" sz="1000" dirty="0">
                <a:latin typeface=""/>
              </a:rPr>
              <a:t> National de la recherche </a:t>
            </a:r>
            <a:r>
              <a:rPr lang="en-US" sz="1000" dirty="0" err="1">
                <a:latin typeface=""/>
              </a:rPr>
              <a:t>Scientifique</a:t>
            </a:r>
            <a:endParaRPr lang="en-US" sz="1000" dirty="0">
              <a:latin typeface=""/>
            </a:endParaRPr>
          </a:p>
        </p:txBody>
      </p:sp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ED22FF0-AC0A-C64A-BD68-6199F741AD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1080" y="472548"/>
            <a:ext cx="1423242" cy="8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5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74C3"/>
            </a:gs>
            <a:gs pos="47000">
              <a:srgbClr val="A778AD"/>
            </a:gs>
            <a:gs pos="75000">
              <a:srgbClr val="D07B8A"/>
            </a:gs>
            <a:gs pos="100000">
              <a:srgbClr val="EE7D3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21DC7E7-5372-A34D-A9D4-F1D463BD5CAD}"/>
              </a:ext>
            </a:extLst>
          </p:cNvPr>
          <p:cNvSpPr txBox="1">
            <a:spLocks/>
          </p:cNvSpPr>
          <p:nvPr/>
        </p:nvSpPr>
        <p:spPr>
          <a:xfrm>
            <a:off x="838199" y="244068"/>
            <a:ext cx="10816389" cy="1261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817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Using peatbogs for paleostorm reconstructions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72FB8F-623F-2442-92FB-D429D5ADF358}"/>
              </a:ext>
            </a:extLst>
          </p:cNvPr>
          <p:cNvSpPr/>
          <p:nvPr/>
        </p:nvSpPr>
        <p:spPr>
          <a:xfrm>
            <a:off x="1157468" y="1393903"/>
            <a:ext cx="9699585" cy="4428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689C04C-C432-974F-B2F9-B8F9B587C920}"/>
              </a:ext>
            </a:extLst>
          </p:cNvPr>
          <p:cNvSpPr/>
          <p:nvPr/>
        </p:nvSpPr>
        <p:spPr>
          <a:xfrm>
            <a:off x="5948648" y="3904677"/>
            <a:ext cx="4933957" cy="1185801"/>
          </a:xfrm>
          <a:custGeom>
            <a:avLst/>
            <a:gdLst>
              <a:gd name="connsiteX0" fmla="*/ 27463 w 5188199"/>
              <a:gd name="connsiteY0" fmla="*/ 582069 h 1459362"/>
              <a:gd name="connsiteX1" fmla="*/ 1948861 w 5188199"/>
              <a:gd name="connsiteY1" fmla="*/ 14909 h 1459362"/>
              <a:gd name="connsiteX2" fmla="*/ 4194349 w 5188199"/>
              <a:gd name="connsiteY2" fmla="*/ 188530 h 1459362"/>
              <a:gd name="connsiteX3" fmla="*/ 4888830 w 5188199"/>
              <a:gd name="connsiteY3" fmla="*/ 443173 h 1459362"/>
              <a:gd name="connsiteX4" fmla="*/ 4877255 w 5188199"/>
              <a:gd name="connsiteY4" fmla="*/ 1010332 h 1459362"/>
              <a:gd name="connsiteX5" fmla="*/ 1103909 w 5188199"/>
              <a:gd name="connsiteY5" fmla="*/ 1450170 h 1459362"/>
              <a:gd name="connsiteX6" fmla="*/ 27463 w 5188199"/>
              <a:gd name="connsiteY6" fmla="*/ 582069 h 1459362"/>
              <a:gd name="connsiteX0" fmla="*/ 27463 w 4942976"/>
              <a:gd name="connsiteY0" fmla="*/ 582069 h 1459362"/>
              <a:gd name="connsiteX1" fmla="*/ 1948861 w 4942976"/>
              <a:gd name="connsiteY1" fmla="*/ 14909 h 1459362"/>
              <a:gd name="connsiteX2" fmla="*/ 4194349 w 4942976"/>
              <a:gd name="connsiteY2" fmla="*/ 188530 h 1459362"/>
              <a:gd name="connsiteX3" fmla="*/ 4888830 w 4942976"/>
              <a:gd name="connsiteY3" fmla="*/ 443173 h 1459362"/>
              <a:gd name="connsiteX4" fmla="*/ 4877255 w 4942976"/>
              <a:gd name="connsiteY4" fmla="*/ 1010332 h 1459362"/>
              <a:gd name="connsiteX5" fmla="*/ 1103909 w 4942976"/>
              <a:gd name="connsiteY5" fmla="*/ 1450170 h 1459362"/>
              <a:gd name="connsiteX6" fmla="*/ 27463 w 4942976"/>
              <a:gd name="connsiteY6" fmla="*/ 582069 h 1459362"/>
              <a:gd name="connsiteX0" fmla="*/ 27463 w 4893357"/>
              <a:gd name="connsiteY0" fmla="*/ 582069 h 1459362"/>
              <a:gd name="connsiteX1" fmla="*/ 1948861 w 4893357"/>
              <a:gd name="connsiteY1" fmla="*/ 14909 h 1459362"/>
              <a:gd name="connsiteX2" fmla="*/ 4194349 w 4893357"/>
              <a:gd name="connsiteY2" fmla="*/ 188530 h 1459362"/>
              <a:gd name="connsiteX3" fmla="*/ 4888830 w 4893357"/>
              <a:gd name="connsiteY3" fmla="*/ 443173 h 1459362"/>
              <a:gd name="connsiteX4" fmla="*/ 4877255 w 4893357"/>
              <a:gd name="connsiteY4" fmla="*/ 1010332 h 1459362"/>
              <a:gd name="connsiteX5" fmla="*/ 1103909 w 4893357"/>
              <a:gd name="connsiteY5" fmla="*/ 1450170 h 1459362"/>
              <a:gd name="connsiteX6" fmla="*/ 27463 w 4893357"/>
              <a:gd name="connsiteY6" fmla="*/ 582069 h 1459362"/>
              <a:gd name="connsiteX0" fmla="*/ 27463 w 4911991"/>
              <a:gd name="connsiteY0" fmla="*/ 587309 h 1464602"/>
              <a:gd name="connsiteX1" fmla="*/ 1948861 w 4911991"/>
              <a:gd name="connsiteY1" fmla="*/ 20149 h 1464602"/>
              <a:gd name="connsiteX2" fmla="*/ 4194349 w 4911991"/>
              <a:gd name="connsiteY2" fmla="*/ 193770 h 1464602"/>
              <a:gd name="connsiteX3" fmla="*/ 4911979 w 4911991"/>
              <a:gd name="connsiteY3" fmla="*/ 830377 h 1464602"/>
              <a:gd name="connsiteX4" fmla="*/ 4877255 w 4911991"/>
              <a:gd name="connsiteY4" fmla="*/ 1015572 h 1464602"/>
              <a:gd name="connsiteX5" fmla="*/ 1103909 w 4911991"/>
              <a:gd name="connsiteY5" fmla="*/ 1455410 h 1464602"/>
              <a:gd name="connsiteX6" fmla="*/ 27463 w 4911991"/>
              <a:gd name="connsiteY6" fmla="*/ 587309 h 1464602"/>
              <a:gd name="connsiteX0" fmla="*/ 27463 w 4970447"/>
              <a:gd name="connsiteY0" fmla="*/ 569535 h 1446828"/>
              <a:gd name="connsiteX1" fmla="*/ 1948861 w 4970447"/>
              <a:gd name="connsiteY1" fmla="*/ 2375 h 1446828"/>
              <a:gd name="connsiteX2" fmla="*/ 4055453 w 4970447"/>
              <a:gd name="connsiteY2" fmla="*/ 384340 h 1446828"/>
              <a:gd name="connsiteX3" fmla="*/ 4911979 w 4970447"/>
              <a:gd name="connsiteY3" fmla="*/ 812603 h 1446828"/>
              <a:gd name="connsiteX4" fmla="*/ 4877255 w 4970447"/>
              <a:gd name="connsiteY4" fmla="*/ 997798 h 1446828"/>
              <a:gd name="connsiteX5" fmla="*/ 1103909 w 4970447"/>
              <a:gd name="connsiteY5" fmla="*/ 1437636 h 1446828"/>
              <a:gd name="connsiteX6" fmla="*/ 27463 w 4970447"/>
              <a:gd name="connsiteY6" fmla="*/ 569535 h 1446828"/>
              <a:gd name="connsiteX0" fmla="*/ 47037 w 4990021"/>
              <a:gd name="connsiteY0" fmla="*/ 309492 h 1186785"/>
              <a:gd name="connsiteX1" fmla="*/ 2338825 w 4990021"/>
              <a:gd name="connsiteY1" fmla="*/ 8550 h 1186785"/>
              <a:gd name="connsiteX2" fmla="*/ 4075027 w 4990021"/>
              <a:gd name="connsiteY2" fmla="*/ 124297 h 1186785"/>
              <a:gd name="connsiteX3" fmla="*/ 4931553 w 4990021"/>
              <a:gd name="connsiteY3" fmla="*/ 552560 h 1186785"/>
              <a:gd name="connsiteX4" fmla="*/ 4896829 w 4990021"/>
              <a:gd name="connsiteY4" fmla="*/ 737755 h 1186785"/>
              <a:gd name="connsiteX5" fmla="*/ 1123483 w 4990021"/>
              <a:gd name="connsiteY5" fmla="*/ 1177593 h 1186785"/>
              <a:gd name="connsiteX6" fmla="*/ 47037 w 4990021"/>
              <a:gd name="connsiteY6" fmla="*/ 309492 h 1186785"/>
              <a:gd name="connsiteX0" fmla="*/ 47037 w 4921173"/>
              <a:gd name="connsiteY0" fmla="*/ 308508 h 1185801"/>
              <a:gd name="connsiteX1" fmla="*/ 2338825 w 4921173"/>
              <a:gd name="connsiteY1" fmla="*/ 7566 h 1185801"/>
              <a:gd name="connsiteX2" fmla="*/ 4075027 w 4921173"/>
              <a:gd name="connsiteY2" fmla="*/ 123313 h 1185801"/>
              <a:gd name="connsiteX3" fmla="*/ 4818197 w 4921173"/>
              <a:gd name="connsiteY3" fmla="*/ 476005 h 1185801"/>
              <a:gd name="connsiteX4" fmla="*/ 4896829 w 4921173"/>
              <a:gd name="connsiteY4" fmla="*/ 736771 h 1185801"/>
              <a:gd name="connsiteX5" fmla="*/ 1123483 w 4921173"/>
              <a:gd name="connsiteY5" fmla="*/ 1176609 h 1185801"/>
              <a:gd name="connsiteX6" fmla="*/ 47037 w 4921173"/>
              <a:gd name="connsiteY6" fmla="*/ 308508 h 1185801"/>
              <a:gd name="connsiteX0" fmla="*/ 47037 w 4933957"/>
              <a:gd name="connsiteY0" fmla="*/ 308508 h 1185801"/>
              <a:gd name="connsiteX1" fmla="*/ 2338825 w 4933957"/>
              <a:gd name="connsiteY1" fmla="*/ 7566 h 1185801"/>
              <a:gd name="connsiteX2" fmla="*/ 4075027 w 4933957"/>
              <a:gd name="connsiteY2" fmla="*/ 123313 h 1185801"/>
              <a:gd name="connsiteX3" fmla="*/ 4818197 w 4933957"/>
              <a:gd name="connsiteY3" fmla="*/ 476005 h 1185801"/>
              <a:gd name="connsiteX4" fmla="*/ 4896829 w 4933957"/>
              <a:gd name="connsiteY4" fmla="*/ 736771 h 1185801"/>
              <a:gd name="connsiteX5" fmla="*/ 1123483 w 4933957"/>
              <a:gd name="connsiteY5" fmla="*/ 1176609 h 1185801"/>
              <a:gd name="connsiteX6" fmla="*/ 47037 w 4933957"/>
              <a:gd name="connsiteY6" fmla="*/ 308508 h 118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3957" h="1185801">
                <a:moveTo>
                  <a:pt x="47037" y="308508"/>
                </a:moveTo>
                <a:cubicBezTo>
                  <a:pt x="249594" y="113668"/>
                  <a:pt x="1667493" y="38432"/>
                  <a:pt x="2338825" y="7566"/>
                </a:cubicBezTo>
                <a:cubicBezTo>
                  <a:pt x="3010157" y="-23300"/>
                  <a:pt x="3661798" y="45240"/>
                  <a:pt x="4075027" y="123313"/>
                </a:cubicBezTo>
                <a:cubicBezTo>
                  <a:pt x="4488256" y="201386"/>
                  <a:pt x="4643445" y="388876"/>
                  <a:pt x="4818197" y="476005"/>
                </a:cubicBezTo>
                <a:cubicBezTo>
                  <a:pt x="4992949" y="563134"/>
                  <a:pt x="4925766" y="233272"/>
                  <a:pt x="4896829" y="736771"/>
                </a:cubicBezTo>
                <a:cubicBezTo>
                  <a:pt x="4266009" y="904604"/>
                  <a:pt x="1933711" y="1246057"/>
                  <a:pt x="1123483" y="1176609"/>
                </a:cubicBezTo>
                <a:cubicBezTo>
                  <a:pt x="313255" y="1107161"/>
                  <a:pt x="-155520" y="503349"/>
                  <a:pt x="47037" y="30850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CC80382-6F3C-A14E-92AC-BF3A02E58EA9}"/>
              </a:ext>
            </a:extLst>
          </p:cNvPr>
          <p:cNvSpPr/>
          <p:nvPr/>
        </p:nvSpPr>
        <p:spPr>
          <a:xfrm>
            <a:off x="1156643" y="4325336"/>
            <a:ext cx="3277878" cy="1494544"/>
          </a:xfrm>
          <a:custGeom>
            <a:avLst/>
            <a:gdLst>
              <a:gd name="connsiteX0" fmla="*/ 0 w 3381398"/>
              <a:gd name="connsiteY0" fmla="*/ 582715 h 1596437"/>
              <a:gd name="connsiteX1" fmla="*/ 474562 w 3381398"/>
              <a:gd name="connsiteY1" fmla="*/ 189176 h 1596437"/>
              <a:gd name="connsiteX2" fmla="*/ 914400 w 3381398"/>
              <a:gd name="connsiteY2" fmla="*/ 3981 h 1596437"/>
              <a:gd name="connsiteX3" fmla="*/ 682906 w 3381398"/>
              <a:gd name="connsiteY3" fmla="*/ 351221 h 1596437"/>
              <a:gd name="connsiteX4" fmla="*/ 567160 w 3381398"/>
              <a:gd name="connsiteY4" fmla="*/ 547991 h 1596437"/>
              <a:gd name="connsiteX5" fmla="*/ 960699 w 3381398"/>
              <a:gd name="connsiteY5" fmla="*/ 501692 h 1596437"/>
              <a:gd name="connsiteX6" fmla="*/ 1365813 w 3381398"/>
              <a:gd name="connsiteY6" fmla="*/ 212325 h 1596437"/>
              <a:gd name="connsiteX7" fmla="*/ 1782501 w 3381398"/>
              <a:gd name="connsiteY7" fmla="*/ 85003 h 1596437"/>
              <a:gd name="connsiteX8" fmla="*/ 1620456 w 3381398"/>
              <a:gd name="connsiteY8" fmla="*/ 351221 h 1596437"/>
              <a:gd name="connsiteX9" fmla="*/ 1527858 w 3381398"/>
              <a:gd name="connsiteY9" fmla="*/ 571140 h 1596437"/>
              <a:gd name="connsiteX10" fmla="*/ 2291787 w 3381398"/>
              <a:gd name="connsiteY10" fmla="*/ 212325 h 1596437"/>
              <a:gd name="connsiteX11" fmla="*/ 2627453 w 3381398"/>
              <a:gd name="connsiteY11" fmla="*/ 85003 h 1596437"/>
              <a:gd name="connsiteX12" fmla="*/ 3113590 w 3381398"/>
              <a:gd name="connsiteY12" fmla="*/ 15555 h 1596437"/>
              <a:gd name="connsiteX13" fmla="*/ 3379808 w 3381398"/>
              <a:gd name="connsiteY13" fmla="*/ 27130 h 1596437"/>
              <a:gd name="connsiteX14" fmla="*/ 2997843 w 3381398"/>
              <a:gd name="connsiteY14" fmla="*/ 189176 h 1596437"/>
              <a:gd name="connsiteX15" fmla="*/ 2673752 w 3381398"/>
              <a:gd name="connsiteY15" fmla="*/ 443819 h 1596437"/>
              <a:gd name="connsiteX16" fmla="*/ 2118167 w 3381398"/>
              <a:gd name="connsiteY16" fmla="*/ 860507 h 1596437"/>
              <a:gd name="connsiteX17" fmla="*/ 1331089 w 3381398"/>
              <a:gd name="connsiteY17" fmla="*/ 1531839 h 1596437"/>
              <a:gd name="connsiteX18" fmla="*/ 1307939 w 3381398"/>
              <a:gd name="connsiteY18" fmla="*/ 1531839 h 1596437"/>
              <a:gd name="connsiteX0" fmla="*/ 0 w 3381398"/>
              <a:gd name="connsiteY0" fmla="*/ 582715 h 1574548"/>
              <a:gd name="connsiteX1" fmla="*/ 474562 w 3381398"/>
              <a:gd name="connsiteY1" fmla="*/ 189176 h 1574548"/>
              <a:gd name="connsiteX2" fmla="*/ 914400 w 3381398"/>
              <a:gd name="connsiteY2" fmla="*/ 3981 h 1574548"/>
              <a:gd name="connsiteX3" fmla="*/ 682906 w 3381398"/>
              <a:gd name="connsiteY3" fmla="*/ 351221 h 1574548"/>
              <a:gd name="connsiteX4" fmla="*/ 567160 w 3381398"/>
              <a:gd name="connsiteY4" fmla="*/ 547991 h 1574548"/>
              <a:gd name="connsiteX5" fmla="*/ 960699 w 3381398"/>
              <a:gd name="connsiteY5" fmla="*/ 501692 h 1574548"/>
              <a:gd name="connsiteX6" fmla="*/ 1365813 w 3381398"/>
              <a:gd name="connsiteY6" fmla="*/ 212325 h 1574548"/>
              <a:gd name="connsiteX7" fmla="*/ 1782501 w 3381398"/>
              <a:gd name="connsiteY7" fmla="*/ 85003 h 1574548"/>
              <a:gd name="connsiteX8" fmla="*/ 1620456 w 3381398"/>
              <a:gd name="connsiteY8" fmla="*/ 351221 h 1574548"/>
              <a:gd name="connsiteX9" fmla="*/ 1527858 w 3381398"/>
              <a:gd name="connsiteY9" fmla="*/ 571140 h 1574548"/>
              <a:gd name="connsiteX10" fmla="*/ 2291787 w 3381398"/>
              <a:gd name="connsiteY10" fmla="*/ 212325 h 1574548"/>
              <a:gd name="connsiteX11" fmla="*/ 2627453 w 3381398"/>
              <a:gd name="connsiteY11" fmla="*/ 85003 h 1574548"/>
              <a:gd name="connsiteX12" fmla="*/ 3113590 w 3381398"/>
              <a:gd name="connsiteY12" fmla="*/ 15555 h 1574548"/>
              <a:gd name="connsiteX13" fmla="*/ 3379808 w 3381398"/>
              <a:gd name="connsiteY13" fmla="*/ 27130 h 1574548"/>
              <a:gd name="connsiteX14" fmla="*/ 2997843 w 3381398"/>
              <a:gd name="connsiteY14" fmla="*/ 189176 h 1574548"/>
              <a:gd name="connsiteX15" fmla="*/ 2673752 w 3381398"/>
              <a:gd name="connsiteY15" fmla="*/ 443819 h 1574548"/>
              <a:gd name="connsiteX16" fmla="*/ 2118167 w 3381398"/>
              <a:gd name="connsiteY16" fmla="*/ 860507 h 1574548"/>
              <a:gd name="connsiteX17" fmla="*/ 1331089 w 3381398"/>
              <a:gd name="connsiteY17" fmla="*/ 1531839 h 1574548"/>
              <a:gd name="connsiteX18" fmla="*/ 1377387 w 3381398"/>
              <a:gd name="connsiteY18" fmla="*/ 1450816 h 1574548"/>
              <a:gd name="connsiteX0" fmla="*/ 0 w 3381398"/>
              <a:gd name="connsiteY0" fmla="*/ 582715 h 1508550"/>
              <a:gd name="connsiteX1" fmla="*/ 474562 w 3381398"/>
              <a:gd name="connsiteY1" fmla="*/ 189176 h 1508550"/>
              <a:gd name="connsiteX2" fmla="*/ 914400 w 3381398"/>
              <a:gd name="connsiteY2" fmla="*/ 3981 h 1508550"/>
              <a:gd name="connsiteX3" fmla="*/ 682906 w 3381398"/>
              <a:gd name="connsiteY3" fmla="*/ 351221 h 1508550"/>
              <a:gd name="connsiteX4" fmla="*/ 567160 w 3381398"/>
              <a:gd name="connsiteY4" fmla="*/ 547991 h 1508550"/>
              <a:gd name="connsiteX5" fmla="*/ 960699 w 3381398"/>
              <a:gd name="connsiteY5" fmla="*/ 501692 h 1508550"/>
              <a:gd name="connsiteX6" fmla="*/ 1365813 w 3381398"/>
              <a:gd name="connsiteY6" fmla="*/ 212325 h 1508550"/>
              <a:gd name="connsiteX7" fmla="*/ 1782501 w 3381398"/>
              <a:gd name="connsiteY7" fmla="*/ 85003 h 1508550"/>
              <a:gd name="connsiteX8" fmla="*/ 1620456 w 3381398"/>
              <a:gd name="connsiteY8" fmla="*/ 351221 h 1508550"/>
              <a:gd name="connsiteX9" fmla="*/ 1527858 w 3381398"/>
              <a:gd name="connsiteY9" fmla="*/ 571140 h 1508550"/>
              <a:gd name="connsiteX10" fmla="*/ 2291787 w 3381398"/>
              <a:gd name="connsiteY10" fmla="*/ 212325 h 1508550"/>
              <a:gd name="connsiteX11" fmla="*/ 2627453 w 3381398"/>
              <a:gd name="connsiteY11" fmla="*/ 85003 h 1508550"/>
              <a:gd name="connsiteX12" fmla="*/ 3113590 w 3381398"/>
              <a:gd name="connsiteY12" fmla="*/ 15555 h 1508550"/>
              <a:gd name="connsiteX13" fmla="*/ 3379808 w 3381398"/>
              <a:gd name="connsiteY13" fmla="*/ 27130 h 1508550"/>
              <a:gd name="connsiteX14" fmla="*/ 2997843 w 3381398"/>
              <a:gd name="connsiteY14" fmla="*/ 189176 h 1508550"/>
              <a:gd name="connsiteX15" fmla="*/ 2673752 w 3381398"/>
              <a:gd name="connsiteY15" fmla="*/ 443819 h 1508550"/>
              <a:gd name="connsiteX16" fmla="*/ 2118167 w 3381398"/>
              <a:gd name="connsiteY16" fmla="*/ 860507 h 1508550"/>
              <a:gd name="connsiteX17" fmla="*/ 1481560 w 3381398"/>
              <a:gd name="connsiteY17" fmla="*/ 1439241 h 1508550"/>
              <a:gd name="connsiteX18" fmla="*/ 1377387 w 3381398"/>
              <a:gd name="connsiteY18" fmla="*/ 1450816 h 1508550"/>
              <a:gd name="connsiteX0" fmla="*/ 0 w 3381398"/>
              <a:gd name="connsiteY0" fmla="*/ 582715 h 1499344"/>
              <a:gd name="connsiteX1" fmla="*/ 474562 w 3381398"/>
              <a:gd name="connsiteY1" fmla="*/ 189176 h 1499344"/>
              <a:gd name="connsiteX2" fmla="*/ 914400 w 3381398"/>
              <a:gd name="connsiteY2" fmla="*/ 3981 h 1499344"/>
              <a:gd name="connsiteX3" fmla="*/ 682906 w 3381398"/>
              <a:gd name="connsiteY3" fmla="*/ 351221 h 1499344"/>
              <a:gd name="connsiteX4" fmla="*/ 567160 w 3381398"/>
              <a:gd name="connsiteY4" fmla="*/ 547991 h 1499344"/>
              <a:gd name="connsiteX5" fmla="*/ 960699 w 3381398"/>
              <a:gd name="connsiteY5" fmla="*/ 501692 h 1499344"/>
              <a:gd name="connsiteX6" fmla="*/ 1365813 w 3381398"/>
              <a:gd name="connsiteY6" fmla="*/ 212325 h 1499344"/>
              <a:gd name="connsiteX7" fmla="*/ 1782501 w 3381398"/>
              <a:gd name="connsiteY7" fmla="*/ 85003 h 1499344"/>
              <a:gd name="connsiteX8" fmla="*/ 1620456 w 3381398"/>
              <a:gd name="connsiteY8" fmla="*/ 351221 h 1499344"/>
              <a:gd name="connsiteX9" fmla="*/ 1527858 w 3381398"/>
              <a:gd name="connsiteY9" fmla="*/ 571140 h 1499344"/>
              <a:gd name="connsiteX10" fmla="*/ 2291787 w 3381398"/>
              <a:gd name="connsiteY10" fmla="*/ 212325 h 1499344"/>
              <a:gd name="connsiteX11" fmla="*/ 2627453 w 3381398"/>
              <a:gd name="connsiteY11" fmla="*/ 85003 h 1499344"/>
              <a:gd name="connsiteX12" fmla="*/ 3113590 w 3381398"/>
              <a:gd name="connsiteY12" fmla="*/ 15555 h 1499344"/>
              <a:gd name="connsiteX13" fmla="*/ 3379808 w 3381398"/>
              <a:gd name="connsiteY13" fmla="*/ 27130 h 1499344"/>
              <a:gd name="connsiteX14" fmla="*/ 2997843 w 3381398"/>
              <a:gd name="connsiteY14" fmla="*/ 189176 h 1499344"/>
              <a:gd name="connsiteX15" fmla="*/ 2673752 w 3381398"/>
              <a:gd name="connsiteY15" fmla="*/ 443819 h 1499344"/>
              <a:gd name="connsiteX16" fmla="*/ 2118167 w 3381398"/>
              <a:gd name="connsiteY16" fmla="*/ 860507 h 1499344"/>
              <a:gd name="connsiteX17" fmla="*/ 1481560 w 3381398"/>
              <a:gd name="connsiteY17" fmla="*/ 1439241 h 1499344"/>
              <a:gd name="connsiteX18" fmla="*/ 1377387 w 3381398"/>
              <a:gd name="connsiteY18" fmla="*/ 1450816 h 1499344"/>
              <a:gd name="connsiteX0" fmla="*/ 0 w 3381398"/>
              <a:gd name="connsiteY0" fmla="*/ 582715 h 1544212"/>
              <a:gd name="connsiteX1" fmla="*/ 474562 w 3381398"/>
              <a:gd name="connsiteY1" fmla="*/ 189176 h 1544212"/>
              <a:gd name="connsiteX2" fmla="*/ 914400 w 3381398"/>
              <a:gd name="connsiteY2" fmla="*/ 3981 h 1544212"/>
              <a:gd name="connsiteX3" fmla="*/ 682906 w 3381398"/>
              <a:gd name="connsiteY3" fmla="*/ 351221 h 1544212"/>
              <a:gd name="connsiteX4" fmla="*/ 567160 w 3381398"/>
              <a:gd name="connsiteY4" fmla="*/ 547991 h 1544212"/>
              <a:gd name="connsiteX5" fmla="*/ 960699 w 3381398"/>
              <a:gd name="connsiteY5" fmla="*/ 501692 h 1544212"/>
              <a:gd name="connsiteX6" fmla="*/ 1365813 w 3381398"/>
              <a:gd name="connsiteY6" fmla="*/ 212325 h 1544212"/>
              <a:gd name="connsiteX7" fmla="*/ 1782501 w 3381398"/>
              <a:gd name="connsiteY7" fmla="*/ 85003 h 1544212"/>
              <a:gd name="connsiteX8" fmla="*/ 1620456 w 3381398"/>
              <a:gd name="connsiteY8" fmla="*/ 351221 h 1544212"/>
              <a:gd name="connsiteX9" fmla="*/ 1527858 w 3381398"/>
              <a:gd name="connsiteY9" fmla="*/ 571140 h 1544212"/>
              <a:gd name="connsiteX10" fmla="*/ 2291787 w 3381398"/>
              <a:gd name="connsiteY10" fmla="*/ 212325 h 1544212"/>
              <a:gd name="connsiteX11" fmla="*/ 2627453 w 3381398"/>
              <a:gd name="connsiteY11" fmla="*/ 85003 h 1544212"/>
              <a:gd name="connsiteX12" fmla="*/ 3113590 w 3381398"/>
              <a:gd name="connsiteY12" fmla="*/ 15555 h 1544212"/>
              <a:gd name="connsiteX13" fmla="*/ 3379808 w 3381398"/>
              <a:gd name="connsiteY13" fmla="*/ 27130 h 1544212"/>
              <a:gd name="connsiteX14" fmla="*/ 2997843 w 3381398"/>
              <a:gd name="connsiteY14" fmla="*/ 189176 h 1544212"/>
              <a:gd name="connsiteX15" fmla="*/ 2673752 w 3381398"/>
              <a:gd name="connsiteY15" fmla="*/ 443819 h 1544212"/>
              <a:gd name="connsiteX16" fmla="*/ 2118167 w 3381398"/>
              <a:gd name="connsiteY16" fmla="*/ 860507 h 1544212"/>
              <a:gd name="connsiteX17" fmla="*/ 1481560 w 3381398"/>
              <a:gd name="connsiteY17" fmla="*/ 1439241 h 1544212"/>
              <a:gd name="connsiteX18" fmla="*/ 46298 w 3381398"/>
              <a:gd name="connsiteY18" fmla="*/ 1520264 h 1544212"/>
              <a:gd name="connsiteX0" fmla="*/ 0 w 3381398"/>
              <a:gd name="connsiteY0" fmla="*/ 582715 h 1505190"/>
              <a:gd name="connsiteX1" fmla="*/ 474562 w 3381398"/>
              <a:gd name="connsiteY1" fmla="*/ 189176 h 1505190"/>
              <a:gd name="connsiteX2" fmla="*/ 914400 w 3381398"/>
              <a:gd name="connsiteY2" fmla="*/ 3981 h 1505190"/>
              <a:gd name="connsiteX3" fmla="*/ 682906 w 3381398"/>
              <a:gd name="connsiteY3" fmla="*/ 351221 h 1505190"/>
              <a:gd name="connsiteX4" fmla="*/ 567160 w 3381398"/>
              <a:gd name="connsiteY4" fmla="*/ 547991 h 1505190"/>
              <a:gd name="connsiteX5" fmla="*/ 960699 w 3381398"/>
              <a:gd name="connsiteY5" fmla="*/ 501692 h 1505190"/>
              <a:gd name="connsiteX6" fmla="*/ 1365813 w 3381398"/>
              <a:gd name="connsiteY6" fmla="*/ 212325 h 1505190"/>
              <a:gd name="connsiteX7" fmla="*/ 1782501 w 3381398"/>
              <a:gd name="connsiteY7" fmla="*/ 85003 h 1505190"/>
              <a:gd name="connsiteX8" fmla="*/ 1620456 w 3381398"/>
              <a:gd name="connsiteY8" fmla="*/ 351221 h 1505190"/>
              <a:gd name="connsiteX9" fmla="*/ 1527858 w 3381398"/>
              <a:gd name="connsiteY9" fmla="*/ 571140 h 1505190"/>
              <a:gd name="connsiteX10" fmla="*/ 2291787 w 3381398"/>
              <a:gd name="connsiteY10" fmla="*/ 212325 h 1505190"/>
              <a:gd name="connsiteX11" fmla="*/ 2627453 w 3381398"/>
              <a:gd name="connsiteY11" fmla="*/ 85003 h 1505190"/>
              <a:gd name="connsiteX12" fmla="*/ 3113590 w 3381398"/>
              <a:gd name="connsiteY12" fmla="*/ 15555 h 1505190"/>
              <a:gd name="connsiteX13" fmla="*/ 3379808 w 3381398"/>
              <a:gd name="connsiteY13" fmla="*/ 27130 h 1505190"/>
              <a:gd name="connsiteX14" fmla="*/ 2997843 w 3381398"/>
              <a:gd name="connsiteY14" fmla="*/ 189176 h 1505190"/>
              <a:gd name="connsiteX15" fmla="*/ 2673752 w 3381398"/>
              <a:gd name="connsiteY15" fmla="*/ 443819 h 1505190"/>
              <a:gd name="connsiteX16" fmla="*/ 2118167 w 3381398"/>
              <a:gd name="connsiteY16" fmla="*/ 860507 h 1505190"/>
              <a:gd name="connsiteX17" fmla="*/ 1481560 w 3381398"/>
              <a:gd name="connsiteY17" fmla="*/ 1439241 h 1505190"/>
              <a:gd name="connsiteX18" fmla="*/ 69447 w 3381398"/>
              <a:gd name="connsiteY18" fmla="*/ 1462390 h 1505190"/>
              <a:gd name="connsiteX0" fmla="*/ 0 w 3381398"/>
              <a:gd name="connsiteY0" fmla="*/ 582715 h 1500162"/>
              <a:gd name="connsiteX1" fmla="*/ 474562 w 3381398"/>
              <a:gd name="connsiteY1" fmla="*/ 189176 h 1500162"/>
              <a:gd name="connsiteX2" fmla="*/ 914400 w 3381398"/>
              <a:gd name="connsiteY2" fmla="*/ 3981 h 1500162"/>
              <a:gd name="connsiteX3" fmla="*/ 682906 w 3381398"/>
              <a:gd name="connsiteY3" fmla="*/ 351221 h 1500162"/>
              <a:gd name="connsiteX4" fmla="*/ 567160 w 3381398"/>
              <a:gd name="connsiteY4" fmla="*/ 547991 h 1500162"/>
              <a:gd name="connsiteX5" fmla="*/ 960699 w 3381398"/>
              <a:gd name="connsiteY5" fmla="*/ 501692 h 1500162"/>
              <a:gd name="connsiteX6" fmla="*/ 1365813 w 3381398"/>
              <a:gd name="connsiteY6" fmla="*/ 212325 h 1500162"/>
              <a:gd name="connsiteX7" fmla="*/ 1782501 w 3381398"/>
              <a:gd name="connsiteY7" fmla="*/ 85003 h 1500162"/>
              <a:gd name="connsiteX8" fmla="*/ 1620456 w 3381398"/>
              <a:gd name="connsiteY8" fmla="*/ 351221 h 1500162"/>
              <a:gd name="connsiteX9" fmla="*/ 1527858 w 3381398"/>
              <a:gd name="connsiteY9" fmla="*/ 571140 h 1500162"/>
              <a:gd name="connsiteX10" fmla="*/ 2291787 w 3381398"/>
              <a:gd name="connsiteY10" fmla="*/ 212325 h 1500162"/>
              <a:gd name="connsiteX11" fmla="*/ 2627453 w 3381398"/>
              <a:gd name="connsiteY11" fmla="*/ 85003 h 1500162"/>
              <a:gd name="connsiteX12" fmla="*/ 3113590 w 3381398"/>
              <a:gd name="connsiteY12" fmla="*/ 15555 h 1500162"/>
              <a:gd name="connsiteX13" fmla="*/ 3379808 w 3381398"/>
              <a:gd name="connsiteY13" fmla="*/ 27130 h 1500162"/>
              <a:gd name="connsiteX14" fmla="*/ 2997843 w 3381398"/>
              <a:gd name="connsiteY14" fmla="*/ 189176 h 1500162"/>
              <a:gd name="connsiteX15" fmla="*/ 2673752 w 3381398"/>
              <a:gd name="connsiteY15" fmla="*/ 443819 h 1500162"/>
              <a:gd name="connsiteX16" fmla="*/ 2118167 w 3381398"/>
              <a:gd name="connsiteY16" fmla="*/ 860507 h 1500162"/>
              <a:gd name="connsiteX17" fmla="*/ 1504710 w 3381398"/>
              <a:gd name="connsiteY17" fmla="*/ 1427667 h 1500162"/>
              <a:gd name="connsiteX18" fmla="*/ 69447 w 3381398"/>
              <a:gd name="connsiteY18" fmla="*/ 1462390 h 1500162"/>
              <a:gd name="connsiteX0" fmla="*/ 36343 w 3313568"/>
              <a:gd name="connsiteY0" fmla="*/ 1428530 h 1512599"/>
              <a:gd name="connsiteX1" fmla="*/ 406732 w 3313568"/>
              <a:gd name="connsiteY1" fmla="*/ 201613 h 1512599"/>
              <a:gd name="connsiteX2" fmla="*/ 846570 w 3313568"/>
              <a:gd name="connsiteY2" fmla="*/ 16418 h 1512599"/>
              <a:gd name="connsiteX3" fmla="*/ 615076 w 3313568"/>
              <a:gd name="connsiteY3" fmla="*/ 363658 h 1512599"/>
              <a:gd name="connsiteX4" fmla="*/ 499330 w 3313568"/>
              <a:gd name="connsiteY4" fmla="*/ 560428 h 1512599"/>
              <a:gd name="connsiteX5" fmla="*/ 892869 w 3313568"/>
              <a:gd name="connsiteY5" fmla="*/ 514129 h 1512599"/>
              <a:gd name="connsiteX6" fmla="*/ 1297983 w 3313568"/>
              <a:gd name="connsiteY6" fmla="*/ 224762 h 1512599"/>
              <a:gd name="connsiteX7" fmla="*/ 1714671 w 3313568"/>
              <a:gd name="connsiteY7" fmla="*/ 97440 h 1512599"/>
              <a:gd name="connsiteX8" fmla="*/ 1552626 w 3313568"/>
              <a:gd name="connsiteY8" fmla="*/ 363658 h 1512599"/>
              <a:gd name="connsiteX9" fmla="*/ 1460028 w 3313568"/>
              <a:gd name="connsiteY9" fmla="*/ 583577 h 1512599"/>
              <a:gd name="connsiteX10" fmla="*/ 2223957 w 3313568"/>
              <a:gd name="connsiteY10" fmla="*/ 224762 h 1512599"/>
              <a:gd name="connsiteX11" fmla="*/ 2559623 w 3313568"/>
              <a:gd name="connsiteY11" fmla="*/ 97440 h 1512599"/>
              <a:gd name="connsiteX12" fmla="*/ 3045760 w 3313568"/>
              <a:gd name="connsiteY12" fmla="*/ 27992 h 1512599"/>
              <a:gd name="connsiteX13" fmla="*/ 3311978 w 3313568"/>
              <a:gd name="connsiteY13" fmla="*/ 39567 h 1512599"/>
              <a:gd name="connsiteX14" fmla="*/ 2930013 w 3313568"/>
              <a:gd name="connsiteY14" fmla="*/ 201613 h 1512599"/>
              <a:gd name="connsiteX15" fmla="*/ 2605922 w 3313568"/>
              <a:gd name="connsiteY15" fmla="*/ 456256 h 1512599"/>
              <a:gd name="connsiteX16" fmla="*/ 2050337 w 3313568"/>
              <a:gd name="connsiteY16" fmla="*/ 872944 h 1512599"/>
              <a:gd name="connsiteX17" fmla="*/ 1436880 w 3313568"/>
              <a:gd name="connsiteY17" fmla="*/ 1440104 h 1512599"/>
              <a:gd name="connsiteX18" fmla="*/ 1617 w 3313568"/>
              <a:gd name="connsiteY18" fmla="*/ 1474827 h 1512599"/>
              <a:gd name="connsiteX0" fmla="*/ 36343 w 3313568"/>
              <a:gd name="connsiteY0" fmla="*/ 1428530 h 1512599"/>
              <a:gd name="connsiteX1" fmla="*/ 406732 w 3313568"/>
              <a:gd name="connsiteY1" fmla="*/ 201613 h 1512599"/>
              <a:gd name="connsiteX2" fmla="*/ 846570 w 3313568"/>
              <a:gd name="connsiteY2" fmla="*/ 16418 h 1512599"/>
              <a:gd name="connsiteX3" fmla="*/ 615076 w 3313568"/>
              <a:gd name="connsiteY3" fmla="*/ 363658 h 1512599"/>
              <a:gd name="connsiteX4" fmla="*/ 499330 w 3313568"/>
              <a:gd name="connsiteY4" fmla="*/ 560428 h 1512599"/>
              <a:gd name="connsiteX5" fmla="*/ 892869 w 3313568"/>
              <a:gd name="connsiteY5" fmla="*/ 514129 h 1512599"/>
              <a:gd name="connsiteX6" fmla="*/ 1297983 w 3313568"/>
              <a:gd name="connsiteY6" fmla="*/ 224762 h 1512599"/>
              <a:gd name="connsiteX7" fmla="*/ 1714671 w 3313568"/>
              <a:gd name="connsiteY7" fmla="*/ 97440 h 1512599"/>
              <a:gd name="connsiteX8" fmla="*/ 1552626 w 3313568"/>
              <a:gd name="connsiteY8" fmla="*/ 363658 h 1512599"/>
              <a:gd name="connsiteX9" fmla="*/ 1460028 w 3313568"/>
              <a:gd name="connsiteY9" fmla="*/ 583577 h 1512599"/>
              <a:gd name="connsiteX10" fmla="*/ 2223957 w 3313568"/>
              <a:gd name="connsiteY10" fmla="*/ 224762 h 1512599"/>
              <a:gd name="connsiteX11" fmla="*/ 2559623 w 3313568"/>
              <a:gd name="connsiteY11" fmla="*/ 97440 h 1512599"/>
              <a:gd name="connsiteX12" fmla="*/ 3045760 w 3313568"/>
              <a:gd name="connsiteY12" fmla="*/ 27992 h 1512599"/>
              <a:gd name="connsiteX13" fmla="*/ 3311978 w 3313568"/>
              <a:gd name="connsiteY13" fmla="*/ 39567 h 1512599"/>
              <a:gd name="connsiteX14" fmla="*/ 2930013 w 3313568"/>
              <a:gd name="connsiteY14" fmla="*/ 201613 h 1512599"/>
              <a:gd name="connsiteX15" fmla="*/ 2605922 w 3313568"/>
              <a:gd name="connsiteY15" fmla="*/ 456256 h 1512599"/>
              <a:gd name="connsiteX16" fmla="*/ 2050337 w 3313568"/>
              <a:gd name="connsiteY16" fmla="*/ 872944 h 1512599"/>
              <a:gd name="connsiteX17" fmla="*/ 1436880 w 3313568"/>
              <a:gd name="connsiteY17" fmla="*/ 1440104 h 1512599"/>
              <a:gd name="connsiteX18" fmla="*/ 1617 w 3313568"/>
              <a:gd name="connsiteY18" fmla="*/ 1474827 h 1512599"/>
              <a:gd name="connsiteX0" fmla="*/ 36343 w 3313568"/>
              <a:gd name="connsiteY0" fmla="*/ 1416147 h 1500216"/>
              <a:gd name="connsiteX1" fmla="*/ 94216 w 3313568"/>
              <a:gd name="connsiteY1" fmla="*/ 594344 h 1500216"/>
              <a:gd name="connsiteX2" fmla="*/ 406732 w 3313568"/>
              <a:gd name="connsiteY2" fmla="*/ 189230 h 1500216"/>
              <a:gd name="connsiteX3" fmla="*/ 846570 w 3313568"/>
              <a:gd name="connsiteY3" fmla="*/ 4035 h 1500216"/>
              <a:gd name="connsiteX4" fmla="*/ 615076 w 3313568"/>
              <a:gd name="connsiteY4" fmla="*/ 351275 h 1500216"/>
              <a:gd name="connsiteX5" fmla="*/ 499330 w 3313568"/>
              <a:gd name="connsiteY5" fmla="*/ 548045 h 1500216"/>
              <a:gd name="connsiteX6" fmla="*/ 892869 w 3313568"/>
              <a:gd name="connsiteY6" fmla="*/ 501746 h 1500216"/>
              <a:gd name="connsiteX7" fmla="*/ 1297983 w 3313568"/>
              <a:gd name="connsiteY7" fmla="*/ 212379 h 1500216"/>
              <a:gd name="connsiteX8" fmla="*/ 1714671 w 3313568"/>
              <a:gd name="connsiteY8" fmla="*/ 85057 h 1500216"/>
              <a:gd name="connsiteX9" fmla="*/ 1552626 w 3313568"/>
              <a:gd name="connsiteY9" fmla="*/ 351275 h 1500216"/>
              <a:gd name="connsiteX10" fmla="*/ 1460028 w 3313568"/>
              <a:gd name="connsiteY10" fmla="*/ 571194 h 1500216"/>
              <a:gd name="connsiteX11" fmla="*/ 2223957 w 3313568"/>
              <a:gd name="connsiteY11" fmla="*/ 212379 h 1500216"/>
              <a:gd name="connsiteX12" fmla="*/ 2559623 w 3313568"/>
              <a:gd name="connsiteY12" fmla="*/ 85057 h 1500216"/>
              <a:gd name="connsiteX13" fmla="*/ 3045760 w 3313568"/>
              <a:gd name="connsiteY13" fmla="*/ 15609 h 1500216"/>
              <a:gd name="connsiteX14" fmla="*/ 3311978 w 3313568"/>
              <a:gd name="connsiteY14" fmla="*/ 27184 h 1500216"/>
              <a:gd name="connsiteX15" fmla="*/ 2930013 w 3313568"/>
              <a:gd name="connsiteY15" fmla="*/ 189230 h 1500216"/>
              <a:gd name="connsiteX16" fmla="*/ 2605922 w 3313568"/>
              <a:gd name="connsiteY16" fmla="*/ 443873 h 1500216"/>
              <a:gd name="connsiteX17" fmla="*/ 2050337 w 3313568"/>
              <a:gd name="connsiteY17" fmla="*/ 860561 h 1500216"/>
              <a:gd name="connsiteX18" fmla="*/ 1436880 w 3313568"/>
              <a:gd name="connsiteY18" fmla="*/ 1427721 h 1500216"/>
              <a:gd name="connsiteX19" fmla="*/ 1617 w 3313568"/>
              <a:gd name="connsiteY19" fmla="*/ 1462444 h 1500216"/>
              <a:gd name="connsiteX0" fmla="*/ 0 w 3277225"/>
              <a:gd name="connsiteY0" fmla="*/ 1416147 h 1493670"/>
              <a:gd name="connsiteX1" fmla="*/ 57873 w 3277225"/>
              <a:gd name="connsiteY1" fmla="*/ 594344 h 1493670"/>
              <a:gd name="connsiteX2" fmla="*/ 370389 w 3277225"/>
              <a:gd name="connsiteY2" fmla="*/ 189230 h 1493670"/>
              <a:gd name="connsiteX3" fmla="*/ 810227 w 3277225"/>
              <a:gd name="connsiteY3" fmla="*/ 4035 h 1493670"/>
              <a:gd name="connsiteX4" fmla="*/ 578733 w 3277225"/>
              <a:gd name="connsiteY4" fmla="*/ 351275 h 1493670"/>
              <a:gd name="connsiteX5" fmla="*/ 462987 w 3277225"/>
              <a:gd name="connsiteY5" fmla="*/ 548045 h 1493670"/>
              <a:gd name="connsiteX6" fmla="*/ 856526 w 3277225"/>
              <a:gd name="connsiteY6" fmla="*/ 501746 h 1493670"/>
              <a:gd name="connsiteX7" fmla="*/ 1261640 w 3277225"/>
              <a:gd name="connsiteY7" fmla="*/ 212379 h 1493670"/>
              <a:gd name="connsiteX8" fmla="*/ 1678328 w 3277225"/>
              <a:gd name="connsiteY8" fmla="*/ 85057 h 1493670"/>
              <a:gd name="connsiteX9" fmla="*/ 1516283 w 3277225"/>
              <a:gd name="connsiteY9" fmla="*/ 351275 h 1493670"/>
              <a:gd name="connsiteX10" fmla="*/ 1423685 w 3277225"/>
              <a:gd name="connsiteY10" fmla="*/ 571194 h 1493670"/>
              <a:gd name="connsiteX11" fmla="*/ 2187614 w 3277225"/>
              <a:gd name="connsiteY11" fmla="*/ 212379 h 1493670"/>
              <a:gd name="connsiteX12" fmla="*/ 2523280 w 3277225"/>
              <a:gd name="connsiteY12" fmla="*/ 85057 h 1493670"/>
              <a:gd name="connsiteX13" fmla="*/ 3009417 w 3277225"/>
              <a:gd name="connsiteY13" fmla="*/ 15609 h 1493670"/>
              <a:gd name="connsiteX14" fmla="*/ 3275635 w 3277225"/>
              <a:gd name="connsiteY14" fmla="*/ 27184 h 1493670"/>
              <a:gd name="connsiteX15" fmla="*/ 2893670 w 3277225"/>
              <a:gd name="connsiteY15" fmla="*/ 189230 h 1493670"/>
              <a:gd name="connsiteX16" fmla="*/ 2569579 w 3277225"/>
              <a:gd name="connsiteY16" fmla="*/ 443873 h 1493670"/>
              <a:gd name="connsiteX17" fmla="*/ 2013994 w 3277225"/>
              <a:gd name="connsiteY17" fmla="*/ 860561 h 1493670"/>
              <a:gd name="connsiteX18" fmla="*/ 1400537 w 3277225"/>
              <a:gd name="connsiteY18" fmla="*/ 1427721 h 1493670"/>
              <a:gd name="connsiteX19" fmla="*/ 134365 w 3277225"/>
              <a:gd name="connsiteY19" fmla="*/ 1450869 h 1493670"/>
              <a:gd name="connsiteX0" fmla="*/ 32196 w 3241784"/>
              <a:gd name="connsiteY0" fmla="*/ 1474020 h 1493670"/>
              <a:gd name="connsiteX1" fmla="*/ 22432 w 3241784"/>
              <a:gd name="connsiteY1" fmla="*/ 594344 h 1493670"/>
              <a:gd name="connsiteX2" fmla="*/ 334948 w 3241784"/>
              <a:gd name="connsiteY2" fmla="*/ 189230 h 1493670"/>
              <a:gd name="connsiteX3" fmla="*/ 774786 w 3241784"/>
              <a:gd name="connsiteY3" fmla="*/ 4035 h 1493670"/>
              <a:gd name="connsiteX4" fmla="*/ 543292 w 3241784"/>
              <a:gd name="connsiteY4" fmla="*/ 351275 h 1493670"/>
              <a:gd name="connsiteX5" fmla="*/ 427546 w 3241784"/>
              <a:gd name="connsiteY5" fmla="*/ 548045 h 1493670"/>
              <a:gd name="connsiteX6" fmla="*/ 821085 w 3241784"/>
              <a:gd name="connsiteY6" fmla="*/ 501746 h 1493670"/>
              <a:gd name="connsiteX7" fmla="*/ 1226199 w 3241784"/>
              <a:gd name="connsiteY7" fmla="*/ 212379 h 1493670"/>
              <a:gd name="connsiteX8" fmla="*/ 1642887 w 3241784"/>
              <a:gd name="connsiteY8" fmla="*/ 85057 h 1493670"/>
              <a:gd name="connsiteX9" fmla="*/ 1480842 w 3241784"/>
              <a:gd name="connsiteY9" fmla="*/ 351275 h 1493670"/>
              <a:gd name="connsiteX10" fmla="*/ 1388244 w 3241784"/>
              <a:gd name="connsiteY10" fmla="*/ 571194 h 1493670"/>
              <a:gd name="connsiteX11" fmla="*/ 2152173 w 3241784"/>
              <a:gd name="connsiteY11" fmla="*/ 212379 h 1493670"/>
              <a:gd name="connsiteX12" fmla="*/ 2487839 w 3241784"/>
              <a:gd name="connsiteY12" fmla="*/ 85057 h 1493670"/>
              <a:gd name="connsiteX13" fmla="*/ 2973976 w 3241784"/>
              <a:gd name="connsiteY13" fmla="*/ 15609 h 1493670"/>
              <a:gd name="connsiteX14" fmla="*/ 3240194 w 3241784"/>
              <a:gd name="connsiteY14" fmla="*/ 27184 h 1493670"/>
              <a:gd name="connsiteX15" fmla="*/ 2858229 w 3241784"/>
              <a:gd name="connsiteY15" fmla="*/ 189230 h 1493670"/>
              <a:gd name="connsiteX16" fmla="*/ 2534138 w 3241784"/>
              <a:gd name="connsiteY16" fmla="*/ 443873 h 1493670"/>
              <a:gd name="connsiteX17" fmla="*/ 1978553 w 3241784"/>
              <a:gd name="connsiteY17" fmla="*/ 860561 h 1493670"/>
              <a:gd name="connsiteX18" fmla="*/ 1365096 w 3241784"/>
              <a:gd name="connsiteY18" fmla="*/ 1427721 h 1493670"/>
              <a:gd name="connsiteX19" fmla="*/ 98924 w 3241784"/>
              <a:gd name="connsiteY19" fmla="*/ 1450869 h 1493670"/>
              <a:gd name="connsiteX0" fmla="*/ 0 w 3209588"/>
              <a:gd name="connsiteY0" fmla="*/ 1474073 h 1493723"/>
              <a:gd name="connsiteX1" fmla="*/ 46600 w 3209588"/>
              <a:gd name="connsiteY1" fmla="*/ 605972 h 1493723"/>
              <a:gd name="connsiteX2" fmla="*/ 302752 w 3209588"/>
              <a:gd name="connsiteY2" fmla="*/ 189283 h 1493723"/>
              <a:gd name="connsiteX3" fmla="*/ 742590 w 3209588"/>
              <a:gd name="connsiteY3" fmla="*/ 4088 h 1493723"/>
              <a:gd name="connsiteX4" fmla="*/ 511096 w 3209588"/>
              <a:gd name="connsiteY4" fmla="*/ 351328 h 1493723"/>
              <a:gd name="connsiteX5" fmla="*/ 395350 w 3209588"/>
              <a:gd name="connsiteY5" fmla="*/ 548098 h 1493723"/>
              <a:gd name="connsiteX6" fmla="*/ 788889 w 3209588"/>
              <a:gd name="connsiteY6" fmla="*/ 501799 h 1493723"/>
              <a:gd name="connsiteX7" fmla="*/ 1194003 w 3209588"/>
              <a:gd name="connsiteY7" fmla="*/ 212432 h 1493723"/>
              <a:gd name="connsiteX8" fmla="*/ 1610691 w 3209588"/>
              <a:gd name="connsiteY8" fmla="*/ 85110 h 1493723"/>
              <a:gd name="connsiteX9" fmla="*/ 1448646 w 3209588"/>
              <a:gd name="connsiteY9" fmla="*/ 351328 h 1493723"/>
              <a:gd name="connsiteX10" fmla="*/ 1356048 w 3209588"/>
              <a:gd name="connsiteY10" fmla="*/ 571247 h 1493723"/>
              <a:gd name="connsiteX11" fmla="*/ 2119977 w 3209588"/>
              <a:gd name="connsiteY11" fmla="*/ 212432 h 1493723"/>
              <a:gd name="connsiteX12" fmla="*/ 2455643 w 3209588"/>
              <a:gd name="connsiteY12" fmla="*/ 85110 h 1493723"/>
              <a:gd name="connsiteX13" fmla="*/ 2941780 w 3209588"/>
              <a:gd name="connsiteY13" fmla="*/ 15662 h 1493723"/>
              <a:gd name="connsiteX14" fmla="*/ 3207998 w 3209588"/>
              <a:gd name="connsiteY14" fmla="*/ 27237 h 1493723"/>
              <a:gd name="connsiteX15" fmla="*/ 2826033 w 3209588"/>
              <a:gd name="connsiteY15" fmla="*/ 189283 h 1493723"/>
              <a:gd name="connsiteX16" fmla="*/ 2501942 w 3209588"/>
              <a:gd name="connsiteY16" fmla="*/ 443926 h 1493723"/>
              <a:gd name="connsiteX17" fmla="*/ 1946357 w 3209588"/>
              <a:gd name="connsiteY17" fmla="*/ 860614 h 1493723"/>
              <a:gd name="connsiteX18" fmla="*/ 1332900 w 3209588"/>
              <a:gd name="connsiteY18" fmla="*/ 1427774 h 1493723"/>
              <a:gd name="connsiteX19" fmla="*/ 66728 w 3209588"/>
              <a:gd name="connsiteY19" fmla="*/ 1450922 h 1493723"/>
              <a:gd name="connsiteX0" fmla="*/ 0 w 3209588"/>
              <a:gd name="connsiteY0" fmla="*/ 1474073 h 1507502"/>
              <a:gd name="connsiteX1" fmla="*/ 46600 w 3209588"/>
              <a:gd name="connsiteY1" fmla="*/ 605972 h 1507502"/>
              <a:gd name="connsiteX2" fmla="*/ 302752 w 3209588"/>
              <a:gd name="connsiteY2" fmla="*/ 189283 h 1507502"/>
              <a:gd name="connsiteX3" fmla="*/ 742590 w 3209588"/>
              <a:gd name="connsiteY3" fmla="*/ 4088 h 1507502"/>
              <a:gd name="connsiteX4" fmla="*/ 511096 w 3209588"/>
              <a:gd name="connsiteY4" fmla="*/ 351328 h 1507502"/>
              <a:gd name="connsiteX5" fmla="*/ 395350 w 3209588"/>
              <a:gd name="connsiteY5" fmla="*/ 548098 h 1507502"/>
              <a:gd name="connsiteX6" fmla="*/ 788889 w 3209588"/>
              <a:gd name="connsiteY6" fmla="*/ 501799 h 1507502"/>
              <a:gd name="connsiteX7" fmla="*/ 1194003 w 3209588"/>
              <a:gd name="connsiteY7" fmla="*/ 212432 h 1507502"/>
              <a:gd name="connsiteX8" fmla="*/ 1610691 w 3209588"/>
              <a:gd name="connsiteY8" fmla="*/ 85110 h 1507502"/>
              <a:gd name="connsiteX9" fmla="*/ 1448646 w 3209588"/>
              <a:gd name="connsiteY9" fmla="*/ 351328 h 1507502"/>
              <a:gd name="connsiteX10" fmla="*/ 1356048 w 3209588"/>
              <a:gd name="connsiteY10" fmla="*/ 571247 h 1507502"/>
              <a:gd name="connsiteX11" fmla="*/ 2119977 w 3209588"/>
              <a:gd name="connsiteY11" fmla="*/ 212432 h 1507502"/>
              <a:gd name="connsiteX12" fmla="*/ 2455643 w 3209588"/>
              <a:gd name="connsiteY12" fmla="*/ 85110 h 1507502"/>
              <a:gd name="connsiteX13" fmla="*/ 2941780 w 3209588"/>
              <a:gd name="connsiteY13" fmla="*/ 15662 h 1507502"/>
              <a:gd name="connsiteX14" fmla="*/ 3207998 w 3209588"/>
              <a:gd name="connsiteY14" fmla="*/ 27237 h 1507502"/>
              <a:gd name="connsiteX15" fmla="*/ 2826033 w 3209588"/>
              <a:gd name="connsiteY15" fmla="*/ 189283 h 1507502"/>
              <a:gd name="connsiteX16" fmla="*/ 2501942 w 3209588"/>
              <a:gd name="connsiteY16" fmla="*/ 443926 h 1507502"/>
              <a:gd name="connsiteX17" fmla="*/ 1946357 w 3209588"/>
              <a:gd name="connsiteY17" fmla="*/ 860614 h 1507502"/>
              <a:gd name="connsiteX18" fmla="*/ 1332900 w 3209588"/>
              <a:gd name="connsiteY18" fmla="*/ 1427774 h 1507502"/>
              <a:gd name="connsiteX19" fmla="*/ 66728 w 3209588"/>
              <a:gd name="connsiteY19" fmla="*/ 1474071 h 1507502"/>
              <a:gd name="connsiteX0" fmla="*/ 0 w 3209588"/>
              <a:gd name="connsiteY0" fmla="*/ 1474073 h 1491548"/>
              <a:gd name="connsiteX1" fmla="*/ 46600 w 3209588"/>
              <a:gd name="connsiteY1" fmla="*/ 605972 h 1491548"/>
              <a:gd name="connsiteX2" fmla="*/ 302752 w 3209588"/>
              <a:gd name="connsiteY2" fmla="*/ 189283 h 1491548"/>
              <a:gd name="connsiteX3" fmla="*/ 742590 w 3209588"/>
              <a:gd name="connsiteY3" fmla="*/ 4088 h 1491548"/>
              <a:gd name="connsiteX4" fmla="*/ 511096 w 3209588"/>
              <a:gd name="connsiteY4" fmla="*/ 351328 h 1491548"/>
              <a:gd name="connsiteX5" fmla="*/ 395350 w 3209588"/>
              <a:gd name="connsiteY5" fmla="*/ 548098 h 1491548"/>
              <a:gd name="connsiteX6" fmla="*/ 788889 w 3209588"/>
              <a:gd name="connsiteY6" fmla="*/ 501799 h 1491548"/>
              <a:gd name="connsiteX7" fmla="*/ 1194003 w 3209588"/>
              <a:gd name="connsiteY7" fmla="*/ 212432 h 1491548"/>
              <a:gd name="connsiteX8" fmla="*/ 1610691 w 3209588"/>
              <a:gd name="connsiteY8" fmla="*/ 85110 h 1491548"/>
              <a:gd name="connsiteX9" fmla="*/ 1448646 w 3209588"/>
              <a:gd name="connsiteY9" fmla="*/ 351328 h 1491548"/>
              <a:gd name="connsiteX10" fmla="*/ 1356048 w 3209588"/>
              <a:gd name="connsiteY10" fmla="*/ 571247 h 1491548"/>
              <a:gd name="connsiteX11" fmla="*/ 2119977 w 3209588"/>
              <a:gd name="connsiteY11" fmla="*/ 212432 h 1491548"/>
              <a:gd name="connsiteX12" fmla="*/ 2455643 w 3209588"/>
              <a:gd name="connsiteY12" fmla="*/ 85110 h 1491548"/>
              <a:gd name="connsiteX13" fmla="*/ 2941780 w 3209588"/>
              <a:gd name="connsiteY13" fmla="*/ 15662 h 1491548"/>
              <a:gd name="connsiteX14" fmla="*/ 3207998 w 3209588"/>
              <a:gd name="connsiteY14" fmla="*/ 27237 h 1491548"/>
              <a:gd name="connsiteX15" fmla="*/ 2826033 w 3209588"/>
              <a:gd name="connsiteY15" fmla="*/ 189283 h 1491548"/>
              <a:gd name="connsiteX16" fmla="*/ 2501942 w 3209588"/>
              <a:gd name="connsiteY16" fmla="*/ 443926 h 1491548"/>
              <a:gd name="connsiteX17" fmla="*/ 1946357 w 3209588"/>
              <a:gd name="connsiteY17" fmla="*/ 860614 h 1491548"/>
              <a:gd name="connsiteX18" fmla="*/ 1332900 w 3209588"/>
              <a:gd name="connsiteY18" fmla="*/ 1427774 h 1491548"/>
              <a:gd name="connsiteX19" fmla="*/ 1183239 w 3209588"/>
              <a:gd name="connsiteY19" fmla="*/ 1446775 h 1491548"/>
              <a:gd name="connsiteX0" fmla="*/ 0 w 3209588"/>
              <a:gd name="connsiteY0" fmla="*/ 1474073 h 1526962"/>
              <a:gd name="connsiteX1" fmla="*/ 46600 w 3209588"/>
              <a:gd name="connsiteY1" fmla="*/ 605972 h 1526962"/>
              <a:gd name="connsiteX2" fmla="*/ 302752 w 3209588"/>
              <a:gd name="connsiteY2" fmla="*/ 189283 h 1526962"/>
              <a:gd name="connsiteX3" fmla="*/ 742590 w 3209588"/>
              <a:gd name="connsiteY3" fmla="*/ 4088 h 1526962"/>
              <a:gd name="connsiteX4" fmla="*/ 511096 w 3209588"/>
              <a:gd name="connsiteY4" fmla="*/ 351328 h 1526962"/>
              <a:gd name="connsiteX5" fmla="*/ 395350 w 3209588"/>
              <a:gd name="connsiteY5" fmla="*/ 548098 h 1526962"/>
              <a:gd name="connsiteX6" fmla="*/ 788889 w 3209588"/>
              <a:gd name="connsiteY6" fmla="*/ 501799 h 1526962"/>
              <a:gd name="connsiteX7" fmla="*/ 1194003 w 3209588"/>
              <a:gd name="connsiteY7" fmla="*/ 212432 h 1526962"/>
              <a:gd name="connsiteX8" fmla="*/ 1610691 w 3209588"/>
              <a:gd name="connsiteY8" fmla="*/ 85110 h 1526962"/>
              <a:gd name="connsiteX9" fmla="*/ 1448646 w 3209588"/>
              <a:gd name="connsiteY9" fmla="*/ 351328 h 1526962"/>
              <a:gd name="connsiteX10" fmla="*/ 1356048 w 3209588"/>
              <a:gd name="connsiteY10" fmla="*/ 571247 h 1526962"/>
              <a:gd name="connsiteX11" fmla="*/ 2119977 w 3209588"/>
              <a:gd name="connsiteY11" fmla="*/ 212432 h 1526962"/>
              <a:gd name="connsiteX12" fmla="*/ 2455643 w 3209588"/>
              <a:gd name="connsiteY12" fmla="*/ 85110 h 1526962"/>
              <a:gd name="connsiteX13" fmla="*/ 2941780 w 3209588"/>
              <a:gd name="connsiteY13" fmla="*/ 15662 h 1526962"/>
              <a:gd name="connsiteX14" fmla="*/ 3207998 w 3209588"/>
              <a:gd name="connsiteY14" fmla="*/ 27237 h 1526962"/>
              <a:gd name="connsiteX15" fmla="*/ 2826033 w 3209588"/>
              <a:gd name="connsiteY15" fmla="*/ 189283 h 1526962"/>
              <a:gd name="connsiteX16" fmla="*/ 2501942 w 3209588"/>
              <a:gd name="connsiteY16" fmla="*/ 443926 h 1526962"/>
              <a:gd name="connsiteX17" fmla="*/ 1946357 w 3209588"/>
              <a:gd name="connsiteY17" fmla="*/ 860614 h 1526962"/>
              <a:gd name="connsiteX18" fmla="*/ 1332900 w 3209588"/>
              <a:gd name="connsiteY18" fmla="*/ 1427774 h 1526962"/>
              <a:gd name="connsiteX19" fmla="*/ 1183239 w 3209588"/>
              <a:gd name="connsiteY19" fmla="*/ 1501367 h 1526962"/>
              <a:gd name="connsiteX0" fmla="*/ 910 w 3197206"/>
              <a:gd name="connsiteY0" fmla="*/ 1487721 h 1526962"/>
              <a:gd name="connsiteX1" fmla="*/ 34218 w 3197206"/>
              <a:gd name="connsiteY1" fmla="*/ 605972 h 1526962"/>
              <a:gd name="connsiteX2" fmla="*/ 290370 w 3197206"/>
              <a:gd name="connsiteY2" fmla="*/ 189283 h 1526962"/>
              <a:gd name="connsiteX3" fmla="*/ 730208 w 3197206"/>
              <a:gd name="connsiteY3" fmla="*/ 4088 h 1526962"/>
              <a:gd name="connsiteX4" fmla="*/ 498714 w 3197206"/>
              <a:gd name="connsiteY4" fmla="*/ 351328 h 1526962"/>
              <a:gd name="connsiteX5" fmla="*/ 382968 w 3197206"/>
              <a:gd name="connsiteY5" fmla="*/ 548098 h 1526962"/>
              <a:gd name="connsiteX6" fmla="*/ 776507 w 3197206"/>
              <a:gd name="connsiteY6" fmla="*/ 501799 h 1526962"/>
              <a:gd name="connsiteX7" fmla="*/ 1181621 w 3197206"/>
              <a:gd name="connsiteY7" fmla="*/ 212432 h 1526962"/>
              <a:gd name="connsiteX8" fmla="*/ 1598309 w 3197206"/>
              <a:gd name="connsiteY8" fmla="*/ 85110 h 1526962"/>
              <a:gd name="connsiteX9" fmla="*/ 1436264 w 3197206"/>
              <a:gd name="connsiteY9" fmla="*/ 351328 h 1526962"/>
              <a:gd name="connsiteX10" fmla="*/ 1343666 w 3197206"/>
              <a:gd name="connsiteY10" fmla="*/ 571247 h 1526962"/>
              <a:gd name="connsiteX11" fmla="*/ 2107595 w 3197206"/>
              <a:gd name="connsiteY11" fmla="*/ 212432 h 1526962"/>
              <a:gd name="connsiteX12" fmla="*/ 2443261 w 3197206"/>
              <a:gd name="connsiteY12" fmla="*/ 85110 h 1526962"/>
              <a:gd name="connsiteX13" fmla="*/ 2929398 w 3197206"/>
              <a:gd name="connsiteY13" fmla="*/ 15662 h 1526962"/>
              <a:gd name="connsiteX14" fmla="*/ 3195616 w 3197206"/>
              <a:gd name="connsiteY14" fmla="*/ 27237 h 1526962"/>
              <a:gd name="connsiteX15" fmla="*/ 2813651 w 3197206"/>
              <a:gd name="connsiteY15" fmla="*/ 189283 h 1526962"/>
              <a:gd name="connsiteX16" fmla="*/ 2489560 w 3197206"/>
              <a:gd name="connsiteY16" fmla="*/ 443926 h 1526962"/>
              <a:gd name="connsiteX17" fmla="*/ 1933975 w 3197206"/>
              <a:gd name="connsiteY17" fmla="*/ 860614 h 1526962"/>
              <a:gd name="connsiteX18" fmla="*/ 1320518 w 3197206"/>
              <a:gd name="connsiteY18" fmla="*/ 1427774 h 1526962"/>
              <a:gd name="connsiteX19" fmla="*/ 1170857 w 3197206"/>
              <a:gd name="connsiteY19" fmla="*/ 1501367 h 1526962"/>
              <a:gd name="connsiteX0" fmla="*/ 9380 w 3192384"/>
              <a:gd name="connsiteY0" fmla="*/ 1494544 h 1526962"/>
              <a:gd name="connsiteX1" fmla="*/ 29396 w 3192384"/>
              <a:gd name="connsiteY1" fmla="*/ 605972 h 1526962"/>
              <a:gd name="connsiteX2" fmla="*/ 285548 w 3192384"/>
              <a:gd name="connsiteY2" fmla="*/ 189283 h 1526962"/>
              <a:gd name="connsiteX3" fmla="*/ 725386 w 3192384"/>
              <a:gd name="connsiteY3" fmla="*/ 4088 h 1526962"/>
              <a:gd name="connsiteX4" fmla="*/ 493892 w 3192384"/>
              <a:gd name="connsiteY4" fmla="*/ 351328 h 1526962"/>
              <a:gd name="connsiteX5" fmla="*/ 378146 w 3192384"/>
              <a:gd name="connsiteY5" fmla="*/ 548098 h 1526962"/>
              <a:gd name="connsiteX6" fmla="*/ 771685 w 3192384"/>
              <a:gd name="connsiteY6" fmla="*/ 501799 h 1526962"/>
              <a:gd name="connsiteX7" fmla="*/ 1176799 w 3192384"/>
              <a:gd name="connsiteY7" fmla="*/ 212432 h 1526962"/>
              <a:gd name="connsiteX8" fmla="*/ 1593487 w 3192384"/>
              <a:gd name="connsiteY8" fmla="*/ 85110 h 1526962"/>
              <a:gd name="connsiteX9" fmla="*/ 1431442 w 3192384"/>
              <a:gd name="connsiteY9" fmla="*/ 351328 h 1526962"/>
              <a:gd name="connsiteX10" fmla="*/ 1338844 w 3192384"/>
              <a:gd name="connsiteY10" fmla="*/ 571247 h 1526962"/>
              <a:gd name="connsiteX11" fmla="*/ 2102773 w 3192384"/>
              <a:gd name="connsiteY11" fmla="*/ 212432 h 1526962"/>
              <a:gd name="connsiteX12" fmla="*/ 2438439 w 3192384"/>
              <a:gd name="connsiteY12" fmla="*/ 85110 h 1526962"/>
              <a:gd name="connsiteX13" fmla="*/ 2924576 w 3192384"/>
              <a:gd name="connsiteY13" fmla="*/ 15662 h 1526962"/>
              <a:gd name="connsiteX14" fmla="*/ 3190794 w 3192384"/>
              <a:gd name="connsiteY14" fmla="*/ 27237 h 1526962"/>
              <a:gd name="connsiteX15" fmla="*/ 2808829 w 3192384"/>
              <a:gd name="connsiteY15" fmla="*/ 189283 h 1526962"/>
              <a:gd name="connsiteX16" fmla="*/ 2484738 w 3192384"/>
              <a:gd name="connsiteY16" fmla="*/ 443926 h 1526962"/>
              <a:gd name="connsiteX17" fmla="*/ 1929153 w 3192384"/>
              <a:gd name="connsiteY17" fmla="*/ 860614 h 1526962"/>
              <a:gd name="connsiteX18" fmla="*/ 1315696 w 3192384"/>
              <a:gd name="connsiteY18" fmla="*/ 1427774 h 1526962"/>
              <a:gd name="connsiteX19" fmla="*/ 1166035 w 3192384"/>
              <a:gd name="connsiteY19" fmla="*/ 1501367 h 1526962"/>
              <a:gd name="connsiteX0" fmla="*/ 9380 w 3192384"/>
              <a:gd name="connsiteY0" fmla="*/ 1494544 h 1494544"/>
              <a:gd name="connsiteX1" fmla="*/ 29396 w 3192384"/>
              <a:gd name="connsiteY1" fmla="*/ 605972 h 1494544"/>
              <a:gd name="connsiteX2" fmla="*/ 285548 w 3192384"/>
              <a:gd name="connsiteY2" fmla="*/ 189283 h 1494544"/>
              <a:gd name="connsiteX3" fmla="*/ 725386 w 3192384"/>
              <a:gd name="connsiteY3" fmla="*/ 4088 h 1494544"/>
              <a:gd name="connsiteX4" fmla="*/ 493892 w 3192384"/>
              <a:gd name="connsiteY4" fmla="*/ 351328 h 1494544"/>
              <a:gd name="connsiteX5" fmla="*/ 378146 w 3192384"/>
              <a:gd name="connsiteY5" fmla="*/ 548098 h 1494544"/>
              <a:gd name="connsiteX6" fmla="*/ 771685 w 3192384"/>
              <a:gd name="connsiteY6" fmla="*/ 501799 h 1494544"/>
              <a:gd name="connsiteX7" fmla="*/ 1176799 w 3192384"/>
              <a:gd name="connsiteY7" fmla="*/ 212432 h 1494544"/>
              <a:gd name="connsiteX8" fmla="*/ 1593487 w 3192384"/>
              <a:gd name="connsiteY8" fmla="*/ 85110 h 1494544"/>
              <a:gd name="connsiteX9" fmla="*/ 1431442 w 3192384"/>
              <a:gd name="connsiteY9" fmla="*/ 351328 h 1494544"/>
              <a:gd name="connsiteX10" fmla="*/ 1338844 w 3192384"/>
              <a:gd name="connsiteY10" fmla="*/ 571247 h 1494544"/>
              <a:gd name="connsiteX11" fmla="*/ 2102773 w 3192384"/>
              <a:gd name="connsiteY11" fmla="*/ 212432 h 1494544"/>
              <a:gd name="connsiteX12" fmla="*/ 2438439 w 3192384"/>
              <a:gd name="connsiteY12" fmla="*/ 85110 h 1494544"/>
              <a:gd name="connsiteX13" fmla="*/ 2924576 w 3192384"/>
              <a:gd name="connsiteY13" fmla="*/ 15662 h 1494544"/>
              <a:gd name="connsiteX14" fmla="*/ 3190794 w 3192384"/>
              <a:gd name="connsiteY14" fmla="*/ 27237 h 1494544"/>
              <a:gd name="connsiteX15" fmla="*/ 2808829 w 3192384"/>
              <a:gd name="connsiteY15" fmla="*/ 189283 h 1494544"/>
              <a:gd name="connsiteX16" fmla="*/ 2484738 w 3192384"/>
              <a:gd name="connsiteY16" fmla="*/ 443926 h 1494544"/>
              <a:gd name="connsiteX17" fmla="*/ 1929153 w 3192384"/>
              <a:gd name="connsiteY17" fmla="*/ 860614 h 1494544"/>
              <a:gd name="connsiteX18" fmla="*/ 1315696 w 3192384"/>
              <a:gd name="connsiteY18" fmla="*/ 1427774 h 1494544"/>
              <a:gd name="connsiteX19" fmla="*/ 1239139 w 3192384"/>
              <a:gd name="connsiteY19" fmla="*/ 1412656 h 1494544"/>
              <a:gd name="connsiteX0" fmla="*/ 9380 w 3192384"/>
              <a:gd name="connsiteY0" fmla="*/ 1494544 h 1499045"/>
              <a:gd name="connsiteX1" fmla="*/ 29396 w 3192384"/>
              <a:gd name="connsiteY1" fmla="*/ 605972 h 1499045"/>
              <a:gd name="connsiteX2" fmla="*/ 285548 w 3192384"/>
              <a:gd name="connsiteY2" fmla="*/ 189283 h 1499045"/>
              <a:gd name="connsiteX3" fmla="*/ 725386 w 3192384"/>
              <a:gd name="connsiteY3" fmla="*/ 4088 h 1499045"/>
              <a:gd name="connsiteX4" fmla="*/ 493892 w 3192384"/>
              <a:gd name="connsiteY4" fmla="*/ 351328 h 1499045"/>
              <a:gd name="connsiteX5" fmla="*/ 378146 w 3192384"/>
              <a:gd name="connsiteY5" fmla="*/ 548098 h 1499045"/>
              <a:gd name="connsiteX6" fmla="*/ 771685 w 3192384"/>
              <a:gd name="connsiteY6" fmla="*/ 501799 h 1499045"/>
              <a:gd name="connsiteX7" fmla="*/ 1176799 w 3192384"/>
              <a:gd name="connsiteY7" fmla="*/ 212432 h 1499045"/>
              <a:gd name="connsiteX8" fmla="*/ 1593487 w 3192384"/>
              <a:gd name="connsiteY8" fmla="*/ 85110 h 1499045"/>
              <a:gd name="connsiteX9" fmla="*/ 1431442 w 3192384"/>
              <a:gd name="connsiteY9" fmla="*/ 351328 h 1499045"/>
              <a:gd name="connsiteX10" fmla="*/ 1338844 w 3192384"/>
              <a:gd name="connsiteY10" fmla="*/ 571247 h 1499045"/>
              <a:gd name="connsiteX11" fmla="*/ 2102773 w 3192384"/>
              <a:gd name="connsiteY11" fmla="*/ 212432 h 1499045"/>
              <a:gd name="connsiteX12" fmla="*/ 2438439 w 3192384"/>
              <a:gd name="connsiteY12" fmla="*/ 85110 h 1499045"/>
              <a:gd name="connsiteX13" fmla="*/ 2924576 w 3192384"/>
              <a:gd name="connsiteY13" fmla="*/ 15662 h 1499045"/>
              <a:gd name="connsiteX14" fmla="*/ 3190794 w 3192384"/>
              <a:gd name="connsiteY14" fmla="*/ 27237 h 1499045"/>
              <a:gd name="connsiteX15" fmla="*/ 2808829 w 3192384"/>
              <a:gd name="connsiteY15" fmla="*/ 189283 h 1499045"/>
              <a:gd name="connsiteX16" fmla="*/ 2484738 w 3192384"/>
              <a:gd name="connsiteY16" fmla="*/ 443926 h 1499045"/>
              <a:gd name="connsiteX17" fmla="*/ 1929153 w 3192384"/>
              <a:gd name="connsiteY17" fmla="*/ 860614 h 1499045"/>
              <a:gd name="connsiteX18" fmla="*/ 1315696 w 3192384"/>
              <a:gd name="connsiteY18" fmla="*/ 1427774 h 1499045"/>
              <a:gd name="connsiteX19" fmla="*/ 1146096 w 3192384"/>
              <a:gd name="connsiteY19" fmla="*/ 1460423 h 1499045"/>
              <a:gd name="connsiteX0" fmla="*/ 9380 w 3192384"/>
              <a:gd name="connsiteY0" fmla="*/ 1494544 h 1494544"/>
              <a:gd name="connsiteX1" fmla="*/ 29396 w 3192384"/>
              <a:gd name="connsiteY1" fmla="*/ 605972 h 1494544"/>
              <a:gd name="connsiteX2" fmla="*/ 285548 w 3192384"/>
              <a:gd name="connsiteY2" fmla="*/ 189283 h 1494544"/>
              <a:gd name="connsiteX3" fmla="*/ 725386 w 3192384"/>
              <a:gd name="connsiteY3" fmla="*/ 4088 h 1494544"/>
              <a:gd name="connsiteX4" fmla="*/ 493892 w 3192384"/>
              <a:gd name="connsiteY4" fmla="*/ 351328 h 1494544"/>
              <a:gd name="connsiteX5" fmla="*/ 378146 w 3192384"/>
              <a:gd name="connsiteY5" fmla="*/ 548098 h 1494544"/>
              <a:gd name="connsiteX6" fmla="*/ 771685 w 3192384"/>
              <a:gd name="connsiteY6" fmla="*/ 501799 h 1494544"/>
              <a:gd name="connsiteX7" fmla="*/ 1176799 w 3192384"/>
              <a:gd name="connsiteY7" fmla="*/ 212432 h 1494544"/>
              <a:gd name="connsiteX8" fmla="*/ 1593487 w 3192384"/>
              <a:gd name="connsiteY8" fmla="*/ 85110 h 1494544"/>
              <a:gd name="connsiteX9" fmla="*/ 1431442 w 3192384"/>
              <a:gd name="connsiteY9" fmla="*/ 351328 h 1494544"/>
              <a:gd name="connsiteX10" fmla="*/ 1338844 w 3192384"/>
              <a:gd name="connsiteY10" fmla="*/ 571247 h 1494544"/>
              <a:gd name="connsiteX11" fmla="*/ 2102773 w 3192384"/>
              <a:gd name="connsiteY11" fmla="*/ 212432 h 1494544"/>
              <a:gd name="connsiteX12" fmla="*/ 2438439 w 3192384"/>
              <a:gd name="connsiteY12" fmla="*/ 85110 h 1494544"/>
              <a:gd name="connsiteX13" fmla="*/ 2924576 w 3192384"/>
              <a:gd name="connsiteY13" fmla="*/ 15662 h 1494544"/>
              <a:gd name="connsiteX14" fmla="*/ 3190794 w 3192384"/>
              <a:gd name="connsiteY14" fmla="*/ 27237 h 1494544"/>
              <a:gd name="connsiteX15" fmla="*/ 2808829 w 3192384"/>
              <a:gd name="connsiteY15" fmla="*/ 189283 h 1494544"/>
              <a:gd name="connsiteX16" fmla="*/ 2484738 w 3192384"/>
              <a:gd name="connsiteY16" fmla="*/ 443926 h 1494544"/>
              <a:gd name="connsiteX17" fmla="*/ 1929153 w 3192384"/>
              <a:gd name="connsiteY17" fmla="*/ 860614 h 1494544"/>
              <a:gd name="connsiteX18" fmla="*/ 1315696 w 3192384"/>
              <a:gd name="connsiteY18" fmla="*/ 1427774 h 1494544"/>
              <a:gd name="connsiteX19" fmla="*/ 1305597 w 3192384"/>
              <a:gd name="connsiteY19" fmla="*/ 1371713 h 1494544"/>
              <a:gd name="connsiteX0" fmla="*/ 9380 w 3192384"/>
              <a:gd name="connsiteY0" fmla="*/ 1494544 h 1494544"/>
              <a:gd name="connsiteX1" fmla="*/ 29396 w 3192384"/>
              <a:gd name="connsiteY1" fmla="*/ 605972 h 1494544"/>
              <a:gd name="connsiteX2" fmla="*/ 285548 w 3192384"/>
              <a:gd name="connsiteY2" fmla="*/ 189283 h 1494544"/>
              <a:gd name="connsiteX3" fmla="*/ 725386 w 3192384"/>
              <a:gd name="connsiteY3" fmla="*/ 4088 h 1494544"/>
              <a:gd name="connsiteX4" fmla="*/ 493892 w 3192384"/>
              <a:gd name="connsiteY4" fmla="*/ 351328 h 1494544"/>
              <a:gd name="connsiteX5" fmla="*/ 378146 w 3192384"/>
              <a:gd name="connsiteY5" fmla="*/ 548098 h 1494544"/>
              <a:gd name="connsiteX6" fmla="*/ 771685 w 3192384"/>
              <a:gd name="connsiteY6" fmla="*/ 501799 h 1494544"/>
              <a:gd name="connsiteX7" fmla="*/ 1176799 w 3192384"/>
              <a:gd name="connsiteY7" fmla="*/ 212432 h 1494544"/>
              <a:gd name="connsiteX8" fmla="*/ 1593487 w 3192384"/>
              <a:gd name="connsiteY8" fmla="*/ 85110 h 1494544"/>
              <a:gd name="connsiteX9" fmla="*/ 1431442 w 3192384"/>
              <a:gd name="connsiteY9" fmla="*/ 351328 h 1494544"/>
              <a:gd name="connsiteX10" fmla="*/ 1338844 w 3192384"/>
              <a:gd name="connsiteY10" fmla="*/ 571247 h 1494544"/>
              <a:gd name="connsiteX11" fmla="*/ 2102773 w 3192384"/>
              <a:gd name="connsiteY11" fmla="*/ 212432 h 1494544"/>
              <a:gd name="connsiteX12" fmla="*/ 2438439 w 3192384"/>
              <a:gd name="connsiteY12" fmla="*/ 85110 h 1494544"/>
              <a:gd name="connsiteX13" fmla="*/ 2924576 w 3192384"/>
              <a:gd name="connsiteY13" fmla="*/ 15662 h 1494544"/>
              <a:gd name="connsiteX14" fmla="*/ 3190794 w 3192384"/>
              <a:gd name="connsiteY14" fmla="*/ 27237 h 1494544"/>
              <a:gd name="connsiteX15" fmla="*/ 2808829 w 3192384"/>
              <a:gd name="connsiteY15" fmla="*/ 189283 h 1494544"/>
              <a:gd name="connsiteX16" fmla="*/ 2484738 w 3192384"/>
              <a:gd name="connsiteY16" fmla="*/ 443926 h 1494544"/>
              <a:gd name="connsiteX17" fmla="*/ 1929153 w 3192384"/>
              <a:gd name="connsiteY17" fmla="*/ 860614 h 1494544"/>
              <a:gd name="connsiteX18" fmla="*/ 1315696 w 3192384"/>
              <a:gd name="connsiteY18" fmla="*/ 1427774 h 1494544"/>
              <a:gd name="connsiteX19" fmla="*/ 1185971 w 3192384"/>
              <a:gd name="connsiteY19" fmla="*/ 1426304 h 1494544"/>
              <a:gd name="connsiteX0" fmla="*/ 9380 w 3192384"/>
              <a:gd name="connsiteY0" fmla="*/ 1494544 h 1494544"/>
              <a:gd name="connsiteX1" fmla="*/ 29396 w 3192384"/>
              <a:gd name="connsiteY1" fmla="*/ 605972 h 1494544"/>
              <a:gd name="connsiteX2" fmla="*/ 285548 w 3192384"/>
              <a:gd name="connsiteY2" fmla="*/ 189283 h 1494544"/>
              <a:gd name="connsiteX3" fmla="*/ 725386 w 3192384"/>
              <a:gd name="connsiteY3" fmla="*/ 4088 h 1494544"/>
              <a:gd name="connsiteX4" fmla="*/ 493892 w 3192384"/>
              <a:gd name="connsiteY4" fmla="*/ 351328 h 1494544"/>
              <a:gd name="connsiteX5" fmla="*/ 378146 w 3192384"/>
              <a:gd name="connsiteY5" fmla="*/ 548098 h 1494544"/>
              <a:gd name="connsiteX6" fmla="*/ 771685 w 3192384"/>
              <a:gd name="connsiteY6" fmla="*/ 501799 h 1494544"/>
              <a:gd name="connsiteX7" fmla="*/ 1176799 w 3192384"/>
              <a:gd name="connsiteY7" fmla="*/ 212432 h 1494544"/>
              <a:gd name="connsiteX8" fmla="*/ 1593487 w 3192384"/>
              <a:gd name="connsiteY8" fmla="*/ 85110 h 1494544"/>
              <a:gd name="connsiteX9" fmla="*/ 1431442 w 3192384"/>
              <a:gd name="connsiteY9" fmla="*/ 351328 h 1494544"/>
              <a:gd name="connsiteX10" fmla="*/ 1338844 w 3192384"/>
              <a:gd name="connsiteY10" fmla="*/ 571247 h 1494544"/>
              <a:gd name="connsiteX11" fmla="*/ 2102773 w 3192384"/>
              <a:gd name="connsiteY11" fmla="*/ 212432 h 1494544"/>
              <a:gd name="connsiteX12" fmla="*/ 2438439 w 3192384"/>
              <a:gd name="connsiteY12" fmla="*/ 85110 h 1494544"/>
              <a:gd name="connsiteX13" fmla="*/ 2924576 w 3192384"/>
              <a:gd name="connsiteY13" fmla="*/ 15662 h 1494544"/>
              <a:gd name="connsiteX14" fmla="*/ 3190794 w 3192384"/>
              <a:gd name="connsiteY14" fmla="*/ 27237 h 1494544"/>
              <a:gd name="connsiteX15" fmla="*/ 2808829 w 3192384"/>
              <a:gd name="connsiteY15" fmla="*/ 189283 h 1494544"/>
              <a:gd name="connsiteX16" fmla="*/ 2484738 w 3192384"/>
              <a:gd name="connsiteY16" fmla="*/ 443926 h 1494544"/>
              <a:gd name="connsiteX17" fmla="*/ 1929153 w 3192384"/>
              <a:gd name="connsiteY17" fmla="*/ 860614 h 1494544"/>
              <a:gd name="connsiteX18" fmla="*/ 1315696 w 3192384"/>
              <a:gd name="connsiteY18" fmla="*/ 1427774 h 1494544"/>
              <a:gd name="connsiteX19" fmla="*/ 1185971 w 3192384"/>
              <a:gd name="connsiteY19" fmla="*/ 1426304 h 1494544"/>
              <a:gd name="connsiteX0" fmla="*/ 9380 w 3192384"/>
              <a:gd name="connsiteY0" fmla="*/ 1494544 h 1494544"/>
              <a:gd name="connsiteX1" fmla="*/ 29396 w 3192384"/>
              <a:gd name="connsiteY1" fmla="*/ 605972 h 1494544"/>
              <a:gd name="connsiteX2" fmla="*/ 285548 w 3192384"/>
              <a:gd name="connsiteY2" fmla="*/ 189283 h 1494544"/>
              <a:gd name="connsiteX3" fmla="*/ 725386 w 3192384"/>
              <a:gd name="connsiteY3" fmla="*/ 4088 h 1494544"/>
              <a:gd name="connsiteX4" fmla="*/ 493892 w 3192384"/>
              <a:gd name="connsiteY4" fmla="*/ 351328 h 1494544"/>
              <a:gd name="connsiteX5" fmla="*/ 378146 w 3192384"/>
              <a:gd name="connsiteY5" fmla="*/ 548098 h 1494544"/>
              <a:gd name="connsiteX6" fmla="*/ 771685 w 3192384"/>
              <a:gd name="connsiteY6" fmla="*/ 501799 h 1494544"/>
              <a:gd name="connsiteX7" fmla="*/ 1176799 w 3192384"/>
              <a:gd name="connsiteY7" fmla="*/ 212432 h 1494544"/>
              <a:gd name="connsiteX8" fmla="*/ 1593487 w 3192384"/>
              <a:gd name="connsiteY8" fmla="*/ 85110 h 1494544"/>
              <a:gd name="connsiteX9" fmla="*/ 1431442 w 3192384"/>
              <a:gd name="connsiteY9" fmla="*/ 351328 h 1494544"/>
              <a:gd name="connsiteX10" fmla="*/ 1338844 w 3192384"/>
              <a:gd name="connsiteY10" fmla="*/ 571247 h 1494544"/>
              <a:gd name="connsiteX11" fmla="*/ 2102773 w 3192384"/>
              <a:gd name="connsiteY11" fmla="*/ 212432 h 1494544"/>
              <a:gd name="connsiteX12" fmla="*/ 2438439 w 3192384"/>
              <a:gd name="connsiteY12" fmla="*/ 85110 h 1494544"/>
              <a:gd name="connsiteX13" fmla="*/ 2924576 w 3192384"/>
              <a:gd name="connsiteY13" fmla="*/ 15662 h 1494544"/>
              <a:gd name="connsiteX14" fmla="*/ 3190794 w 3192384"/>
              <a:gd name="connsiteY14" fmla="*/ 27237 h 1494544"/>
              <a:gd name="connsiteX15" fmla="*/ 2808829 w 3192384"/>
              <a:gd name="connsiteY15" fmla="*/ 189283 h 1494544"/>
              <a:gd name="connsiteX16" fmla="*/ 2484738 w 3192384"/>
              <a:gd name="connsiteY16" fmla="*/ 443926 h 1494544"/>
              <a:gd name="connsiteX17" fmla="*/ 1929153 w 3192384"/>
              <a:gd name="connsiteY17" fmla="*/ 860614 h 1494544"/>
              <a:gd name="connsiteX18" fmla="*/ 1315696 w 3192384"/>
              <a:gd name="connsiteY18" fmla="*/ 1427774 h 1494544"/>
              <a:gd name="connsiteX19" fmla="*/ 1185971 w 3192384"/>
              <a:gd name="connsiteY19" fmla="*/ 1494542 h 149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92384" h="1494544">
                <a:moveTo>
                  <a:pt x="9380" y="1494544"/>
                </a:moveTo>
                <a:cubicBezTo>
                  <a:pt x="24813" y="1338286"/>
                  <a:pt x="-32335" y="810458"/>
                  <a:pt x="29396" y="605972"/>
                </a:cubicBezTo>
                <a:cubicBezTo>
                  <a:pt x="91127" y="401486"/>
                  <a:pt x="169550" y="289597"/>
                  <a:pt x="285548" y="189283"/>
                </a:cubicBezTo>
                <a:cubicBezTo>
                  <a:pt x="401546" y="88969"/>
                  <a:pt x="690662" y="-22919"/>
                  <a:pt x="725386" y="4088"/>
                </a:cubicBezTo>
                <a:cubicBezTo>
                  <a:pt x="760110" y="31095"/>
                  <a:pt x="551765" y="260660"/>
                  <a:pt x="493892" y="351328"/>
                </a:cubicBezTo>
                <a:cubicBezTo>
                  <a:pt x="436019" y="441996"/>
                  <a:pt x="331847" y="523020"/>
                  <a:pt x="378146" y="548098"/>
                </a:cubicBezTo>
                <a:cubicBezTo>
                  <a:pt x="424445" y="573176"/>
                  <a:pt x="638576" y="557743"/>
                  <a:pt x="771685" y="501799"/>
                </a:cubicBezTo>
                <a:cubicBezTo>
                  <a:pt x="904794" y="445855"/>
                  <a:pt x="1039832" y="281880"/>
                  <a:pt x="1176799" y="212432"/>
                </a:cubicBezTo>
                <a:cubicBezTo>
                  <a:pt x="1313766" y="142984"/>
                  <a:pt x="1551047" y="61961"/>
                  <a:pt x="1593487" y="85110"/>
                </a:cubicBezTo>
                <a:cubicBezTo>
                  <a:pt x="1635927" y="108259"/>
                  <a:pt x="1473882" y="270305"/>
                  <a:pt x="1431442" y="351328"/>
                </a:cubicBezTo>
                <a:cubicBezTo>
                  <a:pt x="1389002" y="432351"/>
                  <a:pt x="1226956" y="594396"/>
                  <a:pt x="1338844" y="571247"/>
                </a:cubicBezTo>
                <a:cubicBezTo>
                  <a:pt x="1450732" y="548098"/>
                  <a:pt x="1919507" y="293455"/>
                  <a:pt x="2102773" y="212432"/>
                </a:cubicBezTo>
                <a:cubicBezTo>
                  <a:pt x="2286039" y="131409"/>
                  <a:pt x="2301472" y="117905"/>
                  <a:pt x="2438439" y="85110"/>
                </a:cubicBezTo>
                <a:cubicBezTo>
                  <a:pt x="2575406" y="52315"/>
                  <a:pt x="2799184" y="25307"/>
                  <a:pt x="2924576" y="15662"/>
                </a:cubicBezTo>
                <a:cubicBezTo>
                  <a:pt x="3049969" y="6016"/>
                  <a:pt x="3210085" y="-1700"/>
                  <a:pt x="3190794" y="27237"/>
                </a:cubicBezTo>
                <a:cubicBezTo>
                  <a:pt x="3171503" y="56174"/>
                  <a:pt x="2926505" y="119835"/>
                  <a:pt x="2808829" y="189283"/>
                </a:cubicBezTo>
                <a:cubicBezTo>
                  <a:pt x="2691153" y="258731"/>
                  <a:pt x="2631351" y="332037"/>
                  <a:pt x="2484738" y="443926"/>
                </a:cubicBezTo>
                <a:cubicBezTo>
                  <a:pt x="2338125" y="555815"/>
                  <a:pt x="2123993" y="696639"/>
                  <a:pt x="1929153" y="860614"/>
                </a:cubicBezTo>
                <a:cubicBezTo>
                  <a:pt x="1734313" y="1024589"/>
                  <a:pt x="1450734" y="1315885"/>
                  <a:pt x="1315696" y="1427774"/>
                </a:cubicBezTo>
                <a:cubicBezTo>
                  <a:pt x="1238532" y="1516514"/>
                  <a:pt x="1296175" y="1441303"/>
                  <a:pt x="1185971" y="1494542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715C2A5-EFF6-3E4B-ACC8-4C8D8D29DAF3}"/>
              </a:ext>
            </a:extLst>
          </p:cNvPr>
          <p:cNvSpPr/>
          <p:nvPr/>
        </p:nvSpPr>
        <p:spPr>
          <a:xfrm>
            <a:off x="2267237" y="4167649"/>
            <a:ext cx="8590641" cy="1689141"/>
          </a:xfrm>
          <a:custGeom>
            <a:avLst/>
            <a:gdLst>
              <a:gd name="connsiteX0" fmla="*/ 0 w 8299048"/>
              <a:gd name="connsiteY0" fmla="*/ 1472560 h 1472560"/>
              <a:gd name="connsiteX1" fmla="*/ 1875098 w 8299048"/>
              <a:gd name="connsiteY1" fmla="*/ 199345 h 1472560"/>
              <a:gd name="connsiteX2" fmla="*/ 3530278 w 8299048"/>
              <a:gd name="connsiteY2" fmla="*/ 48874 h 1472560"/>
              <a:gd name="connsiteX3" fmla="*/ 6435524 w 8299048"/>
              <a:gd name="connsiteY3" fmla="*/ 662332 h 1472560"/>
              <a:gd name="connsiteX4" fmla="*/ 8299048 w 8299048"/>
              <a:gd name="connsiteY4" fmla="*/ 477137 h 1472560"/>
              <a:gd name="connsiteX5" fmla="*/ 8299048 w 8299048"/>
              <a:gd name="connsiteY5" fmla="*/ 477137 h 1472560"/>
              <a:gd name="connsiteX6" fmla="*/ 8275898 w 8299048"/>
              <a:gd name="connsiteY6" fmla="*/ 500287 h 1472560"/>
              <a:gd name="connsiteX0" fmla="*/ 0 w 8312024"/>
              <a:gd name="connsiteY0" fmla="*/ 1472560 h 1634606"/>
              <a:gd name="connsiteX1" fmla="*/ 1875098 w 8312024"/>
              <a:gd name="connsiteY1" fmla="*/ 199345 h 1634606"/>
              <a:gd name="connsiteX2" fmla="*/ 3530278 w 8312024"/>
              <a:gd name="connsiteY2" fmla="*/ 48874 h 1634606"/>
              <a:gd name="connsiteX3" fmla="*/ 6435524 w 8312024"/>
              <a:gd name="connsiteY3" fmla="*/ 662332 h 1634606"/>
              <a:gd name="connsiteX4" fmla="*/ 8299048 w 8312024"/>
              <a:gd name="connsiteY4" fmla="*/ 477137 h 1634606"/>
              <a:gd name="connsiteX5" fmla="*/ 8299048 w 8312024"/>
              <a:gd name="connsiteY5" fmla="*/ 477137 h 1634606"/>
              <a:gd name="connsiteX6" fmla="*/ 8310622 w 8312024"/>
              <a:gd name="connsiteY6" fmla="*/ 1634606 h 1634606"/>
              <a:gd name="connsiteX0" fmla="*/ 0 w 8323599"/>
              <a:gd name="connsiteY0" fmla="*/ 1605833 h 1640557"/>
              <a:gd name="connsiteX1" fmla="*/ 1886673 w 8323599"/>
              <a:gd name="connsiteY1" fmla="*/ 205296 h 1640557"/>
              <a:gd name="connsiteX2" fmla="*/ 3541853 w 8323599"/>
              <a:gd name="connsiteY2" fmla="*/ 54825 h 1640557"/>
              <a:gd name="connsiteX3" fmla="*/ 6447099 w 8323599"/>
              <a:gd name="connsiteY3" fmla="*/ 668283 h 1640557"/>
              <a:gd name="connsiteX4" fmla="*/ 8310623 w 8323599"/>
              <a:gd name="connsiteY4" fmla="*/ 483088 h 1640557"/>
              <a:gd name="connsiteX5" fmla="*/ 8310623 w 8323599"/>
              <a:gd name="connsiteY5" fmla="*/ 483088 h 1640557"/>
              <a:gd name="connsiteX6" fmla="*/ 8322197 w 8323599"/>
              <a:gd name="connsiteY6" fmla="*/ 1640557 h 1640557"/>
              <a:gd name="connsiteX0" fmla="*/ 0 w 8381472"/>
              <a:gd name="connsiteY0" fmla="*/ 1654417 h 1654417"/>
              <a:gd name="connsiteX1" fmla="*/ 1944546 w 8381472"/>
              <a:gd name="connsiteY1" fmla="*/ 207581 h 1654417"/>
              <a:gd name="connsiteX2" fmla="*/ 3599726 w 8381472"/>
              <a:gd name="connsiteY2" fmla="*/ 57110 h 1654417"/>
              <a:gd name="connsiteX3" fmla="*/ 6504972 w 8381472"/>
              <a:gd name="connsiteY3" fmla="*/ 670568 h 1654417"/>
              <a:gd name="connsiteX4" fmla="*/ 8368496 w 8381472"/>
              <a:gd name="connsiteY4" fmla="*/ 485373 h 1654417"/>
              <a:gd name="connsiteX5" fmla="*/ 8368496 w 8381472"/>
              <a:gd name="connsiteY5" fmla="*/ 485373 h 1654417"/>
              <a:gd name="connsiteX6" fmla="*/ 8380070 w 8381472"/>
              <a:gd name="connsiteY6" fmla="*/ 1642842 h 1654417"/>
              <a:gd name="connsiteX0" fmla="*/ 0 w 8588599"/>
              <a:gd name="connsiteY0" fmla="*/ 1654417 h 1689141"/>
              <a:gd name="connsiteX1" fmla="*/ 1944546 w 8588599"/>
              <a:gd name="connsiteY1" fmla="*/ 207581 h 1689141"/>
              <a:gd name="connsiteX2" fmla="*/ 3599726 w 8588599"/>
              <a:gd name="connsiteY2" fmla="*/ 57110 h 1689141"/>
              <a:gd name="connsiteX3" fmla="*/ 6504972 w 8588599"/>
              <a:gd name="connsiteY3" fmla="*/ 670568 h 1689141"/>
              <a:gd name="connsiteX4" fmla="*/ 8368496 w 8588599"/>
              <a:gd name="connsiteY4" fmla="*/ 485373 h 1689141"/>
              <a:gd name="connsiteX5" fmla="*/ 8368496 w 8588599"/>
              <a:gd name="connsiteY5" fmla="*/ 485373 h 1689141"/>
              <a:gd name="connsiteX6" fmla="*/ 8588414 w 8588599"/>
              <a:gd name="connsiteY6" fmla="*/ 1689141 h 1689141"/>
              <a:gd name="connsiteX0" fmla="*/ 0 w 8590641"/>
              <a:gd name="connsiteY0" fmla="*/ 1654417 h 1689141"/>
              <a:gd name="connsiteX1" fmla="*/ 1944546 w 8590641"/>
              <a:gd name="connsiteY1" fmla="*/ 207581 h 1689141"/>
              <a:gd name="connsiteX2" fmla="*/ 3599726 w 8590641"/>
              <a:gd name="connsiteY2" fmla="*/ 57110 h 1689141"/>
              <a:gd name="connsiteX3" fmla="*/ 6504972 w 8590641"/>
              <a:gd name="connsiteY3" fmla="*/ 670568 h 1689141"/>
              <a:gd name="connsiteX4" fmla="*/ 8368496 w 8590641"/>
              <a:gd name="connsiteY4" fmla="*/ 485373 h 1689141"/>
              <a:gd name="connsiteX5" fmla="*/ 8588415 w 8590641"/>
              <a:gd name="connsiteY5" fmla="*/ 473798 h 1689141"/>
              <a:gd name="connsiteX6" fmla="*/ 8588414 w 8590641"/>
              <a:gd name="connsiteY6" fmla="*/ 1689141 h 168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0641" h="1689141">
                <a:moveTo>
                  <a:pt x="0" y="1654417"/>
                </a:moveTo>
                <a:cubicBezTo>
                  <a:pt x="643359" y="1136450"/>
                  <a:pt x="1344592" y="473799"/>
                  <a:pt x="1944546" y="207581"/>
                </a:cubicBezTo>
                <a:cubicBezTo>
                  <a:pt x="2544500" y="-58637"/>
                  <a:pt x="2839655" y="-20055"/>
                  <a:pt x="3599726" y="57110"/>
                </a:cubicBezTo>
                <a:cubicBezTo>
                  <a:pt x="4359797" y="134274"/>
                  <a:pt x="5710177" y="599191"/>
                  <a:pt x="6504972" y="670568"/>
                </a:cubicBezTo>
                <a:lnTo>
                  <a:pt x="8368496" y="485373"/>
                </a:lnTo>
                <a:lnTo>
                  <a:pt x="8588415" y="473798"/>
                </a:lnTo>
                <a:cubicBezTo>
                  <a:pt x="8580698" y="481515"/>
                  <a:pt x="8596131" y="1681424"/>
                  <a:pt x="8588414" y="168914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920DE5AB-D407-D94A-91F6-6A897CA6B8AA}"/>
              </a:ext>
            </a:extLst>
          </p:cNvPr>
          <p:cNvSpPr/>
          <p:nvPr/>
        </p:nvSpPr>
        <p:spPr>
          <a:xfrm>
            <a:off x="1624456" y="1550593"/>
            <a:ext cx="4889500" cy="5334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Storm Wind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A3C5D2-928E-E947-969A-F936B75A9BF6}"/>
              </a:ext>
            </a:extLst>
          </p:cNvPr>
          <p:cNvSpPr txBox="1"/>
          <p:nvPr/>
        </p:nvSpPr>
        <p:spPr>
          <a:xfrm>
            <a:off x="4069206" y="4642887"/>
            <a:ext cx="1109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Dune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B555A4-3F86-3840-A48B-00C0BE2CDB0E}"/>
              </a:ext>
            </a:extLst>
          </p:cNvPr>
          <p:cNvSpPr txBox="1"/>
          <p:nvPr/>
        </p:nvSpPr>
        <p:spPr>
          <a:xfrm>
            <a:off x="8090715" y="4046011"/>
            <a:ext cx="2445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Ombrotrophic peatbog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FD99ED-CF90-B948-82E8-26A4F605709B}"/>
              </a:ext>
            </a:extLst>
          </p:cNvPr>
          <p:cNvSpPr txBox="1"/>
          <p:nvPr/>
        </p:nvSpPr>
        <p:spPr>
          <a:xfrm>
            <a:off x="1221680" y="4968526"/>
            <a:ext cx="138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Ocean/Sea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D67B175-63E1-AC43-B04C-06BEA86AED72}"/>
              </a:ext>
            </a:extLst>
          </p:cNvPr>
          <p:cNvSpPr/>
          <p:nvPr/>
        </p:nvSpPr>
        <p:spPr>
          <a:xfrm>
            <a:off x="1558155" y="2706396"/>
            <a:ext cx="5771407" cy="1619012"/>
          </a:xfrm>
          <a:custGeom>
            <a:avLst/>
            <a:gdLst>
              <a:gd name="connsiteX0" fmla="*/ 0 w 5165766"/>
              <a:gd name="connsiteY0" fmla="*/ 1458330 h 1458330"/>
              <a:gd name="connsiteX1" fmla="*/ 1733797 w 5165766"/>
              <a:gd name="connsiteY1" fmla="*/ 128294 h 1458330"/>
              <a:gd name="connsiteX2" fmla="*/ 3764478 w 5165766"/>
              <a:gd name="connsiteY2" fmla="*/ 163920 h 1458330"/>
              <a:gd name="connsiteX3" fmla="*/ 5142015 w 5165766"/>
              <a:gd name="connsiteY3" fmla="*/ 1113946 h 1458330"/>
              <a:gd name="connsiteX4" fmla="*/ 5142015 w 5165766"/>
              <a:gd name="connsiteY4" fmla="*/ 1113946 h 1458330"/>
              <a:gd name="connsiteX5" fmla="*/ 5165766 w 5165766"/>
              <a:gd name="connsiteY5" fmla="*/ 1232699 h 1458330"/>
              <a:gd name="connsiteX0" fmla="*/ 0 w 5165766"/>
              <a:gd name="connsiteY0" fmla="*/ 1320553 h 1320553"/>
              <a:gd name="connsiteX1" fmla="*/ 1579417 w 5165766"/>
              <a:gd name="connsiteY1" fmla="*/ 358652 h 1320553"/>
              <a:gd name="connsiteX2" fmla="*/ 3764478 w 5165766"/>
              <a:gd name="connsiteY2" fmla="*/ 26143 h 1320553"/>
              <a:gd name="connsiteX3" fmla="*/ 5142015 w 5165766"/>
              <a:gd name="connsiteY3" fmla="*/ 976169 h 1320553"/>
              <a:gd name="connsiteX4" fmla="*/ 5142015 w 5165766"/>
              <a:gd name="connsiteY4" fmla="*/ 976169 h 1320553"/>
              <a:gd name="connsiteX5" fmla="*/ 5165766 w 5165766"/>
              <a:gd name="connsiteY5" fmla="*/ 1094922 h 1320553"/>
              <a:gd name="connsiteX0" fmla="*/ 0 w 5165766"/>
              <a:gd name="connsiteY0" fmla="*/ 1074042 h 1074042"/>
              <a:gd name="connsiteX1" fmla="*/ 1579417 w 5165766"/>
              <a:gd name="connsiteY1" fmla="*/ 112141 h 1074042"/>
              <a:gd name="connsiteX2" fmla="*/ 3835730 w 5165766"/>
              <a:gd name="connsiteY2" fmla="*/ 88390 h 1074042"/>
              <a:gd name="connsiteX3" fmla="*/ 5142015 w 5165766"/>
              <a:gd name="connsiteY3" fmla="*/ 729658 h 1074042"/>
              <a:gd name="connsiteX4" fmla="*/ 5142015 w 5165766"/>
              <a:gd name="connsiteY4" fmla="*/ 729658 h 1074042"/>
              <a:gd name="connsiteX5" fmla="*/ 5165766 w 5165766"/>
              <a:gd name="connsiteY5" fmla="*/ 848411 h 1074042"/>
              <a:gd name="connsiteX0" fmla="*/ 0 w 5165766"/>
              <a:gd name="connsiteY0" fmla="*/ 1074042 h 1074042"/>
              <a:gd name="connsiteX1" fmla="*/ 1579417 w 5165766"/>
              <a:gd name="connsiteY1" fmla="*/ 112141 h 1074042"/>
              <a:gd name="connsiteX2" fmla="*/ 3835730 w 5165766"/>
              <a:gd name="connsiteY2" fmla="*/ 88390 h 1074042"/>
              <a:gd name="connsiteX3" fmla="*/ 5142015 w 5165766"/>
              <a:gd name="connsiteY3" fmla="*/ 729658 h 1074042"/>
              <a:gd name="connsiteX4" fmla="*/ 5035137 w 5165766"/>
              <a:gd name="connsiteY4" fmla="*/ 765284 h 1074042"/>
              <a:gd name="connsiteX5" fmla="*/ 5165766 w 5165766"/>
              <a:gd name="connsiteY5" fmla="*/ 848411 h 1074042"/>
              <a:gd name="connsiteX0" fmla="*/ 0 w 5664529"/>
              <a:gd name="connsiteY0" fmla="*/ 1074042 h 1109668"/>
              <a:gd name="connsiteX1" fmla="*/ 1579417 w 5664529"/>
              <a:gd name="connsiteY1" fmla="*/ 112141 h 1109668"/>
              <a:gd name="connsiteX2" fmla="*/ 3835730 w 5664529"/>
              <a:gd name="connsiteY2" fmla="*/ 88390 h 1109668"/>
              <a:gd name="connsiteX3" fmla="*/ 5142015 w 5664529"/>
              <a:gd name="connsiteY3" fmla="*/ 729658 h 1109668"/>
              <a:gd name="connsiteX4" fmla="*/ 5035137 w 5664529"/>
              <a:gd name="connsiteY4" fmla="*/ 765284 h 1109668"/>
              <a:gd name="connsiteX5" fmla="*/ 5664529 w 5664529"/>
              <a:gd name="connsiteY5" fmla="*/ 1109668 h 1109668"/>
              <a:gd name="connsiteX0" fmla="*/ 0 w 5664529"/>
              <a:gd name="connsiteY0" fmla="*/ 1074042 h 1109668"/>
              <a:gd name="connsiteX1" fmla="*/ 1579417 w 5664529"/>
              <a:gd name="connsiteY1" fmla="*/ 112141 h 1109668"/>
              <a:gd name="connsiteX2" fmla="*/ 3835730 w 5664529"/>
              <a:gd name="connsiteY2" fmla="*/ 88390 h 1109668"/>
              <a:gd name="connsiteX3" fmla="*/ 5142015 w 5664529"/>
              <a:gd name="connsiteY3" fmla="*/ 729658 h 1109668"/>
              <a:gd name="connsiteX4" fmla="*/ 5403272 w 5664529"/>
              <a:gd name="connsiteY4" fmla="*/ 907788 h 1109668"/>
              <a:gd name="connsiteX5" fmla="*/ 5664529 w 5664529"/>
              <a:gd name="connsiteY5" fmla="*/ 1109668 h 1109668"/>
              <a:gd name="connsiteX0" fmla="*/ 0 w 5771407"/>
              <a:gd name="connsiteY0" fmla="*/ 1619012 h 1619012"/>
              <a:gd name="connsiteX1" fmla="*/ 1686295 w 5771407"/>
              <a:gd name="connsiteY1" fmla="*/ 146472 h 1619012"/>
              <a:gd name="connsiteX2" fmla="*/ 3942608 w 5771407"/>
              <a:gd name="connsiteY2" fmla="*/ 122721 h 1619012"/>
              <a:gd name="connsiteX3" fmla="*/ 5248893 w 5771407"/>
              <a:gd name="connsiteY3" fmla="*/ 763989 h 1619012"/>
              <a:gd name="connsiteX4" fmla="*/ 5510150 w 5771407"/>
              <a:gd name="connsiteY4" fmla="*/ 942119 h 1619012"/>
              <a:gd name="connsiteX5" fmla="*/ 5771407 w 5771407"/>
              <a:gd name="connsiteY5" fmla="*/ 1143999 h 1619012"/>
              <a:gd name="connsiteX0" fmla="*/ 0 w 5771407"/>
              <a:gd name="connsiteY0" fmla="*/ 1619012 h 1619012"/>
              <a:gd name="connsiteX1" fmla="*/ 1686295 w 5771407"/>
              <a:gd name="connsiteY1" fmla="*/ 146472 h 1619012"/>
              <a:gd name="connsiteX2" fmla="*/ 3942608 w 5771407"/>
              <a:gd name="connsiteY2" fmla="*/ 122721 h 1619012"/>
              <a:gd name="connsiteX3" fmla="*/ 5248893 w 5771407"/>
              <a:gd name="connsiteY3" fmla="*/ 763989 h 1619012"/>
              <a:gd name="connsiteX4" fmla="*/ 5510150 w 5771407"/>
              <a:gd name="connsiteY4" fmla="*/ 942119 h 1619012"/>
              <a:gd name="connsiteX5" fmla="*/ 5771407 w 5771407"/>
              <a:gd name="connsiteY5" fmla="*/ 1143999 h 161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1407" h="1619012">
                <a:moveTo>
                  <a:pt x="0" y="1619012"/>
                </a:moveTo>
                <a:cubicBezTo>
                  <a:pt x="386938" y="1002485"/>
                  <a:pt x="1029194" y="395854"/>
                  <a:pt x="1686295" y="146472"/>
                </a:cubicBezTo>
                <a:cubicBezTo>
                  <a:pt x="2343396" y="-102910"/>
                  <a:pt x="3348842" y="19802"/>
                  <a:pt x="3942608" y="122721"/>
                </a:cubicBezTo>
                <a:cubicBezTo>
                  <a:pt x="4536374" y="225641"/>
                  <a:pt x="5248893" y="763989"/>
                  <a:pt x="5248893" y="763989"/>
                </a:cubicBezTo>
                <a:lnTo>
                  <a:pt x="5510150" y="942119"/>
                </a:lnTo>
                <a:lnTo>
                  <a:pt x="5771407" y="1143999"/>
                </a:ln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A342599-0C87-3948-A5D2-FCF17AE08745}"/>
              </a:ext>
            </a:extLst>
          </p:cNvPr>
          <p:cNvSpPr/>
          <p:nvPr/>
        </p:nvSpPr>
        <p:spPr>
          <a:xfrm>
            <a:off x="1914298" y="3771153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4F8E57F-146F-044E-A19D-9BAF1F73A32E}"/>
              </a:ext>
            </a:extLst>
          </p:cNvPr>
          <p:cNvSpPr/>
          <p:nvPr/>
        </p:nvSpPr>
        <p:spPr>
          <a:xfrm>
            <a:off x="2214362" y="3510110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4DA78BD-2AB0-A94E-9230-FE569DEF15BB}"/>
              </a:ext>
            </a:extLst>
          </p:cNvPr>
          <p:cNvSpPr/>
          <p:nvPr/>
        </p:nvSpPr>
        <p:spPr>
          <a:xfrm>
            <a:off x="2270441" y="3710423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87992C1-8DD4-7B48-8A4B-003F23C11237}"/>
              </a:ext>
            </a:extLst>
          </p:cNvPr>
          <p:cNvSpPr/>
          <p:nvPr/>
        </p:nvSpPr>
        <p:spPr>
          <a:xfrm>
            <a:off x="2323315" y="3247208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96F2045-1B02-604A-A755-D69B32932C23}"/>
              </a:ext>
            </a:extLst>
          </p:cNvPr>
          <p:cNvSpPr/>
          <p:nvPr/>
        </p:nvSpPr>
        <p:spPr>
          <a:xfrm>
            <a:off x="2475715" y="3399608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5FFAB61-AF84-FB4C-BD96-B766A227C5D4}"/>
              </a:ext>
            </a:extLst>
          </p:cNvPr>
          <p:cNvSpPr/>
          <p:nvPr/>
        </p:nvSpPr>
        <p:spPr>
          <a:xfrm>
            <a:off x="2756766" y="3271153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4594C47-8F1D-984A-A4AB-549A47A222DB}"/>
              </a:ext>
            </a:extLst>
          </p:cNvPr>
          <p:cNvSpPr/>
          <p:nvPr/>
        </p:nvSpPr>
        <p:spPr>
          <a:xfrm>
            <a:off x="2809640" y="2953674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83BC700-F7DC-E949-ADE2-BBEB80679E4B}"/>
              </a:ext>
            </a:extLst>
          </p:cNvPr>
          <p:cNvSpPr/>
          <p:nvPr/>
        </p:nvSpPr>
        <p:spPr>
          <a:xfrm>
            <a:off x="2962040" y="3106074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795423E-6C7E-F249-BC02-120431FBD6BC}"/>
              </a:ext>
            </a:extLst>
          </p:cNvPr>
          <p:cNvSpPr/>
          <p:nvPr/>
        </p:nvSpPr>
        <p:spPr>
          <a:xfrm>
            <a:off x="3154053" y="2893352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77E2534-680A-444A-BB65-3EBBD1028542}"/>
              </a:ext>
            </a:extLst>
          </p:cNvPr>
          <p:cNvSpPr/>
          <p:nvPr/>
        </p:nvSpPr>
        <p:spPr>
          <a:xfrm>
            <a:off x="3066266" y="2739656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631D0F8-75AB-8B4D-A45B-761448502AFE}"/>
              </a:ext>
            </a:extLst>
          </p:cNvPr>
          <p:cNvSpPr/>
          <p:nvPr/>
        </p:nvSpPr>
        <p:spPr>
          <a:xfrm>
            <a:off x="3392717" y="2953219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707CD17-6680-6F48-AEBB-E41B5D9B223D}"/>
              </a:ext>
            </a:extLst>
          </p:cNvPr>
          <p:cNvSpPr/>
          <p:nvPr/>
        </p:nvSpPr>
        <p:spPr>
          <a:xfrm>
            <a:off x="3607614" y="2893352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859957A-81B7-434D-8A8C-5686BB45E243}"/>
              </a:ext>
            </a:extLst>
          </p:cNvPr>
          <p:cNvSpPr/>
          <p:nvPr/>
        </p:nvSpPr>
        <p:spPr>
          <a:xfrm>
            <a:off x="3760014" y="3045752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23E2B8B-6C79-F34F-853C-F2B29F05AB11}"/>
              </a:ext>
            </a:extLst>
          </p:cNvPr>
          <p:cNvSpPr/>
          <p:nvPr/>
        </p:nvSpPr>
        <p:spPr>
          <a:xfrm>
            <a:off x="4041065" y="2859985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88F4D7E-7BB9-1843-BD68-1CC251248042}"/>
              </a:ext>
            </a:extLst>
          </p:cNvPr>
          <p:cNvSpPr/>
          <p:nvPr/>
        </p:nvSpPr>
        <p:spPr>
          <a:xfrm>
            <a:off x="4390625" y="2720291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2FB1B72-3E32-6D43-BCB9-55FFB8AF036B}"/>
              </a:ext>
            </a:extLst>
          </p:cNvPr>
          <p:cNvSpPr/>
          <p:nvPr/>
        </p:nvSpPr>
        <p:spPr>
          <a:xfrm>
            <a:off x="3392716" y="2670991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D98AD80-7E8A-2344-9A2A-C120EE3EA46E}"/>
              </a:ext>
            </a:extLst>
          </p:cNvPr>
          <p:cNvSpPr/>
          <p:nvPr/>
        </p:nvSpPr>
        <p:spPr>
          <a:xfrm>
            <a:off x="3659965" y="2686924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5F824E5-D386-9C4A-BF83-58E98F211600}"/>
              </a:ext>
            </a:extLst>
          </p:cNvPr>
          <p:cNvSpPr/>
          <p:nvPr/>
        </p:nvSpPr>
        <p:spPr>
          <a:xfrm>
            <a:off x="3860588" y="2778522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C871627-E28E-D941-AAE2-EFDD407A1139}"/>
              </a:ext>
            </a:extLst>
          </p:cNvPr>
          <p:cNvSpPr/>
          <p:nvPr/>
        </p:nvSpPr>
        <p:spPr>
          <a:xfrm>
            <a:off x="4146814" y="2583605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558B95-C214-2A48-A9FD-CD723A172812}"/>
              </a:ext>
            </a:extLst>
          </p:cNvPr>
          <p:cNvSpPr/>
          <p:nvPr/>
        </p:nvSpPr>
        <p:spPr>
          <a:xfrm>
            <a:off x="4791312" y="2632253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9E9B87A-3487-2F4A-8CAE-542013AE58D6}"/>
              </a:ext>
            </a:extLst>
          </p:cNvPr>
          <p:cNvSpPr/>
          <p:nvPr/>
        </p:nvSpPr>
        <p:spPr>
          <a:xfrm>
            <a:off x="4928077" y="2873923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A3C033E-BE7A-954A-934B-DF030D156D4A}"/>
              </a:ext>
            </a:extLst>
          </p:cNvPr>
          <p:cNvSpPr/>
          <p:nvPr/>
        </p:nvSpPr>
        <p:spPr>
          <a:xfrm>
            <a:off x="5139124" y="2656790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46697F9-6B7F-CC4C-80B5-DD3931185D52}"/>
              </a:ext>
            </a:extLst>
          </p:cNvPr>
          <p:cNvSpPr/>
          <p:nvPr/>
        </p:nvSpPr>
        <p:spPr>
          <a:xfrm>
            <a:off x="5345424" y="2939969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79EED45-33FC-ED4F-9439-4BB010FB6E27}"/>
              </a:ext>
            </a:extLst>
          </p:cNvPr>
          <p:cNvSpPr/>
          <p:nvPr/>
        </p:nvSpPr>
        <p:spPr>
          <a:xfrm>
            <a:off x="5568317" y="2746971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AF27DA7-7EF7-C448-87EF-7EDA17D5D8C3}"/>
              </a:ext>
            </a:extLst>
          </p:cNvPr>
          <p:cNvSpPr/>
          <p:nvPr/>
        </p:nvSpPr>
        <p:spPr>
          <a:xfrm>
            <a:off x="5842899" y="3012385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E3815DF-3439-564F-8DE1-7D0E18601F58}"/>
              </a:ext>
            </a:extLst>
          </p:cNvPr>
          <p:cNvSpPr/>
          <p:nvPr/>
        </p:nvSpPr>
        <p:spPr>
          <a:xfrm>
            <a:off x="6078978" y="2954212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957AC4C-B9F7-9648-9222-092F2C348FED}"/>
              </a:ext>
            </a:extLst>
          </p:cNvPr>
          <p:cNvSpPr/>
          <p:nvPr/>
        </p:nvSpPr>
        <p:spPr>
          <a:xfrm>
            <a:off x="6327001" y="3207795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47BCB58-ACD4-2B46-882E-7F4CEE093B8C}"/>
              </a:ext>
            </a:extLst>
          </p:cNvPr>
          <p:cNvSpPr/>
          <p:nvPr/>
        </p:nvSpPr>
        <p:spPr>
          <a:xfrm>
            <a:off x="6240709" y="3024550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F851C63-2798-3C4D-9776-2BEB27F62D7B}"/>
              </a:ext>
            </a:extLst>
          </p:cNvPr>
          <p:cNvSpPr/>
          <p:nvPr/>
        </p:nvSpPr>
        <p:spPr>
          <a:xfrm>
            <a:off x="6443542" y="3434503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29302B0-96FF-DC44-A7F7-2B589F1AF23E}"/>
              </a:ext>
            </a:extLst>
          </p:cNvPr>
          <p:cNvSpPr/>
          <p:nvPr/>
        </p:nvSpPr>
        <p:spPr>
          <a:xfrm>
            <a:off x="6585644" y="3079855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BD97D93-AF2E-5745-9D03-7BC426D66052}"/>
              </a:ext>
            </a:extLst>
          </p:cNvPr>
          <p:cNvSpPr/>
          <p:nvPr/>
        </p:nvSpPr>
        <p:spPr>
          <a:xfrm>
            <a:off x="6738044" y="3232255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2A4CA04-CB5E-974A-BFBB-DF34AF407C92}"/>
              </a:ext>
            </a:extLst>
          </p:cNvPr>
          <p:cNvSpPr/>
          <p:nvPr/>
        </p:nvSpPr>
        <p:spPr>
          <a:xfrm>
            <a:off x="6890444" y="3384655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36D21E4-1AE1-EB4A-A245-0ACE625C41DC}"/>
              </a:ext>
            </a:extLst>
          </p:cNvPr>
          <p:cNvSpPr/>
          <p:nvPr/>
        </p:nvSpPr>
        <p:spPr>
          <a:xfrm>
            <a:off x="6685169" y="3513467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1E1B14D-CA0D-E648-B8A9-D1E7BFCFC0B9}"/>
              </a:ext>
            </a:extLst>
          </p:cNvPr>
          <p:cNvSpPr/>
          <p:nvPr/>
        </p:nvSpPr>
        <p:spPr>
          <a:xfrm>
            <a:off x="6942891" y="3774147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CBCA02F-F7FE-DD41-843E-F228A278A9F4}"/>
              </a:ext>
            </a:extLst>
          </p:cNvPr>
          <p:cNvSpPr/>
          <p:nvPr/>
        </p:nvSpPr>
        <p:spPr>
          <a:xfrm>
            <a:off x="7118620" y="3537233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A616926-C663-FA49-9499-D6FAFC8F7004}"/>
              </a:ext>
            </a:extLst>
          </p:cNvPr>
          <p:cNvSpPr/>
          <p:nvPr/>
        </p:nvSpPr>
        <p:spPr>
          <a:xfrm>
            <a:off x="7271020" y="3689633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4E240F4-CB7E-9A46-9B84-F3EFB4531861}"/>
              </a:ext>
            </a:extLst>
          </p:cNvPr>
          <p:cNvSpPr/>
          <p:nvPr/>
        </p:nvSpPr>
        <p:spPr>
          <a:xfrm>
            <a:off x="7188858" y="3913963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5EDE5D4-FC82-7C43-98CD-1964D918D8AA}"/>
              </a:ext>
            </a:extLst>
          </p:cNvPr>
          <p:cNvSpPr/>
          <p:nvPr/>
        </p:nvSpPr>
        <p:spPr>
          <a:xfrm>
            <a:off x="7399722" y="3898287"/>
            <a:ext cx="105749" cy="93234"/>
          </a:xfrm>
          <a:prstGeom prst="ellipse">
            <a:avLst/>
          </a:prstGeom>
          <a:gradFill flip="none" rotWithShape="1">
            <a:gsLst>
              <a:gs pos="9200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B4DB45CC-D22B-8345-873D-B2A4FA0EFC37}"/>
              </a:ext>
            </a:extLst>
          </p:cNvPr>
          <p:cNvSpPr/>
          <p:nvPr/>
        </p:nvSpPr>
        <p:spPr>
          <a:xfrm>
            <a:off x="4943723" y="2983597"/>
            <a:ext cx="3970903" cy="1183601"/>
          </a:xfrm>
          <a:custGeom>
            <a:avLst/>
            <a:gdLst>
              <a:gd name="connsiteX0" fmla="*/ 0 w 5165766"/>
              <a:gd name="connsiteY0" fmla="*/ 1458330 h 1458330"/>
              <a:gd name="connsiteX1" fmla="*/ 1733797 w 5165766"/>
              <a:gd name="connsiteY1" fmla="*/ 128294 h 1458330"/>
              <a:gd name="connsiteX2" fmla="*/ 3764478 w 5165766"/>
              <a:gd name="connsiteY2" fmla="*/ 163920 h 1458330"/>
              <a:gd name="connsiteX3" fmla="*/ 5142015 w 5165766"/>
              <a:gd name="connsiteY3" fmla="*/ 1113946 h 1458330"/>
              <a:gd name="connsiteX4" fmla="*/ 5142015 w 5165766"/>
              <a:gd name="connsiteY4" fmla="*/ 1113946 h 1458330"/>
              <a:gd name="connsiteX5" fmla="*/ 5165766 w 5165766"/>
              <a:gd name="connsiteY5" fmla="*/ 1232699 h 1458330"/>
              <a:gd name="connsiteX0" fmla="*/ 0 w 5165766"/>
              <a:gd name="connsiteY0" fmla="*/ 1320553 h 1320553"/>
              <a:gd name="connsiteX1" fmla="*/ 1579417 w 5165766"/>
              <a:gd name="connsiteY1" fmla="*/ 358652 h 1320553"/>
              <a:gd name="connsiteX2" fmla="*/ 3764478 w 5165766"/>
              <a:gd name="connsiteY2" fmla="*/ 26143 h 1320553"/>
              <a:gd name="connsiteX3" fmla="*/ 5142015 w 5165766"/>
              <a:gd name="connsiteY3" fmla="*/ 976169 h 1320553"/>
              <a:gd name="connsiteX4" fmla="*/ 5142015 w 5165766"/>
              <a:gd name="connsiteY4" fmla="*/ 976169 h 1320553"/>
              <a:gd name="connsiteX5" fmla="*/ 5165766 w 5165766"/>
              <a:gd name="connsiteY5" fmla="*/ 1094922 h 1320553"/>
              <a:gd name="connsiteX0" fmla="*/ 0 w 5165766"/>
              <a:gd name="connsiteY0" fmla="*/ 1074042 h 1074042"/>
              <a:gd name="connsiteX1" fmla="*/ 1579417 w 5165766"/>
              <a:gd name="connsiteY1" fmla="*/ 112141 h 1074042"/>
              <a:gd name="connsiteX2" fmla="*/ 3835730 w 5165766"/>
              <a:gd name="connsiteY2" fmla="*/ 88390 h 1074042"/>
              <a:gd name="connsiteX3" fmla="*/ 5142015 w 5165766"/>
              <a:gd name="connsiteY3" fmla="*/ 729658 h 1074042"/>
              <a:gd name="connsiteX4" fmla="*/ 5142015 w 5165766"/>
              <a:gd name="connsiteY4" fmla="*/ 729658 h 1074042"/>
              <a:gd name="connsiteX5" fmla="*/ 5165766 w 5165766"/>
              <a:gd name="connsiteY5" fmla="*/ 848411 h 1074042"/>
              <a:gd name="connsiteX0" fmla="*/ 0 w 5165766"/>
              <a:gd name="connsiteY0" fmla="*/ 1074042 h 1074042"/>
              <a:gd name="connsiteX1" fmla="*/ 1579417 w 5165766"/>
              <a:gd name="connsiteY1" fmla="*/ 112141 h 1074042"/>
              <a:gd name="connsiteX2" fmla="*/ 3835730 w 5165766"/>
              <a:gd name="connsiteY2" fmla="*/ 88390 h 1074042"/>
              <a:gd name="connsiteX3" fmla="*/ 5142015 w 5165766"/>
              <a:gd name="connsiteY3" fmla="*/ 729658 h 1074042"/>
              <a:gd name="connsiteX4" fmla="*/ 5035137 w 5165766"/>
              <a:gd name="connsiteY4" fmla="*/ 765284 h 1074042"/>
              <a:gd name="connsiteX5" fmla="*/ 5165766 w 5165766"/>
              <a:gd name="connsiteY5" fmla="*/ 848411 h 1074042"/>
              <a:gd name="connsiteX0" fmla="*/ 0 w 5664529"/>
              <a:gd name="connsiteY0" fmla="*/ 1074042 h 1109668"/>
              <a:gd name="connsiteX1" fmla="*/ 1579417 w 5664529"/>
              <a:gd name="connsiteY1" fmla="*/ 112141 h 1109668"/>
              <a:gd name="connsiteX2" fmla="*/ 3835730 w 5664529"/>
              <a:gd name="connsiteY2" fmla="*/ 88390 h 1109668"/>
              <a:gd name="connsiteX3" fmla="*/ 5142015 w 5664529"/>
              <a:gd name="connsiteY3" fmla="*/ 729658 h 1109668"/>
              <a:gd name="connsiteX4" fmla="*/ 5035137 w 5664529"/>
              <a:gd name="connsiteY4" fmla="*/ 765284 h 1109668"/>
              <a:gd name="connsiteX5" fmla="*/ 5664529 w 5664529"/>
              <a:gd name="connsiteY5" fmla="*/ 1109668 h 1109668"/>
              <a:gd name="connsiteX0" fmla="*/ 0 w 5664529"/>
              <a:gd name="connsiteY0" fmla="*/ 1074042 h 1109668"/>
              <a:gd name="connsiteX1" fmla="*/ 1579417 w 5664529"/>
              <a:gd name="connsiteY1" fmla="*/ 112141 h 1109668"/>
              <a:gd name="connsiteX2" fmla="*/ 3835730 w 5664529"/>
              <a:gd name="connsiteY2" fmla="*/ 88390 h 1109668"/>
              <a:gd name="connsiteX3" fmla="*/ 5142015 w 5664529"/>
              <a:gd name="connsiteY3" fmla="*/ 729658 h 1109668"/>
              <a:gd name="connsiteX4" fmla="*/ 5403272 w 5664529"/>
              <a:gd name="connsiteY4" fmla="*/ 907788 h 1109668"/>
              <a:gd name="connsiteX5" fmla="*/ 5664529 w 5664529"/>
              <a:gd name="connsiteY5" fmla="*/ 1109668 h 1109668"/>
              <a:gd name="connsiteX0" fmla="*/ 0 w 5771407"/>
              <a:gd name="connsiteY0" fmla="*/ 1619012 h 1619012"/>
              <a:gd name="connsiteX1" fmla="*/ 1686295 w 5771407"/>
              <a:gd name="connsiteY1" fmla="*/ 146472 h 1619012"/>
              <a:gd name="connsiteX2" fmla="*/ 3942608 w 5771407"/>
              <a:gd name="connsiteY2" fmla="*/ 122721 h 1619012"/>
              <a:gd name="connsiteX3" fmla="*/ 5248893 w 5771407"/>
              <a:gd name="connsiteY3" fmla="*/ 763989 h 1619012"/>
              <a:gd name="connsiteX4" fmla="*/ 5510150 w 5771407"/>
              <a:gd name="connsiteY4" fmla="*/ 942119 h 1619012"/>
              <a:gd name="connsiteX5" fmla="*/ 5771407 w 5771407"/>
              <a:gd name="connsiteY5" fmla="*/ 1143999 h 1619012"/>
              <a:gd name="connsiteX0" fmla="*/ 0 w 5771407"/>
              <a:gd name="connsiteY0" fmla="*/ 1619012 h 1619012"/>
              <a:gd name="connsiteX1" fmla="*/ 1686295 w 5771407"/>
              <a:gd name="connsiteY1" fmla="*/ 146472 h 1619012"/>
              <a:gd name="connsiteX2" fmla="*/ 3942608 w 5771407"/>
              <a:gd name="connsiteY2" fmla="*/ 122721 h 1619012"/>
              <a:gd name="connsiteX3" fmla="*/ 5248893 w 5771407"/>
              <a:gd name="connsiteY3" fmla="*/ 763989 h 1619012"/>
              <a:gd name="connsiteX4" fmla="*/ 5510150 w 5771407"/>
              <a:gd name="connsiteY4" fmla="*/ 942119 h 1619012"/>
              <a:gd name="connsiteX5" fmla="*/ 5771407 w 5771407"/>
              <a:gd name="connsiteY5" fmla="*/ 1143999 h 1619012"/>
              <a:gd name="connsiteX0" fmla="*/ 0 w 5852076"/>
              <a:gd name="connsiteY0" fmla="*/ 1619012 h 1619012"/>
              <a:gd name="connsiteX1" fmla="*/ 1686295 w 5852076"/>
              <a:gd name="connsiteY1" fmla="*/ 146472 h 1619012"/>
              <a:gd name="connsiteX2" fmla="*/ 3942608 w 5852076"/>
              <a:gd name="connsiteY2" fmla="*/ 122721 h 1619012"/>
              <a:gd name="connsiteX3" fmla="*/ 5248893 w 5852076"/>
              <a:gd name="connsiteY3" fmla="*/ 763989 h 1619012"/>
              <a:gd name="connsiteX4" fmla="*/ 5510150 w 5852076"/>
              <a:gd name="connsiteY4" fmla="*/ 942119 h 1619012"/>
              <a:gd name="connsiteX5" fmla="*/ 5852076 w 5852076"/>
              <a:gd name="connsiteY5" fmla="*/ 1281585 h 1619012"/>
              <a:gd name="connsiteX0" fmla="*/ 0 w 5838631"/>
              <a:gd name="connsiteY0" fmla="*/ 1619012 h 1619012"/>
              <a:gd name="connsiteX1" fmla="*/ 1686295 w 5838631"/>
              <a:gd name="connsiteY1" fmla="*/ 146472 h 1619012"/>
              <a:gd name="connsiteX2" fmla="*/ 3942608 w 5838631"/>
              <a:gd name="connsiteY2" fmla="*/ 122721 h 1619012"/>
              <a:gd name="connsiteX3" fmla="*/ 5248893 w 5838631"/>
              <a:gd name="connsiteY3" fmla="*/ 763989 h 1619012"/>
              <a:gd name="connsiteX4" fmla="*/ 5510150 w 5838631"/>
              <a:gd name="connsiteY4" fmla="*/ 942119 h 1619012"/>
              <a:gd name="connsiteX5" fmla="*/ 5838631 w 5838631"/>
              <a:gd name="connsiteY5" fmla="*/ 1256569 h 161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8631" h="1619012">
                <a:moveTo>
                  <a:pt x="0" y="1619012"/>
                </a:moveTo>
                <a:cubicBezTo>
                  <a:pt x="386938" y="1002485"/>
                  <a:pt x="1029194" y="395854"/>
                  <a:pt x="1686295" y="146472"/>
                </a:cubicBezTo>
                <a:cubicBezTo>
                  <a:pt x="2343396" y="-102910"/>
                  <a:pt x="3348842" y="19802"/>
                  <a:pt x="3942608" y="122721"/>
                </a:cubicBezTo>
                <a:cubicBezTo>
                  <a:pt x="4536374" y="225641"/>
                  <a:pt x="5248893" y="763989"/>
                  <a:pt x="5248893" y="763989"/>
                </a:cubicBezTo>
                <a:lnTo>
                  <a:pt x="5510150" y="942119"/>
                </a:lnTo>
                <a:lnTo>
                  <a:pt x="5838631" y="1256569"/>
                </a:ln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183F0F7-FAF1-4D4F-AC5D-E08CD38CE2F1}"/>
              </a:ext>
            </a:extLst>
          </p:cNvPr>
          <p:cNvSpPr/>
          <p:nvPr/>
        </p:nvSpPr>
        <p:spPr>
          <a:xfrm>
            <a:off x="4896720" y="3974763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C2F7EA3-CF7B-B34D-86EC-5877CFB34303}"/>
              </a:ext>
            </a:extLst>
          </p:cNvPr>
          <p:cNvSpPr/>
          <p:nvPr/>
        </p:nvSpPr>
        <p:spPr>
          <a:xfrm>
            <a:off x="5156789" y="3923388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CB0E5B1-C8AF-2047-9D37-7DE612AC85D1}"/>
              </a:ext>
            </a:extLst>
          </p:cNvPr>
          <p:cNvSpPr/>
          <p:nvPr/>
        </p:nvSpPr>
        <p:spPr>
          <a:xfrm>
            <a:off x="5275718" y="3614195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9C0843-BAE4-FB46-8373-11BFC896CFCA}"/>
              </a:ext>
            </a:extLst>
          </p:cNvPr>
          <p:cNvSpPr/>
          <p:nvPr/>
        </p:nvSpPr>
        <p:spPr>
          <a:xfrm>
            <a:off x="5428118" y="3766595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C6185D6-4BE7-C24F-96F5-A6418E820749}"/>
              </a:ext>
            </a:extLst>
          </p:cNvPr>
          <p:cNvSpPr/>
          <p:nvPr/>
        </p:nvSpPr>
        <p:spPr>
          <a:xfrm>
            <a:off x="5075997" y="3745285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5BC3231-C1DE-0C40-8946-AF8056C29D06}"/>
              </a:ext>
            </a:extLst>
          </p:cNvPr>
          <p:cNvSpPr/>
          <p:nvPr/>
        </p:nvSpPr>
        <p:spPr>
          <a:xfrm>
            <a:off x="5607713" y="3556727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1689A21-CB83-A145-B70A-5ECBD5A7EFCA}"/>
              </a:ext>
            </a:extLst>
          </p:cNvPr>
          <p:cNvSpPr/>
          <p:nvPr/>
        </p:nvSpPr>
        <p:spPr>
          <a:xfrm>
            <a:off x="5392725" y="3426469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86EC26D-07D5-0A47-9B5C-D49E77A3BACD}"/>
              </a:ext>
            </a:extLst>
          </p:cNvPr>
          <p:cNvSpPr/>
          <p:nvPr/>
        </p:nvSpPr>
        <p:spPr>
          <a:xfrm>
            <a:off x="5572313" y="3283869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5665CB4-F578-4945-BB47-251E9CD249EC}"/>
              </a:ext>
            </a:extLst>
          </p:cNvPr>
          <p:cNvSpPr/>
          <p:nvPr/>
        </p:nvSpPr>
        <p:spPr>
          <a:xfrm>
            <a:off x="5833928" y="3306374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744F6FF-EFBA-5642-A7E5-A3934F04A70A}"/>
              </a:ext>
            </a:extLst>
          </p:cNvPr>
          <p:cNvSpPr/>
          <p:nvPr/>
        </p:nvSpPr>
        <p:spPr>
          <a:xfrm>
            <a:off x="6073061" y="3161282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427DB1F-ADFE-BF47-A4CF-2379825F4828}"/>
              </a:ext>
            </a:extLst>
          </p:cNvPr>
          <p:cNvSpPr/>
          <p:nvPr/>
        </p:nvSpPr>
        <p:spPr>
          <a:xfrm>
            <a:off x="5960938" y="2994868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40F7533-BC98-E846-90B8-923644F94F43}"/>
              </a:ext>
            </a:extLst>
          </p:cNvPr>
          <p:cNvSpPr/>
          <p:nvPr/>
        </p:nvSpPr>
        <p:spPr>
          <a:xfrm>
            <a:off x="6342008" y="2896332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C915229-0980-7949-82EE-8B2F0B3ECDF1}"/>
              </a:ext>
            </a:extLst>
          </p:cNvPr>
          <p:cNvSpPr/>
          <p:nvPr/>
        </p:nvSpPr>
        <p:spPr>
          <a:xfrm>
            <a:off x="6456144" y="3050483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F086FC8-EC2B-6946-B304-3CB2F18DB5A4}"/>
              </a:ext>
            </a:extLst>
          </p:cNvPr>
          <p:cNvSpPr/>
          <p:nvPr/>
        </p:nvSpPr>
        <p:spPr>
          <a:xfrm>
            <a:off x="6605038" y="2855198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2B13205-DAB7-684F-AEF4-9104F32CD056}"/>
              </a:ext>
            </a:extLst>
          </p:cNvPr>
          <p:cNvSpPr/>
          <p:nvPr/>
        </p:nvSpPr>
        <p:spPr>
          <a:xfrm>
            <a:off x="6862671" y="2931316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5279CF7-7DF5-CC4A-9D2A-FDACD97F3B11}"/>
              </a:ext>
            </a:extLst>
          </p:cNvPr>
          <p:cNvSpPr/>
          <p:nvPr/>
        </p:nvSpPr>
        <p:spPr>
          <a:xfrm>
            <a:off x="7015071" y="3083716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AEB32BF-2098-5344-94A6-9043D30FFC24}"/>
              </a:ext>
            </a:extLst>
          </p:cNvPr>
          <p:cNvSpPr/>
          <p:nvPr/>
        </p:nvSpPr>
        <p:spPr>
          <a:xfrm>
            <a:off x="7175339" y="2889912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BCCDB25-E65B-904B-9EB4-7CCF31CEA78C}"/>
              </a:ext>
            </a:extLst>
          </p:cNvPr>
          <p:cNvSpPr/>
          <p:nvPr/>
        </p:nvSpPr>
        <p:spPr>
          <a:xfrm>
            <a:off x="7194542" y="3114561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2E8AE70-D297-9C4D-990E-0F3F0826048B}"/>
              </a:ext>
            </a:extLst>
          </p:cNvPr>
          <p:cNvSpPr/>
          <p:nvPr/>
        </p:nvSpPr>
        <p:spPr>
          <a:xfrm>
            <a:off x="7440538" y="2928760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4C35673-0C99-F042-8B78-4EC9115B86A5}"/>
              </a:ext>
            </a:extLst>
          </p:cNvPr>
          <p:cNvSpPr/>
          <p:nvPr/>
        </p:nvSpPr>
        <p:spPr>
          <a:xfrm>
            <a:off x="7472526" y="3106074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F87AC91-2DD2-E44C-A71C-5C12E7157EF9}"/>
              </a:ext>
            </a:extLst>
          </p:cNvPr>
          <p:cNvSpPr/>
          <p:nvPr/>
        </p:nvSpPr>
        <p:spPr>
          <a:xfrm>
            <a:off x="7878569" y="3069929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2DDA4A7-EDE5-BE46-A0B6-F633A2FDAB9E}"/>
              </a:ext>
            </a:extLst>
          </p:cNvPr>
          <p:cNvSpPr/>
          <p:nvPr/>
        </p:nvSpPr>
        <p:spPr>
          <a:xfrm>
            <a:off x="7915136" y="3254412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69DAE85-1E5D-FB43-936B-C5B57FB9021C}"/>
              </a:ext>
            </a:extLst>
          </p:cNvPr>
          <p:cNvSpPr/>
          <p:nvPr/>
        </p:nvSpPr>
        <p:spPr>
          <a:xfrm>
            <a:off x="8127282" y="3135221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8521D2E-3CD9-C34E-9488-E5E958CE043E}"/>
              </a:ext>
            </a:extLst>
          </p:cNvPr>
          <p:cNvSpPr/>
          <p:nvPr/>
        </p:nvSpPr>
        <p:spPr>
          <a:xfrm>
            <a:off x="8201206" y="3444810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E92EE15-A601-114F-9008-EF5EDA6B33F3}"/>
              </a:ext>
            </a:extLst>
          </p:cNvPr>
          <p:cNvSpPr/>
          <p:nvPr/>
        </p:nvSpPr>
        <p:spPr>
          <a:xfrm>
            <a:off x="8422424" y="3301029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78D0528-CD26-2B43-8540-AAC39B09CD8B}"/>
              </a:ext>
            </a:extLst>
          </p:cNvPr>
          <p:cNvSpPr/>
          <p:nvPr/>
        </p:nvSpPr>
        <p:spPr>
          <a:xfrm>
            <a:off x="8613977" y="3581196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4C0B271-1BF0-3F4D-878A-9056C65BA75C}"/>
              </a:ext>
            </a:extLst>
          </p:cNvPr>
          <p:cNvSpPr/>
          <p:nvPr/>
        </p:nvSpPr>
        <p:spPr>
          <a:xfrm>
            <a:off x="8766377" y="3733596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A122201-7C2C-2949-A114-A560C42D974C}"/>
              </a:ext>
            </a:extLst>
          </p:cNvPr>
          <p:cNvSpPr/>
          <p:nvPr/>
        </p:nvSpPr>
        <p:spPr>
          <a:xfrm>
            <a:off x="8493897" y="3747167"/>
            <a:ext cx="105749" cy="9323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C07C8F-C53C-0B42-84F3-C5857AC90FCE}"/>
              </a:ext>
            </a:extLst>
          </p:cNvPr>
          <p:cNvSpPr txBox="1"/>
          <p:nvPr/>
        </p:nvSpPr>
        <p:spPr>
          <a:xfrm>
            <a:off x="3519881" y="2161442"/>
            <a:ext cx="1253866" cy="40011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Sea spray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0DDD74D-5DF9-5741-84E3-A0143678952B}"/>
              </a:ext>
            </a:extLst>
          </p:cNvPr>
          <p:cNvSpPr txBox="1"/>
          <p:nvPr/>
        </p:nvSpPr>
        <p:spPr>
          <a:xfrm>
            <a:off x="6724368" y="2496453"/>
            <a:ext cx="1538088" cy="40011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Aeolian sand  </a:t>
            </a:r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90F562C3-872C-2749-928E-F4F4B724EB72}"/>
              </a:ext>
            </a:extLst>
          </p:cNvPr>
          <p:cNvSpPr/>
          <p:nvPr/>
        </p:nvSpPr>
        <p:spPr>
          <a:xfrm rot="5400000">
            <a:off x="8594052" y="2558439"/>
            <a:ext cx="1994636" cy="5334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Deposition</a:t>
            </a:r>
          </a:p>
        </p:txBody>
      </p:sp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5B9F3B20-16A2-054D-AE71-C826DCEE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2/8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10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74C3"/>
            </a:gs>
            <a:gs pos="47000">
              <a:srgbClr val="A778AD"/>
            </a:gs>
            <a:gs pos="75000">
              <a:srgbClr val="D07B8A"/>
            </a:gs>
            <a:gs pos="100000">
              <a:srgbClr val="EE7D3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21DC7E7-5372-A34D-A9D4-F1D463BD5CAD}"/>
              </a:ext>
            </a:extLst>
          </p:cNvPr>
          <p:cNvSpPr txBox="1">
            <a:spLocks/>
          </p:cNvSpPr>
          <p:nvPr/>
        </p:nvSpPr>
        <p:spPr>
          <a:xfrm>
            <a:off x="838200" y="244068"/>
            <a:ext cx="10515600" cy="1261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817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Objectives &amp; regional</a:t>
            </a:r>
          </a:p>
          <a:p>
            <a:r>
              <a:rPr lang="en-US" b="1" dirty="0">
                <a:latin typeface="+mn-lt"/>
              </a:rPr>
              <a:t>context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3CEAE36-8E04-BD42-A542-CF612617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861"/>
            <a:ext cx="5754624" cy="1627161"/>
          </a:xfrm>
          <a:solidFill>
            <a:schemeClr val="accent1">
              <a:lumMod val="40000"/>
              <a:lumOff val="60000"/>
              <a:alpha val="44000"/>
            </a:schemeClr>
          </a:solidFill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Test potential of ombrotrophic peatbogs for paleostorm studies in eastern Canada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Reconstruct Holocene paleostorm records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1B79A7-7434-614E-A526-1BC8EC428ED0}"/>
              </a:ext>
            </a:extLst>
          </p:cNvPr>
          <p:cNvGrpSpPr/>
          <p:nvPr/>
        </p:nvGrpSpPr>
        <p:grpSpPr>
          <a:xfrm>
            <a:off x="7027266" y="385899"/>
            <a:ext cx="4631334" cy="5643426"/>
            <a:chOff x="298030" y="208389"/>
            <a:chExt cx="3565003" cy="40825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275F4F-F95C-9C49-8658-47F5E489FA36}"/>
                </a:ext>
              </a:extLst>
            </p:cNvPr>
            <p:cNvSpPr/>
            <p:nvPr/>
          </p:nvSpPr>
          <p:spPr>
            <a:xfrm>
              <a:off x="298030" y="208389"/>
              <a:ext cx="3565003" cy="4082570"/>
            </a:xfrm>
            <a:prstGeom prst="rect">
              <a:avLst/>
            </a:prstGeom>
            <a:solidFill>
              <a:schemeClr val="bg1">
                <a:alpha val="35836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25" name="Picture 24" descr="A picture containing text, different&#10;&#10;Description automatically generated">
              <a:extLst>
                <a:ext uri="{FF2B5EF4-FFF2-40B4-BE49-F238E27FC236}">
                  <a16:creationId xmlns:a16="http://schemas.microsoft.com/office/drawing/2014/main" id="{27BF45AB-A94D-1F48-8431-DEA66574D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" t="3710" r="50627" b="19834"/>
            <a:stretch/>
          </p:blipFill>
          <p:spPr bwMode="auto">
            <a:xfrm>
              <a:off x="425228" y="390561"/>
              <a:ext cx="3269787" cy="37970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3DFD86-06CA-0C4D-B4B1-ED91FFB93593}"/>
              </a:ext>
            </a:extLst>
          </p:cNvPr>
          <p:cNvGrpSpPr/>
          <p:nvPr/>
        </p:nvGrpSpPr>
        <p:grpSpPr>
          <a:xfrm>
            <a:off x="838200" y="3724978"/>
            <a:ext cx="5754624" cy="2304348"/>
            <a:chOff x="298029" y="208390"/>
            <a:chExt cx="5649701" cy="210437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532BE7F-53B7-B047-ADB1-80F5F5EF5808}"/>
                </a:ext>
              </a:extLst>
            </p:cNvPr>
            <p:cNvSpPr/>
            <p:nvPr/>
          </p:nvSpPr>
          <p:spPr>
            <a:xfrm>
              <a:off x="298029" y="208390"/>
              <a:ext cx="5649701" cy="2104377"/>
            </a:xfrm>
            <a:prstGeom prst="rect">
              <a:avLst/>
            </a:prstGeom>
            <a:solidFill>
              <a:schemeClr val="bg1">
                <a:alpha val="35836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6AE9573-C620-4747-BEB0-C870138686D2}"/>
                </a:ext>
              </a:extLst>
            </p:cNvPr>
            <p:cNvGrpSpPr/>
            <p:nvPr/>
          </p:nvGrpSpPr>
          <p:grpSpPr>
            <a:xfrm>
              <a:off x="425227" y="348225"/>
              <a:ext cx="5371893" cy="1809543"/>
              <a:chOff x="230018" y="173564"/>
              <a:chExt cx="5371893" cy="1809543"/>
            </a:xfrm>
          </p:grpSpPr>
          <p:pic>
            <p:nvPicPr>
              <p:cNvPr id="39" name="Picture 38" descr="Érosion des berges : Séance d'information aux Madelinots – Portail officiel des  Îles de la Madeleine">
                <a:extLst>
                  <a:ext uri="{FF2B5EF4-FFF2-40B4-BE49-F238E27FC236}">
                    <a16:creationId xmlns:a16="http://schemas.microsoft.com/office/drawing/2014/main" id="{5D4A60E1-E9B1-2D4A-B904-FBDC0F2556C7}"/>
                  </a:ext>
                </a:extLst>
              </p:cNvPr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2" t="10991" r="5020" b="14088"/>
              <a:stretch/>
            </p:blipFill>
            <p:spPr bwMode="auto">
              <a:xfrm>
                <a:off x="230018" y="173564"/>
                <a:ext cx="2584689" cy="180954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0" name="Picture 39" descr="A large rock on a beach&#10;&#10;Description automatically generated with medium confidence">
                <a:extLst>
                  <a:ext uri="{FF2B5EF4-FFF2-40B4-BE49-F238E27FC236}">
                    <a16:creationId xmlns:a16="http://schemas.microsoft.com/office/drawing/2014/main" id="{6B0B6959-945D-934E-956C-A1874F0830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10" t="15816" r="5572" b="9385"/>
              <a:stretch/>
            </p:blipFill>
            <p:spPr bwMode="auto">
              <a:xfrm>
                <a:off x="3017223" y="173564"/>
                <a:ext cx="2584688" cy="18095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399514-C6A0-DB4D-B706-9B4CABD02D11}"/>
              </a:ext>
            </a:extLst>
          </p:cNvPr>
          <p:cNvSpPr txBox="1"/>
          <p:nvPr/>
        </p:nvSpPr>
        <p:spPr>
          <a:xfrm>
            <a:off x="6939043" y="5986490"/>
            <a:ext cx="454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context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B42384-2BA5-0C48-80FD-4AFF86BE516A}"/>
              </a:ext>
            </a:extLst>
          </p:cNvPr>
          <p:cNvSpPr txBox="1"/>
          <p:nvPr/>
        </p:nvSpPr>
        <p:spPr>
          <a:xfrm>
            <a:off x="749977" y="6034241"/>
            <a:ext cx="454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Erosion on the Magdalen Islands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E20DA-4640-1F42-A3EB-6EA25763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3/8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2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74C3"/>
            </a:gs>
            <a:gs pos="47000">
              <a:srgbClr val="A778AD"/>
            </a:gs>
            <a:gs pos="75000">
              <a:srgbClr val="D07B8A"/>
            </a:gs>
            <a:gs pos="100000">
              <a:srgbClr val="EE7D3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7172">
            <a:extLst>
              <a:ext uri="{FF2B5EF4-FFF2-40B4-BE49-F238E27FC236}">
                <a16:creationId xmlns:a16="http://schemas.microsoft.com/office/drawing/2014/main" id="{C00F5FC5-F250-3549-87E2-55F21B0A3B0A}"/>
              </a:ext>
            </a:extLst>
          </p:cNvPr>
          <p:cNvGrpSpPr/>
          <p:nvPr/>
        </p:nvGrpSpPr>
        <p:grpSpPr>
          <a:xfrm>
            <a:off x="5512828" y="1040397"/>
            <a:ext cx="3268144" cy="5121872"/>
            <a:chOff x="5512828" y="1040397"/>
            <a:chExt cx="3268144" cy="51218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3E29E6-CA83-764C-96DF-204583F76546}"/>
                </a:ext>
              </a:extLst>
            </p:cNvPr>
            <p:cNvGrpSpPr/>
            <p:nvPr/>
          </p:nvGrpSpPr>
          <p:grpSpPr>
            <a:xfrm>
              <a:off x="5512828" y="1040397"/>
              <a:ext cx="3266181" cy="5121872"/>
              <a:chOff x="5784829" y="1056788"/>
              <a:chExt cx="3266181" cy="51218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2D203FA-0563-314E-9271-FC0989953CEB}"/>
                  </a:ext>
                </a:extLst>
              </p:cNvPr>
              <p:cNvGrpSpPr/>
              <p:nvPr/>
            </p:nvGrpSpPr>
            <p:grpSpPr>
              <a:xfrm>
                <a:off x="5784829" y="1056788"/>
                <a:ext cx="3266181" cy="5121872"/>
                <a:chOff x="8363764" y="1030418"/>
                <a:chExt cx="3266181" cy="5121872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1C3C08D-E141-0F40-9CD0-126EF965464B}"/>
                    </a:ext>
                  </a:extLst>
                </p:cNvPr>
                <p:cNvSpPr/>
                <p:nvPr/>
              </p:nvSpPr>
              <p:spPr>
                <a:xfrm>
                  <a:off x="8363764" y="1305861"/>
                  <a:ext cx="3266181" cy="4846429"/>
                </a:xfrm>
                <a:prstGeom prst="rect">
                  <a:avLst/>
                </a:prstGeom>
                <a:solidFill>
                  <a:schemeClr val="bg1">
                    <a:alpha val="38127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0A1E4517-9096-3A44-9273-8FC106ACDED0}"/>
                    </a:ext>
                  </a:extLst>
                </p:cNvPr>
                <p:cNvGrpSpPr/>
                <p:nvPr/>
              </p:nvGrpSpPr>
              <p:grpSpPr>
                <a:xfrm>
                  <a:off x="8426187" y="1030418"/>
                  <a:ext cx="3106132" cy="4970331"/>
                  <a:chOff x="986422" y="1111781"/>
                  <a:chExt cx="2678259" cy="4925733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5FC36BCA-F7D2-1446-8781-744014E58ACF}"/>
                      </a:ext>
                    </a:extLst>
                  </p:cNvPr>
                  <p:cNvSpPr/>
                  <p:nvPr/>
                </p:nvSpPr>
                <p:spPr>
                  <a:xfrm>
                    <a:off x="986422" y="1476146"/>
                    <a:ext cx="2678259" cy="45613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5F31484-FAA2-2D40-A993-1A4D69BF63A0}"/>
                      </a:ext>
                    </a:extLst>
                  </p:cNvPr>
                  <p:cNvSpPr txBox="1"/>
                  <p:nvPr/>
                </p:nvSpPr>
                <p:spPr>
                  <a:xfrm rot="18739600">
                    <a:off x="1000817" y="1557108"/>
                    <a:ext cx="1102957" cy="212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/>
                      <a:t>Depth </a:t>
                    </a:r>
                    <a:r>
                      <a:rPr lang="en-US" sz="800" dirty="0"/>
                      <a:t>(cm)</a:t>
                    </a:r>
                  </a:p>
                </p:txBody>
              </p: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5C009856-4B3D-4D46-863D-F1389BDA4968}"/>
                      </a:ext>
                    </a:extLst>
                  </p:cNvPr>
                  <p:cNvGrpSpPr/>
                  <p:nvPr/>
                </p:nvGrpSpPr>
                <p:grpSpPr>
                  <a:xfrm>
                    <a:off x="1107240" y="2100097"/>
                    <a:ext cx="1643769" cy="3889573"/>
                    <a:chOff x="1107240" y="1824557"/>
                    <a:chExt cx="1839857" cy="4165114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8F50546E-A22D-D447-A084-60382E8812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6341" y="2794636"/>
                      <a:ext cx="218767" cy="3058296"/>
                      <a:chOff x="9769541" y="2850471"/>
                      <a:chExt cx="210846" cy="6955228"/>
                    </a:xfrm>
                  </p:grpSpPr>
                  <p:pic>
                    <p:nvPicPr>
                      <p:cNvPr id="43" name="Picture 42">
                        <a:extLst>
                          <a:ext uri="{FF2B5EF4-FFF2-40B4-BE49-F238E27FC236}">
                            <a16:creationId xmlns:a16="http://schemas.microsoft.com/office/drawing/2014/main" id="{8C419AC0-D272-D74A-9617-D390EA90009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769541" y="2850471"/>
                        <a:ext cx="210846" cy="555390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4" name="Picture 43">
                        <a:extLst>
                          <a:ext uri="{FF2B5EF4-FFF2-40B4-BE49-F238E27FC236}">
                            <a16:creationId xmlns:a16="http://schemas.microsoft.com/office/drawing/2014/main" id="{9CFEAF20-2BFE-6B4D-B8D7-F9E4D51678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790330" y="8400952"/>
                        <a:ext cx="185289" cy="1404747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5" name="Picture 2">
                      <a:extLst>
                        <a:ext uri="{FF2B5EF4-FFF2-40B4-BE49-F238E27FC236}">
                          <a16:creationId xmlns:a16="http://schemas.microsoft.com/office/drawing/2014/main" id="{828CA4F5-1DF3-BF45-A718-3C6B0B63311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2597" t="11945" r="21482" b="13055"/>
                    <a:stretch/>
                  </p:blipFill>
                  <p:spPr bwMode="auto">
                    <a:xfrm>
                      <a:off x="2398429" y="1824557"/>
                      <a:ext cx="548668" cy="416511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7" name="Picture 2">
                      <a:extLst>
                        <a:ext uri="{FF2B5EF4-FFF2-40B4-BE49-F238E27FC236}">
                          <a16:creationId xmlns:a16="http://schemas.microsoft.com/office/drawing/2014/main" id="{4509A008-8EBB-AE45-87B1-FB9BD6D70C9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1786" t="11945" r="66975" b="13055"/>
                    <a:stretch/>
                  </p:blipFill>
                  <p:spPr bwMode="auto">
                    <a:xfrm>
                      <a:off x="1107240" y="1824557"/>
                      <a:ext cx="382964" cy="416511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8" name="Picture 4">
                      <a:extLst>
                        <a:ext uri="{FF2B5EF4-FFF2-40B4-BE49-F238E27FC236}">
                          <a16:creationId xmlns:a16="http://schemas.microsoft.com/office/drawing/2014/main" id="{73A46D4D-C2E9-0C4E-9D2F-D2204E6E9DC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2862" t="5734" r="12309" b="5700"/>
                    <a:stretch/>
                  </p:blipFill>
                  <p:spPr bwMode="auto">
                    <a:xfrm>
                      <a:off x="1573069" y="1875098"/>
                      <a:ext cx="354673" cy="397783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2BEE598-2C22-9040-AE5A-ACD760E26595}"/>
                      </a:ext>
                    </a:extLst>
                  </p:cNvPr>
                  <p:cNvSpPr txBox="1"/>
                  <p:nvPr/>
                </p:nvSpPr>
                <p:spPr>
                  <a:xfrm rot="18791509">
                    <a:off x="1848119" y="1557108"/>
                    <a:ext cx="959972" cy="212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/>
                      <a:t>X-Ray 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51B2821-7695-3D4D-921E-E23B92DC66EC}"/>
                      </a:ext>
                    </a:extLst>
                  </p:cNvPr>
                  <p:cNvSpPr txBox="1"/>
                  <p:nvPr/>
                </p:nvSpPr>
                <p:spPr>
                  <a:xfrm rot="18791509">
                    <a:off x="2285889" y="1664747"/>
                    <a:ext cx="644031" cy="212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/>
                      <a:t>Layers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743D915-07D5-3242-8C3E-5C8729FD272B}"/>
                      </a:ext>
                    </a:extLst>
                  </p:cNvPr>
                  <p:cNvSpPr txBox="1"/>
                  <p:nvPr/>
                </p:nvSpPr>
                <p:spPr>
                  <a:xfrm rot="18791509">
                    <a:off x="1452243" y="1642687"/>
                    <a:ext cx="852157" cy="2189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/>
                      <a:t>Age </a:t>
                    </a:r>
                    <a:r>
                      <a:rPr lang="en-US" sz="900" dirty="0"/>
                      <a:t>(BCE/CE)</a:t>
                    </a:r>
                  </a:p>
                </p:txBody>
              </p:sp>
            </p:grpSp>
          </p:grpSp>
          <p:sp>
            <p:nvSpPr>
              <p:cNvPr id="8" name="Right Brace 7">
                <a:extLst>
                  <a:ext uri="{FF2B5EF4-FFF2-40B4-BE49-F238E27FC236}">
                    <a16:creationId xmlns:a16="http://schemas.microsoft.com/office/drawing/2014/main" id="{B74B9291-A72B-244B-958D-E73D1A7113F6}"/>
                  </a:ext>
                </a:extLst>
              </p:cNvPr>
              <p:cNvSpPr/>
              <p:nvPr/>
            </p:nvSpPr>
            <p:spPr>
              <a:xfrm>
                <a:off x="7918927" y="2083242"/>
                <a:ext cx="103485" cy="1288111"/>
              </a:xfrm>
              <a:prstGeom prst="righ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Brace 45">
                <a:extLst>
                  <a:ext uri="{FF2B5EF4-FFF2-40B4-BE49-F238E27FC236}">
                    <a16:creationId xmlns:a16="http://schemas.microsoft.com/office/drawing/2014/main" id="{5F41729F-DCBA-0C43-8DE4-C9C52C543CA3}"/>
                  </a:ext>
                </a:extLst>
              </p:cNvPr>
              <p:cNvSpPr/>
              <p:nvPr/>
            </p:nvSpPr>
            <p:spPr>
              <a:xfrm>
                <a:off x="7926539" y="3372392"/>
                <a:ext cx="103485" cy="754336"/>
              </a:xfrm>
              <a:prstGeom prst="righ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ight Brace 46">
                <a:extLst>
                  <a:ext uri="{FF2B5EF4-FFF2-40B4-BE49-F238E27FC236}">
                    <a16:creationId xmlns:a16="http://schemas.microsoft.com/office/drawing/2014/main" id="{815490D4-C957-3945-B1DF-BAE444B9EEED}"/>
                  </a:ext>
                </a:extLst>
              </p:cNvPr>
              <p:cNvSpPr/>
              <p:nvPr/>
            </p:nvSpPr>
            <p:spPr>
              <a:xfrm>
                <a:off x="7928696" y="4126728"/>
                <a:ext cx="103485" cy="1266682"/>
              </a:xfrm>
              <a:prstGeom prst="righ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ight Brace 47">
                <a:extLst>
                  <a:ext uri="{FF2B5EF4-FFF2-40B4-BE49-F238E27FC236}">
                    <a16:creationId xmlns:a16="http://schemas.microsoft.com/office/drawing/2014/main" id="{803D7F8D-C0A5-984F-9011-E1C74FED5942}"/>
                  </a:ext>
                </a:extLst>
              </p:cNvPr>
              <p:cNvSpPr/>
              <p:nvPr/>
            </p:nvSpPr>
            <p:spPr>
              <a:xfrm>
                <a:off x="7930301" y="5405034"/>
                <a:ext cx="99724" cy="370859"/>
              </a:xfrm>
              <a:prstGeom prst="righ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177C0B4-72AA-014B-A774-A2F5A059AD62}"/>
                  </a:ext>
                </a:extLst>
              </p:cNvPr>
              <p:cNvSpPr txBox="1"/>
              <p:nvPr/>
            </p:nvSpPr>
            <p:spPr>
              <a:xfrm>
                <a:off x="8032182" y="2542631"/>
                <a:ext cx="695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Sphagnum peat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475BD0B-9B98-0C4C-B654-EE0F36E44B6D}"/>
                  </a:ext>
                </a:extLst>
              </p:cNvPr>
              <p:cNvSpPr txBox="1"/>
              <p:nvPr/>
            </p:nvSpPr>
            <p:spPr>
              <a:xfrm>
                <a:off x="8032182" y="3599390"/>
                <a:ext cx="901462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Detritus/ mineral peat</a:t>
                </a:r>
                <a:endParaRPr lang="en-US" sz="1100" dirty="0"/>
              </a:p>
              <a:p>
                <a:r>
                  <a:rPr lang="en-US" sz="1050" b="1" dirty="0"/>
                  <a:t>Hiatus?</a:t>
                </a:r>
                <a:endParaRPr lang="en-US" sz="800" b="1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E5CADC-6343-C847-9C98-34B0E1358516}"/>
                  </a:ext>
                </a:extLst>
              </p:cNvPr>
              <p:cNvSpPr txBox="1"/>
              <p:nvPr/>
            </p:nvSpPr>
            <p:spPr>
              <a:xfrm>
                <a:off x="8075421" y="4633947"/>
                <a:ext cx="695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Sphagnum peat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6C73506-BC88-EB47-B6A7-728DEAEC9825}"/>
                  </a:ext>
                </a:extLst>
              </p:cNvPr>
              <p:cNvSpPr txBox="1"/>
              <p:nvPr/>
            </p:nvSpPr>
            <p:spPr>
              <a:xfrm>
                <a:off x="8051109" y="5394538"/>
                <a:ext cx="90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Herbaceous peat</a:t>
                </a:r>
              </a:p>
            </p:txBody>
          </p:sp>
          <p:sp>
            <p:nvSpPr>
              <p:cNvPr id="10" name="Right Bracket 9">
                <a:extLst>
                  <a:ext uri="{FF2B5EF4-FFF2-40B4-BE49-F238E27FC236}">
                    <a16:creationId xmlns:a16="http://schemas.microsoft.com/office/drawing/2014/main" id="{72E93A43-61A9-EA40-89EF-20165C966031}"/>
                  </a:ext>
                </a:extLst>
              </p:cNvPr>
              <p:cNvSpPr/>
              <p:nvPr/>
            </p:nvSpPr>
            <p:spPr>
              <a:xfrm rot="16200000">
                <a:off x="7624753" y="1604022"/>
                <a:ext cx="82986" cy="842508"/>
              </a:xfrm>
              <a:prstGeom prst="righ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16419327-868C-9249-BD62-D0C6BB9D25F7}"/>
                </a:ext>
              </a:extLst>
            </p:cNvPr>
            <p:cNvSpPr/>
            <p:nvPr/>
          </p:nvSpPr>
          <p:spPr>
            <a:xfrm>
              <a:off x="7658087" y="5768632"/>
              <a:ext cx="74012" cy="74714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5BE95F4-42CE-DD44-9572-4DE67093A6F6}"/>
                </a:ext>
              </a:extLst>
            </p:cNvPr>
            <p:cNvSpPr txBox="1"/>
            <p:nvPr/>
          </p:nvSpPr>
          <p:spPr>
            <a:xfrm>
              <a:off x="7757949" y="5632137"/>
              <a:ext cx="1023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Coarse sediment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14AF79C-EF6A-9140-9877-103CB5A3AECF}"/>
              </a:ext>
            </a:extLst>
          </p:cNvPr>
          <p:cNvSpPr/>
          <p:nvPr/>
        </p:nvSpPr>
        <p:spPr>
          <a:xfrm>
            <a:off x="8889639" y="1315840"/>
            <a:ext cx="3044057" cy="4846429"/>
          </a:xfrm>
          <a:prstGeom prst="rect">
            <a:avLst/>
          </a:prstGeom>
          <a:solidFill>
            <a:schemeClr val="bg1">
              <a:alpha val="3812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/>
          </a:p>
        </p:txBody>
      </p:sp>
      <p:pic>
        <p:nvPicPr>
          <p:cNvPr id="23562" name="Picture 10">
            <a:extLst>
              <a:ext uri="{FF2B5EF4-FFF2-40B4-BE49-F238E27FC236}">
                <a16:creationId xmlns:a16="http://schemas.microsoft.com/office/drawing/2014/main" id="{D9732C48-6B5E-E84A-A7DF-FED7B7A8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"/>
          <a:stretch/>
        </p:blipFill>
        <p:spPr bwMode="auto">
          <a:xfrm>
            <a:off x="9005511" y="1419218"/>
            <a:ext cx="2775911" cy="4546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FCFAB65-189C-7A4E-8B0C-2E9AC74A54D4}"/>
              </a:ext>
            </a:extLst>
          </p:cNvPr>
          <p:cNvGrpSpPr/>
          <p:nvPr/>
        </p:nvGrpSpPr>
        <p:grpSpPr>
          <a:xfrm>
            <a:off x="768402" y="1128787"/>
            <a:ext cx="4481459" cy="5153692"/>
            <a:chOff x="242857" y="1115662"/>
            <a:chExt cx="3338633" cy="3797002"/>
          </a:xfrm>
          <a:solidFill>
            <a:schemeClr val="bg1">
              <a:alpha val="38127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7F0471-AF61-9447-B747-0237FE8B9D76}"/>
                </a:ext>
              </a:extLst>
            </p:cNvPr>
            <p:cNvSpPr/>
            <p:nvPr/>
          </p:nvSpPr>
          <p:spPr>
            <a:xfrm>
              <a:off x="242857" y="1115662"/>
              <a:ext cx="3338633" cy="37970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8" name="Picture 17" descr="A picture containing text, different&#10;&#10;Description automatically generated">
              <a:extLst>
                <a:ext uri="{FF2B5EF4-FFF2-40B4-BE49-F238E27FC236}">
                  <a16:creationId xmlns:a16="http://schemas.microsoft.com/office/drawing/2014/main" id="{C12A455F-AB96-DD46-9C29-BBD2709C0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585" r="1540" b="18070"/>
            <a:stretch/>
          </p:blipFill>
          <p:spPr bwMode="auto">
            <a:xfrm>
              <a:off x="333545" y="1192152"/>
              <a:ext cx="3145748" cy="3644022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721DC7E7-5372-A34D-A9D4-F1D463BD5CAD}"/>
              </a:ext>
            </a:extLst>
          </p:cNvPr>
          <p:cNvSpPr txBox="1">
            <a:spLocks/>
          </p:cNvSpPr>
          <p:nvPr/>
        </p:nvSpPr>
        <p:spPr>
          <a:xfrm>
            <a:off x="838200" y="1427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817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Field sites &amp; core description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58620-12CB-8045-840F-00542BD3E586}"/>
              </a:ext>
            </a:extLst>
          </p:cNvPr>
          <p:cNvSpPr/>
          <p:nvPr/>
        </p:nvSpPr>
        <p:spPr>
          <a:xfrm>
            <a:off x="945439" y="3758084"/>
            <a:ext cx="2023165" cy="23158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26012F-6BAF-B346-BC96-991DF95D13DE}"/>
              </a:ext>
            </a:extLst>
          </p:cNvPr>
          <p:cNvSpPr/>
          <p:nvPr/>
        </p:nvSpPr>
        <p:spPr>
          <a:xfrm>
            <a:off x="4932932" y="1307712"/>
            <a:ext cx="132202" cy="16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4846FB-3A26-2743-ACDE-7E7915278E4F}"/>
              </a:ext>
            </a:extLst>
          </p:cNvPr>
          <p:cNvSpPr/>
          <p:nvPr/>
        </p:nvSpPr>
        <p:spPr>
          <a:xfrm>
            <a:off x="2807635" y="3779631"/>
            <a:ext cx="132202" cy="16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B737F7-190B-524E-ACEE-E87CDC5F567C}"/>
              </a:ext>
            </a:extLst>
          </p:cNvPr>
          <p:cNvSpPr/>
          <p:nvPr/>
        </p:nvSpPr>
        <p:spPr>
          <a:xfrm>
            <a:off x="4924248" y="3786152"/>
            <a:ext cx="132202" cy="16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AF5C37-E489-4443-A94A-4F17FF30041F}"/>
              </a:ext>
            </a:extLst>
          </p:cNvPr>
          <p:cNvSpPr txBox="1"/>
          <p:nvPr/>
        </p:nvSpPr>
        <p:spPr>
          <a:xfrm>
            <a:off x="701426" y="6253763"/>
            <a:ext cx="454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Coring sites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E8D5CB-7910-AC40-AEB7-2408A5B69973}"/>
              </a:ext>
            </a:extLst>
          </p:cNvPr>
          <p:cNvSpPr txBox="1"/>
          <p:nvPr/>
        </p:nvSpPr>
        <p:spPr>
          <a:xfrm>
            <a:off x="8887675" y="6142916"/>
            <a:ext cx="158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5B5DAD-3EE7-F640-9D6D-E7E9F9A362BA}"/>
              </a:ext>
            </a:extLst>
          </p:cNvPr>
          <p:cNvCxnSpPr>
            <a:cxnSpLocks/>
          </p:cNvCxnSpPr>
          <p:nvPr/>
        </p:nvCxnSpPr>
        <p:spPr>
          <a:xfrm flipV="1">
            <a:off x="2967748" y="1417321"/>
            <a:ext cx="2607503" cy="23459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968B58-B766-D24F-A76F-E23824CDECC0}"/>
              </a:ext>
            </a:extLst>
          </p:cNvPr>
          <p:cNvCxnSpPr>
            <a:cxnSpLocks/>
          </p:cNvCxnSpPr>
          <p:nvPr/>
        </p:nvCxnSpPr>
        <p:spPr>
          <a:xfrm flipV="1">
            <a:off x="2903048" y="6005612"/>
            <a:ext cx="2672203" cy="683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0545092-D6B7-4244-8D7E-BAB390C2E88D}"/>
              </a:ext>
            </a:extLst>
          </p:cNvPr>
          <p:cNvSpPr txBox="1"/>
          <p:nvPr/>
        </p:nvSpPr>
        <p:spPr>
          <a:xfrm>
            <a:off x="8831580" y="6152593"/>
            <a:ext cx="504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Age-model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3D5D00F-7750-8748-B9B1-A8FC718EF5A7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10080050" y="3876722"/>
            <a:ext cx="561164" cy="129063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68" name="Rectangle 7167">
            <a:extLst>
              <a:ext uri="{FF2B5EF4-FFF2-40B4-BE49-F238E27FC236}">
                <a16:creationId xmlns:a16="http://schemas.microsoft.com/office/drawing/2014/main" id="{54282888-7609-2A45-B667-58058DDEF215}"/>
              </a:ext>
            </a:extLst>
          </p:cNvPr>
          <p:cNvSpPr/>
          <p:nvPr/>
        </p:nvSpPr>
        <p:spPr>
          <a:xfrm>
            <a:off x="7043471" y="2074115"/>
            <a:ext cx="534515" cy="3304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7170">
            <a:extLst>
              <a:ext uri="{FF2B5EF4-FFF2-40B4-BE49-F238E27FC236}">
                <a16:creationId xmlns:a16="http://schemas.microsoft.com/office/drawing/2014/main" id="{5AF42C2B-FB5D-5C47-8B5A-CCE7B1BE33F8}"/>
              </a:ext>
            </a:extLst>
          </p:cNvPr>
          <p:cNvSpPr/>
          <p:nvPr/>
        </p:nvSpPr>
        <p:spPr>
          <a:xfrm>
            <a:off x="9519138" y="2025838"/>
            <a:ext cx="316524" cy="319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Slide Number Placeholder 7168">
            <a:extLst>
              <a:ext uri="{FF2B5EF4-FFF2-40B4-BE49-F238E27FC236}">
                <a16:creationId xmlns:a16="http://schemas.microsoft.com/office/drawing/2014/main" id="{5AF6214B-999F-654F-96FC-A8F3FB30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4/8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FE6388F-6420-634F-A7C0-67B764D4D7BF}"/>
              </a:ext>
            </a:extLst>
          </p:cNvPr>
          <p:cNvSpPr/>
          <p:nvPr/>
        </p:nvSpPr>
        <p:spPr>
          <a:xfrm>
            <a:off x="9348244" y="5144530"/>
            <a:ext cx="743652" cy="3976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4">
            <a:extLst>
              <a:ext uri="{FF2B5EF4-FFF2-40B4-BE49-F238E27FC236}">
                <a16:creationId xmlns:a16="http://schemas.microsoft.com/office/drawing/2014/main" id="{587D662C-EAFE-024A-8536-CC39ACA07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4"/>
          <a:stretch/>
        </p:blipFill>
        <p:spPr bwMode="auto">
          <a:xfrm>
            <a:off x="9263560" y="1232607"/>
            <a:ext cx="2755308" cy="264411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4C99C44-F6B7-DC4B-97EA-9C29FE4C68D8}"/>
              </a:ext>
            </a:extLst>
          </p:cNvPr>
          <p:cNvSpPr txBox="1"/>
          <p:nvPr/>
        </p:nvSpPr>
        <p:spPr>
          <a:xfrm rot="16200000">
            <a:off x="8774333" y="3355909"/>
            <a:ext cx="67582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BCE/CE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E6838D-E83A-EA49-A837-07B5DD4EE591}"/>
              </a:ext>
            </a:extLst>
          </p:cNvPr>
          <p:cNvSpPr txBox="1"/>
          <p:nvPr/>
        </p:nvSpPr>
        <p:spPr>
          <a:xfrm rot="16200000">
            <a:off x="9029173" y="2295955"/>
            <a:ext cx="67582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BCE/CE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F32915B-F8FF-724C-8CA1-46F9E24C044F}"/>
              </a:ext>
            </a:extLst>
          </p:cNvPr>
          <p:cNvSpPr txBox="1"/>
          <p:nvPr/>
        </p:nvSpPr>
        <p:spPr>
          <a:xfrm>
            <a:off x="5470840" y="6123291"/>
            <a:ext cx="181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description</a:t>
            </a:r>
          </a:p>
        </p:txBody>
      </p:sp>
    </p:spTree>
    <p:extLst>
      <p:ext uri="{BB962C8B-B14F-4D97-AF65-F5344CB8AC3E}">
        <p14:creationId xmlns:p14="http://schemas.microsoft.com/office/powerpoint/2010/main" val="1112656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1" grpId="0" animBg="1"/>
      <p:bldP spid="22" grpId="0" animBg="1"/>
      <p:bldP spid="39" grpId="0" animBg="1"/>
      <p:bldP spid="40" grpId="0" animBg="1"/>
      <p:bldP spid="41" grpId="0"/>
      <p:bldP spid="61" grpId="0"/>
      <p:bldP spid="7168" grpId="0" animBg="1"/>
      <p:bldP spid="7171" grpId="0" animBg="1"/>
      <p:bldP spid="62" grpId="0" animBg="1"/>
      <p:bldP spid="69" grpId="0" animBg="1"/>
      <p:bldP spid="70" grpId="0" animBg="1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74C3"/>
            </a:gs>
            <a:gs pos="47000">
              <a:srgbClr val="A778AD"/>
            </a:gs>
            <a:gs pos="75000">
              <a:srgbClr val="D07B8A"/>
            </a:gs>
            <a:gs pos="100000">
              <a:srgbClr val="EE7D3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609A-55C1-0B42-B59C-8E55D05D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Identifying possible storm proxies - methods  </a:t>
            </a:r>
          </a:p>
        </p:txBody>
      </p:sp>
      <p:sp>
        <p:nvSpPr>
          <p:cNvPr id="46" name="Content Placeholder 13">
            <a:extLst>
              <a:ext uri="{FF2B5EF4-FFF2-40B4-BE49-F238E27FC236}">
                <a16:creationId xmlns:a16="http://schemas.microsoft.com/office/drawing/2014/main" id="{6CBBA0FC-1168-B741-AA47-5C2F652E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56" y="1372430"/>
            <a:ext cx="7207042" cy="1967821"/>
          </a:xfrm>
          <a:solidFill>
            <a:schemeClr val="accent1">
              <a:lumMod val="40000"/>
              <a:lumOff val="60000"/>
              <a:alpha val="44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Hypotheses: </a:t>
            </a:r>
          </a:p>
          <a:p>
            <a:pPr marL="0" indent="0">
              <a:buNone/>
            </a:pPr>
            <a:r>
              <a:rPr lang="en-US" sz="2000" dirty="0"/>
              <a:t>Storminess expressed by short-term variation in:</a:t>
            </a:r>
          </a:p>
          <a:p>
            <a:r>
              <a:rPr lang="en-US" sz="1886" dirty="0"/>
              <a:t>Terrigenous elements (</a:t>
            </a:r>
            <a:r>
              <a:rPr lang="en-US" sz="1886" b="1" dirty="0" err="1"/>
              <a:t>Ti</a:t>
            </a:r>
            <a:r>
              <a:rPr lang="en-US" sz="1886" b="1" dirty="0"/>
              <a:t>, K, Zr, Si</a:t>
            </a:r>
            <a:r>
              <a:rPr lang="en-US" sz="1886" dirty="0"/>
              <a:t>)</a:t>
            </a:r>
          </a:p>
          <a:p>
            <a:r>
              <a:rPr lang="en-US" sz="1886" dirty="0"/>
              <a:t>Elements associated with sea spray (</a:t>
            </a:r>
            <a:r>
              <a:rPr lang="en-US" sz="1886" b="1" dirty="0"/>
              <a:t>Br, Cl, S</a:t>
            </a:r>
            <a:r>
              <a:rPr lang="en-US" sz="1886" dirty="0"/>
              <a:t>)</a:t>
            </a:r>
          </a:p>
          <a:p>
            <a:r>
              <a:rPr lang="en-US" sz="1886" dirty="0"/>
              <a:t>Aeolian Sand Influx </a:t>
            </a:r>
          </a:p>
          <a:p>
            <a:pPr marL="0" indent="0">
              <a:buNone/>
            </a:pPr>
            <a:endParaRPr lang="en-US" sz="1414" dirty="0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62488959-BA04-C14C-A28D-EAAEE8640A05}"/>
              </a:ext>
            </a:extLst>
          </p:cNvPr>
          <p:cNvSpPr txBox="1">
            <a:spLocks/>
          </p:cNvSpPr>
          <p:nvPr/>
        </p:nvSpPr>
        <p:spPr>
          <a:xfrm>
            <a:off x="934326" y="3517750"/>
            <a:ext cx="7207042" cy="829806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0435" indent="-220435" algn="l" defTabSz="881739" rtl="0" eaLnBrk="1" latinLnBrk="0" hangingPunct="1">
              <a:lnSpc>
                <a:spcPct val="90000"/>
              </a:lnSpc>
              <a:spcBef>
                <a:spcPts val="964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30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23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17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4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391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4783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5653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6522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7392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ITRAX Core-Scanner</a:t>
            </a:r>
          </a:p>
          <a:p>
            <a:r>
              <a:rPr lang="en-US" sz="1800" dirty="0"/>
              <a:t>Geochemical profile (µ-XRF) at the mm-scale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14" dirty="0"/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38B1E33D-18C2-D241-9A32-5BC94C72CB35}"/>
              </a:ext>
            </a:extLst>
          </p:cNvPr>
          <p:cNvSpPr/>
          <p:nvPr/>
        </p:nvSpPr>
        <p:spPr>
          <a:xfrm>
            <a:off x="289560" y="2438400"/>
            <a:ext cx="639226" cy="1483748"/>
          </a:xfrm>
          <a:prstGeom prst="curvedRightArrow">
            <a:avLst>
              <a:gd name="adj1" fmla="val 21921"/>
              <a:gd name="adj2" fmla="val 50000"/>
              <a:gd name="adj3" fmla="val 340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4C91E-EFD6-9F43-8D65-FCCA8592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5/8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A0EED4B4-97E3-9542-9F0E-33891CBE595B}"/>
              </a:ext>
            </a:extLst>
          </p:cNvPr>
          <p:cNvSpPr txBox="1">
            <a:spLocks/>
          </p:cNvSpPr>
          <p:nvPr/>
        </p:nvSpPr>
        <p:spPr>
          <a:xfrm>
            <a:off x="931556" y="4525055"/>
            <a:ext cx="7207042" cy="1240745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0435" indent="-220435" algn="l" defTabSz="881739" rtl="0" eaLnBrk="1" latinLnBrk="0" hangingPunct="1">
              <a:lnSpc>
                <a:spcPct val="90000"/>
              </a:lnSpc>
              <a:spcBef>
                <a:spcPts val="964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30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23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17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4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391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4783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5653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6522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7392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Loss-on-ignition (LOI)</a:t>
            </a:r>
          </a:p>
          <a:p>
            <a:r>
              <a:rPr lang="en-US" sz="1800" dirty="0"/>
              <a:t>Mineral fraction (% of peat dry weight) at cm-scale</a:t>
            </a:r>
          </a:p>
          <a:p>
            <a:r>
              <a:rPr lang="en-US" sz="1800" b="1" dirty="0"/>
              <a:t>Aeolian Sand Influx </a:t>
            </a:r>
            <a:r>
              <a:rPr lang="en-US" sz="1800" dirty="0"/>
              <a:t>(g/cm</a:t>
            </a:r>
            <a:r>
              <a:rPr lang="en-US" sz="1800" baseline="30000" dirty="0"/>
              <a:t>2</a:t>
            </a:r>
            <a:r>
              <a:rPr lang="en-US" sz="1800" dirty="0"/>
              <a:t>/</a:t>
            </a:r>
            <a:r>
              <a:rPr lang="en-US" sz="1800" dirty="0" err="1"/>
              <a:t>yr</a:t>
            </a:r>
            <a:r>
              <a:rPr lang="en-US" sz="1800" dirty="0"/>
              <a:t>) by sieving mineral fraction at 125 µm.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14" dirty="0"/>
          </a:p>
        </p:txBody>
      </p:sp>
      <p:sp>
        <p:nvSpPr>
          <p:cNvPr id="30" name="Curved Right Arrow 29">
            <a:extLst>
              <a:ext uri="{FF2B5EF4-FFF2-40B4-BE49-F238E27FC236}">
                <a16:creationId xmlns:a16="http://schemas.microsoft.com/office/drawing/2014/main" id="{333725A9-7C43-644F-865C-6835CD2011BE}"/>
              </a:ext>
            </a:extLst>
          </p:cNvPr>
          <p:cNvSpPr/>
          <p:nvPr/>
        </p:nvSpPr>
        <p:spPr>
          <a:xfrm>
            <a:off x="382916" y="3041306"/>
            <a:ext cx="548640" cy="2065645"/>
          </a:xfrm>
          <a:prstGeom prst="curvedRightArrow">
            <a:avLst>
              <a:gd name="adj1" fmla="val 21921"/>
              <a:gd name="adj2" fmla="val 50000"/>
              <a:gd name="adj3" fmla="val 340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67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 animBg="1"/>
      <p:bldP spid="21" grpId="0" animBg="1"/>
      <p:bldP spid="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74C3"/>
            </a:gs>
            <a:gs pos="47000">
              <a:srgbClr val="A778AD"/>
            </a:gs>
            <a:gs pos="75000">
              <a:srgbClr val="D07B8A"/>
            </a:gs>
            <a:gs pos="100000">
              <a:srgbClr val="EE7D3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609A-55C1-0B42-B59C-8E55D05D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Identifying possible storm proxies - results  </a:t>
            </a:r>
          </a:p>
        </p:txBody>
      </p:sp>
      <p:sp>
        <p:nvSpPr>
          <p:cNvPr id="46" name="Content Placeholder 13">
            <a:extLst>
              <a:ext uri="{FF2B5EF4-FFF2-40B4-BE49-F238E27FC236}">
                <a16:creationId xmlns:a16="http://schemas.microsoft.com/office/drawing/2014/main" id="{6CBBA0FC-1168-B741-AA47-5C2F652E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56" y="1372430"/>
            <a:ext cx="7207042" cy="1967821"/>
          </a:xfrm>
          <a:solidFill>
            <a:schemeClr val="accent1">
              <a:lumMod val="40000"/>
              <a:lumOff val="60000"/>
              <a:alpha val="44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Hypotheses: </a:t>
            </a:r>
          </a:p>
          <a:p>
            <a:pPr marL="0" indent="0">
              <a:buNone/>
            </a:pPr>
            <a:r>
              <a:rPr lang="en-US" sz="2000" dirty="0"/>
              <a:t>Storminess expressed by short-term variation in:</a:t>
            </a:r>
          </a:p>
          <a:p>
            <a:r>
              <a:rPr lang="en-US" sz="1886" dirty="0"/>
              <a:t>Terrigenous elements (</a:t>
            </a:r>
            <a:r>
              <a:rPr lang="en-US" sz="1886" b="1" dirty="0" err="1"/>
              <a:t>Ti</a:t>
            </a:r>
            <a:r>
              <a:rPr lang="en-US" sz="1886" b="1" dirty="0"/>
              <a:t>, K, Zr, Si</a:t>
            </a:r>
            <a:r>
              <a:rPr lang="en-US" sz="1886" dirty="0"/>
              <a:t>)</a:t>
            </a:r>
          </a:p>
          <a:p>
            <a:r>
              <a:rPr lang="en-US" sz="1886" dirty="0"/>
              <a:t>Elements associated with sea spray (</a:t>
            </a:r>
            <a:r>
              <a:rPr lang="en-US" sz="1886" b="1" dirty="0"/>
              <a:t>Br, Cl, S</a:t>
            </a:r>
            <a:r>
              <a:rPr lang="en-US" sz="1886" dirty="0"/>
              <a:t>)</a:t>
            </a:r>
          </a:p>
          <a:p>
            <a:r>
              <a:rPr lang="en-US" sz="1886" dirty="0"/>
              <a:t>Aeolian Sand Influx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3347-8919-3843-97FA-DB999527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6/8</a:t>
            </a:r>
          </a:p>
        </p:txBody>
      </p:sp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1E55E8F3-A902-FE4C-892C-5D04C66C60CD}"/>
              </a:ext>
            </a:extLst>
          </p:cNvPr>
          <p:cNvSpPr/>
          <p:nvPr/>
        </p:nvSpPr>
        <p:spPr>
          <a:xfrm>
            <a:off x="289560" y="2438400"/>
            <a:ext cx="639226" cy="1483748"/>
          </a:xfrm>
          <a:prstGeom prst="curvedRightArrow">
            <a:avLst>
              <a:gd name="adj1" fmla="val 21921"/>
              <a:gd name="adj2" fmla="val 50000"/>
              <a:gd name="adj3" fmla="val 340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D03870E2-B611-6A42-BF5D-AC966963E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 r="34545" b="728"/>
          <a:stretch/>
        </p:blipFill>
        <p:spPr bwMode="auto">
          <a:xfrm>
            <a:off x="928786" y="3375201"/>
            <a:ext cx="4199805" cy="33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81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74C3"/>
            </a:gs>
            <a:gs pos="47000">
              <a:srgbClr val="A778AD"/>
            </a:gs>
            <a:gs pos="75000">
              <a:srgbClr val="D07B8A"/>
            </a:gs>
            <a:gs pos="100000">
              <a:srgbClr val="EE7D3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609A-55C1-0B42-B59C-8E55D05D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Identifying possible storm proxies - results  </a:t>
            </a:r>
          </a:p>
        </p:txBody>
      </p:sp>
      <p:sp>
        <p:nvSpPr>
          <p:cNvPr id="46" name="Content Placeholder 13">
            <a:extLst>
              <a:ext uri="{FF2B5EF4-FFF2-40B4-BE49-F238E27FC236}">
                <a16:creationId xmlns:a16="http://schemas.microsoft.com/office/drawing/2014/main" id="{6CBBA0FC-1168-B741-AA47-5C2F652E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56" y="1372430"/>
            <a:ext cx="7207042" cy="1967821"/>
          </a:xfrm>
          <a:solidFill>
            <a:schemeClr val="accent1">
              <a:lumMod val="40000"/>
              <a:lumOff val="60000"/>
              <a:alpha val="44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Hypotheses: </a:t>
            </a:r>
          </a:p>
          <a:p>
            <a:pPr marL="0" indent="0">
              <a:buNone/>
            </a:pPr>
            <a:r>
              <a:rPr lang="en-US" sz="2000" dirty="0"/>
              <a:t>Storminess expressed by short-term variation in:</a:t>
            </a:r>
          </a:p>
          <a:p>
            <a:r>
              <a:rPr lang="en-US" sz="1886" dirty="0"/>
              <a:t>Terrigenous elements (</a:t>
            </a:r>
            <a:r>
              <a:rPr lang="en-US" sz="1886" b="1" dirty="0" err="1"/>
              <a:t>Ti</a:t>
            </a:r>
            <a:r>
              <a:rPr lang="en-US" sz="1886" b="1" dirty="0"/>
              <a:t>, K, Zr, Si</a:t>
            </a:r>
            <a:r>
              <a:rPr lang="en-US" sz="1886" dirty="0"/>
              <a:t>)</a:t>
            </a:r>
          </a:p>
          <a:p>
            <a:r>
              <a:rPr lang="en-US" sz="1886" dirty="0"/>
              <a:t>Elements associated with sea spray (</a:t>
            </a:r>
            <a:r>
              <a:rPr lang="en-US" sz="1886" b="1" dirty="0"/>
              <a:t>Br, Cl, S</a:t>
            </a:r>
            <a:r>
              <a:rPr lang="en-US" sz="1886" dirty="0"/>
              <a:t>)</a:t>
            </a:r>
          </a:p>
          <a:p>
            <a:r>
              <a:rPr lang="en-US" sz="1886" dirty="0"/>
              <a:t>Aeolian Sand Influx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3347-8919-3843-97FA-DB999527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6/8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6549BD1E-CDBB-9746-92A1-E2A1FEF0B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r="5297"/>
          <a:stretch/>
        </p:blipFill>
        <p:spPr bwMode="auto">
          <a:xfrm>
            <a:off x="4260366" y="3407263"/>
            <a:ext cx="1403890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id="{B7C5CD1F-B657-6C41-B8B9-5F299F973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2" r="14469" b="17130"/>
          <a:stretch/>
        </p:blipFill>
        <p:spPr bwMode="auto">
          <a:xfrm>
            <a:off x="931556" y="3407263"/>
            <a:ext cx="3200169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1E55E8F3-A902-FE4C-892C-5D04C66C60CD}"/>
              </a:ext>
            </a:extLst>
          </p:cNvPr>
          <p:cNvSpPr/>
          <p:nvPr/>
        </p:nvSpPr>
        <p:spPr>
          <a:xfrm>
            <a:off x="289560" y="2438400"/>
            <a:ext cx="639226" cy="1483748"/>
          </a:xfrm>
          <a:prstGeom prst="curvedRightArrow">
            <a:avLst>
              <a:gd name="adj1" fmla="val 21921"/>
              <a:gd name="adj2" fmla="val 50000"/>
              <a:gd name="adj3" fmla="val 340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1CCBC-42DB-0742-801A-95D4B4F65ABB}"/>
              </a:ext>
            </a:extLst>
          </p:cNvPr>
          <p:cNvSpPr txBox="1"/>
          <p:nvPr/>
        </p:nvSpPr>
        <p:spPr>
          <a:xfrm>
            <a:off x="5308600" y="3407263"/>
            <a:ext cx="35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99615097-E8E5-594C-B344-85641EA74484}"/>
              </a:ext>
            </a:extLst>
          </p:cNvPr>
          <p:cNvSpPr txBox="1">
            <a:spLocks/>
          </p:cNvSpPr>
          <p:nvPr/>
        </p:nvSpPr>
        <p:spPr>
          <a:xfrm>
            <a:off x="5779841" y="3395595"/>
            <a:ext cx="2358757" cy="2389922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0435" indent="-220435" algn="l" defTabSz="881739" rtl="0" eaLnBrk="1" latinLnBrk="0" hangingPunct="1">
              <a:lnSpc>
                <a:spcPct val="90000"/>
              </a:lnSpc>
              <a:spcBef>
                <a:spcPts val="964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30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23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17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9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4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3914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4783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5653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6522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47392" indent="-220435" algn="l" defTabSz="881739" rtl="0" eaLnBrk="1" latinLnBrk="0" hangingPunct="1">
              <a:lnSpc>
                <a:spcPct val="90000"/>
              </a:lnSpc>
              <a:spcBef>
                <a:spcPts val="482"/>
              </a:spcBef>
              <a:buFont typeface="Arial" panose="020B0604020202020204" pitchFamily="34" charset="0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Storms: </a:t>
            </a:r>
          </a:p>
          <a:p>
            <a:r>
              <a:rPr lang="en-US" sz="2000" dirty="0"/>
              <a:t>+ PC1</a:t>
            </a:r>
          </a:p>
          <a:p>
            <a:r>
              <a:rPr lang="en-US" sz="2000" dirty="0"/>
              <a:t>+ PC2</a:t>
            </a:r>
          </a:p>
          <a:p>
            <a:r>
              <a:rPr lang="en-US" sz="2000" dirty="0"/>
              <a:t>Supported by peak in Aeolian Sand Influx</a:t>
            </a:r>
          </a:p>
        </p:txBody>
      </p:sp>
    </p:spTree>
    <p:extLst>
      <p:ext uri="{BB962C8B-B14F-4D97-AF65-F5344CB8AC3E}">
        <p14:creationId xmlns:p14="http://schemas.microsoft.com/office/powerpoint/2010/main" val="328775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74C3"/>
            </a:gs>
            <a:gs pos="47000">
              <a:srgbClr val="A778AD"/>
            </a:gs>
            <a:gs pos="75000">
              <a:srgbClr val="D07B8A"/>
            </a:gs>
            <a:gs pos="100000">
              <a:srgbClr val="EE7D3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>
            <a:extLst>
              <a:ext uri="{FF2B5EF4-FFF2-40B4-BE49-F238E27FC236}">
                <a16:creationId xmlns:a16="http://schemas.microsoft.com/office/drawing/2014/main" id="{C0B8B29A-95EB-1745-962F-034A8B5CF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"/>
          <a:stretch/>
        </p:blipFill>
        <p:spPr bwMode="auto">
          <a:xfrm>
            <a:off x="949459" y="1329016"/>
            <a:ext cx="8694444" cy="54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609A-55C1-0B42-B59C-8E55D05D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Identifying possible storm proxies - summary 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4B0DB27F-5DF8-1F4C-9E33-3A8F71F3AED5}"/>
              </a:ext>
            </a:extLst>
          </p:cNvPr>
          <p:cNvSpPr/>
          <p:nvPr/>
        </p:nvSpPr>
        <p:spPr>
          <a:xfrm rot="16200000">
            <a:off x="4270636" y="-823878"/>
            <a:ext cx="210547" cy="5334915"/>
          </a:xfrm>
          <a:prstGeom prst="rightBracke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8B370A2F-F659-B54A-BDC6-F20ADCAF4B58}"/>
              </a:ext>
            </a:extLst>
          </p:cNvPr>
          <p:cNvSpPr/>
          <p:nvPr/>
        </p:nvSpPr>
        <p:spPr>
          <a:xfrm rot="16200000">
            <a:off x="9141891" y="1433076"/>
            <a:ext cx="210546" cy="793477"/>
          </a:xfrm>
          <a:prstGeom prst="rightBracke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DB0BD-5113-8644-98F5-90A2EEC66885}"/>
              </a:ext>
            </a:extLst>
          </p:cNvPr>
          <p:cNvSpPr txBox="1"/>
          <p:nvPr/>
        </p:nvSpPr>
        <p:spPr>
          <a:xfrm>
            <a:off x="3446547" y="1329016"/>
            <a:ext cx="2252293" cy="41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ITRAX-CS (counts/s)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3A6F3A-6856-DF4F-8613-AFD7B9A9E2D8}"/>
              </a:ext>
            </a:extLst>
          </p:cNvPr>
          <p:cNvSpPr txBox="1"/>
          <p:nvPr/>
        </p:nvSpPr>
        <p:spPr>
          <a:xfrm>
            <a:off x="9012707" y="1365566"/>
            <a:ext cx="686835" cy="41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LOI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0ECC71E6-94F9-524A-8F8B-9C817D1D7140}"/>
              </a:ext>
            </a:extLst>
          </p:cNvPr>
          <p:cNvSpPr/>
          <p:nvPr/>
        </p:nvSpPr>
        <p:spPr>
          <a:xfrm rot="16200000">
            <a:off x="7870509" y="1097639"/>
            <a:ext cx="210546" cy="1491879"/>
          </a:xfrm>
          <a:prstGeom prst="rightBracke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B949F-155D-A94C-B93A-8EC04925B4CB}"/>
              </a:ext>
            </a:extLst>
          </p:cNvPr>
          <p:cNvSpPr txBox="1"/>
          <p:nvPr/>
        </p:nvSpPr>
        <p:spPr>
          <a:xfrm>
            <a:off x="7706775" y="1365566"/>
            <a:ext cx="686835" cy="41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F5F18B-279F-6548-8021-F891C707B0BA}"/>
              </a:ext>
            </a:extLst>
          </p:cNvPr>
          <p:cNvSpPr/>
          <p:nvPr/>
        </p:nvSpPr>
        <p:spPr>
          <a:xfrm>
            <a:off x="1659424" y="1996469"/>
            <a:ext cx="698404" cy="4194781"/>
          </a:xfrm>
          <a:prstGeom prst="rect">
            <a:avLst/>
          </a:prstGeom>
          <a:solidFill>
            <a:srgbClr val="EE7D35">
              <a:alpha val="35000"/>
            </a:srgbClr>
          </a:solidFill>
          <a:ln>
            <a:solidFill>
              <a:srgbClr val="EE7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E76A2C-AA81-4049-9582-598C14D33170}"/>
              </a:ext>
            </a:extLst>
          </p:cNvPr>
          <p:cNvSpPr/>
          <p:nvPr/>
        </p:nvSpPr>
        <p:spPr>
          <a:xfrm>
            <a:off x="2451726" y="1996469"/>
            <a:ext cx="695599" cy="4194781"/>
          </a:xfrm>
          <a:prstGeom prst="rect">
            <a:avLst/>
          </a:prstGeom>
          <a:solidFill>
            <a:srgbClr val="EE7D35">
              <a:alpha val="35000"/>
            </a:srgbClr>
          </a:solidFill>
          <a:ln>
            <a:solidFill>
              <a:srgbClr val="EE7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593831-3F65-0F46-9D72-672B11720592}"/>
              </a:ext>
            </a:extLst>
          </p:cNvPr>
          <p:cNvSpPr/>
          <p:nvPr/>
        </p:nvSpPr>
        <p:spPr>
          <a:xfrm>
            <a:off x="3237702" y="1986595"/>
            <a:ext cx="710669" cy="4204655"/>
          </a:xfrm>
          <a:prstGeom prst="rect">
            <a:avLst/>
          </a:prstGeom>
          <a:solidFill>
            <a:srgbClr val="EE7D35">
              <a:alpha val="35000"/>
            </a:srgbClr>
          </a:solidFill>
          <a:ln>
            <a:solidFill>
              <a:srgbClr val="EE7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AEBD1F-CBBD-C84E-B63A-E731CE4D6F16}"/>
              </a:ext>
            </a:extLst>
          </p:cNvPr>
          <p:cNvSpPr/>
          <p:nvPr/>
        </p:nvSpPr>
        <p:spPr>
          <a:xfrm>
            <a:off x="4038547" y="1985507"/>
            <a:ext cx="700653" cy="4204655"/>
          </a:xfrm>
          <a:prstGeom prst="rect">
            <a:avLst/>
          </a:prstGeom>
          <a:solidFill>
            <a:srgbClr val="EE7D35">
              <a:alpha val="35000"/>
            </a:srgbClr>
          </a:solidFill>
          <a:ln>
            <a:solidFill>
              <a:srgbClr val="EE7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97DB3-5BB6-4844-A783-81F3527AE111}"/>
              </a:ext>
            </a:extLst>
          </p:cNvPr>
          <p:cNvSpPr/>
          <p:nvPr/>
        </p:nvSpPr>
        <p:spPr>
          <a:xfrm>
            <a:off x="5626338" y="1985507"/>
            <a:ext cx="707454" cy="4205743"/>
          </a:xfrm>
          <a:prstGeom prst="rect">
            <a:avLst/>
          </a:prstGeom>
          <a:solidFill>
            <a:srgbClr val="9399CE">
              <a:alpha val="35303"/>
            </a:srgbClr>
          </a:solidFill>
          <a:ln>
            <a:solidFill>
              <a:srgbClr val="939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D2CE6-CDB3-7440-83D1-C93F2128692D}"/>
              </a:ext>
            </a:extLst>
          </p:cNvPr>
          <p:cNvSpPr/>
          <p:nvPr/>
        </p:nvSpPr>
        <p:spPr>
          <a:xfrm>
            <a:off x="6419867" y="1996468"/>
            <a:ext cx="690617" cy="4225071"/>
          </a:xfrm>
          <a:prstGeom prst="rect">
            <a:avLst/>
          </a:prstGeom>
          <a:solidFill>
            <a:srgbClr val="9399CE">
              <a:alpha val="35303"/>
            </a:srgbClr>
          </a:solidFill>
          <a:ln>
            <a:solidFill>
              <a:srgbClr val="939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397E32-BD7F-1343-82F9-EEAC3642DA58}"/>
              </a:ext>
            </a:extLst>
          </p:cNvPr>
          <p:cNvSpPr/>
          <p:nvPr/>
        </p:nvSpPr>
        <p:spPr>
          <a:xfrm>
            <a:off x="4825275" y="1985507"/>
            <a:ext cx="710685" cy="4225071"/>
          </a:xfrm>
          <a:prstGeom prst="rect">
            <a:avLst/>
          </a:prstGeom>
          <a:solidFill>
            <a:srgbClr val="9399CE">
              <a:alpha val="35303"/>
            </a:srgbClr>
          </a:solidFill>
          <a:ln>
            <a:solidFill>
              <a:srgbClr val="939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E4CC66-4D82-9649-B0C4-B95BB694D107}"/>
              </a:ext>
            </a:extLst>
          </p:cNvPr>
          <p:cNvSpPr/>
          <p:nvPr/>
        </p:nvSpPr>
        <p:spPr>
          <a:xfrm>
            <a:off x="7217699" y="1976386"/>
            <a:ext cx="717182" cy="4214864"/>
          </a:xfrm>
          <a:prstGeom prst="rect">
            <a:avLst/>
          </a:prstGeom>
          <a:noFill/>
          <a:ln w="38100">
            <a:solidFill>
              <a:srgbClr val="EE7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8896D4-1C6F-9845-AC7F-EF45841881E1}"/>
              </a:ext>
            </a:extLst>
          </p:cNvPr>
          <p:cNvSpPr/>
          <p:nvPr/>
        </p:nvSpPr>
        <p:spPr>
          <a:xfrm>
            <a:off x="8025259" y="1966177"/>
            <a:ext cx="687435" cy="4238397"/>
          </a:xfrm>
          <a:prstGeom prst="rect">
            <a:avLst/>
          </a:prstGeom>
          <a:noFill/>
          <a:ln w="38100">
            <a:solidFill>
              <a:srgbClr val="939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9EF4C-B9B1-1442-BEFB-18F2B8C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7/8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008AB3-0E88-2E45-9313-1D96DED38068}"/>
              </a:ext>
            </a:extLst>
          </p:cNvPr>
          <p:cNvSpPr txBox="1"/>
          <p:nvPr/>
        </p:nvSpPr>
        <p:spPr>
          <a:xfrm>
            <a:off x="8870543" y="1774486"/>
            <a:ext cx="75114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ASI (g/cm</a:t>
            </a:r>
            <a:r>
              <a:rPr lang="en-US" sz="1000" baseline="30000" dirty="0"/>
              <a:t>2</a:t>
            </a:r>
            <a:r>
              <a:rPr lang="en-US" sz="1000" dirty="0"/>
              <a:t>/</a:t>
            </a:r>
            <a:r>
              <a:rPr lang="en-US" sz="1000" dirty="0" err="1"/>
              <a:t>yr</a:t>
            </a:r>
            <a:r>
              <a:rPr lang="en-US" sz="10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A3CD0-167F-F449-AA8C-54CA869F407B}"/>
              </a:ext>
            </a:extLst>
          </p:cNvPr>
          <p:cNvSpPr/>
          <p:nvPr/>
        </p:nvSpPr>
        <p:spPr>
          <a:xfrm>
            <a:off x="8919628" y="1996468"/>
            <a:ext cx="654139" cy="14325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3EE26-5AA0-014C-814C-15B6C25DA735}"/>
              </a:ext>
            </a:extLst>
          </p:cNvPr>
          <p:cNvSpPr txBox="1"/>
          <p:nvPr/>
        </p:nvSpPr>
        <p:spPr>
          <a:xfrm rot="16200000">
            <a:off x="735752" y="3977652"/>
            <a:ext cx="89853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BCE/CE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C884DC-655F-304E-A3D4-B1BDED7D36D8}"/>
              </a:ext>
            </a:extLst>
          </p:cNvPr>
          <p:cNvGrpSpPr/>
          <p:nvPr/>
        </p:nvGrpSpPr>
        <p:grpSpPr>
          <a:xfrm>
            <a:off x="9643903" y="1331306"/>
            <a:ext cx="2478499" cy="5433069"/>
            <a:chOff x="9643903" y="1331306"/>
            <a:chExt cx="2478499" cy="5433069"/>
          </a:xfrm>
        </p:grpSpPr>
        <p:pic>
          <p:nvPicPr>
            <p:cNvPr id="26630" name="Picture 6">
              <a:extLst>
                <a:ext uri="{FF2B5EF4-FFF2-40B4-BE49-F238E27FC236}">
                  <a16:creationId xmlns:a16="http://schemas.microsoft.com/office/drawing/2014/main" id="{58FB59FE-7D0E-484A-BA3B-A558902F78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66"/>
            <a:stretch/>
          </p:blipFill>
          <p:spPr bwMode="auto">
            <a:xfrm>
              <a:off x="9643903" y="1331306"/>
              <a:ext cx="981511" cy="54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117C73-58BB-1B4A-BD39-B78F934F2789}"/>
                </a:ext>
              </a:extLst>
            </p:cNvPr>
            <p:cNvSpPr txBox="1"/>
            <p:nvPr/>
          </p:nvSpPr>
          <p:spPr>
            <a:xfrm>
              <a:off x="9761576" y="1561236"/>
              <a:ext cx="686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PC1 + PC2 + </a:t>
              </a:r>
            </a:p>
          </p:txBody>
        </p:sp>
        <p:sp>
          <p:nvSpPr>
            <p:cNvPr id="38" name="Right Bracket 37">
              <a:extLst>
                <a:ext uri="{FF2B5EF4-FFF2-40B4-BE49-F238E27FC236}">
                  <a16:creationId xmlns:a16="http://schemas.microsoft.com/office/drawing/2014/main" id="{301C315B-A1E4-834B-86C9-EE6FBFE5C54C}"/>
                </a:ext>
              </a:extLst>
            </p:cNvPr>
            <p:cNvSpPr/>
            <p:nvPr/>
          </p:nvSpPr>
          <p:spPr>
            <a:xfrm>
              <a:off x="10241083" y="3100032"/>
              <a:ext cx="582977" cy="2179187"/>
            </a:xfrm>
            <a:prstGeom prst="rightBracket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EB901D-F24A-D542-813C-6CA62D191FF9}"/>
                </a:ext>
              </a:extLst>
            </p:cNvPr>
            <p:cNvSpPr txBox="1"/>
            <p:nvPr/>
          </p:nvSpPr>
          <p:spPr>
            <a:xfrm>
              <a:off x="10894196" y="3457003"/>
              <a:ext cx="12282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Storm induced hiatus?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649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6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74C3"/>
            </a:gs>
            <a:gs pos="47000">
              <a:srgbClr val="A778AD"/>
            </a:gs>
            <a:gs pos="75000">
              <a:srgbClr val="D07B8A"/>
            </a:gs>
            <a:gs pos="100000">
              <a:srgbClr val="EE7D3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AB59147-A08A-7340-8C58-4291DD97D812}"/>
              </a:ext>
            </a:extLst>
          </p:cNvPr>
          <p:cNvSpPr/>
          <p:nvPr/>
        </p:nvSpPr>
        <p:spPr>
          <a:xfrm>
            <a:off x="6970643" y="501649"/>
            <a:ext cx="4943061" cy="1183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8E200-2772-8740-967B-8297CF99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04B3A-8037-1A43-A6A9-505466A58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906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Potential: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Identify marine and terrestrial influence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Relate to aeolian sand influx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Precise chronology</a:t>
            </a:r>
          </a:p>
          <a:p>
            <a:pPr marL="440869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Challenges: </a:t>
            </a:r>
          </a:p>
          <a:p>
            <a:pPr lvl="1"/>
            <a:r>
              <a:rPr lang="en-US" dirty="0"/>
              <a:t>Needs care to distinguish between climate and storm signal</a:t>
            </a:r>
          </a:p>
          <a:p>
            <a:pPr lvl="1"/>
            <a:r>
              <a:rPr lang="en-US" dirty="0"/>
              <a:t>Identify the source of aeolian sand</a:t>
            </a:r>
          </a:p>
          <a:p>
            <a:pPr lvl="1"/>
            <a:r>
              <a:rPr lang="en-US" dirty="0"/>
              <a:t>Overlay the paleo-record with the instrumental/historical record of storms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6837C98-EDD4-BF4F-859A-A64E3102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8/8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DD600-5A3A-894C-9BBF-C13191AC9C55}"/>
              </a:ext>
            </a:extLst>
          </p:cNvPr>
          <p:cNvSpPr txBox="1"/>
          <p:nvPr/>
        </p:nvSpPr>
        <p:spPr>
          <a:xfrm>
            <a:off x="7659756" y="641684"/>
            <a:ext cx="425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Contact me: </a:t>
            </a:r>
          </a:p>
          <a:p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antoine.lachance@concordia.ca</a:t>
            </a:r>
            <a:endParaRPr lang="en-US" sz="2400" dirty="0"/>
          </a:p>
        </p:txBody>
      </p:sp>
      <p:pic>
        <p:nvPicPr>
          <p:cNvPr id="18" name="Graphic 17" descr="Email with solid fill">
            <a:extLst>
              <a:ext uri="{FF2B5EF4-FFF2-40B4-BE49-F238E27FC236}">
                <a16:creationId xmlns:a16="http://schemas.microsoft.com/office/drawing/2014/main" id="{D334C5EE-6ED4-584C-8633-2EDCA9AE7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6173" y="805390"/>
            <a:ext cx="503583" cy="5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18150</TotalTime>
  <Words>451</Words>
  <Application>Microsoft Macintosh PowerPoint</Application>
  <PresentationFormat>Widescreen</PresentationFormat>
  <Paragraphs>107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Peatbogs to the rescue!   Opportunities and challenges in using ombrotrophic peat cores for a reconstruction of paleo-storms during the Holocene in eastern Canada </vt:lpstr>
      <vt:lpstr>PowerPoint Presentation</vt:lpstr>
      <vt:lpstr>PowerPoint Presentation</vt:lpstr>
      <vt:lpstr>PowerPoint Presentation</vt:lpstr>
      <vt:lpstr>Identifying possible storm proxies - methods  </vt:lpstr>
      <vt:lpstr>Identifying possible storm proxies - results  </vt:lpstr>
      <vt:lpstr>Identifying possible storm proxies - results  </vt:lpstr>
      <vt:lpstr>Identifying possible storm proxies - summary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Peatbog to the rescue!   Opportunities and challenges in using ombrotrophic peat core for a reconstruction of paleo-storms during the Holocene in eastern Canada </dc:title>
  <dc:creator>Antoine Lachance</dc:creator>
  <cp:lastModifiedBy>Antoine Lachance</cp:lastModifiedBy>
  <cp:revision>6</cp:revision>
  <dcterms:created xsi:type="dcterms:W3CDTF">2022-05-12T17:15:06Z</dcterms:created>
  <dcterms:modified xsi:type="dcterms:W3CDTF">2022-05-25T07:45:40Z</dcterms:modified>
</cp:coreProperties>
</file>